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3" r:id="rId3"/>
    <p:sldId id="264" r:id="rId4"/>
    <p:sldId id="288" r:id="rId5"/>
    <p:sldId id="265" r:id="rId6"/>
    <p:sldId id="266" r:id="rId7"/>
    <p:sldId id="267" r:id="rId8"/>
    <p:sldId id="268" r:id="rId9"/>
    <p:sldId id="269" r:id="rId10"/>
    <p:sldId id="271" r:id="rId11"/>
    <p:sldId id="281" r:id="rId12"/>
    <p:sldId id="282" r:id="rId13"/>
    <p:sldId id="289" r:id="rId14"/>
    <p:sldId id="283" r:id="rId15"/>
    <p:sldId id="284" r:id="rId16"/>
    <p:sldId id="290" r:id="rId17"/>
    <p:sldId id="275" r:id="rId18"/>
    <p:sldId id="276" r:id="rId19"/>
    <p:sldId id="277" r:id="rId20"/>
    <p:sldId id="291" r:id="rId21"/>
    <p:sldId id="278" r:id="rId22"/>
    <p:sldId id="292" r:id="rId23"/>
    <p:sldId id="285" r:id="rId24"/>
    <p:sldId id="286" r:id="rId25"/>
    <p:sldId id="293" r:id="rId26"/>
    <p:sldId id="287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29679073411063E-2"/>
          <c:y val="0.15065835853386594"/>
          <c:w val="0.9316352116141731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IQ Diagnostic</c:v>
                </c:pt>
                <c:pt idx="1">
                  <c:v>Not IQ Diagnostic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AC-4CB4-BFC7-F800C7DF2C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IQ Diagnostic</c:v>
                </c:pt>
                <c:pt idx="1">
                  <c:v>Not IQ Diagnostic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AC-4CB4-BFC7-F800C7DF2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042496"/>
        <c:axId val="271045632"/>
      </c:barChart>
      <c:catAx>
        <c:axId val="2710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045632"/>
        <c:crosses val="autoZero"/>
        <c:auto val="1"/>
        <c:lblAlgn val="ctr"/>
        <c:lblOffset val="100"/>
        <c:noMultiLvlLbl val="0"/>
      </c:catAx>
      <c:valAx>
        <c:axId val="2710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04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186388891941973"/>
          <c:y val="2.4705539150929417E-2"/>
          <c:w val="0.18686662841362131"/>
          <c:h val="0.16043117175611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29679073411063E-2"/>
          <c:y val="0.11958306361082964"/>
          <c:w val="0.9316352116141731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Report Race First</c:v>
                </c:pt>
                <c:pt idx="1">
                  <c:v>Do not Report Race First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63-49BD-ACB9-EC3541FCDA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Report Race First</c:v>
                </c:pt>
                <c:pt idx="1">
                  <c:v>Do not Report Race First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63-49BD-ACB9-EC3541FCD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550680"/>
        <c:axId val="303551072"/>
      </c:barChart>
      <c:catAx>
        <c:axId val="3035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51072"/>
        <c:crosses val="autoZero"/>
        <c:auto val="1"/>
        <c:lblAlgn val="ctr"/>
        <c:lblOffset val="100"/>
        <c:noMultiLvlLbl val="0"/>
      </c:catAx>
      <c:valAx>
        <c:axId val="30355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5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39098657474693"/>
          <c:y val="4.8875212979957589E-2"/>
          <c:w val="0.18686662841362131"/>
          <c:h val="0.12590306628607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3315-9B8A-43FD-94DF-FCB16D00E22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D3138-F609-4171-AD7E-87707A700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3138-F609-4171-AD7E-87707A7009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3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31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6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5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4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8D48AA-730C-4F72-9C19-A891C616CE2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E65578-1FF9-4FBE-8380-B9693FCA21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2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4" y="801189"/>
            <a:ext cx="950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CLASS 16  </a:t>
            </a:r>
          </a:p>
          <a:p>
            <a:pPr algn="ctr"/>
            <a:endParaRPr lang="en-US" sz="4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MOTIVES EMOTIONS AND INTERGROUP RELATIONS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Stereotype Threat of Being a </a:t>
            </a:r>
            <a:r>
              <a:rPr lang="en-US" altLang="en-US" sz="4000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Strereotyper</a:t>
            </a:r>
            <a:r>
              <a:rPr lang="en-US" altLang="en-US" sz="4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:</a:t>
            </a:r>
            <a:r>
              <a:rPr lang="en-US" altLang="en-US" sz="4000" dirty="0">
                <a:solidFill>
                  <a:schemeClr val="accent2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4000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altLang="en-US" sz="4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Whites’ Feedback to Minorities</a:t>
            </a:r>
            <a:br>
              <a:rPr lang="en-US" altLang="en-US" sz="4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altLang="en-US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(Harber, 1998)</a:t>
            </a:r>
            <a:endParaRPr lang="en-US" altLang="en-US" sz="24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048000" y="1858963"/>
          <a:ext cx="67056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hart" r:id="rId3" imgW="6076911" imgH="4305420" progId="MSGraph.Chart.8">
                  <p:embed followColorScheme="full"/>
                </p:oleObj>
              </mc:Choice>
              <mc:Fallback>
                <p:oleObj name="Chart" r:id="rId3" imgW="6076911" imgH="43054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58963"/>
                        <a:ext cx="67056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600201" y="479425"/>
            <a:ext cx="8639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70C0"/>
                </a:solidFill>
                <a:latin typeface="Arial Narrow" panose="020B0606020202030204" pitchFamily="34" charset="0"/>
              </a:rPr>
              <a:t>Individual Differences in Vulnerability to Stereotype Threat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162175" y="2286001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Sensitivity to prejudice, history of prejudice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912100" y="18288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>
                <a:latin typeface="Arial Narrow" panose="020B0606020202030204" pitchFamily="34" charset="0"/>
              </a:rPr>
              <a:t>High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8750300" y="18288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>
                <a:latin typeface="Arial Narrow" panose="020B0606020202030204" pitchFamily="34" charset="0"/>
              </a:rPr>
              <a:t>Low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77200" y="2362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132013" y="2971801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Highly identified </a:t>
            </a:r>
            <a:r>
              <a:rPr lang="en-US" altLang="en-US" sz="2400">
                <a:latin typeface="Arial Narrow" panose="020B0606020202030204" pitchFamily="34" charset="0"/>
              </a:rPr>
              <a:t>with performance domain (e.g., women science majors, Black lit majors)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77200" y="30591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133600" y="41910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 smtClean="0">
                <a:latin typeface="Arial Narrow" panose="020B0606020202030204" pitchFamily="34" charset="0"/>
              </a:rPr>
              <a:t>Low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 expectation of prejudice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56764" y="42021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7772400" y="13970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Arial Narrow" panose="020B0606020202030204" pitchFamily="34" charset="0"/>
              </a:rPr>
              <a:t>Vulnerability</a:t>
            </a:r>
          </a:p>
        </p:txBody>
      </p:sp>
    </p:spTree>
    <p:extLst>
      <p:ext uri="{BB962C8B-B14F-4D97-AF65-F5344CB8AC3E}">
        <p14:creationId xmlns:p14="http://schemas.microsoft.com/office/powerpoint/2010/main" val="8698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905000" y="76200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Arial Narrow" panose="020B0606020202030204" pitchFamily="34" charset="0"/>
              </a:rPr>
              <a:t>Anxiety Mediates Stereotype Threat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676400" y="2057400"/>
            <a:ext cx="7772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Self report data on anxiety and ST: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Mixed results, not conclusive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Blacovich et al., psychophysiological measures: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BP rises for Blacks in ST condition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22115"/>
          <a:stretch/>
        </p:blipFill>
        <p:spPr bwMode="auto">
          <a:xfrm>
            <a:off x="7506789" y="1324294"/>
            <a:ext cx="3884022" cy="171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752600" y="477678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Stereotype Threat 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improved / worsened performance on </a:t>
            </a:r>
            <a:r>
              <a:rPr lang="en-US" altLang="en-US" sz="2400" b="1" dirty="0">
                <a:latin typeface="Arial Narrow" panose="020B0606020202030204" pitchFamily="34" charset="0"/>
                <a:sym typeface="Wingdings" panose="05000000000000000000" pitchFamily="2" charset="2"/>
              </a:rPr>
              <a:t>simple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tasks. 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676400" y="54816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Stereotype Threat </a:t>
            </a:r>
            <a:r>
              <a:rPr lang="en-US" altLang="en-US" sz="2400">
                <a:latin typeface="Arial Narrow" panose="020B0606020202030204" pitchFamily="34" charset="0"/>
                <a:sym typeface="Wingdings" panose="05000000000000000000" pitchFamily="2" charset="2"/>
              </a:rPr>
              <a:t> improved / worsened performance on </a:t>
            </a:r>
            <a:r>
              <a:rPr lang="en-US" altLang="en-US" sz="2400" b="1">
                <a:latin typeface="Arial Narrow" panose="020B0606020202030204" pitchFamily="34" charset="0"/>
                <a:sym typeface="Wingdings" panose="05000000000000000000" pitchFamily="2" charset="2"/>
              </a:rPr>
              <a:t>complex</a:t>
            </a:r>
            <a:r>
              <a:rPr lang="en-US" altLang="en-US" sz="2400">
                <a:latin typeface="Arial Narrow" panose="020B0606020202030204" pitchFamily="34" charset="0"/>
                <a:sym typeface="Wingdings" panose="05000000000000000000" pitchFamily="2" charset="2"/>
              </a:rPr>
              <a:t> tasks. </a:t>
            </a:r>
            <a:endParaRPr lang="en-US" altLang="en-US" sz="2400">
              <a:latin typeface="Arial Narrow" panose="020B0606020202030204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114800" y="5181600"/>
            <a:ext cx="1371600" cy="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334000" y="5862638"/>
            <a:ext cx="1371600" cy="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Arc 5"/>
          <p:cNvSpPr/>
          <p:nvPr/>
        </p:nvSpPr>
        <p:spPr>
          <a:xfrm>
            <a:off x="8155577" y="3701143"/>
            <a:ext cx="1410789" cy="74893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8155577" y="3701143"/>
            <a:ext cx="1410789" cy="74893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81257" y="4188823"/>
            <a:ext cx="1915886" cy="8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49193" y="4188823"/>
            <a:ext cx="122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Arousal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863843" y="3366590"/>
            <a:ext cx="17414" cy="83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6789" y="3337444"/>
            <a:ext cx="461665" cy="9612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Perform.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72194" y="3152778"/>
            <a:ext cx="237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Yerkes-Dotson Law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002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699657" y="24384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Cognitive Impairments and Stereotype Threat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24840" y="1051696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ST related to Wegner’s research on suppression (e.g. don’t think of a white bear) studies.  How so?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349" y="2051594"/>
            <a:ext cx="1114697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Under ST, people try to suppress thoughts about stereotype, and about confirming stereotype.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Mental work of suppression </a:t>
            </a:r>
            <a:r>
              <a:rPr lang="en-US" altLang="en-US" sz="2200" dirty="0">
                <a:latin typeface="Arial Narrow" panose="020B0606020202030204" pitchFamily="34" charset="0"/>
                <a:sym typeface="Wingdings" panose="05000000000000000000" pitchFamily="2" charset="2"/>
              </a:rPr>
              <a:t> reduced attention for task at hand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  <a:sym typeface="Wingdings" panose="05000000000000000000" pitchFamily="2" charset="2"/>
              </a:rPr>
              <a:t>Reduced attention  weakened performance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  <a:sym typeface="Wingdings" panose="05000000000000000000" pitchFamily="2" charset="2"/>
              </a:rPr>
              <a:t>Weakened performance  increased efforts to </a:t>
            </a:r>
            <a:r>
              <a:rPr lang="en-US" altLang="en-US" sz="22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suppress</a:t>
            </a:r>
            <a:endParaRPr lang="en-US" altLang="en-US" sz="22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3650"/>
          <a:stretch/>
        </p:blipFill>
        <p:spPr>
          <a:xfrm>
            <a:off x="10125757" y="4513807"/>
            <a:ext cx="1500186" cy="161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" y="4737463"/>
            <a:ext cx="10418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Spillover Effect </a:t>
            </a:r>
          </a:p>
          <a:p>
            <a:endParaRPr lang="en-US" sz="800" dirty="0"/>
          </a:p>
          <a:p>
            <a:r>
              <a:rPr lang="en-US" sz="2200" dirty="0" smtClean="0"/>
              <a:t>ST </a:t>
            </a:r>
            <a:r>
              <a:rPr lang="en-US" sz="2200" dirty="0" smtClean="0">
                <a:sym typeface="Wingdings" panose="05000000000000000000" pitchFamily="2" charset="2"/>
              </a:rPr>
              <a:t> increased cog load  worse performance on ST domain (women/math)  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increased cog load  </a:t>
            </a:r>
            <a:r>
              <a:rPr lang="en-US" sz="2200" u="sng" dirty="0" smtClean="0">
                <a:sym typeface="Wingdings" panose="05000000000000000000" pitchFamily="2" charset="2"/>
              </a:rPr>
              <a:t>worse performance on ST irrelevant domain </a:t>
            </a:r>
            <a:r>
              <a:rPr lang="en-US" sz="2200" dirty="0" smtClean="0">
                <a:sym typeface="Wingdings" panose="05000000000000000000" pitchFamily="2" charset="2"/>
              </a:rPr>
              <a:t>(women/verbal; women/Stroop; resisting food, hand-grip).</a:t>
            </a:r>
          </a:p>
        </p:txBody>
      </p:sp>
    </p:spTree>
    <p:extLst>
      <p:ext uri="{BB962C8B-B14F-4D97-AF65-F5344CB8AC3E}">
        <p14:creationId xmlns:p14="http://schemas.microsoft.com/office/powerpoint/2010/main" val="33168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400300" y="197213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How to Combat Stereotype Threat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52600" y="903515"/>
            <a:ext cx="8534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Forewarning</a:t>
            </a:r>
            <a:r>
              <a:rPr lang="en-US" altLang="en-US" sz="2200" dirty="0">
                <a:latin typeface="Arial Narrow" panose="020B0606020202030204" pitchFamily="34" charset="0"/>
              </a:rPr>
              <a:t>:  Telling ST targets about ST  (Aronson &amp; Williams, 2006)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1.  Black students get pamphlet describing:  ST, test anxiety, unrelated topic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2.  Complete classic ST experiment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</a:t>
            </a:r>
            <a:r>
              <a:rPr lang="en-US" altLang="en-US" sz="2200" u="sng" dirty="0">
                <a:latin typeface="Arial Narrow" panose="020B0606020202030204" pitchFamily="34" charset="0"/>
              </a:rPr>
              <a:t>Result:</a:t>
            </a:r>
            <a:r>
              <a:rPr lang="en-US" altLang="en-US" sz="2200" dirty="0">
                <a:latin typeface="Arial Narrow" panose="020B0606020202030204" pitchFamily="34" charset="0"/>
              </a:rPr>
              <a:t>  ST pamphlet and test anxiety pamphlet </a:t>
            </a:r>
            <a:r>
              <a:rPr lang="en-US" altLang="en-US" sz="2200" dirty="0" err="1">
                <a:latin typeface="Arial Narrow" panose="020B0606020202030204" pitchFamily="34" charset="0"/>
              </a:rPr>
              <a:t>Ss</a:t>
            </a:r>
            <a:r>
              <a:rPr lang="en-US" altLang="en-US" sz="2200" dirty="0">
                <a:latin typeface="Arial Narrow" panose="020B0606020202030204" pitchFamily="34" charset="0"/>
              </a:rPr>
              <a:t> show no ST effect;         		    unrelated pamphlet </a:t>
            </a:r>
            <a:r>
              <a:rPr lang="en-US" altLang="en-US" sz="2200" dirty="0" err="1">
                <a:latin typeface="Arial Narrow" panose="020B0606020202030204" pitchFamily="34" charset="0"/>
              </a:rPr>
              <a:t>Ss</a:t>
            </a:r>
            <a:r>
              <a:rPr lang="en-US" altLang="en-US" sz="2200" dirty="0">
                <a:latin typeface="Arial Narrow" panose="020B0606020202030204" pitchFamily="34" charset="0"/>
              </a:rPr>
              <a:t> do show ST effect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524000" y="2905217"/>
            <a:ext cx="8991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Reframing Ability</a:t>
            </a:r>
            <a:r>
              <a:rPr lang="en-US" altLang="en-US" sz="2200" dirty="0">
                <a:latin typeface="Arial Narrow" panose="020B0606020202030204" pitchFamily="34" charset="0"/>
              </a:rPr>
              <a:t>:   Tell students abilities are malleable rather than fixed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*  </a:t>
            </a:r>
            <a:r>
              <a:rPr lang="en-US" altLang="en-US" sz="2200" u="sng" dirty="0">
                <a:latin typeface="Arial Narrow" panose="020B0606020202030204" pitchFamily="34" charset="0"/>
              </a:rPr>
              <a:t>Aronson, Fried, &amp; Good (2002):  </a:t>
            </a:r>
            <a:r>
              <a:rPr lang="en-US" altLang="en-US" sz="2200" dirty="0">
                <a:latin typeface="Arial Narrow" panose="020B0606020202030204" pitchFamily="34" charset="0"/>
              </a:rPr>
              <a:t>Black students do better on GRE verbal test 	if 	told test measures malleable ability rather than fixed ability. Also report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less anxiety.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*  </a:t>
            </a:r>
            <a:r>
              <a:rPr lang="en-US" altLang="en-US" sz="2200" u="sng" dirty="0">
                <a:latin typeface="Arial Narrow" panose="020B0606020202030204" pitchFamily="34" charset="0"/>
              </a:rPr>
              <a:t>Good, Aronson, &amp; </a:t>
            </a:r>
            <a:r>
              <a:rPr lang="en-US" altLang="en-US" sz="2200" u="sng" dirty="0" err="1">
                <a:latin typeface="Arial Narrow" panose="020B0606020202030204" pitchFamily="34" charset="0"/>
              </a:rPr>
              <a:t>Inzlicht</a:t>
            </a:r>
            <a:r>
              <a:rPr lang="en-US" altLang="en-US" sz="2200" u="sng" dirty="0">
                <a:latin typeface="Arial Narrow" panose="020B0606020202030204" pitchFamily="34" charset="0"/>
              </a:rPr>
              <a:t> (2003):  </a:t>
            </a:r>
            <a:r>
              <a:rPr lang="en-US" altLang="en-US" sz="2200" dirty="0">
                <a:latin typeface="Arial Narrow" panose="020B0606020202030204" pitchFamily="34" charset="0"/>
              </a:rPr>
              <a:t>Stereotype-vulnerable students told that: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</a:t>
            </a:r>
            <a:r>
              <a:rPr lang="en-US" altLang="en-US" sz="2000" dirty="0">
                <a:latin typeface="Arial Narrow" panose="020B0606020202030204" pitchFamily="34" charset="0"/>
              </a:rPr>
              <a:t>1) Intelligence is malleable; 2) School difficulties are normal; 2) No info. Control group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Arial Narrow" panose="020B0606020202030204" pitchFamily="34" charset="0"/>
              </a:rPr>
              <a:t>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  </a:t>
            </a:r>
            <a:r>
              <a:rPr lang="en-US" altLang="en-US" sz="2200" i="1" dirty="0">
                <a:latin typeface="Arial Narrow" panose="020B0606020202030204" pitchFamily="34" charset="0"/>
              </a:rPr>
              <a:t> Results</a:t>
            </a:r>
            <a:r>
              <a:rPr lang="en-US" altLang="en-US" sz="2200" dirty="0">
                <a:latin typeface="Arial Narrow" panose="020B0606020202030204" pitchFamily="34" charset="0"/>
              </a:rPr>
              <a:t>:   Latino students in </a:t>
            </a:r>
            <a:r>
              <a:rPr lang="en-US" altLang="en-US" sz="2200" dirty="0" err="1">
                <a:latin typeface="Arial Narrow" panose="020B0606020202030204" pitchFamily="34" charset="0"/>
              </a:rPr>
              <a:t>conds</a:t>
            </a:r>
            <a:r>
              <a:rPr lang="en-US" altLang="en-US" sz="2200" dirty="0">
                <a:latin typeface="Arial Narrow" panose="020B0606020202030204" pitchFamily="34" charset="0"/>
              </a:rPr>
              <a:t> 1 &amp; 2 do better on statewide reading test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          Female students in </a:t>
            </a:r>
            <a:r>
              <a:rPr lang="en-US" altLang="en-US" sz="2200" dirty="0" err="1">
                <a:latin typeface="Arial Narrow" panose="020B0606020202030204" pitchFamily="34" charset="0"/>
              </a:rPr>
              <a:t>conds</a:t>
            </a:r>
            <a:r>
              <a:rPr lang="en-US" altLang="en-US" sz="2200" dirty="0">
                <a:latin typeface="Arial Narrow" panose="020B0606020202030204" pitchFamily="34" charset="0"/>
              </a:rPr>
              <a:t> 1 &amp; 2  = boys in math, but control &lt; boys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          	</a:t>
            </a:r>
          </a:p>
        </p:txBody>
      </p:sp>
    </p:spTree>
    <p:extLst>
      <p:ext uri="{BB962C8B-B14F-4D97-AF65-F5344CB8AC3E}">
        <p14:creationId xmlns:p14="http://schemas.microsoft.com/office/powerpoint/2010/main" val="20701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438400" y="6096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 Narrow" panose="020B0606020202030204" pitchFamily="34" charset="0"/>
              </a:rPr>
              <a:t>How to Combat Stereotype Threat (continued)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828800" y="1905001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Role Models</a:t>
            </a:r>
            <a:r>
              <a:rPr lang="en-US" altLang="en-US" sz="2200">
                <a:latin typeface="Arial Narrow" panose="020B0606020202030204" pitchFamily="34" charset="0"/>
              </a:rPr>
              <a:t>: Counter-stereotypical exemplars weaken stereotype </a:t>
            </a:r>
            <a:r>
              <a:rPr lang="en-US" altLang="en-US" sz="2200">
                <a:latin typeface="Arial Narrow" panose="020B0606020202030204" pitchFamily="34" charset="0"/>
                <a:sym typeface="Wingdings" panose="05000000000000000000" pitchFamily="2" charset="2"/>
              </a:rPr>
              <a:t> less 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  <a:sym typeface="Wingdings" panose="05000000000000000000" pitchFamily="2" charset="2"/>
              </a:rPr>
              <a:t>   * Marx &amp; Roman (2002): Female experimenter, introduced as math expert, 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  <a:sym typeface="Wingdings" panose="05000000000000000000" pitchFamily="2" charset="2"/>
              </a:rPr>
              <a:t>	improved math performance by female students.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827213" y="3276601"/>
            <a:ext cx="8458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Self-Affirmation</a:t>
            </a:r>
            <a:r>
              <a:rPr lang="en-US" altLang="en-US" sz="2200">
                <a:latin typeface="Arial Narrow" panose="020B0606020202030204" pitchFamily="34" charset="0"/>
              </a:rPr>
              <a:t>:   Affirming self-concept bolsters resistance to 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    MORE ON THIS IN “SELF AFFIRMATION” CLASS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          	</a:t>
            </a:r>
          </a:p>
        </p:txBody>
      </p:sp>
    </p:spTree>
    <p:extLst>
      <p:ext uri="{BB962C8B-B14F-4D97-AF65-F5344CB8AC3E}">
        <p14:creationId xmlns:p14="http://schemas.microsoft.com/office/powerpoint/2010/main" val="26093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286000" y="685801"/>
            <a:ext cx="7315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</a:rPr>
              <a:t>Terror Management Theory</a:t>
            </a:r>
          </a:p>
          <a:p>
            <a:pPr algn="ctr"/>
            <a:r>
              <a:rPr lang="en-US" altLang="en-US">
                <a:solidFill>
                  <a:srgbClr val="0070C0"/>
                </a:solidFill>
              </a:rPr>
              <a:t>Greenberg, Landau, Kosloff, &amp; Solomon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05" y="1983378"/>
            <a:ext cx="1904729" cy="255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55" y="4143645"/>
            <a:ext cx="2214696" cy="1566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670" y="4143646"/>
            <a:ext cx="2310494" cy="1576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37" y="4143645"/>
            <a:ext cx="2067332" cy="1576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037" y="4143646"/>
            <a:ext cx="1942833" cy="16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440" y="217711"/>
            <a:ext cx="1038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Human’s Existential Dilemma</a:t>
            </a: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5" y="1018895"/>
            <a:ext cx="10659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Humans are like other animals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a.  Mortal	b.  Compelled to flee from mortal danger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Humans are unlike other animals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a.  Aware of mortality	b.  Aware cannot flee mortal danger of mortality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Animal compulsion to flee + awareness of inescapable mortality </a:t>
            </a:r>
            <a:r>
              <a:rPr lang="en-US" sz="24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Existential Terror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" y="217711"/>
            <a:ext cx="1038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Terror Management Theory (TMT)</a:t>
            </a: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5" y="957936"/>
            <a:ext cx="1065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To cope with mortality angst, humans seek death transcendence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World view, supplied by culture, provides routes to death transcendence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2623185"/>
            <a:ext cx="1952625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296" y="2388997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906" y="438611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656" y="2309132"/>
            <a:ext cx="2714625" cy="1685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914" y="4386111"/>
            <a:ext cx="1585097" cy="1585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5277" y="430726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510" y="217711"/>
            <a:ext cx="1173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People Who Challenge World Views Represent Existential Threats </a:t>
            </a: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5" y="975354"/>
            <a:ext cx="10659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When mortality is made salient (MS), people need to hold on to beliefs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Those who challenge beliefs undermine our psychological shelter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Those who challenge beliefs are therefore attacked, but mainly when mortality is salient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Those who boost our beliefs are embraced, but mainly when mortality is salient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0" y="3917771"/>
            <a:ext cx="28479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832" y="3943486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34" y="3943486"/>
            <a:ext cx="2638325" cy="174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474" y="3917771"/>
            <a:ext cx="1733006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109" y="583474"/>
            <a:ext cx="983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Stereotype Threat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Aronson &amp; </a:t>
            </a:r>
            <a:r>
              <a:rPr lang="en-US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McGlone</a:t>
            </a:r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2009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33748"/>
            <a:ext cx="4103914" cy="2718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308" y="5587202"/>
            <a:ext cx="7393577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  Quiz 2 on March 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057400" y="609600"/>
            <a:ext cx="8001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70C0"/>
                </a:solidFill>
              </a:rPr>
              <a:t>Mortality Salience Hypothesis:  </a:t>
            </a:r>
          </a:p>
          <a:p>
            <a:pPr algn="ctr"/>
            <a:r>
              <a:rPr lang="en-US" altLang="en-US" sz="3200">
                <a:solidFill>
                  <a:srgbClr val="0070C0"/>
                </a:solidFill>
              </a:rPr>
              <a:t>Connecting Existential Threat, Cultural Buffers, and Intergroup/Interpersonal Conflict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600200" y="3844925"/>
            <a:ext cx="160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Awareness of own mortality</a:t>
            </a:r>
          </a:p>
        </p:txBody>
      </p:sp>
      <p:cxnSp>
        <p:nvCxnSpPr>
          <p:cNvPr id="19460" name="Straight Arrow Connector 4"/>
          <p:cNvCxnSpPr>
            <a:cxnSpLocks noChangeShapeType="1"/>
          </p:cNvCxnSpPr>
          <p:nvPr/>
        </p:nvCxnSpPr>
        <p:spPr bwMode="auto">
          <a:xfrm>
            <a:off x="3352800" y="4225925"/>
            <a:ext cx="533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038600" y="3913189"/>
            <a:ext cx="129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2200" dirty="0"/>
              <a:t>Existential terror</a:t>
            </a:r>
          </a:p>
        </p:txBody>
      </p:sp>
      <p:cxnSp>
        <p:nvCxnSpPr>
          <p:cNvPr id="19462" name="Straight Arrow Connector 6"/>
          <p:cNvCxnSpPr>
            <a:cxnSpLocks noChangeShapeType="1"/>
          </p:cNvCxnSpPr>
          <p:nvPr/>
        </p:nvCxnSpPr>
        <p:spPr bwMode="auto">
          <a:xfrm>
            <a:off x="5334000" y="4233863"/>
            <a:ext cx="533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019800" y="3817939"/>
            <a:ext cx="1752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 dirty="0"/>
              <a:t>Seek death transcendence</a:t>
            </a:r>
          </a:p>
        </p:txBody>
      </p:sp>
      <p:cxnSp>
        <p:nvCxnSpPr>
          <p:cNvPr id="19464" name="Straight Arrow Connector 8"/>
          <p:cNvCxnSpPr>
            <a:cxnSpLocks noChangeShapeType="1"/>
          </p:cNvCxnSpPr>
          <p:nvPr/>
        </p:nvCxnSpPr>
        <p:spPr bwMode="auto">
          <a:xfrm>
            <a:off x="7696200" y="4260850"/>
            <a:ext cx="533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8382000" y="3844926"/>
            <a:ext cx="32874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 dirty="0" smtClean="0"/>
              <a:t>Embrace cultural </a:t>
            </a:r>
            <a:r>
              <a:rPr lang="en-US" altLang="en-US" sz="2200" dirty="0"/>
              <a:t>Institutions</a:t>
            </a:r>
          </a:p>
        </p:txBody>
      </p:sp>
      <p:pic>
        <p:nvPicPr>
          <p:cNvPr id="19466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/>
        </p:blipFill>
        <p:spPr bwMode="auto">
          <a:xfrm>
            <a:off x="1793035" y="2335555"/>
            <a:ext cx="1258389" cy="15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40736" r="18748" b="104"/>
          <a:stretch>
            <a:fillRect/>
          </a:stretch>
        </p:blipFill>
        <p:spPr bwMode="auto">
          <a:xfrm>
            <a:off x="4068763" y="2436814"/>
            <a:ext cx="99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2359069"/>
            <a:ext cx="1983282" cy="148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54" y="2354263"/>
            <a:ext cx="14493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Box 16"/>
          <p:cNvSpPr txBox="1">
            <a:spLocks noChangeArrowheads="1"/>
          </p:cNvSpPr>
          <p:nvPr/>
        </p:nvSpPr>
        <p:spPr bwMode="auto">
          <a:xfrm>
            <a:off x="1219200" y="5032375"/>
            <a:ext cx="2674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 dirty="0"/>
              <a:t>People who threaten our cultural buffers weaken our world views</a:t>
            </a:r>
          </a:p>
        </p:txBody>
      </p:sp>
      <p:cxnSp>
        <p:nvCxnSpPr>
          <p:cNvPr id="19471" name="Straight Arrow Connector 17"/>
          <p:cNvCxnSpPr>
            <a:cxnSpLocks noChangeShapeType="1"/>
          </p:cNvCxnSpPr>
          <p:nvPr/>
        </p:nvCxnSpPr>
        <p:spPr bwMode="auto">
          <a:xfrm>
            <a:off x="4068763" y="5638800"/>
            <a:ext cx="533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4757738" y="5218114"/>
            <a:ext cx="1752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Efforts to defend/restore defenses</a:t>
            </a:r>
          </a:p>
        </p:txBody>
      </p:sp>
      <p:cxnSp>
        <p:nvCxnSpPr>
          <p:cNvPr id="19473" name="Straight Arrow Connector 19"/>
          <p:cNvCxnSpPr>
            <a:cxnSpLocks noChangeShapeType="1"/>
            <a:endCxn id="19474" idx="1"/>
          </p:cNvCxnSpPr>
          <p:nvPr/>
        </p:nvCxnSpPr>
        <p:spPr bwMode="auto">
          <a:xfrm flipV="1">
            <a:off x="6489700" y="5217657"/>
            <a:ext cx="638175" cy="52750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4" name="TextBox 20"/>
          <p:cNvSpPr txBox="1">
            <a:spLocks noChangeArrowheads="1"/>
          </p:cNvSpPr>
          <p:nvPr/>
        </p:nvSpPr>
        <p:spPr bwMode="auto">
          <a:xfrm>
            <a:off x="7127875" y="5002213"/>
            <a:ext cx="48115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 dirty="0"/>
              <a:t>Animosity, hostility to world view attackers </a:t>
            </a:r>
          </a:p>
        </p:txBody>
      </p:sp>
      <p:cxnSp>
        <p:nvCxnSpPr>
          <p:cNvPr id="19475" name="Straight Arrow Connector 22"/>
          <p:cNvCxnSpPr>
            <a:cxnSpLocks noChangeShapeType="1"/>
            <a:endCxn id="19476" idx="1"/>
          </p:cNvCxnSpPr>
          <p:nvPr/>
        </p:nvCxnSpPr>
        <p:spPr bwMode="auto">
          <a:xfrm>
            <a:off x="6510338" y="5745163"/>
            <a:ext cx="614948" cy="2567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6" name="TextBox 24"/>
          <p:cNvSpPr txBox="1">
            <a:spLocks noChangeArrowheads="1"/>
          </p:cNvSpPr>
          <p:nvPr/>
        </p:nvSpPr>
        <p:spPr bwMode="auto">
          <a:xfrm>
            <a:off x="7125286" y="5786439"/>
            <a:ext cx="5066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Affection, loyalty to world view advocates</a:t>
            </a:r>
          </a:p>
        </p:txBody>
      </p:sp>
    </p:spTree>
    <p:extLst>
      <p:ext uri="{BB962C8B-B14F-4D97-AF65-F5344CB8AC3E}">
        <p14:creationId xmlns:p14="http://schemas.microsoft.com/office/powerpoint/2010/main" val="34312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510" y="174166"/>
            <a:ext cx="1173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Terror Management Research Design</a:t>
            </a: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086" y="951126"/>
            <a:ext cx="106592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Mortality Salience (MS) induction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i="1" dirty="0" smtClean="0">
                <a:latin typeface="Arial Narrow" panose="020B0606020202030204" pitchFamily="34" charset="0"/>
              </a:rPr>
              <a:t>Write about what will happen to you as you physically die.</a:t>
            </a:r>
          </a:p>
          <a:p>
            <a:r>
              <a:rPr lang="en-US" sz="2400" i="1" dirty="0" smtClean="0">
                <a:latin typeface="Arial Narrow" panose="020B0606020202030204" pitchFamily="34" charset="0"/>
              </a:rPr>
              <a:t>	Write about the emotions aroused in you by the thought of your own death.</a:t>
            </a:r>
          </a:p>
          <a:p>
            <a:endParaRPr lang="en-US" sz="2400" i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Control Condition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</a:t>
            </a:r>
            <a:r>
              <a:rPr lang="en-US" sz="2400" i="1" dirty="0" smtClean="0">
                <a:latin typeface="Arial Narrow" panose="020B0606020202030204" pitchFamily="34" charset="0"/>
              </a:rPr>
              <a:t>Write about going to the dentist for painful dental work.</a:t>
            </a:r>
          </a:p>
          <a:p>
            <a:r>
              <a:rPr lang="en-US" sz="2400" i="1" dirty="0" smtClean="0">
                <a:latin typeface="Arial Narrow" panose="020B0606020202030204" pitchFamily="34" charset="0"/>
              </a:rPr>
              <a:t>	Write about the emotions aroused in you by the thought of this dental exam.</a:t>
            </a:r>
          </a:p>
          <a:p>
            <a:endParaRPr lang="en-US" sz="2400" i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Outcome Measure</a:t>
            </a:r>
          </a:p>
          <a:p>
            <a:endParaRPr lang="en-US" sz="2400" i="1" dirty="0">
              <a:latin typeface="Arial Narrow" panose="020B0606020202030204" pitchFamily="34" charset="0"/>
            </a:endParaRPr>
          </a:p>
          <a:p>
            <a:r>
              <a:rPr lang="en-US" sz="2400" i="1" dirty="0" smtClean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Attitudes toward group that challenges own world-view, or other means of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death transcendence (e.g., career).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510" y="174166"/>
            <a:ext cx="1173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Mortality Salience (MS) Induces Hostility Towards:</a:t>
            </a: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10" y="958145"/>
            <a:ext cx="1119486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 Narrow" panose="020B0606020202030204" pitchFamily="34" charset="0"/>
              </a:rPr>
              <a:t>Other religions</a:t>
            </a:r>
            <a:r>
              <a:rPr lang="en-US" sz="2400" dirty="0" smtClean="0">
                <a:latin typeface="Arial Narrow" panose="020B0606020202030204" pitchFamily="34" charset="0"/>
              </a:rPr>
              <a:t>:  Jews, Moslems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u="sng" dirty="0" smtClean="0">
                <a:latin typeface="Arial Narrow" panose="020B0606020202030204" pitchFamily="34" charset="0"/>
              </a:rPr>
              <a:t>Those who evoke reminders of animal nature</a:t>
            </a:r>
            <a:r>
              <a:rPr lang="en-US" sz="2400" dirty="0" smtClean="0">
                <a:latin typeface="Arial Narrow" panose="020B0606020202030204" pitchFamily="34" charset="0"/>
              </a:rPr>
              <a:t>:  Women (for men), elderly (for young)</a:t>
            </a:r>
          </a:p>
          <a:p>
            <a:endParaRPr lang="en-US" sz="2400" u="sng" dirty="0">
              <a:latin typeface="Arial Narrow" panose="020B0606020202030204" pitchFamily="34" charset="0"/>
            </a:endParaRPr>
          </a:p>
          <a:p>
            <a:r>
              <a:rPr lang="en-US" sz="2400" u="sng" dirty="0" smtClean="0">
                <a:latin typeface="Arial Narrow" panose="020B0606020202030204" pitchFamily="34" charset="0"/>
              </a:rPr>
              <a:t>Other nationalities</a:t>
            </a:r>
            <a:r>
              <a:rPr lang="en-US" sz="2400" dirty="0" smtClean="0">
                <a:latin typeface="Arial Narrow" panose="020B0606020202030204" pitchFamily="34" charset="0"/>
              </a:rPr>
              <a:t>:  Germans (for Italians), Americans (for Iranians), Middle Easterners (for USA)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u="sng" dirty="0" smtClean="0">
                <a:latin typeface="Arial Narrow" panose="020B0606020202030204" pitchFamily="34" charset="0"/>
              </a:rPr>
              <a:t>Own in-groups:  </a:t>
            </a:r>
            <a:r>
              <a:rPr lang="en-US" sz="2400" dirty="0" smtClean="0">
                <a:latin typeface="Arial Narrow" panose="020B0606020202030204" pitchFamily="34" charset="0"/>
              </a:rPr>
              <a:t>For those whose ancestry deviates for majority-culture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600" dirty="0" smtClean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MS also induces attraction towards: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u="sng" dirty="0" smtClean="0">
                <a:latin typeface="Arial Narrow" panose="020B0606020202030204" pitchFamily="34" charset="0"/>
              </a:rPr>
              <a:t>Leaders, others who</a:t>
            </a:r>
            <a:r>
              <a:rPr lang="en-US" sz="2400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a.  Support world view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b.  Provide definite, clear, uncomplicated world view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286000" y="3810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</a:rPr>
              <a:t>TMT and Stereotyping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114800" y="1470026"/>
            <a:ext cx="4038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Following MS, which image of African Americans will Whites prefer? </a:t>
            </a:r>
          </a:p>
          <a:p>
            <a:r>
              <a:rPr lang="en-US" altLang="en-US"/>
              <a:t>(Schimel et al., 1999)</a:t>
            </a:r>
            <a:r>
              <a:rPr lang="en-US" altLang="en-US">
                <a:sym typeface="Wingdings" panose="05000000000000000000" pitchFamily="2" charset="2"/>
              </a:rPr>
              <a:t>     </a:t>
            </a:r>
            <a:endParaRPr lang="en-US" altLang="en-US"/>
          </a:p>
        </p:txBody>
      </p:sp>
      <p:pic>
        <p:nvPicPr>
          <p:cNvPr id="225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9581"/>
          <a:stretch>
            <a:fillRect/>
          </a:stretch>
        </p:blipFill>
        <p:spPr bwMode="auto">
          <a:xfrm>
            <a:off x="8305800" y="1219200"/>
            <a:ext cx="1943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4495800" y="3060700"/>
            <a:ext cx="3581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Control condition (No MS)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4495800" y="3608388"/>
            <a:ext cx="3581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MS condition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7315200" y="2516188"/>
            <a:ext cx="838200" cy="6842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22534" idx="1"/>
          </p:cNvCxnSpPr>
          <p:nvPr/>
        </p:nvCxnSpPr>
        <p:spPr bwMode="auto">
          <a:xfrm flipH="1" flipV="1">
            <a:off x="3576638" y="2654300"/>
            <a:ext cx="919162" cy="1168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3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219201"/>
            <a:ext cx="1428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43100" y="4457701"/>
            <a:ext cx="579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Why does MS </a:t>
            </a:r>
            <a:r>
              <a:rPr lang="en-US" altLang="en-US" sz="2200">
                <a:sym typeface="Wingdings" panose="05000000000000000000" pitchFamily="2" charset="2"/>
              </a:rPr>
              <a:t> favoring stereotypic minority?</a:t>
            </a:r>
            <a:endParaRPr lang="en-US" altLang="en-US" sz="22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90713" y="5229226"/>
            <a:ext cx="7891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MS </a:t>
            </a:r>
            <a:r>
              <a:rPr lang="en-US" altLang="en-US" sz="2200">
                <a:sym typeface="Wingdings" panose="05000000000000000000" pitchFamily="2" charset="2"/>
              </a:rPr>
              <a:t> reliance on traditional world view.  Stereotypes part of world view.   </a:t>
            </a:r>
          </a:p>
          <a:p>
            <a:r>
              <a:rPr lang="en-US" altLang="en-US" sz="2200">
                <a:sym typeface="Wingdings" panose="05000000000000000000" pitchFamily="2" charset="2"/>
              </a:rPr>
              <a:t>      Stereotype consistent minority supports world view, buffers threat.</a:t>
            </a:r>
          </a:p>
          <a:p>
            <a:r>
              <a:rPr lang="en-US" altLang="en-US" sz="2200">
                <a:sym typeface="Wingdings" panose="05000000000000000000" pitchFamily="2" charset="2"/>
              </a:rPr>
              <a:t>      Stereotype inconsistent minority challenges world view, amplifies threat.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619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209800" y="9144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</a:rPr>
              <a:t>TMT and Support for Demagogues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57400" y="1676401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b="1"/>
              <a:t>Demagogue</a:t>
            </a:r>
            <a:r>
              <a:rPr lang="en-US" altLang="en-US" sz="2400"/>
              <a:t>: A political leader who seeks support by appealing to popular desires and prejudices rather than by using rational argument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3384551"/>
            <a:ext cx="1638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3576"/>
            <a:ext cx="1028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752600" y="2819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MS </a:t>
            </a:r>
            <a:r>
              <a:rPr lang="en-US" altLang="en-US" sz="2200">
                <a:sym typeface="Wingdings" panose="05000000000000000000" pitchFamily="2" charset="2"/>
              </a:rPr>
              <a:t> support for politician who promised to lead the people to greatness </a:t>
            </a:r>
            <a:r>
              <a:rPr lang="en-US" altLang="en-US">
                <a:sym typeface="Wingdings" panose="05000000000000000000" pitchFamily="2" charset="2"/>
              </a:rPr>
              <a:t>(Cohen et al, 2004)</a:t>
            </a:r>
            <a:endParaRPr lang="en-US" altLang="en-US"/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752600" y="3878263"/>
            <a:ext cx="502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/>
              <a:t>2004 Presidential campaign, Bush vs. Kerry</a:t>
            </a:r>
          </a:p>
          <a:p>
            <a:endParaRPr lang="en-US" altLang="en-US" sz="2200"/>
          </a:p>
          <a:p>
            <a:r>
              <a:rPr lang="en-US" altLang="en-US" sz="2200"/>
              <a:t>Control condition:  Prefer Kerry</a:t>
            </a:r>
          </a:p>
          <a:p>
            <a:r>
              <a:rPr lang="en-US" altLang="en-US" sz="2200"/>
              <a:t>TM condition/Terrorism condition:  Prefer Bush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2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65960" y="48768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</a:rPr>
              <a:t>TMT and Support for </a:t>
            </a:r>
            <a:r>
              <a:rPr lang="en-US" altLang="en-US" sz="3200" dirty="0" smtClean="0">
                <a:solidFill>
                  <a:srgbClr val="0070C0"/>
                </a:solidFill>
              </a:rPr>
              <a:t>Violence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68" y="1445623"/>
            <a:ext cx="9823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Iranian College Students  </a:t>
            </a:r>
          </a:p>
          <a:p>
            <a:r>
              <a:rPr lang="en-US" sz="2200" dirty="0"/>
              <a:t>	</a:t>
            </a:r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How much support student who advocates peaceful resolution Mid-East?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How much support student who advocates lethal martyrdom against US?</a:t>
            </a:r>
          </a:p>
          <a:p>
            <a:endParaRPr lang="en-US" sz="2200" b="1" dirty="0"/>
          </a:p>
          <a:p>
            <a:r>
              <a:rPr lang="en-US" sz="2200" b="1" dirty="0" smtClean="0"/>
              <a:t>US College Students  </a:t>
            </a:r>
          </a:p>
          <a:p>
            <a:r>
              <a:rPr lang="en-US" sz="2200" dirty="0"/>
              <a:t>	</a:t>
            </a:r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OK to use extreme violence against terrorists,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even if thousands of innocents killed?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						Liberals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						Conservatives</a:t>
            </a:r>
          </a:p>
          <a:p>
            <a:endParaRPr lang="en-US" sz="2200" dirty="0"/>
          </a:p>
          <a:p>
            <a:r>
              <a:rPr lang="en-US" sz="2200" dirty="0" smtClean="0"/>
              <a:t>	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0010503" y="1205134"/>
            <a:ext cx="173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Mortality Threat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010503" y="1630289"/>
            <a:ext cx="67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64239" y="1630289"/>
            <a:ext cx="67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10503" y="2070833"/>
            <a:ext cx="77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4903" y="2484490"/>
            <a:ext cx="77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5566" y="5166731"/>
            <a:ext cx="77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62605" y="4756293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85565" y="4762191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66958" y="5149313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981200" y="6096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</a:rPr>
              <a:t>TMT and Response to Stereotyped In-Group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981200" y="1905001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dirty="0"/>
              <a:t>MS will cause members of stereotyped groups to like or dislike </a:t>
            </a:r>
          </a:p>
          <a:p>
            <a:r>
              <a:rPr lang="en-US" altLang="en-US" sz="2400" dirty="0"/>
              <a:t>members of their group?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247611" y="2312324"/>
            <a:ext cx="838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43839" y="3446465"/>
            <a:ext cx="942920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200" dirty="0"/>
              <a:t>MS </a:t>
            </a:r>
            <a:r>
              <a:rPr lang="en-US" altLang="en-US" sz="2200" dirty="0">
                <a:sym typeface="Wingdings" panose="05000000000000000000" pitchFamily="2" charset="2"/>
              </a:rPr>
              <a:t></a:t>
            </a:r>
            <a:r>
              <a:rPr lang="en-US" altLang="en-US" sz="2200" dirty="0"/>
              <a:t>Women anticipating difficult math test to dis-identify with other women.</a:t>
            </a:r>
          </a:p>
          <a:p>
            <a:endParaRPr lang="en-US" altLang="en-US" sz="2200" dirty="0"/>
          </a:p>
          <a:p>
            <a:r>
              <a:rPr lang="en-US" altLang="en-US" sz="2200" dirty="0"/>
              <a:t>MS + reading about Hispanic drug dealer </a:t>
            </a:r>
            <a:r>
              <a:rPr lang="en-US" altLang="en-US" sz="2200" dirty="0">
                <a:sym typeface="Wingdings" panose="05000000000000000000" pitchFamily="2" charset="2"/>
              </a:rPr>
              <a:t> Hispanics to criticize paintings attributed to </a:t>
            </a:r>
          </a:p>
          <a:p>
            <a:r>
              <a:rPr lang="en-US" altLang="en-US" sz="2200" dirty="0">
                <a:sym typeface="Wingdings" panose="05000000000000000000" pitchFamily="2" charset="2"/>
              </a:rPr>
              <a:t>				 </a:t>
            </a:r>
            <a:r>
              <a:rPr lang="en-US" altLang="en-US" sz="2200" dirty="0" smtClean="0">
                <a:sym typeface="Wingdings" panose="05000000000000000000" pitchFamily="2" charset="2"/>
              </a:rPr>
              <a:t>             Hispanic </a:t>
            </a:r>
            <a:r>
              <a:rPr lang="en-US" altLang="en-US" sz="2200" dirty="0">
                <a:sym typeface="Wingdings" panose="05000000000000000000" pitchFamily="2" charset="2"/>
              </a:rPr>
              <a:t>artist but not White artist.</a:t>
            </a:r>
          </a:p>
          <a:p>
            <a:endParaRPr lang="en-US" altLang="en-US" sz="2200" dirty="0">
              <a:sym typeface="Wingdings" panose="05000000000000000000" pitchFamily="2" charset="2"/>
            </a:endParaRPr>
          </a:p>
          <a:p>
            <a:r>
              <a:rPr lang="en-US" altLang="en-US" sz="2200" dirty="0">
                <a:sym typeface="Wingdings" panose="05000000000000000000" pitchFamily="2" charset="2"/>
              </a:rPr>
              <a:t>MS may induce Stereotype Threat:  MS  women to underperform on easy academic test</a:t>
            </a: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21" t="34743" r="20026"/>
          <a:stretch/>
        </p:blipFill>
        <p:spPr>
          <a:xfrm>
            <a:off x="9673045" y="3535682"/>
            <a:ext cx="2100735" cy="1567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3272" y="5103224"/>
            <a:ext cx="157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Diego Rivera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51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510" y="17408"/>
            <a:ext cx="1173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Moderators of, Challenges to, TMT</a:t>
            </a: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10" y="733418"/>
            <a:ext cx="111948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Individual Differences in susceptibility to MS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1.  Intolerance for ambiguity / greater need for certainty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2.  Depression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3.  Low Self Esteem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4.  Poorly attached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Challenge to TMT theory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1. Mortality threat or self-esteem threat?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2.  Loss of life or loss of self?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Remedies to MS 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1.  Relativistic world view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2.  Boost resources: Self-esteem, self worth, attachment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9" y="87085"/>
            <a:ext cx="983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Stereotype Threat Defined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1" y="792483"/>
            <a:ext cx="10990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Psychological discomfort people experience when: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a.  Harsh stereotypes applied to their group (e.g., ethnicity, gender, sexual orientation)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b.  Stereotypes relate to task that person is attempts to master (e.g. math test, writing)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c.  Stereotypes made salient in context of task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" y="4193183"/>
            <a:ext cx="10990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Stereotype Threats can be self-fulfilling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a.  Threat can disrupt performance, thus confirming stereotype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b.  Threat can make performance domain aversive, leading to dis-identification</a:t>
            </a:r>
          </a:p>
        </p:txBody>
      </p:sp>
    </p:spTree>
    <p:extLst>
      <p:ext uri="{BB962C8B-B14F-4D97-AF65-F5344CB8AC3E}">
        <p14:creationId xmlns:p14="http://schemas.microsoft.com/office/powerpoint/2010/main" val="4333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981200" y="76200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Arial Narrow" panose="020B0606020202030204" pitchFamily="34" charset="0"/>
              </a:rPr>
              <a:t>How Stereotype Threat Operates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738313" y="2057401"/>
            <a:ext cx="2986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6600"/>
                </a:solidFill>
                <a:latin typeface="Arial Narrow" panose="020B0606020202030204" pitchFamily="34" charset="0"/>
              </a:rPr>
              <a:t>Person is member of group with stereotyped reputation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6600"/>
                </a:solidFill>
                <a:latin typeface="Arial Narrow" panose="020B0606020202030204" pitchFamily="34" charset="0"/>
              </a:rPr>
              <a:t>Group</a:t>
            </a:r>
            <a:r>
              <a:rPr lang="en-US" altLang="en-US" sz="1800" dirty="0">
                <a:solidFill>
                  <a:srgbClr val="006600"/>
                </a:solidFill>
                <a:latin typeface="Arial Narrow" panose="020B0606020202030204" pitchFamily="34" charset="0"/>
              </a:rPr>
              <a:t>: Women                      </a:t>
            </a:r>
            <a:r>
              <a:rPr lang="en-US" altLang="en-US" sz="1800" b="1" dirty="0">
                <a:solidFill>
                  <a:srgbClr val="006600"/>
                </a:solidFill>
                <a:latin typeface="Arial Narrow" panose="020B0606020202030204" pitchFamily="34" charset="0"/>
              </a:rPr>
              <a:t>Stereotype</a:t>
            </a:r>
            <a:r>
              <a:rPr lang="en-US" altLang="en-US" sz="1800" dirty="0">
                <a:solidFill>
                  <a:srgbClr val="006600"/>
                </a:solidFill>
                <a:latin typeface="Arial Narrow" panose="020B0606020202030204" pitchFamily="34" charset="0"/>
              </a:rPr>
              <a:t>: Women bad at math</a:t>
            </a:r>
          </a:p>
        </p:txBody>
      </p:sp>
      <p:cxnSp>
        <p:nvCxnSpPr>
          <p:cNvPr id="7172" name="Straight Arrow Connector 4"/>
          <p:cNvCxnSpPr>
            <a:cxnSpLocks noChangeShapeType="1"/>
          </p:cNvCxnSpPr>
          <p:nvPr/>
        </p:nvCxnSpPr>
        <p:spPr bwMode="auto">
          <a:xfrm>
            <a:off x="4800600" y="2590801"/>
            <a:ext cx="381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946650" y="2057401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6600"/>
                </a:solidFill>
                <a:latin typeface="Arial Narrow" panose="020B0606020202030204" pitchFamily="34" charset="0"/>
              </a:rPr>
              <a:t>Person </a:t>
            </a:r>
            <a:r>
              <a:rPr lang="en-US" altLang="en-US" sz="180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in </a:t>
            </a:r>
            <a:r>
              <a:rPr lang="en-US" altLang="en-US" sz="1800" dirty="0">
                <a:solidFill>
                  <a:srgbClr val="006600"/>
                </a:solidFill>
                <a:latin typeface="Arial Narrow" panose="020B0606020202030204" pitchFamily="34" charset="0"/>
              </a:rPr>
              <a:t>situation where stereotype applies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6600"/>
                </a:solidFill>
                <a:latin typeface="Arial Narrow" panose="020B0606020202030204" pitchFamily="34" charset="0"/>
              </a:rPr>
              <a:t>(math exam)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7850188" y="2090738"/>
            <a:ext cx="281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6600"/>
                </a:solidFill>
                <a:latin typeface="Arial Narrow" panose="020B0606020202030204" pitchFamily="34" charset="0"/>
              </a:rPr>
              <a:t>Person can confirm stereotype (do poorly on math test)</a:t>
            </a:r>
          </a:p>
        </p:txBody>
      </p: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7427913" y="2519363"/>
            <a:ext cx="381000" cy="4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44" y="44196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6657975" y="6397626"/>
            <a:ext cx="1538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Arial Narrow" panose="020B0606020202030204" pitchFamily="34" charset="0"/>
              </a:rPr>
              <a:t>Robt. Rosenthal</a:t>
            </a: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4038600" y="3316289"/>
            <a:ext cx="2438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Threat of confirming stereotype undermines performance</a:t>
            </a:r>
          </a:p>
        </p:txBody>
      </p:sp>
      <p:cxnSp>
        <p:nvCxnSpPr>
          <p:cNvPr id="7179" name="Straight Arrow Connector 13"/>
          <p:cNvCxnSpPr>
            <a:cxnSpLocks noChangeShapeType="1"/>
          </p:cNvCxnSpPr>
          <p:nvPr/>
        </p:nvCxnSpPr>
        <p:spPr bwMode="auto">
          <a:xfrm>
            <a:off x="3352800" y="3773488"/>
            <a:ext cx="381000" cy="4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7162800" y="3394075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Arial Narrow" panose="020B0606020202030204" pitchFamily="34" charset="0"/>
              </a:rPr>
              <a:t>Stereotype is confirmed</a:t>
            </a:r>
          </a:p>
        </p:txBody>
      </p:sp>
      <p:cxnSp>
        <p:nvCxnSpPr>
          <p:cNvPr id="7181" name="Straight Arrow Connector 15"/>
          <p:cNvCxnSpPr>
            <a:cxnSpLocks noChangeShapeType="1"/>
          </p:cNvCxnSpPr>
          <p:nvPr/>
        </p:nvCxnSpPr>
        <p:spPr bwMode="auto">
          <a:xfrm>
            <a:off x="6477000" y="3800476"/>
            <a:ext cx="381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2286000" y="4778376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Stereotype threat is related to “Self Fulfilling Prophesy” e.g., “Pygmalion in the Classroom”</a:t>
            </a:r>
          </a:p>
        </p:txBody>
      </p:sp>
    </p:spTree>
    <p:extLst>
      <p:ext uri="{BB962C8B-B14F-4D97-AF65-F5344CB8AC3E}">
        <p14:creationId xmlns:p14="http://schemas.microsoft.com/office/powerpoint/2010/main" val="35218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9" y="87085"/>
            <a:ext cx="983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Demonstrations of Stereotype Threat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89" y="957946"/>
            <a:ext cx="11782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Steele &amp; Aronson, 1995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Prediction:  	Stereotype loses potency if task is not stereotype-diagnostic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Method:  	Black and White undergrads complete GRE-level verbal items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		[Stereotype:  Blacks less verbally competent]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		Diagnostic condition:  Test is IQ type test, truly diagnostic about verbal skills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		Non-diagnostic </a:t>
            </a:r>
            <a:r>
              <a:rPr lang="en-US" sz="2400" dirty="0" err="1" smtClean="0">
                <a:latin typeface="Arial Narrow" panose="020B0606020202030204" pitchFamily="34" charset="0"/>
              </a:rPr>
              <a:t>cond</a:t>
            </a:r>
            <a:r>
              <a:rPr lang="en-US" sz="2400" dirty="0" smtClean="0">
                <a:latin typeface="Arial Narrow" panose="020B0606020202030204" pitchFamily="34" charset="0"/>
              </a:rPr>
              <a:t>:  Test is not diagnostic, unrelated to intelligence	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71991"/>
              </p:ext>
            </p:extLst>
          </p:nvPr>
        </p:nvGraphicFramePr>
        <p:xfrm>
          <a:off x="2020916" y="4632118"/>
          <a:ext cx="8127999" cy="122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4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Diagnostic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Non-Diagnostic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threat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threat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Black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Threat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threat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9" y="87085"/>
            <a:ext cx="983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Performance as a Function of Subject Race 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and Test </a:t>
            </a:r>
            <a:r>
              <a:rPr lang="en-US" sz="36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Diagnosticity</a:t>
            </a:r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96914367"/>
              </p:ext>
            </p:extLst>
          </p:nvPr>
        </p:nvGraphicFramePr>
        <p:xfrm>
          <a:off x="2361474" y="1519398"/>
          <a:ext cx="6641737" cy="400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1474" y="5643153"/>
            <a:ext cx="727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is number of test items correctly 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9" y="87085"/>
            <a:ext cx="983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Demonstrations of Stereotype Threat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89" y="957946"/>
            <a:ext cx="11782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Steele &amp; Aronson, 1995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Prediction:  	Stereotype loses potency if </a:t>
            </a:r>
            <a:r>
              <a:rPr lang="en-US" sz="2400" dirty="0" smtClean="0">
                <a:latin typeface="Arial Narrow" panose="020B0606020202030204" pitchFamily="34" charset="0"/>
              </a:rPr>
              <a:t>own </a:t>
            </a:r>
            <a:r>
              <a:rPr lang="en-US" sz="2400" dirty="0" smtClean="0">
                <a:latin typeface="Arial Narrow" panose="020B0606020202030204" pitchFamily="34" charset="0"/>
              </a:rPr>
              <a:t>race not made salient.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Method:  	Black and White undergrads complete GRE-level verbal items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		[Stereotype:  Blacks less verbally competent]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			No threat prime:  Subjects </a:t>
            </a:r>
            <a:r>
              <a:rPr lang="en-US" sz="2400" u="sng" dirty="0" smtClean="0">
                <a:latin typeface="Arial Narrow" panose="020B0606020202030204" pitchFamily="34" charset="0"/>
              </a:rPr>
              <a:t>NOT asked </a:t>
            </a:r>
            <a:r>
              <a:rPr lang="en-US" sz="2400" dirty="0" smtClean="0">
                <a:latin typeface="Arial Narrow" panose="020B0606020202030204" pitchFamily="34" charset="0"/>
              </a:rPr>
              <a:t>to report their ethnicity before test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smtClean="0">
                <a:latin typeface="Arial Narrow" panose="020B0606020202030204" pitchFamily="34" charset="0"/>
              </a:rPr>
              <a:t>		Threat prime:  	 Subjects </a:t>
            </a:r>
            <a:r>
              <a:rPr lang="en-US" sz="2400" u="sng" dirty="0" smtClean="0">
                <a:latin typeface="Arial Narrow" panose="020B0606020202030204" pitchFamily="34" charset="0"/>
              </a:rPr>
              <a:t>ARE </a:t>
            </a:r>
            <a:r>
              <a:rPr lang="en-US" sz="2400" u="sng" dirty="0" smtClean="0">
                <a:latin typeface="Arial Narrow" panose="020B0606020202030204" pitchFamily="34" charset="0"/>
              </a:rPr>
              <a:t>asked </a:t>
            </a:r>
            <a:r>
              <a:rPr lang="en-US" sz="2400" dirty="0" smtClean="0">
                <a:latin typeface="Arial Narrow" panose="020B0606020202030204" pitchFamily="34" charset="0"/>
              </a:rPr>
              <a:t>to report their ethnicity before test	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78206"/>
              </p:ext>
            </p:extLst>
          </p:nvPr>
        </p:nvGraphicFramePr>
        <p:xfrm>
          <a:off x="2020916" y="4632118"/>
          <a:ext cx="8127999" cy="122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4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No-Threat</a:t>
                      </a:r>
                      <a:r>
                        <a:rPr lang="en-US" baseline="0" dirty="0" smtClean="0"/>
                        <a:t> Prime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Threat Prime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threat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threat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Black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threat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Threat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9" y="87085"/>
            <a:ext cx="983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Performance as a Function of Subject Race 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and Threat Prime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00504402"/>
              </p:ext>
            </p:extLst>
          </p:nvPr>
        </p:nvGraphicFramePr>
        <p:xfrm>
          <a:off x="2464525" y="1555689"/>
          <a:ext cx="6641737" cy="36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6514" y="5521233"/>
            <a:ext cx="727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is # items correctly 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87085"/>
            <a:ext cx="11748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Stereotype Threat Applies to 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ANY Group Subject </a:t>
            </a:r>
            <a:r>
              <a:rPr lang="en-US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to Threatening Stereotypes</a:t>
            </a:r>
            <a:endParaRPr lang="en-US" sz="36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9128" y="1965505"/>
            <a:ext cx="4479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Women in math and science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Latinos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Native Americans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Low-income Whites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Elderly (memory tasks</a:t>
            </a:r>
            <a:r>
              <a:rPr lang="en-US" sz="2400" b="1" dirty="0" smtClean="0">
                <a:latin typeface="Arial Narrow" panose="020B0606020202030204" pitchFamily="34" charset="0"/>
              </a:rPr>
              <a:t>)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High achieving White males</a:t>
            </a:r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492" y="5634446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compared to Asians on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485</TotalTime>
  <Words>1031</Words>
  <Application>Microsoft Office PowerPoint</Application>
  <PresentationFormat>Widescreen</PresentationFormat>
  <Paragraphs>280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 Narrow</vt:lpstr>
      <vt:lpstr>Calibri</vt:lpstr>
      <vt:lpstr>Calibri Light</vt:lpstr>
      <vt:lpstr>Wingdings</vt:lpstr>
      <vt:lpstr>Retrospect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Stereotype Threat of Being a Strereotyper: Whites’ Feedback to Minorities (Harber, 1998)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Harber</dc:creator>
  <cp:lastModifiedBy>Kent Harber</cp:lastModifiedBy>
  <cp:revision>49</cp:revision>
  <cp:lastPrinted>2022-03-08T15:31:33Z</cp:lastPrinted>
  <dcterms:created xsi:type="dcterms:W3CDTF">2014-10-28T15:21:55Z</dcterms:created>
  <dcterms:modified xsi:type="dcterms:W3CDTF">2022-03-08T16:26:56Z</dcterms:modified>
</cp:coreProperties>
</file>