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91" r:id="rId2"/>
    <p:sldId id="446" r:id="rId3"/>
    <p:sldId id="448" r:id="rId4"/>
    <p:sldId id="493" r:id="rId5"/>
    <p:sldId id="449" r:id="rId6"/>
    <p:sldId id="353" r:id="rId7"/>
    <p:sldId id="354" r:id="rId8"/>
    <p:sldId id="355" r:id="rId9"/>
    <p:sldId id="356" r:id="rId10"/>
    <p:sldId id="452" r:id="rId11"/>
    <p:sldId id="450" r:id="rId12"/>
    <p:sldId id="451" r:id="rId13"/>
    <p:sldId id="42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8000"/>
    <a:srgbClr val="8000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34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CCD7-88A9-4834-8BBB-458CDE6E5CD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DB479-37D9-441E-807B-40629430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2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72BF5-58BC-4248-B678-9A4249CC9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7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ABA9-169E-4920-BE74-726F723AA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2339-D3E5-4341-8D2F-8AE5516BC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315E-4044-4ABF-97F6-D8A22C4F6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B7B5-B3BD-494B-94B5-02416C42C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BE2BF-0D86-4238-9DA6-AE977BFC1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ECB8-4A57-4723-92B0-F7E8AE435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2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B9771-010F-4F11-AC25-3406D35FB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AD11-810F-4AB1-AF8D-68695085F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4BA0-1DC2-49AA-B5D2-45DA841D9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8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BDFBB23-33F9-48D5-831D-8DDC1C563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hyperlink" Target="https://www.bbc.co.uk/programmes/p00b1n57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0E1264F9-5B54-C821-F48F-30F34B44E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07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Remainder of Semester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B1470458-8BAC-90E2-E788-5AFA3D29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95600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Diary Study:  Due today, hand in end of class.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Final:  </a:t>
            </a:r>
            <a:r>
              <a:rPr lang="en-US" altLang="en-US" sz="2400" dirty="0">
                <a:latin typeface="Arial Narrow" panose="020B0606020202030204" pitchFamily="34" charset="0"/>
              </a:rPr>
              <a:t>May 7, 11:45- 1:15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Instructor Evaluation:   https://sirs.rutgers.edu/blue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364" y="413288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CC"/>
                </a:solidFill>
                <a:latin typeface="Arial Narrow" panose="020B0606020202030204" pitchFamily="34" charset="0"/>
              </a:rPr>
              <a:t>Benefits of Sex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61041"/>
            <a:ext cx="883920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Sexual activity boosts immune system</a:t>
            </a:r>
          </a:p>
          <a:p>
            <a:endParaRPr lang="en-US" sz="5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	</a:t>
            </a:r>
            <a:r>
              <a:rPr lang="en-US" i="1" dirty="0">
                <a:latin typeface="Arial Narrow" panose="020B0606020202030204" pitchFamily="34" charset="0"/>
              </a:rPr>
              <a:t>Increases antibody production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	Fewer sick days</a:t>
            </a:r>
          </a:p>
          <a:p>
            <a:endParaRPr lang="en-US" sz="1000" i="1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Boosts libido:  Improves gonadal response.</a:t>
            </a:r>
          </a:p>
          <a:p>
            <a:endParaRPr lang="en-US" sz="5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Improves women’s bladder control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Lowers blood pressure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Sex is exercise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Cardiovascular health:  Maintains hormonal balances; estrogen, testosterone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Pain management: Reduce pain sensation, increase pain threshold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Reduce risk of prostate cancer.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Improved sleep, reduce stress, improved cognition.  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Longer life!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57200"/>
            <a:ext cx="2091109" cy="2475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84" y="18608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6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14217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CC"/>
                </a:solidFill>
                <a:latin typeface="Arial Narrow" panose="020B0606020202030204" pitchFamily="34" charset="0"/>
              </a:rPr>
              <a:t>Benefits of Sleep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57200"/>
            <a:ext cx="2324100" cy="1944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57130"/>
            <a:ext cx="5943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Cognitive performance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Visual attention, form memories</a:t>
            </a:r>
          </a:p>
          <a:p>
            <a:pPr lvl="1"/>
            <a:endParaRPr lang="en-US" sz="10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b="1" dirty="0">
                <a:latin typeface="Arial Narrow" panose="020B0606020202030204" pitchFamily="34" charset="0"/>
              </a:rPr>
              <a:t>Learn new information</a:t>
            </a:r>
          </a:p>
          <a:p>
            <a:pPr marL="457200" indent="-457200">
              <a:buAutoNum type="arabicPeriod" startAt="2"/>
            </a:pPr>
            <a:endParaRPr lang="en-US" sz="10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b="1" dirty="0">
                <a:latin typeface="Arial Narrow" panose="020B0606020202030204" pitchFamily="34" charset="0"/>
              </a:rPr>
              <a:t>Ability to read facial expressions.  </a:t>
            </a:r>
            <a:r>
              <a:rPr lang="en-US" dirty="0">
                <a:latin typeface="Arial Narrow" panose="020B0606020202030204" pitchFamily="34" charset="0"/>
              </a:rPr>
              <a:t>Poor sleep  </a:t>
            </a:r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 seeing neutral face as hostile. </a:t>
            </a:r>
          </a:p>
          <a:p>
            <a:r>
              <a:rPr lang="en-US" b="1" dirty="0">
                <a:latin typeface="Arial Narrow" panose="020B0606020202030204" pitchFamily="34" charset="0"/>
                <a:sym typeface="Wingdings" panose="05000000000000000000" pitchFamily="2" charset="2"/>
              </a:rPr>
              <a:t>       </a:t>
            </a:r>
            <a:r>
              <a:rPr 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(Interpersonal implications?)</a:t>
            </a:r>
            <a:endParaRPr lang="en-US" i="1" dirty="0">
              <a:latin typeface="Arial Narrow" panose="020B0606020202030204" pitchFamily="34" charset="0"/>
            </a:endParaRPr>
          </a:p>
          <a:p>
            <a:pPr marL="457200" indent="-457200">
              <a:buAutoNum type="arabicPeriod" startAt="2"/>
            </a:pPr>
            <a:endParaRPr lang="en-US" sz="1000" b="1" dirty="0">
              <a:latin typeface="Arial Narrow" panose="020B0606020202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b="1" dirty="0">
                <a:latin typeface="Arial Narrow" panose="020B0606020202030204" pitchFamily="34" charset="0"/>
              </a:rPr>
              <a:t>React better to problems. Less cranky</a:t>
            </a:r>
          </a:p>
          <a:p>
            <a:pPr marL="457200" indent="-457200">
              <a:buAutoNum type="arabicPeriod" startAt="2"/>
            </a:pPr>
            <a:endParaRPr lang="en-US" sz="10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b="1" dirty="0">
                <a:latin typeface="Arial Narrow" panose="020B0606020202030204" pitchFamily="34" charset="0"/>
              </a:rPr>
              <a:t>Body health:  Weight, diabetes, heart, colds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60" y="4337651"/>
            <a:ext cx="23241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522352"/>
            <a:ext cx="859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How much sleep?  </a:t>
            </a:r>
            <a:r>
              <a:rPr lang="en-US" dirty="0">
                <a:latin typeface="Arial Narrow" panose="020B0606020202030204" pitchFamily="34" charset="0"/>
              </a:rPr>
              <a:t>8 hours is gold standard.                                                              Don’t be sleep shamed!  Maintain regular sleep schedule</a:t>
            </a:r>
          </a:p>
          <a:p>
            <a:r>
              <a:rPr lang="en-US" dirty="0">
                <a:latin typeface="Arial Narrow" panose="020B0606020202030204" pitchFamily="34" charset="0"/>
              </a:rPr>
              <a:t>NIH Sleep Health Guide: </a:t>
            </a:r>
            <a:r>
              <a:rPr lang="en-US" sz="1400" dirty="0">
                <a:latin typeface="Arial Narrow" panose="020B0606020202030204" pitchFamily="34" charset="0"/>
              </a:rPr>
              <a:t>https://www.nhlbi.nih.gov/health-topics/education-and-awareness/sleep-health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232C7-AFDB-EA0E-F1BE-99B4E9954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657204"/>
            <a:ext cx="16478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9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14217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CC"/>
                </a:solidFill>
                <a:latin typeface="Arial Narrow" panose="020B0606020202030204" pitchFamily="34" charset="0"/>
              </a:rPr>
              <a:t>Benefits of Nature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379005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Spending time in nature promotes physical health, especially in lush forests.  Leads to: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	</a:t>
            </a:r>
            <a:r>
              <a:rPr lang="en-US" i="1" dirty="0">
                <a:latin typeface="Arial Narrow" panose="020B0606020202030204" pitchFamily="34" charset="0"/>
              </a:rPr>
              <a:t>Decreased stress 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	Lower blood pressure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	Improved heart rate variability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	Lower cortisol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	Improved mood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Trees emit “phytoncides”, reduce stress.  Bird sounds also reduce stress.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MDs prescribe “Nature Baths”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Science is iffy, however.  Results don’t replicate strongly.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48" y="457667"/>
            <a:ext cx="2133785" cy="2389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4BB3A1-8133-6776-1D6B-7DCDDBE39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48" y="3305644"/>
            <a:ext cx="20097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865576" y="609600"/>
            <a:ext cx="8001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Arial Narrow" panose="020B0606020202030204" pitchFamily="34" charset="0"/>
              </a:rPr>
              <a:t>Thanks for Being in This Class,                And Have a Great Summer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569D4-FD20-1BCC-23D7-773ABD952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24" y="2423865"/>
            <a:ext cx="4027876" cy="3403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6834F6-9A30-C4D5-BF2C-386810685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382" y="2432071"/>
            <a:ext cx="4027876" cy="3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752600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Mirthful laughter promotes heart health by generating what chemical into the bloodstream?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A____ Oxygen</a:t>
            </a:r>
          </a:p>
          <a:p>
            <a:r>
              <a:rPr lang="en-US" dirty="0">
                <a:latin typeface="Arial Narrow" panose="020B0606020202030204" pitchFamily="34" charset="0"/>
              </a:rPr>
              <a:t>B ____ Carbon Dioxide</a:t>
            </a:r>
          </a:p>
          <a:p>
            <a:r>
              <a:rPr lang="en-US" dirty="0">
                <a:latin typeface="Arial Narrow" panose="020B0606020202030204" pitchFamily="34" charset="0"/>
              </a:rPr>
              <a:t>C____ Nitric Oxide</a:t>
            </a:r>
          </a:p>
          <a:p>
            <a:r>
              <a:rPr lang="en-US" dirty="0">
                <a:latin typeface="Arial Narrow" panose="020B0606020202030204" pitchFamily="34" charset="0"/>
              </a:rPr>
              <a:t>D____ Helium</a:t>
            </a:r>
          </a:p>
          <a:p>
            <a:r>
              <a:rPr lang="en-US" dirty="0">
                <a:latin typeface="Arial Narrow" panose="020B0606020202030204" pitchFamily="34" charset="0"/>
              </a:rPr>
              <a:t>E____ Nitrous Oxide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581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182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752600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ER medical staff often use humor.  Doing so has what benefit?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A____ Work satisfaction</a:t>
            </a:r>
          </a:p>
          <a:p>
            <a:r>
              <a:rPr lang="en-US" dirty="0">
                <a:latin typeface="Arial Narrow" panose="020B0606020202030204" pitchFamily="34" charset="0"/>
              </a:rPr>
              <a:t>B____ Feelings of accomplishment</a:t>
            </a:r>
          </a:p>
          <a:p>
            <a:r>
              <a:rPr lang="en-US" dirty="0">
                <a:latin typeface="Arial Narrow" panose="020B0606020202030204" pitchFamily="34" charset="0"/>
              </a:rPr>
              <a:t>C____ Boost morale</a:t>
            </a:r>
          </a:p>
          <a:p>
            <a:r>
              <a:rPr lang="en-US" dirty="0">
                <a:latin typeface="Arial Narrow" panose="020B0606020202030204" pitchFamily="34" charset="0"/>
              </a:rPr>
              <a:t>D____ Improves professional objectivity</a:t>
            </a:r>
          </a:p>
          <a:p>
            <a:r>
              <a:rPr lang="en-US" dirty="0">
                <a:latin typeface="Arial Narrow" panose="020B0606020202030204" pitchFamily="34" charset="0"/>
              </a:rPr>
              <a:t>E____ All the above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67200"/>
            <a:ext cx="6096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7526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Being on a 1-month fast food diet most dramatically affected what part of Morgan Spurlock’s (the actor/producer) body?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A____ Kidneys</a:t>
            </a:r>
          </a:p>
          <a:p>
            <a:r>
              <a:rPr lang="en-US" dirty="0">
                <a:latin typeface="Arial Narrow" panose="020B0606020202030204" pitchFamily="34" charset="0"/>
              </a:rPr>
              <a:t>B____ Liver</a:t>
            </a:r>
          </a:p>
          <a:p>
            <a:r>
              <a:rPr lang="en-US" dirty="0">
                <a:latin typeface="Arial Narrow" panose="020B0606020202030204" pitchFamily="34" charset="0"/>
              </a:rPr>
              <a:t>C____ Occipital lobe</a:t>
            </a:r>
          </a:p>
          <a:p>
            <a:r>
              <a:rPr lang="en-US" dirty="0">
                <a:latin typeface="Arial Narrow" panose="020B0606020202030204" pitchFamily="34" charset="0"/>
              </a:rPr>
              <a:t>D____ Teeth</a:t>
            </a:r>
          </a:p>
          <a:p>
            <a:r>
              <a:rPr lang="en-US" dirty="0">
                <a:latin typeface="Arial Narrow" panose="020B0606020202030204" pitchFamily="34" charset="0"/>
              </a:rPr>
              <a:t>E____ None of the above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485378"/>
            <a:ext cx="6096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CC"/>
                </a:solidFill>
                <a:latin typeface="Arial Narrow" panose="020B0606020202030204" pitchFamily="34" charset="0"/>
              </a:rPr>
              <a:t>Class 27: Lifestyle and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095500" cy="247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133600"/>
            <a:ext cx="2133600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3" y="2133600"/>
            <a:ext cx="2857500" cy="2390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876800"/>
            <a:ext cx="2090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 Narrow" panose="020B0606020202030204" pitchFamily="34" charset="0"/>
              </a:rPr>
              <a:t>Sleep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925734"/>
            <a:ext cx="2090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 Narrow" panose="020B0606020202030204" pitchFamily="34" charset="0"/>
              </a:rPr>
              <a:t>Being in Nature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4876800"/>
            <a:ext cx="2090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 Narrow" panose="020B0606020202030204" pitchFamily="34" charset="0"/>
              </a:rPr>
              <a:t>Sex</a:t>
            </a:r>
          </a:p>
        </p:txBody>
      </p:sp>
    </p:spTree>
    <p:extLst>
      <p:ext uri="{BB962C8B-B14F-4D97-AF65-F5344CB8AC3E}">
        <p14:creationId xmlns:p14="http://schemas.microsoft.com/office/powerpoint/2010/main" val="45441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747A9D64-A1C8-9BAD-1CA1-D7BE1BA3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70C0"/>
                </a:solidFill>
              </a:rPr>
              <a:t>Environmental Cues and Health:              Ellen Langer’s Odd Study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DE12DC4A-342E-6E65-63F1-C326090DD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984375"/>
            <a:ext cx="19907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id="{70F5AA36-25DE-B32F-79B1-4C75A97A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-504" b="504"/>
          <a:stretch>
            <a:fillRect/>
          </a:stretch>
        </p:blipFill>
        <p:spPr bwMode="auto">
          <a:xfrm>
            <a:off x="365125" y="2062163"/>
            <a:ext cx="19716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FBF6E8-E531-F2C9-1927-BAD702885485}"/>
              </a:ext>
            </a:extLst>
          </p:cNvPr>
          <p:cNvCxnSpPr/>
          <p:nvPr/>
        </p:nvCxnSpPr>
        <p:spPr bwMode="auto">
          <a:xfrm>
            <a:off x="2514600" y="2960688"/>
            <a:ext cx="4572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336DCB-5CB6-91B6-AFDD-77A35949FBB0}"/>
              </a:ext>
            </a:extLst>
          </p:cNvPr>
          <p:cNvCxnSpPr/>
          <p:nvPr/>
        </p:nvCxnSpPr>
        <p:spPr bwMode="auto">
          <a:xfrm>
            <a:off x="5257800" y="2960688"/>
            <a:ext cx="4572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319" name="Picture 9">
            <a:extLst>
              <a:ext uri="{FF2B5EF4-FFF2-40B4-BE49-F238E27FC236}">
                <a16:creationId xmlns:a16="http://schemas.microsoft.com/office/drawing/2014/main" id="{5E3A3CAA-B291-C167-7CB5-C0052E98A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4"/>
          <a:stretch>
            <a:fillRect/>
          </a:stretch>
        </p:blipFill>
        <p:spPr bwMode="auto">
          <a:xfrm>
            <a:off x="6172200" y="1905000"/>
            <a:ext cx="1981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10">
            <a:extLst>
              <a:ext uri="{FF2B5EF4-FFF2-40B4-BE49-F238E27FC236}">
                <a16:creationId xmlns:a16="http://schemas.microsoft.com/office/drawing/2014/main" id="{08DB7484-20AB-DF94-FF36-00BF02E8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06850"/>
            <a:ext cx="8610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Subjects:  8 men in 70s.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Procedure:  Live in monastery converted to look like 1950’s apartment: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	     Music, TV, books, magazines from 1950s—BUT NO MIRRORS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	     Men told to live like they had 20 years earlier; be as active, self-reliant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	             told to talk about 1950s events as if they were current events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Outcome:  Relative to 8 men in control condition (stayed in “normal” monastery)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	     Better manual dexterity; sat taller; looked younger to “blind” judges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	     AND Better Eye-sight!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BBC Video:  </a:t>
            </a:r>
            <a:r>
              <a:rPr lang="en-US" altLang="en-US" sz="1800" i="1" dirty="0"/>
              <a:t>The Young Ones   </a:t>
            </a:r>
            <a:r>
              <a:rPr lang="en-US" altLang="en-US" sz="1000" dirty="0">
                <a:hlinkClick r:id="rId5"/>
              </a:rPr>
              <a:t>https://www.bbc.co.uk/programmes/p00b1n57</a:t>
            </a:r>
            <a:r>
              <a:rPr lang="en-US" altLang="en-US" sz="1000" dirty="0"/>
              <a:t>  https://www.bbc.co.uk/programmes/p00b4yb3	</a:t>
            </a:r>
          </a:p>
        </p:txBody>
      </p:sp>
      <p:pic>
        <p:nvPicPr>
          <p:cNvPr id="13321" name="Picture 1">
            <a:extLst>
              <a:ext uri="{FF2B5EF4-FFF2-40B4-BE49-F238E27FC236}">
                <a16:creationId xmlns:a16="http://schemas.microsoft.com/office/drawing/2014/main" id="{639DCA88-8684-07A9-7FD9-6715B8A16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9425"/>
            <a:ext cx="20669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58FA0895-C0DD-CEF5-F010-E26FFB23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229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70C0"/>
                </a:solidFill>
              </a:rPr>
              <a:t>You Feel as Good as You Look?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70C0"/>
                </a:solidFill>
              </a:rPr>
              <a:t>Hair and Blood Pressure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70D9D7-C39F-5AEF-FF87-CF657EA1E123}"/>
              </a:ext>
            </a:extLst>
          </p:cNvPr>
          <p:cNvCxnSpPr/>
          <p:nvPr/>
        </p:nvCxnSpPr>
        <p:spPr bwMode="auto">
          <a:xfrm>
            <a:off x="2306638" y="3200400"/>
            <a:ext cx="4572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40" name="TextBox 10">
            <a:extLst>
              <a:ext uri="{FF2B5EF4-FFF2-40B4-BE49-F238E27FC236}">
                <a16:creationId xmlns:a16="http://schemas.microsoft.com/office/drawing/2014/main" id="{367BCF41-F9E1-611E-D22A-DD4E6A4BA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4437063"/>
            <a:ext cx="861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Subjects:  </a:t>
            </a:r>
            <a:r>
              <a:rPr lang="en-US" altLang="en-US" sz="1800" dirty="0"/>
              <a:t>Women at salon for hair styling or hair coloring.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Procedure</a:t>
            </a:r>
            <a:r>
              <a:rPr lang="en-US" altLang="en-US" sz="1800" dirty="0"/>
              <a:t>: BP recorded, hair styled, complete “satisfaction” survey, BP recorded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Outcome:  </a:t>
            </a:r>
            <a:r>
              <a:rPr lang="en-US" altLang="en-US" sz="1800" dirty="0"/>
              <a:t>Women who reported looking younger after hair style had lower BP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              Looked younger to judges who see photos, hair-style omitted from pics.</a:t>
            </a: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69BAA505-515D-D2D9-A4B3-C43E84FD3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22513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>
            <a:extLst>
              <a:ext uri="{FF2B5EF4-FFF2-40B4-BE49-F238E27FC236}">
                <a16:creationId xmlns:a16="http://schemas.microsoft.com/office/drawing/2014/main" id="{4EBBB5D5-93C2-475C-3EAC-9E960AF7D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25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>
            <a:extLst>
              <a:ext uri="{FF2B5EF4-FFF2-40B4-BE49-F238E27FC236}">
                <a16:creationId xmlns:a16="http://schemas.microsoft.com/office/drawing/2014/main" id="{A20B8B6F-70F6-C41E-BAAF-DC491887A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36788"/>
            <a:ext cx="19208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6630C0-C713-570D-4001-5823C6D54CAE}"/>
              </a:ext>
            </a:extLst>
          </p:cNvPr>
          <p:cNvCxnSpPr/>
          <p:nvPr/>
        </p:nvCxnSpPr>
        <p:spPr bwMode="auto">
          <a:xfrm>
            <a:off x="5486400" y="3124200"/>
            <a:ext cx="4572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09FDE74A-DC42-A716-9AFB-092973F9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433388"/>
            <a:ext cx="8229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70C0"/>
                </a:solidFill>
              </a:rPr>
              <a:t>Attitude About Activity                                Affects Benefits of Activity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Crum &amp; Langer, 2007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524133-94F7-ABF4-34FD-134F4155A372}"/>
              </a:ext>
            </a:extLst>
          </p:cNvPr>
          <p:cNvCxnSpPr/>
          <p:nvPr/>
        </p:nvCxnSpPr>
        <p:spPr bwMode="auto">
          <a:xfrm flipV="1">
            <a:off x="4052887" y="2555081"/>
            <a:ext cx="457200" cy="2174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64" name="TextBox 10">
            <a:extLst>
              <a:ext uri="{FF2B5EF4-FFF2-40B4-BE49-F238E27FC236}">
                <a16:creationId xmlns:a16="http://schemas.microsoft.com/office/drawing/2014/main" id="{52EE3105-2E61-D895-8E86-DBFD1D838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75238"/>
            <a:ext cx="8610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Subjects:  </a:t>
            </a:r>
            <a:r>
              <a:rPr lang="en-US" altLang="en-US" sz="1800"/>
              <a:t>Maids at hotels told to regard work as exercise—more than Surgeon General recommends.  Or not given this mindset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Outcome:  </a:t>
            </a:r>
            <a:r>
              <a:rPr lang="en-US" altLang="en-US" sz="1800"/>
              <a:t>“Work is Exercise” maids lost weight, better Body Mass Index (BMI)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          better Hip to Waist ratio. Even though actual behavior did not change!</a:t>
            </a:r>
          </a:p>
        </p:txBody>
      </p:sp>
      <p:sp>
        <p:nvSpPr>
          <p:cNvPr id="15365" name="AutoShape 2" descr="Image result for hotel maids with carts pics">
            <a:extLst>
              <a:ext uri="{FF2B5EF4-FFF2-40B4-BE49-F238E27FC236}">
                <a16:creationId xmlns:a16="http://schemas.microsoft.com/office/drawing/2014/main" id="{8F2D7EEE-BD58-1124-E38A-5076520929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5366" name="Picture 8">
            <a:extLst>
              <a:ext uri="{FF2B5EF4-FFF2-40B4-BE49-F238E27FC236}">
                <a16:creationId xmlns:a16="http://schemas.microsoft.com/office/drawing/2014/main" id="{58F172E7-9235-1DBB-2469-B24525BAD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76475"/>
            <a:ext cx="174307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3">
            <a:extLst>
              <a:ext uri="{FF2B5EF4-FFF2-40B4-BE49-F238E27FC236}">
                <a16:creationId xmlns:a16="http://schemas.microsoft.com/office/drawing/2014/main" id="{F8AE7473-F0FC-7369-40DF-E039488C4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94272"/>
            <a:ext cx="3581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Work is exercise mindset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“Exercise is good for you”, and: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“Changing linens = 40 calories”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“Vacuuming = 50 calories”</a:t>
            </a:r>
          </a:p>
        </p:txBody>
      </p:sp>
      <p:sp>
        <p:nvSpPr>
          <p:cNvPr id="15368" name="TextBox 14">
            <a:extLst>
              <a:ext uri="{FF2B5EF4-FFF2-40B4-BE49-F238E27FC236}">
                <a16:creationId xmlns:a16="http://schemas.microsoft.com/office/drawing/2014/main" id="{3882E28C-DF16-9B1C-D80D-B7244C161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712798"/>
            <a:ext cx="411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Daily required work mindset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“Exercise is good for you” but no info relating work tasks to exercise.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B64BCC-AF4D-9C0B-842F-63AB9C7F4513}"/>
              </a:ext>
            </a:extLst>
          </p:cNvPr>
          <p:cNvCxnSpPr/>
          <p:nvPr/>
        </p:nvCxnSpPr>
        <p:spPr bwMode="auto">
          <a:xfrm>
            <a:off x="4015930" y="3575479"/>
            <a:ext cx="466725" cy="2746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C76D8BA2-D698-4E96-889F-9132C5D9F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4333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70C0"/>
                </a:solidFill>
              </a:rPr>
              <a:t>Uniforms and Health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Hsu, Chung, &amp;Langer, 2010</a:t>
            </a:r>
          </a:p>
        </p:txBody>
      </p:sp>
      <p:sp>
        <p:nvSpPr>
          <p:cNvPr id="16387" name="TextBox 10">
            <a:extLst>
              <a:ext uri="{FF2B5EF4-FFF2-40B4-BE49-F238E27FC236}">
                <a16:creationId xmlns:a16="http://schemas.microsoft.com/office/drawing/2014/main" id="{796EA193-C5E7-77A4-CAFC-F04A7A6A3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Question: </a:t>
            </a:r>
            <a:r>
              <a:rPr lang="en-US" altLang="en-US" sz="1800"/>
              <a:t>Does wearing a uniform improve health?</a:t>
            </a:r>
          </a:p>
        </p:txBody>
      </p:sp>
      <p:sp>
        <p:nvSpPr>
          <p:cNvPr id="16388" name="AutoShape 2" descr="Image result for hotel maids with carts pics">
            <a:extLst>
              <a:ext uri="{FF2B5EF4-FFF2-40B4-BE49-F238E27FC236}">
                <a16:creationId xmlns:a16="http://schemas.microsoft.com/office/drawing/2014/main" id="{43D3B83C-5472-C80E-0948-FF53FB4130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93C91FCA-0A6D-6109-DC44-DF0999418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6652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>
            <a:extLst>
              <a:ext uri="{FF2B5EF4-FFF2-40B4-BE49-F238E27FC236}">
                <a16:creationId xmlns:a16="http://schemas.microsoft.com/office/drawing/2014/main" id="{5418E554-5FC2-8EB4-CB12-09E4BDFAE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67640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>
            <a:extLst>
              <a:ext uri="{FF2B5EF4-FFF2-40B4-BE49-F238E27FC236}">
                <a16:creationId xmlns:a16="http://schemas.microsoft.com/office/drawing/2014/main" id="{E796560E-0652-6010-9D37-9DBD217CD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" t="-25056" r="304" b="2309"/>
          <a:stretch>
            <a:fillRect/>
          </a:stretch>
        </p:blipFill>
        <p:spPr bwMode="auto">
          <a:xfrm>
            <a:off x="6492875" y="9906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6">
            <a:extLst>
              <a:ext uri="{FF2B5EF4-FFF2-40B4-BE49-F238E27FC236}">
                <a16:creationId xmlns:a16="http://schemas.microsoft.com/office/drawing/2014/main" id="{149AE5D5-8D68-BDE5-0F87-9415688A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4133850"/>
            <a:ext cx="6450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If income low, uniform is related to worse health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If income middle-range or higher, uniform </a:t>
            </a:r>
            <a:r>
              <a:rPr lang="en-US" altLang="en-US" sz="1800" dirty="0">
                <a:sym typeface="Wingdings" panose="05000000000000000000" pitchFamily="2" charset="2"/>
              </a:rPr>
              <a:t> greater longevity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600" dirty="0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Wingdings" panose="05000000000000000000" pitchFamily="2" charset="2"/>
              </a:rPr>
              <a:t>Why?</a:t>
            </a:r>
            <a:endParaRPr lang="en-US" alt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B830C2-C1FE-CA82-BB18-35C8B121C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5426075"/>
            <a:ext cx="79644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Clothing implies social status, and ability.   Professional garb is an equalizer;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Look the same at 70 as at 30, in terms of clothing.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“Clothing makes the man (or woman)”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5743</TotalTime>
  <Words>811</Words>
  <Application>Microsoft Office PowerPoint</Application>
  <PresentationFormat>On-screen Show (4:3)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267</cp:revision>
  <dcterms:created xsi:type="dcterms:W3CDTF">2006-08-09T20:27:24Z</dcterms:created>
  <dcterms:modified xsi:type="dcterms:W3CDTF">2024-04-25T15:21:49Z</dcterms:modified>
</cp:coreProperties>
</file>