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476" r:id="rId2"/>
    <p:sldId id="489" r:id="rId3"/>
    <p:sldId id="485" r:id="rId4"/>
    <p:sldId id="487" r:id="rId5"/>
    <p:sldId id="454" r:id="rId6"/>
    <p:sldId id="490" r:id="rId7"/>
    <p:sldId id="473" r:id="rId8"/>
    <p:sldId id="474" r:id="rId9"/>
    <p:sldId id="491" r:id="rId10"/>
    <p:sldId id="475" r:id="rId11"/>
    <p:sldId id="465" r:id="rId12"/>
    <p:sldId id="466" r:id="rId13"/>
    <p:sldId id="467" r:id="rId14"/>
    <p:sldId id="468" r:id="rId15"/>
    <p:sldId id="443" r:id="rId16"/>
    <p:sldId id="444" r:id="rId17"/>
    <p:sldId id="488" r:id="rId18"/>
    <p:sldId id="438" r:id="rId19"/>
    <p:sldId id="426" r:id="rId20"/>
    <p:sldId id="435" r:id="rId21"/>
    <p:sldId id="431" r:id="rId22"/>
    <p:sldId id="436" r:id="rId23"/>
    <p:sldId id="437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6CC"/>
    <a:srgbClr val="FF33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 autoAdjust="0"/>
    <p:restoredTop sz="94634" autoAdjust="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No Roomate</c:v>
                </c:pt>
                <c:pt idx="1">
                  <c:v>Roommate            Different Condition</c:v>
                </c:pt>
                <c:pt idx="2">
                  <c:v>Roommate              Same Condition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126</c:v>
                </c:pt>
                <c:pt idx="1">
                  <c:v>124</c:v>
                </c:pt>
                <c:pt idx="2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61-466C-AA60-5251E8891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5707024"/>
        <c:axId val="955713264"/>
      </c:barChart>
      <c:catAx>
        <c:axId val="95570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713264"/>
        <c:crosses val="autoZero"/>
        <c:auto val="1"/>
        <c:lblAlgn val="ctr"/>
        <c:lblOffset val="100"/>
        <c:noMultiLvlLbl val="0"/>
      </c:catAx>
      <c:valAx>
        <c:axId val="95571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70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04080171796707"/>
          <c:y val="6.59570331486342E-2"/>
          <c:w val="0.84429253161536622"/>
          <c:h val="0.590749489647127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No Roomate</c:v>
                </c:pt>
                <c:pt idx="1">
                  <c:v>Roommate            Different Condition</c:v>
                </c:pt>
                <c:pt idx="2">
                  <c:v>Roommate                    Same Condition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9.9600000000000009</c:v>
                </c:pt>
                <c:pt idx="1">
                  <c:v>9.17</c:v>
                </c:pt>
                <c:pt idx="2">
                  <c:v>8.0399999999999991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1F-41C4-BD13-15EB4EBB8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5707024"/>
        <c:axId val="955713264"/>
      </c:barChart>
      <c:catAx>
        <c:axId val="95570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713264"/>
        <c:crosses val="autoZero"/>
        <c:auto val="1"/>
        <c:lblAlgn val="ctr"/>
        <c:lblOffset val="100"/>
        <c:noMultiLvlLbl val="0"/>
      </c:catAx>
      <c:valAx>
        <c:axId val="95571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70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07493-AB7A-48FF-9D69-97AD8828DE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88889-FF39-4D8D-8249-47D9793C5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6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404E7-412B-4012-8681-936BD2BDE1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9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BFAB1-8947-4A0A-AB5F-949B890235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5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42F5-26C2-4767-A2A8-3FB22C0477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4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05AF3-7DDE-4FEA-A03D-F489856947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63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66136-CDC4-4748-81A5-DD046C30F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9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4653A-8335-43C0-89F4-B117562F2E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04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7BA94-30AA-4F4A-A2CA-8B6D30487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9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3581E-C363-4505-8AB2-BD7334F6D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9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FC55E745-10BA-4CF1-8B0B-DEC32D3179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52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www.esaregistration.org/therapy-dog-and-animal-info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hyperlink" Target="https://www.nsarco.com/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926592" y="6173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ANNOUNCEMENTS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2292" y="1660904"/>
            <a:ext cx="7772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Arial Narrow" panose="020B0606020202030204" pitchFamily="34" charset="0"/>
              </a:rPr>
              <a:t>1.  Diary Study </a:t>
            </a:r>
          </a:p>
          <a:p>
            <a:pPr marL="914400" lvl="1" indent="-457200">
              <a:buFontTx/>
              <a:buAutoNum type="alphaLcPeriod"/>
              <a:defRPr/>
            </a:pPr>
            <a:r>
              <a:rPr lang="en-US" dirty="0">
                <a:latin typeface="Arial Narrow" panose="020B0606020202030204" pitchFamily="34" charset="0"/>
              </a:rPr>
              <a:t>You should complete Dairy 6 today</a:t>
            </a:r>
          </a:p>
          <a:p>
            <a:pPr marL="914400" lvl="1" indent="-457200">
              <a:buFontTx/>
              <a:buAutoNum type="alphaLcPeriod"/>
              <a:defRPr/>
            </a:pPr>
            <a:r>
              <a:rPr lang="en-US" dirty="0">
                <a:latin typeface="Arial Narrow" panose="020B0606020202030204" pitchFamily="34" charset="0"/>
              </a:rPr>
              <a:t>Diary Write Up will be explained on Tuesday April 16</a:t>
            </a:r>
          </a:p>
          <a:p>
            <a:pPr>
              <a:defRPr/>
            </a:pP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942" y="3559076"/>
            <a:ext cx="80391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 startAt="2"/>
              <a:defRPr/>
            </a:pPr>
            <a:r>
              <a:rPr lang="en-US" b="1" dirty="0">
                <a:latin typeface="Arial Narrow" panose="020B0606020202030204" pitchFamily="34" charset="0"/>
              </a:rPr>
              <a:t>Final Exam:  	</a:t>
            </a:r>
            <a:r>
              <a:rPr lang="en-US" dirty="0">
                <a:latin typeface="Arial Narrow" panose="020B0606020202030204" pitchFamily="34" charset="0"/>
              </a:rPr>
              <a:t>May 7, 11:45 to 1:15</a:t>
            </a:r>
          </a:p>
          <a:p>
            <a:pPr lvl="5">
              <a:defRPr/>
            </a:pPr>
            <a:r>
              <a:rPr lang="en-US" dirty="0">
                <a:latin typeface="Arial Narrow" panose="020B0606020202030204" pitchFamily="34" charset="0"/>
              </a:rPr>
              <a:t>	Everything from Midterm to final lecture. </a:t>
            </a:r>
          </a:p>
          <a:p>
            <a:pPr lvl="5">
              <a:defRPr/>
            </a:pPr>
            <a:r>
              <a:rPr lang="en-US" dirty="0">
                <a:latin typeface="Arial Narrow" panose="020B0606020202030204" pitchFamily="34" charset="0"/>
              </a:rPr>
              <a:t>	50 multiple choice + 4 Extra Credit questions</a:t>
            </a:r>
          </a:p>
          <a:p>
            <a:pPr marL="457200" indent="-457200">
              <a:buAutoNum type="arabicPeriod" startAt="4"/>
              <a:defRPr/>
            </a:pPr>
            <a:endParaRPr lang="en-US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US" b="1" dirty="0">
                <a:latin typeface="Arial Narrow" panose="020B0606020202030204" pitchFamily="34" charset="0"/>
              </a:rPr>
              <a:t>3.  Quiz 2 Results: </a:t>
            </a:r>
            <a:r>
              <a:rPr lang="en-US" dirty="0">
                <a:latin typeface="Arial Narrow" panose="020B0606020202030204" pitchFamily="34" charset="0"/>
              </a:rPr>
              <a:t>Class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did well.  Average 81% correct.        			      Grades on Canvas</a:t>
            </a:r>
          </a:p>
        </p:txBody>
      </p:sp>
    </p:spTree>
    <p:extLst>
      <p:ext uri="{BB962C8B-B14F-4D97-AF65-F5344CB8AC3E}">
        <p14:creationId xmlns:p14="http://schemas.microsoft.com/office/powerpoint/2010/main" val="2128315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541338" y="435055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Narrow" panose="020B0606020202030204" pitchFamily="34" charset="0"/>
              </a:rPr>
              <a:t>Responsibility and Care-Giving on Patient Outcomes        </a:t>
            </a:r>
            <a:r>
              <a:rPr lang="en-US" altLang="en-US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Rodin &amp; Langer, 1977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66801"/>
            <a:ext cx="166846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727869" y="1422048"/>
            <a:ext cx="75438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Subjects are nursing home elderly.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u="sng" dirty="0">
                <a:latin typeface="Arial Narrow" panose="020B0606020202030204" pitchFamily="34" charset="0"/>
              </a:rPr>
              <a:t>Cond. 1</a:t>
            </a:r>
            <a:r>
              <a:rPr lang="en-US" altLang="en-US" sz="2400" dirty="0">
                <a:latin typeface="Arial Narrow" panose="020B0606020202030204" pitchFamily="34" charset="0"/>
              </a:rPr>
              <a:t>: Reminded of their own responsibilities,                                                 and given a plant to care for.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u="sng" dirty="0">
                <a:latin typeface="Arial Narrow" panose="020B0606020202030204" pitchFamily="34" charset="0"/>
              </a:rPr>
              <a:t>Cond. 2</a:t>
            </a:r>
            <a:r>
              <a:rPr lang="en-US" altLang="en-US" sz="2400" dirty="0">
                <a:latin typeface="Arial Narrow" panose="020B0606020202030204" pitchFamily="34" charset="0"/>
              </a:rPr>
              <a:t>:  Reminded of staff responsibilities to them, 	                    and given a plant that staff cares for.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18 months later:  Staff ratings, mortality.  Who does better? 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715677" y="4317256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Cond ___ :   * More positive staff ratings (happier, more sociable) 			        * Lower mortality (more likely still alive)</a:t>
            </a:r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1447800" y="426390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C1512D-8323-4A38-3FC8-74EA5EDA0118}"/>
              </a:ext>
            </a:extLst>
          </p:cNvPr>
          <p:cNvSpPr txBox="1"/>
          <p:nvPr/>
        </p:nvSpPr>
        <p:spPr>
          <a:xfrm>
            <a:off x="152400" y="5148253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Key Points Slides 6-9: Pats. do better when autonomy, efficacy restored.</a:t>
            </a:r>
          </a:p>
          <a:p>
            <a:r>
              <a:rPr lang="en-US" dirty="0">
                <a:latin typeface="Arial Narrow" panose="020B0606020202030204" pitchFamily="34" charset="0"/>
              </a:rPr>
              <a:t>       1.  Informed about condition:  Diagnoses, discomfort</a:t>
            </a:r>
          </a:p>
          <a:p>
            <a:r>
              <a:rPr lang="en-US" dirty="0">
                <a:latin typeface="Arial Narrow" panose="020B0606020202030204" pitchFamily="34" charset="0"/>
              </a:rPr>
              <a:t>       2.  Roommate who can help interpret treatment, foresee outcomes.</a:t>
            </a:r>
          </a:p>
          <a:p>
            <a:r>
              <a:rPr lang="en-US" dirty="0">
                <a:latin typeface="Arial Narrow" panose="020B0606020202030204" pitchFamily="34" charset="0"/>
              </a:rPr>
              <a:t>       3.  Given responsibility, meaningful tasks.   </a:t>
            </a:r>
            <a:endParaRPr lang="en-US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3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52400" y="1774825"/>
            <a:ext cx="8077200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Animal Assisted Therapy (AAT):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Specially trained animals plus handlers 			visit hospitalized patients.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Dog lies on patient's bed, is petted.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Cute, but does it work?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Experiment by Kathie Cole, RN, UCLA Medical Center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77 heart-failure patients (</a:t>
            </a:r>
            <a:r>
              <a:rPr lang="en-US" altLang="en-US" sz="2600" dirty="0" err="1">
                <a:latin typeface="Arial Narrow" panose="020B0606020202030204" pitchFamily="34" charset="0"/>
              </a:rPr>
              <a:t>ave.</a:t>
            </a:r>
            <a:r>
              <a:rPr lang="en-US" altLang="en-US" sz="2600" dirty="0">
                <a:latin typeface="Arial Narrow" panose="020B0606020202030204" pitchFamily="34" charset="0"/>
              </a:rPr>
              <a:t> age = 57) receive 12 minute visit   	from either: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		a.  Dog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		b.  Human volunteer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		c.  No visit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838200"/>
            <a:ext cx="28035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457200" y="762000"/>
            <a:ext cx="525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Animal Assisted Therapy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28600" y="1524000"/>
            <a:ext cx="8077200" cy="52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b="1">
                <a:latin typeface="Arial Narrow" panose="020B0606020202030204" pitchFamily="34" charset="0"/>
              </a:rPr>
              <a:t>Anxiety</a:t>
            </a:r>
            <a:r>
              <a:rPr lang="en-US" altLang="en-US" sz="2600">
                <a:latin typeface="Arial Narrow" panose="020B0606020202030204" pitchFamily="34" charset="0"/>
              </a:rPr>
              <a:t>: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Dog:			Down 24 pts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Human:		Down 10 pts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b="1">
                <a:latin typeface="Arial Narrow" panose="020B0606020202030204" pitchFamily="34" charset="0"/>
              </a:rPr>
              <a:t>Epinephrine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Dog:			Down 17%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Human:		Down 02%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Control:		Up 07%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b="1">
                <a:latin typeface="Arial Narrow" panose="020B0606020202030204" pitchFamily="34" charset="0"/>
              </a:rPr>
              <a:t>Blood pressure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Dog:			Down 10%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Human:		Up 03%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Control:		Up 05%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46088" y="654050"/>
            <a:ext cx="8164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Results of AAT Study: The Paws that Refreshes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57400"/>
            <a:ext cx="3124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9277C0-152C-399B-E4DF-48E5DA6E20DD}"/>
              </a:ext>
            </a:extLst>
          </p:cNvPr>
          <p:cNvSpPr txBox="1"/>
          <p:nvPr/>
        </p:nvSpPr>
        <p:spPr>
          <a:xfrm>
            <a:off x="5791200" y="5486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Why are dogs better than humans?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28788"/>
            <a:ext cx="42672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57200" y="5105400"/>
            <a:ext cx="441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Arial Narrow" panose="020B0606020202030204" pitchFamily="34" charset="0"/>
              </a:rPr>
              <a:t>Elephant-Assisted Therapy:   South Africa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1717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4800600" y="5257800"/>
            <a:ext cx="441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Arial Narrow" panose="020B0606020202030204" pitchFamily="34" charset="0"/>
              </a:rPr>
              <a:t>Dolphin-Assisted Therapy:   Israel, Florida, Ukraine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data:image/jpeg;base64,/9j/4AAQSkZJRgABAQAAAQABAAD/2wCEAAkGBxQTEhQUEhQWFhMXGBgXGBgXGBUYHBcdFxwYFxwYGBQYHCggGBwlHBUXITEhJSkrLi4uFx8zODMsNygtLiwBCgoKDg0OGxAQGywkHyQ0LCwsLCwsLCwsLCwsLCwsLCwsLCwsLCwsLCwsLCwsLCwsLCwsLCwsLCwsLCwsLCwsLP/AABEIARMAtwMBIgACEQEDEQH/xAAcAAACAgMBAQAAAAAAAAAAAAAEBQMGAAIHAQj/xABDEAABAwIEAwYEAggEBQUBAAABAgMRACEEBRIxBkFREyJhcYGRBxQyobHwI0JSYnLB0eEkgrLxM0NjkqIVFzRTgxb/xAAZAQADAQEBAAAAAAAAAAAAAAABAgMEAAX/xAAnEQACAgICAQQCAgMAAAAAAAAAAQIRAyESMUEEIjJRE2EzcSOBsf/aAAwDAQACEQMRAD8AHSdO33qcqtepltgRasf0xXnmsH7aDavMUgqTIoXE4kCJqZjFnlcGuoN+BZ2i0KJ5VHhsQhari9Mcc0FH8aCxmGSgAp3p9MRpjbEYYKbtSdxqCIpnlzpKDq6UodMKI6GkjZzDsKxKSDQiF6SRTvKUygk+NVvFOd9UdaZO3QH0TjHQqOtGFISJVzoHCsBSgelEPLC1AbxYCmYBu+5DExVbexFWHGMLLY7iojfSarbrRmOdCB0mGsnuyN6lwTGtV61wTWgd6pXXZ+i3jRZxpmroSNKfqpCkxvNFFtRVJqHGN9KaIrdjBjFpdGk8qNNk39KQ5TgyTItTvVFpmukchZhkq1c4p0jahe0jlXiSVTSsK0EIUDWVGydO9ZQH0F4x5RNjYV4p1UCvMQoSQKDxAXEbCuC2TYlxKqFwq1gwBYda3YRFFF4DYXrv0KDvvEEcqJW1qan1oFSZPe50WjMUoT2av7UGdYNlWKIUUq8qizCyrbkitkMguakmpsWgFaY6zXeTq0O7NsCdzVXdavPWj+IMw+lM7WoJt4AAmjBVs5/RYOF8nU8rSLDdSj+qP68gKueHDGDEMNCea1QVqPny8hSbKsw+WwiCEoTr76luK0zP0pEbgDx5mq7m3FLS7SzIO6Vqn2MinjEVlzd4vXO/pQ7uZ4bEQH2kqOwUAErT5KF/eqKrG6tjJ6Hc+XUeVCIxSg4knZOrVfaRbzvVeKFssfE+UFvSts62FWSrmk/sLHI735waSrFrWozh7PSQGXTLbiIM8ipYAUOhG9COjSSDyJHtapSjQydkcARNeu4bULVu5htSZG1bYRst3NKzgpnDdm3HM0EhOlVZmONMifag+1m966KYRihIMzUjEClyFV6yskxNBpnWhn8vqM15UeHeg3rK4OjUBRUa2dUVCKIUuTQr2OSgkc64JGgKb+qaEU6oqNa4rOx0mpsG9rGrTFPTQl+DfSpSe9yqJcKEK3FFFYNulCqw15BpTmQYbE6FQabJalQUL1AnBoXY2UKMYQUx4UshoiDNcKtS5ij8PhO5enWIZCxKdxQWXN6l6XDAn83o89ArZVXg7mGMbaJUGQpLSUiYSkW8pIBPrVi4i+H7bbanWpDbST2mqROkA6hNO+I2ewYDmHASpC0rSQASSOsbztPjR+PzH5/AtJTAGJfZbIG4hQW4lQ5EBBBFB5JNpro0QhFRafZT8LwE8cIhxTik6gFhBvAN02JsYvVfew+Iakz2gTYhYOoepv8AjX0BnK2Q0UOadMQAYPhtXO8ZkejDrUx3lFWyj9Ik25kCgs8kysfTRlHaKJhs7BI7sOSNz02g84N451ZVQR3udVk8NOLdMwlJNzIJSRvAtN6d5fg1hOlbmsDYxBHgbmavNpoxceLaHmXrTog8qAx2KkwLCoziCToTtQ2YI0G5vU1HYLIXnNSqmYIiCKEaubUxYQkje9OwxIpANEsNTKhyqJWHF5rfCko2NjSM5d7PEqM7VlHNCd68oBFr+Y7cqrec5mpBIG5502xeFIIiqxmzK1PEFN7CrwSJttgPzapmTNNspztxKgCZSbEGoP8A0J6J0VC3hNJOvukC0g3PSqXFnOE49ot+GfJUeh/A1OHClW9qHyrDKU0kwQIsTzpkMDAlRrNKkxlYvxTawsKBqwYU6kC96EbYSqBqot3AKaTqSZHOkk01Q6VMH+aKDFePri53NROolQIrzFoMFSrJTzO1clvQt0P+H8QHezZUAdTiBExZPfJA52Qag4owysvxSX2wflHX0OLA2Zc7yVKjklQWfUUr4bzMIxmFvYqKST/1ElA/1Crpx82FYN5LiZTpKo6abg+kV0ouEl+y+N81/Rvi2g4gP95ZQZGlR2/y71Xs4xxSe2SFFNgmbKWq40qAsQD+tAqhZVxZisJCEkKSAICuQIkbeBFC4jijFOulxTpBkQkAaRFxCDb3ox9NK6ZaXrYqOu/+FvW2pASCZXB1eZJJ/GtHnQkeNKcBnpWqXhJJuRbfnFMsQ2kqgXJp3Bx7MbmpG7DoRBFLcWtS1FRqbGEiE9Kg7SYE0UJ+iVhFqPbSlAmbmsCUhNt6XrXeh2N0GB7XNqDS6dUCpMM73iK2CBPrXAbGD70IAryg8WqTFZXJBsXLfUpyDNqaZRlyH8SEuGwbMeJBuCfWhsQ1EqAv1oFGOOHcQ9uUkgpncHcV0k2tBxNRlbL4OGGCIuI5lRPte1IM7yxpp4IChpDeuV3kjmKLxmfBKghGFeDqglQTp3CtrjlQ/EOAabb7XHLUcapP6JhuO4Dt2hOw/IqOOE29m/JmxJa2RNY79GkGdMSDHX8Kj7VKuZNS4BHbYNJQboMKTzT5+FL2GVpVBFUVGKfdhSHkpUBTXDYomUkymgXMOkiedaMqOkjnQasVMjxGODR5ajMTy8hSfHY5TsBRma84j3STvFvelIduL2rXjSUSM+w5T6wQZGpJBECIIMj8K6/xBxCF5Q5ilNAdqwEap/5jvcUlKSLd4m/ga4mjEcvY/wAqNzPiJxWDawRMNtuOOi+5WBCSPAlZ/wA3hTSinR0JcRShu28eNeJECvWwCkTNq8cP40RQnDWMzerTg3QlvtDeBHtaqm2DVwybB68OlNoJJPvU8vxGh2JnX1LJJorDtzTo5ahNrVoWkiwqPL6KKL8gSUkmOVeLw+kzU3aJmBei+zAurbehYWBsYWDqVRCWu9ah8Viwo22FaN4kk2rtnaJzZRmsoJx0lRryuoConexwMIJiBc0KzhfmXEMti61BM8zJ3oHHjSQBdSjNWn4eOtYfEds+QEsoUv1AgAeN6slSEbdl++IebDLsI220r/FKQlCDYqASACszyH4muGqWpbhccWVLJkk3KjTvibOV4t5b7m6/pH7Kf1U+Q/rVcEqXAEkDlTRVI5u9FqynPG2jJ7qtpHP+IU1RiAs6rXvVDSmDf1qzYF4BKQL2qWSK7HjLww9b5CrCa8QdRtvU6QkCeZrf5IghQqOg7EfFuEs2ob3B8t6qqLSDV04ncltI0k96Lb7GYqm4xrTN9uu/lWvF8SU+yICZHWtMT0N45/yNbhJ0647vXl5DrWO3SDBEimsFM0cVYRW2FVqPkKiX9IqXLnwkGeZogGLaT+f71ZspcV2QjaTB6/kzVVVqEKspM+/h4VcsteSWU6T3Yt18qnl+I8OyZjD8yZqPFMQCQDW2sJvNaYnMOgkVnRRsFwLo1RFeZriSTFThYSkqiCaVEkmTRW2KRPkxAo3BIhN96gSq9GhdrUzOSBuzIJNZRzSwoRWUtsKK1icTOJnpNDrdOq9xJtQKsSNQ09aLcNx1ArUSPMTiL1plzhC5BPjQzzlT4FXdMfUeXhXBvZak41tfddbSoi0xCvQi9E4BLWpIQo9NKt/+7b3iqw2sriLOCAOio28jXrOIhcOagZ737X3rM4PqzU5wkto6e1lpCda2lFA6b2rdDFxpTCOu5BInYiCR12uK84FjSpTq9LSgQnUYgdYnf8arzTjaMcdRUlhCj3goQsWvBM9bR/cKIj/RYThUALUdQCATqUJjaVACUzJiufZ4WdY7HUrcqKwI8wOddHzbP8CcM8026ZWLXB0+XKuQY5ZClQbKtNPGwOl4IMW6SRJkDb+1euvfSnkBHrufvWO4RYR2hSQgnSknmYkxQqb+dVjRObZjxpnlbI06hc0rWJMCrGhkISB0H5NOTA2sQpCiISAeQFj509wBhAIEAk2FJMWmYPSrBk2KSsBBgEbfvefjSTTaDEJU0VVnYA2G9SIWoKIrV90pSSNzWYoQ5k5EChkwRaoltqVcmtmIG9OugHrLVTqFrV6230rfsTQsYFbUd6yiXEjTHOsoWAoSx3xHWjcUslRA8vKicJloS4pTphIukczO1Rp0AnUbnma1WTaoHawpUbe9TdmhA2M9a8ViVJEJWmPKh1vKVuZrjhvkh1vpttc+lWnE5QjElIJCHB9KjtHMK8OfoarHDKNLyZ6GuhZEz+lJtZMgHnJAgAXJIJ2rNlbUi2MmyX4cBS5xOIW63AKEIlsEdFiSY8BVwZ4TwzOjsGW0gK7/AHQrUOhUqT/tXuSJeX2i1iFE6UpB+lPU332typ/lSHBqESJ526bULbGaSEuYcNYNY1fKsk7SW0beqZqocRcH4MocAQlKpspICdGwBAG/lXVcUtKQSqw5zt71zjiYth8LD1pA7MiQo3/W5ATtHKg20NFWUzE4BSsK7hVwVITLZAEEpAUlSed5i97muagV1M4+cYsHTJbQBcR3VmCmNz9U+FU/NMrHzbqUJhAVqMcgu9vv7U+GVNp/2dnjcU140KMpa1OjwufT+9OMQb7V0Hhv4RnS44p7SlSUlshEkyCTqEiBcedVLi/h17AuBLsKCgShSdlhMTbcESJHiKupq6M3B9lbxbpSCOtRYbELEQB96kc7x22AFGYfDzFoFMKOsqxSlpSVbkkE+VG5hAgUvafDWifp1BJ8NQIB94HrRTidSrmsuVVIpF2iB1O1bBsHejA3FaluKnyDRimgkCDWqHL0QcP3ZNRoZvauTOINGqsosYYisruYSn8QYttbmtskhSU6p5Ki4pMXDy+9NkZelbajB1iwI/n6UrQhWtKd5ISPUxWuPVC5LbtnjbClbCjmMui5N6+g+FPh3hWWUdq2HHSAVFV7kbAcqG4q+HWHWhS8OOycAJAH0q8COXmKT8yOWNnG8sBDiLW1J8yJvV3z7HIwgCkaoVYHmg/xcvOqelWhRP6yTBHMEWiKuQysLw5W9C0FBKkzdNrRPMb+lJlrTY2NO9Fq4JzwLbAXY8pi9pmrzgnABPW9cNyV0tojXEo0g7ETYKPSLe9dkyuC0mCD3RcH3vSJ0ysommd4gaHAen9dutcV4hzBTckwUpsgRva22+29dE4jzJpLihqKnLJSlPenUY2G9659mCUrKrEqCpQIkA2tB5117GjHQhxrq2lYd54AyhKykAJMOFQi3OBM+NW/Lc4w2GKsQ4jtFkhCExaR3tSj4TtVN4jxanlSbkJbChc/rcv/ABpzgsKMQlxknSonUk9CkyCB6xXTdNMfFG4yR2/Ic1OIaSsjSogHT0nauI/F7N1O5joBPZYcaBzBUqCs/gP8lTuZs9lyUjW6p5ZIQSolsEWkmLna3Kq/isvfaWj5oa230hxLgiHA4ZJCuS0qUZG4M02NPsllr4ixvEjqPtVy4L4PfxvfkNM7a1AnV/Ai0+cgUhyrAtl3SsRBi8eYnzEHxruvDiglpCU2AFoo5c7jpE4YU+yq8U/Cz/BunDuqcdSkqCVJA16e9CY2VItM9PGqFlCVKQlSwUqi4NtuceNfR2GcqicR8Fq7ZbjOnQrvBJtBO4Fut/Wpym5QBwp0c/nwqRlvrTDH5S63dxCkjrEj/uFqXB4CpLoevsMWoEQKibYi9RlXSty9AvQ2uhqRIu9qygFOmZrKbiyYuyXCgMrUrbV/KDSzA4NJx+HQdi8j1EzRGX479E43zkn3pK/jVBbbqfqbUPsZFaknsM2j6wGIAtSfi7O0YXDLeXyEJHNSjsBXK8x+JcNpLRlxQE/udZ8fCqyxnK8SSl91xYJ1DUZAV5bCoxjJ9jtqO0ITmyu1ccV9S1FSgPEzHpTvLM7dcOiFBtQg+INrUCcMEuKEc6Owy9/CryaqjseO3bY44a0OQlX/ADEFHkTMgHkZ/GrRwRj30Jfbnut65MSbGLDmqBFVLhFfYhwqHdaWFg22VY732micPxSw1iMQtKtaXNYAAIjUZBN+UVFp3opqtk2DJxGYKcUueyStYISLwIHdH8X2qFpIVrUDEEqJsCNwkb7wL+dC8N5u00644VBettSLWIKucG3Lkalwn/xX1GNayYUr91Nc+zl1aEuBwuptx07FZE9NOlY8+lOMulLrZB+oD7jn60E2xowLd7qUs72J1aR9kmvWVSEkG6YA/wAvL2pMm7L4aVFk4py8OsaucBduSk2P86g4VcahWBxqFHD4tQ7B0QsMvXBUk7BWoiR4AkEE01bVrQQdPeSfq28R4GDVcWyS0Bq0pMGYjSQbLt0nfoTRwT4rZP1GLk9diXiPKMRgMR2WIQVabIWmR2iBsUK2P8JmLir7wLxU04gIC7jcKgEeY6eNPeFVIzTAuYHGq1YpglJUqy03PZuA/rCBE848a5HxDkrmEfUk9x5Co1J67hUc0qF/er5MamjLCTR9G4LEWFF5ogqZVp+oCRFcc4F45kBt2xFiP2T1Hhz9+l+p5ZmgWOo2IrN/G+LKuN1JAuDxaFpKSCRMQsiD6cxaq3xRwik/pMMnSrm2DY87TsfDaiOJMb8m6XIPZEFUSB4RCvqM9KUf/wBcHkx9EnrY9JvMR05ilukUUOXRV1GAbQRYg8qhkkTVpzbBoebLrQ76RLg/aA3UPEfcCqoHhECnW0RkuLpmqzWVoXRWUSdlPW6UkKGxEGhEud8jkfx3omLFJ5Gg3BH8jWpHZF5NnF96iMM6QbUEszCvep0GixIscqxGo6uZAopKoApbhzI523ottc3qbNWN6NM4QtIamQ26SPPQQD7a6f5NDSlpSAE6SBbqD9/61JxJhobytJAIDZXpAMqOIc67WsfSi8/wQw60JG+gT96jOfSK4opttlfOXoXOrrAI3HrS/EYlSJZWruiVIMDvcvTb7VfMrwKVYe8alK1R+tpFpjmJn2oPi3A/oCjXoSlJcWP29KgG0gDclbkDpJNCGT38WHLjXDkuytv4nU02m/6NInxJ7xt0v96Kw6wUSLmwjx8OtqWtrGkz6egiKMy9cQSI8vTrTTQuN1Q9GKKW4JvEC+n6hEz4RPpRTaArDojnqSQSTeYnUd560rcRPenvRATAN9jJ5WP5mrBhWT8ulJEGdxtsIPhbnU6qJTleSzRGZfKP4XHJnQn/AAuJFvpGkpXAO4Rpv/0jVr+LWQJxGF+cauttIKo2U2efpYz08qpLJCm32lkHu6/NTRJ+7anR6ir18L867isC8SpbIBQVf8xly6D4wDoPlWmErimY8kXGZwD5ktOhY8leI3B/PSuwcC58FadR8D/I/npVH+LnCZwGJlH/AMd4lbX7t5U36E28COla8A4nvlB5iR5iP6mk9RG4WHDL3Udk48wyn8C4UJC1IE6TNx4RzBg1x3K++QAIUDBT0I5e5runD74UgA7RpNc2+IuSOYPE9s0BoUkGdhqC5m3MpifI1CHuiXhLhKgfL8YW77CRMzBGxEdQCTS7NMB2Tqkj6D3kHqlV0/a3pTrLMHrSFKE9pMX2UQf60NxEyUN4YqurSts//mq32WPahBh9Uk1YjUBXlbTWVSzGVHFWWTyNQLE0RilSaGg1pj0UyLbI0M7x0rZsWo7KcD2ilTsB+NbvZWpBgd4mT5AV3NXRP8b7R5hiSkiTG8VOlVqdZVw8HWi5hnUrWkS40R3gOqeSx5UtxGCGsIbUSVQIH7RtA9anzReEWy68YJGHGCxikFSGWmWgLRrIS4mf3e4s+1VfGZsrEO6V2UpQA9T/AHrrnEuQDEZYvDyAuUlJOwW0kASehgj1rgePQ4w4ErBS42oSDyIvcj8RQhFNJ+RJTlHrosOIW9h8S82legthUKN7Aah5Wig3+I3sUyEvJQSg6dUQdJuBHMhQkULmuZl955SjZQTeTcC+nxvb0FYptKWRfvKUFRB28+gtv1pnFLdbBGTbq9ErGJbB/TI7QC1jpPvThjN8ObIw6ydv0ixp9k71Vln3phlSr85++1BrQ67G+JxhQ4k2EwkACBCo1ACrWHQlqDYDSR/Y1z13EFx0TI0mL2jlsfKugKIU03MEhIBvYi+453qUl1ZaLXgX4pae27tgqOXUbxUzK1tYdrHNiXcA6WXk/tMOkquPBRV70LmCtMd0RHjvR/AykvYvG4JX0YnDKgT+smI/1KPpT4XuhPULVnQOJcqbzfLVNpgrKQ4woyIWAdJ9QSk+dcF4T1N4jSsFK0lSSDuCmxBrq3wfxi0MBC9gVR6KKVD0V/qFV74y5J8rjmsc2IbxBAWBycSL2/eTfzBqslcXEzr2yUi88M4jbxqy8WZL85g1IH/EA1I/iTy9dqpPDuICkJI5gGumZW5LYrJ6X5OLLeo1UkcS4YdvCp1JXBtBBHXoab8QYdpbSApwJAWVaoJkqG0f5ftRPHWT/L40Ppsh+Z/j5/j96V4jDkpSFbAJgE7b8vag48ZUWm+cFIRYrANjZwq8kkfjXlG5hhYFhWVRGRo5iTWTWiVVuTatI1k2FdUmSCR5VIX3HJElRskeMnahNVqJynEFDoOrTNtUTp8Y8KDXkVO9F34eyh/D6XQNC0wR4eB6g0yVkyTmeFfbTpbcPbR+rrQFK07WGtP3qt/+ohvvLxSl/wAKlX/y/wBaLzD4iPOuYfShKWmLgDuqX3SDqVNpH3rPcpXou4KHk6AOJG+0Uy5KC4TpSQqQsAkiYgggbzy8ao3HmWF8pW2BrulQsCRJIv4eNQ5fnQxWOQ4kKShtpStKzJ1KhJj0NNMwc1JBFpN6Vco0PGpJ/RSTlpYu4hZjlCYPhJVS554qurfw/AU/znGFSQlW/wCFVh10gxV4W+yM+MejxTtbjFrH0Eg9R/WomGSqnODwidvT/aqNpEUnIKyXDlZlwkqUBc7zb+1WzBoOsIKhHLYz6UkylABkmBHr5T6U6beEk6UiBbwPj1rPN2aoKkeZmiNW9zM+A5x6GkuUYtTOaYZ9AnStIUBuUmEqgc7E2pjisSVpR/ET0kSPz61XuKklC0rT3VBYUkjkUwQR5EfauxupDZVcGds4UyBbOCQtadLvaOulJsQlxROk9O6AfalXxnAdy5tAEqDoWD0CEqn3Birdw5xAnHZanEpA1KbUFp/ZWkFKk+49iK5p8V85caTh20KEkKU4giQUmEiTy5irTfu0ZY047Fnw6zWU6FqugxESSOvSuzcNY9Ku6AYix5GvmPIsx7J5KosfqTeCDt58q6nwz8Q0l9phDTilLUAkJ0c5sASI25xWeWOUcqlFFOSlCmdI46y8O4VR5tqDg9LH7E1y3ibHdiluUySNItFhzPjXXsJje3U40pCk9wBSFhMpKhsVJUQqQrlbumuM/FAQplM3AUI6QYquaHuTExT/AMbiJznEj6fvWUjbmL1lLwQvMQGtFGi15Y6P1CT4VIzkzp3EeJrQBsCNbxTlrIOq/YVauGeCGXpU6tQSPITSuVDxr7OfJRNOsHlUtLcKjqQlRKNBJJiEpSeZ3Ubd0R1rpbfDGEQsNYcAuG6nD3g0n9ok2k30g9CdgaqHHGZskpwuCnsmVkrcEwpfXWAdW31eHjSpthclWhVwdKFLcUkhKhpSqDB06ioDygW8qb4zHEo9oHjE70oyHNXF9xayoJMpKrnvSPXf70ZiE8ht18fPxqcty2VhrGhPmCpJJ8PtSnGNjeKc4vDEqAG5v+TSrHYdSZKuthVYMlNOgvL8KIF4Me9OWcKBFgbe/L1obK2E6EqNzE+FEfMlJBJP55+9I3sfjoKQsDTaN+g96hfxXMFWiCI5SRYHrtUeKxsi4EC/n0Mz47UuXjCQRA6efnSlEhxhngogyYnx5x/OaWcUqsgddSh6WqXKlmRH5NDcQCXEpAPdSB73pYfMpk/jLn8Cc2WlzE4YmWnEawOi02t5p/0ilvxMxJcxeI0kmFNYdIANyBrI8e8vbw8K2+HmHOHZexqoCGkuG+6iBpAjpf70r4WcL7qVLBIZ7R9wnZTizCT+f2avyVuX0YuOkvsFzvKTqa7JBKu+hQSCSQi4V6C3oKI4aaZStD76nEaFpWEBGlSrgKUhwme79URsFczTvNX1NYZ1bZHaCO8CO7qgkjxAkx4DpVOy5wpcS4rvKBklQKjHMkkGd6KbaOkqZ9U5bhkhZcbJKHEpVqLhXrnY94mIHMbgjpXDvii/OOcRyQSB6mT+NdA4b4mZwzCVqc/wTgJQYP6ByCSzBAOhRB0WEGU801z3ibDuvPuOnuh1RcCTBhK7gTytE0JtOhEmrKu2k1lMF5WtPMV7SWA6r/7cM8lrqNfw2b/+xX2q/AVlG2NxRz934foSJ7QwPKgHeH1aToStYTZCE2C1fvK2SLb+m5roGaKkBJMA716UNlsoBtH6pg+4oWdSKUw1hsMypt1c6idVh+k6k6hBvYDYAAVy7iHM099tKQEarARYA9BsfKr/AMSfDrEulTuHd1BRJKFEpN//ABV6xXNsdwZiG16XQpo89STbxEfV6V0V5bLPqoi7JEGHHL6UqSPU6jv6U3XiVLTax/kef3qyY/LmncG89hdPZNBJVpTplSYQZG5ISkm//wBgqqYKEpgmRvvQk92PjXsR6nESqCRPI0uzNsmegE0Y7uLXrTM02Im/Pz6V0Xs6S0Mcrw60tokd3+vKinMKknnYwamTmfcASkHSAJ25SYt0FKkY3vySSTsPzvSq3sdqlRLj8rJV3J6+B6gdPKlD7Wk9Ke4jHyg3g2EWJj2pBin5PXzoqztDXL0ABF5UZkdL2/rUOPUVOq07kgDx5Vtlh29/anHA+W9q+XVfQi/qLz6UnTbKzftSCuNnflcvYwgPfcOtcW7qbmfNUe1J3GvlctSCIexSp8QiLfb7qreFZrmKlf8AITE7wG0WA8NRk+prXjXHB9+Ukdm3+jT6bkDzt6CmWqj/ALZmS5XIW5WyFYLEN7FC23R5T2Z/1ijOHH0IhKkpK5uSNW3O/KocnfbbdUHCQ0tC21kCSNQMKCeZCgkxUzuRpBJDxKDB2Dcj966vvTyarZ0YtPSL8rMMAphxvQhKnEwoEtJ1ncGLQQYIO4iq/wARdq021qJQ4lCUrQdRKk30upMcwL3kGLUryVlpLiezKQQZkDUbX+tW23I0Zxnnj2K7MukEJBCQAkRMargc4B9aSNXQMsWlZXXcWs31GsqBSTFZVqRlLEj4yY7o17GjMF8XMapxKdDfeIHOubNYFwn6Fexq08E5KteJTqQoBIm4IouERU2XXirixxakp1QQBqjqaVZNxA6H2wHDpm4J3FVviF4/MO/xGmHAuG7XFCYsJvXcVxDJ7O1L4uYbSApxIMczUOLzlGIbUEnUmPQ1T+MMuaKIcCQoXSRTPhDAfo5UD2ZEAikGTY1wOFa+WLQSlLagoKSkADvWNhXEcW2WVOtKuptREjmnkfX+dd5ayy0FPdrlnxGy9LWLVpFtCTHnI/EUrZfBdtFKdXbnO+9Y44pSevX/AHqB4iYBqRhyRG1PWh7t0N2cWFNQPq6fzpaXYXbb7UMXCgzy2Nec786ChQZTvQ7KkrQdJi+xAP3oT5QzPIc/51HhFKkBOx8AfarErDjshHSLcj5edI3xKwXIWYXUU6UCVmw81Wn0qy5kr5LApZbkvvShATuZ+pX3+9LuGVJb7VxyYTACRcqUZhKQedjU2LzHsXPmsQAp9QIaaH0tgR7ciTzMxap+QzJ1JGW4Lswf8S8O8QfpmxM9ALCqmogwE8zTDL8rxmOWVpbW6pR+qISPXYADlV1f4C+Vwa1ud58jlMJAEkAfzpq47fYqrSOcLWE2F1cz08BWxeMEEz0nlUPZd40VhcOVSOe35NM6GjbY14Xw4JknoD5f1o/OciUkFSVhY3tyneB60PpDKAReW9XkSSP6Vtwzj5xDaTsbH2oQ3ciHqHTURX8mYvXldJxnDqVEkczNeUn50T/GG5JiMPoHdE85AopeZMa+6Ui165fi3lJUpHeJBIIE8qHWpzs7JVv0NaKJbOjY/LsufIK3E6h051Fhciy1KpQ8QfA/2rnOExJnmD0rVGYqSoz1o0xbOp5tkGBeR/xTrAsrV+ZobhbMOwwzrS30hQKggn1gxVNy7NVKIE1Z8pygYlZ12QOnOlr7D2N/h1nOJcW4h5YdbSe6uAJ8qSfF1A+YSQIJZ/BVNMwwpwWgsKOmQFDwqtcdY0u4hE7JRB9d6nM0emi+RzV4XrZK+ZrbEtwo+ZqJIq/aA7UiZ24qTCYYqi3hRGCwgVE1dc6wQQ6hptKAhCBGkASSmVFR5meZqUslLRaOO5K/Ihy3AjVK0nSDpsYg9SelFvKmYPsLGmLODumCU2Jt/vzpW/YkX3uDyif71BuzVGKTojyvFhCyCASoyfCLW8d66Pwjw3g30lw4YOvIVDhWoqkm6VQo80wfC4rjjjhCyoHn+FquGT8SOYQs4tpVoDTqdwRMiR5TB8KpFcXZmzSbTo7nh1KQAEtaR0AAj0FJeLHypJSQR3VC45n/AG+9Upn4yvlZScICAYBSo36G4ozOuL1OAyiNWmZ5TpJA8qOR0qM+FOUrOQqEKNHYX6geX4eFAu/8RXKFH7Gi8Mr0IkjzoS6NkHstmM4axDuE7VhGsAAEA3gKkwPSkHCeCf8AmkFTaoBuSIiuq8HYl5OEbIQSlSZpmE6u9p0k7giKVycMejLl92XZD2dZRCRFeVgsexB8qgKKgkBRMkxvQGZrIcTHjWVlC22ehFKjXC4RDkqWhKldSKGXkjBXdpPLr/WsrKrCT+xJQi/AbmOUMNpSUNJSZiQKY4UaQgJsI5VlZUpyl9hUY/RMHCVXvHWK55nqicQ7PWsrKf07bkzqor2dNDUbfqz9x/WlDVZWV6eP4mPL8xrgPqrpGPwiAG1hI1qjUb37prKysubs04kA5Sol0IN0SDHLaKRZ4gJeIFrH8TWVlFdBXyKy6LnzNNOH7lxBugoWCDta4rKytD6Mj7L1wfgGzhmVFAKiDJPmRUHFAt6q+yRFZWVhk28hqxJKJzrFf8Rf8Sv9Ro/LkgzPSsrK2S6Iw7O65HiFIwjASYHZo6fsivFYlSk94z7VlZXm55SurOxpWxXiMSoCxrKysrMaqR//2Q=="/>
          <p:cNvSpPr>
            <a:spLocks noChangeAspect="1" noChangeArrowheads="1"/>
          </p:cNvSpPr>
          <p:nvPr/>
        </p:nvSpPr>
        <p:spPr bwMode="auto">
          <a:xfrm>
            <a:off x="45418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0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9275"/>
            <a:ext cx="213518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1951038" y="549275"/>
            <a:ext cx="5486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Therapeutic Riding and Cerebral Palsy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 Narrow" panose="020B0606020202030204" pitchFamily="34" charset="0"/>
              </a:rPr>
              <a:t>Veronic Skoczek and MacGuyver: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304800" y="2505075"/>
            <a:ext cx="7315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Arial Narrow" panose="020B0606020202030204" pitchFamily="34" charset="0"/>
              </a:rPr>
              <a:t>Skoczek</a:t>
            </a:r>
            <a:r>
              <a:rPr lang="en-US" altLang="en-US" sz="2400" dirty="0">
                <a:latin typeface="Arial Narrow" panose="020B0606020202030204" pitchFamily="34" charset="0"/>
              </a:rPr>
              <a:t> suffers from cerebral palsy, affects walking and   	other motion.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After years of “therapeutic riding” walks unassisted.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Rhythm of horse’s gait mimics pelvic movement during walking.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Improves alignment, muscle symmetry, postural control</a:t>
            </a:r>
          </a:p>
        </p:txBody>
      </p:sp>
      <p:pic>
        <p:nvPicPr>
          <p:cNvPr id="1024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22800"/>
            <a:ext cx="327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2"/>
          <p:cNvSpPr>
            <a:spLocks noChangeArrowheads="1"/>
          </p:cNvSpPr>
          <p:nvPr/>
        </p:nvSpPr>
        <p:spPr bwMode="auto">
          <a:xfrm>
            <a:off x="3848100" y="4622800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hlinkClick r:id="rId5"/>
              </a:rPr>
              <a:t>https://www.nsarco.com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0249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87333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Rectangle 4"/>
          <p:cNvSpPr>
            <a:spLocks noChangeArrowheads="1"/>
          </p:cNvSpPr>
          <p:nvPr/>
        </p:nvSpPr>
        <p:spPr bwMode="auto">
          <a:xfrm>
            <a:off x="4111371" y="5750858"/>
            <a:ext cx="457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hlinkClick r:id="rId7"/>
              </a:rPr>
              <a:t>https://www.esaregistration.org/therapy-dog-and-animal-info/</a:t>
            </a:r>
            <a:r>
              <a:rPr lang="en-US" altLang="en-US" sz="2400" dirty="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B9EA4E-AC8C-DFD9-AC0A-54EF04B9019B}"/>
              </a:ext>
            </a:extLst>
          </p:cNvPr>
          <p:cNvSpPr txBox="1"/>
          <p:nvPr/>
        </p:nvSpPr>
        <p:spPr>
          <a:xfrm>
            <a:off x="1828800" y="5434855"/>
            <a:ext cx="2282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Emotional Support Animal Registry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464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Children in Hospitals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0" b="7581"/>
          <a:stretch>
            <a:fillRect/>
          </a:stretch>
        </p:blipFill>
        <p:spPr bwMode="auto">
          <a:xfrm>
            <a:off x="4800600" y="457200"/>
            <a:ext cx="4038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Hospitals are frightening to children.</a:t>
            </a: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731520" y="1528048"/>
            <a:ext cx="39624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a.  Place associated with pain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b.  Sad/Scary looking patients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d.  Parents are not in control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181600"/>
            <a:ext cx="28575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24200"/>
            <a:ext cx="27432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28600" y="28194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Emotional reactions</a:t>
            </a:r>
            <a:r>
              <a:rPr lang="en-US" altLang="en-US" sz="2400">
                <a:latin typeface="Arial Narrow" panose="020B0606020202030204" pitchFamily="34" charset="0"/>
              </a:rPr>
              <a:t>	</a:t>
            </a: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762000" y="3398838"/>
            <a:ext cx="50292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a.  Fear, anxiety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b.  Anger, rebellion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c.  Shame (esp. at adolescence)	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52400" y="4649788"/>
            <a:ext cx="6019800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Being left overnight in hospital esp. upsetting.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              a.  "Setting" anxiety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              b.  Age 3-6: fear rejection	                          		c.  Age 4-6 develop new fears (e.g., darkness)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              d.  Age 6-10 free-floating anxiety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              e.  Separation anxiety:  deserted? punished?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5" grpId="0"/>
      <p:bldP spid="204809" grpId="0"/>
      <p:bldP spid="112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Social-Psychological </a:t>
            </a:r>
            <a:r>
              <a:rPr lang="en-US" altLang="en-US" sz="3600" dirty="0" err="1">
                <a:solidFill>
                  <a:srgbClr val="0000FF"/>
                </a:solidFill>
                <a:latin typeface="Arial Narrow" panose="020B0606020202030204" pitchFamily="34" charset="0"/>
              </a:rPr>
              <a:t>Tx</a:t>
            </a: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 for Hospitalized Children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83058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Social Support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1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a.  Parental visits study (</a:t>
            </a:r>
            <a:r>
              <a:rPr lang="en-US" altLang="en-US" sz="2400" dirty="0" err="1">
                <a:latin typeface="Arial Narrow" panose="020B0606020202030204" pitchFamily="34" charset="0"/>
              </a:rPr>
              <a:t>Branstetter</a:t>
            </a:r>
            <a:r>
              <a:rPr lang="en-US" altLang="en-US" sz="2400" dirty="0">
                <a:latin typeface="Arial Narrow" panose="020B0606020202030204" pitchFamily="34" charset="0"/>
              </a:rPr>
              <a:t>, 1969)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Cond 1.  Mom at visiting hours only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Cond 2.  Mom for extended periods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Cond 3.  Surrogate mom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b. Kids in Cond 2 &amp; 3 do better than Cond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c. Hospitals now let parents stay with kid all times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d. Story telling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Psychological Control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1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a.  “Kid in Hospital” movie --&gt; less anxiety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b.  In gen., informed kids show less anxiety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c.  Encourage kids to ask questions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d.  Provide kids with coping skills		*  Self-talk							*  Relaxation skills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Story Telling for Hospitalized Children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036926"/>
            <a:ext cx="2095500" cy="1771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314" y="985405"/>
            <a:ext cx="1847850" cy="2466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5685204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https://storynet.org/groups/hsa/healing-story-alliance-hsa/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50" y="1331647"/>
            <a:ext cx="4400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Story telling an ancient part of human civilization.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Our minds are soothed by stories.  Provide meaning and order;                           a beginning, middle, end.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0386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Hospitals include storytelling to children-patients.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Eases anxiety and fear.  Provides a “mental vacation”. 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May reduce pain.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4D59E1-E766-7442-2789-14354374B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931" y="5405152"/>
            <a:ext cx="1251069" cy="125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16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533400" y="838200"/>
            <a:ext cx="8229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0000FF"/>
                </a:solidFill>
                <a:latin typeface="Arial Narrow" panose="020B0606020202030204" pitchFamily="34" charset="0"/>
              </a:rPr>
              <a:t>Class 24                                                                                   Patient / Provider Communication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38400"/>
            <a:ext cx="428625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81000" y="1211263"/>
            <a:ext cx="853440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Situation:  </a:t>
            </a:r>
            <a:r>
              <a:rPr lang="en-US" altLang="en-US" sz="2400" dirty="0">
                <a:latin typeface="Arial Narrow" panose="020B0606020202030204" pitchFamily="34" charset="0"/>
              </a:rPr>
              <a:t>Time pressed, competing demands (“Jerusalem to Jericho”)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1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Medical Training: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Communication and compassion not emphasized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Communication skills not modeled.  MD training is itself inhumane.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Self Selection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Motives for becoming MD sometimes contrary to compassion/listening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</a:t>
            </a:r>
            <a:r>
              <a:rPr lang="en-US" altLang="en-US" sz="2400" i="1" dirty="0">
                <a:solidFill>
                  <a:srgbClr val="008000"/>
                </a:solidFill>
                <a:latin typeface="Arial Narrow" panose="020B0606020202030204" pitchFamily="34" charset="0"/>
              </a:rPr>
              <a:t>prestige, wealth, status, authority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Some MD skills contrary to compassion/listening: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</a:t>
            </a:r>
            <a:r>
              <a:rPr lang="en-US" altLang="en-US" sz="2400" i="1" dirty="0">
                <a:solidFill>
                  <a:srgbClr val="008000"/>
                </a:solidFill>
                <a:latin typeface="Arial Narrow" panose="020B0606020202030204" pitchFamily="34" charset="0"/>
              </a:rPr>
              <a:t>Detachment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008000"/>
                </a:solidFill>
                <a:latin typeface="Arial Narrow" panose="020B0606020202030204" pitchFamily="34" charset="0"/>
              </a:rPr>
              <a:t>		Analytic / time-efficient / detail oriented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i="1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Personality qualities needed to get into med school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Competitive: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Cerebral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Technical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Why Providers Are Often Poor Communicators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88424E-2633-2BD9-CAAD-829EDA53F0C7}"/>
              </a:ext>
            </a:extLst>
          </p:cNvPr>
          <p:cNvSpPr txBox="1"/>
          <p:nvPr/>
        </p:nvSpPr>
        <p:spPr>
          <a:xfrm>
            <a:off x="1155192" y="524697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66CC"/>
                </a:solidFill>
                <a:latin typeface="Arial Narrow" panose="020B0606020202030204" pitchFamily="34" charset="0"/>
              </a:rPr>
              <a:t>Quiz 2 Performance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0C663-C5B4-64E8-19A4-40D9347AF85B}"/>
              </a:ext>
            </a:extLst>
          </p:cNvPr>
          <p:cNvSpPr txBox="1"/>
          <p:nvPr/>
        </p:nvSpPr>
        <p:spPr>
          <a:xfrm>
            <a:off x="2133600" y="11430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Ave. Score = 81%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9988E4-343B-930E-1FC9-6EB873D29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1752600"/>
            <a:ext cx="812482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17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609600" y="533400"/>
            <a:ext cx="815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MD Failure to Listen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81000" y="1676400"/>
            <a:ext cx="853440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Beckman &amp; Frankel (1984) study of MD initial response to patients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MDs know they are  being observed, 74 patient visits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81000" y="28956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>
                <a:latin typeface="Arial Narrow" panose="020B0606020202030204" pitchFamily="34" charset="0"/>
              </a:rPr>
              <a:t>Patient given opportunity to explain problem: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381000" y="34290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>
                <a:latin typeface="Arial Narrow" panose="020B0606020202030204" pitchFamily="34" charset="0"/>
              </a:rPr>
              <a:t>MD interrupts, directs pat. to particular disorder:</a:t>
            </a: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381000" y="3962400"/>
            <a:ext cx="7239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>
                <a:latin typeface="Arial Narrow" panose="020B0606020202030204" pitchFamily="34" charset="0"/>
              </a:rPr>
              <a:t>MD interrupts pat. after _____________  of elapsed time.</a:t>
            </a:r>
          </a:p>
        </p:txBody>
      </p:sp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5562600" y="2895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 Narrow" panose="020B0606020202030204" pitchFamily="34" charset="0"/>
              </a:rPr>
              <a:t>23%</a:t>
            </a:r>
          </a:p>
        </p:txBody>
      </p:sp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5562600" y="3429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 Narrow" panose="020B0606020202030204" pitchFamily="34" charset="0"/>
              </a:rPr>
              <a:t>69%</a:t>
            </a: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3048000" y="3881438"/>
            <a:ext cx="1981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 Narrow" panose="020B0606020202030204" pitchFamily="34" charset="0"/>
              </a:rPr>
              <a:t>18 seconds</a:t>
            </a: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381000" y="4845050"/>
            <a:ext cx="3276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>
                <a:latin typeface="Arial Narrow" panose="020B0606020202030204" pitchFamily="34" charset="0"/>
              </a:rPr>
              <a:t>Consequences?</a:t>
            </a:r>
          </a:p>
        </p:txBody>
      </p:sp>
      <p:sp>
        <p:nvSpPr>
          <p:cNvPr id="196621" name="Text Box 13"/>
          <p:cNvSpPr txBox="1">
            <a:spLocks noChangeArrowheads="1"/>
          </p:cNvSpPr>
          <p:nvPr/>
        </p:nvSpPr>
        <p:spPr bwMode="auto">
          <a:xfrm>
            <a:off x="457200" y="5638800"/>
            <a:ext cx="8305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1.  Patients don’t get a chance to fully explain symptoms, concerns.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2.  MD doesn’t get all vital information</a:t>
            </a:r>
          </a:p>
        </p:txBody>
      </p:sp>
      <p:sp>
        <p:nvSpPr>
          <p:cNvPr id="16396" name="Line 14"/>
          <p:cNvSpPr>
            <a:spLocks noChangeShapeType="1"/>
          </p:cNvSpPr>
          <p:nvPr/>
        </p:nvSpPr>
        <p:spPr bwMode="auto">
          <a:xfrm>
            <a:off x="5791200" y="3276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97" name="Line 15"/>
          <p:cNvSpPr>
            <a:spLocks noChangeShapeType="1"/>
          </p:cNvSpPr>
          <p:nvPr/>
        </p:nvSpPr>
        <p:spPr bwMode="auto">
          <a:xfrm>
            <a:off x="5791200" y="3810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9A876F-E17E-06C9-F8AC-6CDB5EB14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004" y="2727326"/>
            <a:ext cx="1918017" cy="1616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7" grpId="0"/>
      <p:bldP spid="196618" grpId="0"/>
      <p:bldP spid="196619" grpId="0"/>
      <p:bldP spid="1966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853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MD Communication Problems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7696200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1.  Failure to listen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2.  Use of jargon: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</a:t>
            </a:r>
            <a:r>
              <a:rPr lang="en-US" altLang="en-US" sz="2600" i="1" dirty="0">
                <a:latin typeface="Arial Narrow" panose="020B0606020202030204" pitchFamily="34" charset="0"/>
              </a:rPr>
              <a:t>Hmm.  Seems you have </a:t>
            </a:r>
            <a:r>
              <a:rPr lang="en-US" altLang="en-US" sz="2600" i="1" dirty="0" err="1">
                <a:latin typeface="Arial Narrow" panose="020B0606020202030204" pitchFamily="34" charset="0"/>
              </a:rPr>
              <a:t>Ulag's</a:t>
            </a:r>
            <a:r>
              <a:rPr lang="en-US" altLang="en-US" sz="2600" i="1" dirty="0">
                <a:latin typeface="Arial Narrow" panose="020B0606020202030204" pitchFamily="34" charset="0"/>
              </a:rPr>
              <a:t>	 	Syndrome, which voraciously perturbs 		the ipsilateral medulla of the </a:t>
            </a:r>
            <a:r>
              <a:rPr lang="en-US" altLang="en-US" sz="2600" i="1" dirty="0" err="1">
                <a:latin typeface="Arial Narrow" panose="020B0606020202030204" pitchFamily="34" charset="0"/>
              </a:rPr>
              <a:t>flataboig</a:t>
            </a:r>
            <a:r>
              <a:rPr lang="en-US" altLang="en-US" sz="2600" i="1" dirty="0">
                <a:latin typeface="Arial Narrow" panose="020B0606020202030204" pitchFamily="34" charset="0"/>
              </a:rPr>
              <a:t>.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i="1" dirty="0">
                <a:latin typeface="Arial Narrow" panose="020B0606020202030204" pitchFamily="34" charset="0"/>
              </a:rPr>
              <a:t>	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4"/>
          <a:stretch>
            <a:fillRect/>
          </a:stretch>
        </p:blipFill>
        <p:spPr bwMode="auto">
          <a:xfrm>
            <a:off x="6400800" y="1447800"/>
            <a:ext cx="23399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685800" y="4943856"/>
            <a:ext cx="6324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Arnold of Villanova </a:t>
            </a:r>
            <a:r>
              <a:rPr lang="en-US" altLang="en-US" sz="2400" dirty="0">
                <a:latin typeface="Times New Roman" panose="02020603050405020304" pitchFamily="18" charset="0"/>
              </a:rPr>
              <a:t>(1235-1311):  </a:t>
            </a:r>
            <a:r>
              <a:rPr lang="en-US" altLang="en-US" sz="2400" i="1" dirty="0">
                <a:latin typeface="Times New Roman" panose="02020603050405020304" pitchFamily="18" charset="0"/>
              </a:rPr>
              <a:t>[Tell the patient that] he has an obstruction of the liver, and particularly use the word obstruction because patients do not understand what it means.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4693354"/>
            <a:ext cx="15811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88392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3.  </a:t>
            </a:r>
            <a:r>
              <a:rPr lang="en-US" altLang="en-US" sz="2600" b="1" dirty="0">
                <a:latin typeface="Arial Narrow" panose="020B0606020202030204" pitchFamily="34" charset="0"/>
              </a:rPr>
              <a:t>Baby talk:</a:t>
            </a:r>
            <a:r>
              <a:rPr lang="en-US" altLang="en-US" sz="2600" dirty="0">
                <a:latin typeface="Arial Narrow" panose="020B0606020202030204" pitchFamily="34" charset="0"/>
              </a:rPr>
              <a:t>  “Is you got a boo-boo on your spleen?”                                                    Might especially be a problem for older patients (e.g., Giles, 1991).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4.  </a:t>
            </a:r>
            <a:r>
              <a:rPr lang="en-US" altLang="en-US" sz="2600" b="1" dirty="0">
                <a:latin typeface="Arial Narrow" panose="020B0606020202030204" pitchFamily="34" charset="0"/>
              </a:rPr>
              <a:t>Depersonalization:</a:t>
            </a:r>
            <a:r>
              <a:rPr lang="en-US" altLang="en-US" sz="2600" dirty="0">
                <a:latin typeface="Arial Narrow" panose="020B060602020203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</a:t>
            </a:r>
            <a:r>
              <a:rPr lang="en-US" altLang="en-US" sz="2600" u="sng" dirty="0">
                <a:latin typeface="Arial Narrow" panose="020B0606020202030204" pitchFamily="34" charset="0"/>
              </a:rPr>
              <a:t>MD sees pat. as condition, not a person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	Refer to pat. in third person, in front of pat.  “Need to get 		his name and address, and what’s his primary symptom”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  	</a:t>
            </a:r>
            <a:r>
              <a:rPr lang="en-US" altLang="en-US" sz="2600" u="sng" dirty="0">
                <a:latin typeface="Arial Narrow" panose="020B0606020202030204" pitchFamily="34" charset="0"/>
              </a:rPr>
              <a:t>Functions:</a:t>
            </a:r>
            <a:r>
              <a:rPr lang="en-US" altLang="en-US" sz="2600" dirty="0">
                <a:latin typeface="Arial Narrow" panose="020B0606020202030204" pitchFamily="34" charset="0"/>
              </a:rPr>
              <a:t> Manages pat., improves efficiency in emergency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</a:t>
            </a:r>
            <a:r>
              <a:rPr lang="en-US" altLang="en-US" sz="2600" u="sng" dirty="0">
                <a:latin typeface="Arial Narrow" panose="020B0606020202030204" pitchFamily="34" charset="0"/>
              </a:rPr>
              <a:t>Effect on Pat:</a:t>
            </a:r>
            <a:r>
              <a:rPr lang="en-US" altLang="en-US" sz="2600" dirty="0">
                <a:latin typeface="Arial Narrow" panose="020B060602020203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	Can calm:  Help dissociate from fearful situation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	Can alarm: </a:t>
            </a:r>
            <a:r>
              <a:rPr lang="en-US" altLang="en-US" sz="2600" i="1" dirty="0">
                <a:latin typeface="Arial Narrow" panose="020B0606020202030204" pitchFamily="34" charset="0"/>
              </a:rPr>
              <a:t>“I see this condition terminating in negative 				status”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53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MD Communication Problems (contin.)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1828800" y="6858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Inappropriate Emotions</a:t>
            </a:r>
          </a:p>
        </p:txBody>
      </p:sp>
      <p:sp>
        <p:nvSpPr>
          <p:cNvPr id="19459" name="Text Box 10"/>
          <p:cNvSpPr txBox="1">
            <a:spLocks noChangeArrowheads="1"/>
          </p:cNvSpPr>
          <p:nvPr/>
        </p:nvSpPr>
        <p:spPr bwMode="auto">
          <a:xfrm>
            <a:off x="304800" y="1905000"/>
            <a:ext cx="42672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MD  looks frightened, distressed, 	frustrated.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“Holy Toledo, look at that spot on 	your X-ray!!!!”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Women who get mammogram, if MD appears worried, they:	</a:t>
            </a:r>
            <a:endParaRPr lang="en-US" altLang="en-US" sz="10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      	</a:t>
            </a:r>
            <a:r>
              <a:rPr lang="en-US" altLang="en-US" sz="2600" i="1" dirty="0">
                <a:latin typeface="Arial Narrow" panose="020B0606020202030204" pitchFamily="34" charset="0"/>
              </a:rPr>
              <a:t>a.  Remember less		b.  See situation as worse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i="1" dirty="0">
                <a:latin typeface="Arial Narrow" panose="020B0606020202030204" pitchFamily="34" charset="0"/>
              </a:rPr>
              <a:t>	c.  Higher pulse rates</a:t>
            </a:r>
          </a:p>
        </p:txBody>
      </p:sp>
      <p:pic>
        <p:nvPicPr>
          <p:cNvPr id="1946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4" r="23186"/>
          <a:stretch>
            <a:fillRect/>
          </a:stretch>
        </p:blipFill>
        <p:spPr bwMode="auto">
          <a:xfrm>
            <a:off x="5029200" y="1828800"/>
            <a:ext cx="3810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8382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Review Question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For patients, hospital garb has what negative effect?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____  An added expense most can’t afford</a:t>
            </a:r>
          </a:p>
          <a:p>
            <a:r>
              <a:rPr lang="en-US" dirty="0">
                <a:latin typeface="Arial Narrow" panose="020B0606020202030204" pitchFamily="34" charset="0"/>
              </a:rPr>
              <a:t>____ There is little choice in color or design, offending personal style</a:t>
            </a:r>
          </a:p>
          <a:p>
            <a:r>
              <a:rPr lang="en-US" dirty="0">
                <a:latin typeface="Arial Narrow" panose="020B0606020202030204" pitchFamily="34" charset="0"/>
              </a:rPr>
              <a:t>____ Imposes childish, infirmed, low-status identity</a:t>
            </a:r>
          </a:p>
          <a:p>
            <a:r>
              <a:rPr lang="en-US" dirty="0">
                <a:latin typeface="Arial Narrow" panose="020B0606020202030204" pitchFamily="34" charset="0"/>
              </a:rPr>
              <a:t>____ Rarely allowed to take garb home, as souvenir of important event</a:t>
            </a:r>
          </a:p>
          <a:p>
            <a:r>
              <a:rPr lang="en-US" dirty="0">
                <a:latin typeface="Arial Narrow" panose="020B0606020202030204" pitchFamily="34" charset="0"/>
              </a:rPr>
              <a:t>____ None of the above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3198167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5375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8382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Review Question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7526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Why do patients often fall into “good patient” role? 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____  Hospitals place them in role of dependent child, who seeks to please.</a:t>
            </a:r>
          </a:p>
          <a:p>
            <a:r>
              <a:rPr lang="en-US" dirty="0">
                <a:latin typeface="Arial Narrow" panose="020B0606020202030204" pitchFamily="34" charset="0"/>
              </a:rPr>
              <a:t>____  Hospitals have legitimate needs for them to cooperate</a:t>
            </a:r>
          </a:p>
          <a:p>
            <a:r>
              <a:rPr lang="en-US" dirty="0">
                <a:latin typeface="Arial Narrow" panose="020B0606020202030204" pitchFamily="34" charset="0"/>
              </a:rPr>
              <a:t>____  Patients try to win the favor of staff to get better attention</a:t>
            </a:r>
          </a:p>
          <a:p>
            <a:r>
              <a:rPr lang="en-US" dirty="0">
                <a:latin typeface="Arial Narrow" panose="020B0606020202030204" pitchFamily="34" charset="0"/>
              </a:rPr>
              <a:t>____  Patients’ superstitious belief that MDs have god-like healing powers</a:t>
            </a:r>
          </a:p>
          <a:p>
            <a:r>
              <a:rPr lang="en-US" dirty="0">
                <a:latin typeface="Arial Narrow" panose="020B0606020202030204" pitchFamily="34" charset="0"/>
              </a:rPr>
              <a:t>____  All the above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491" y="3886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0858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533400" y="609600"/>
            <a:ext cx="8077200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Class 22 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360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Being a Patient (finish)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360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Patient / Provider Communication (start)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F4BA4A-74A3-F1D2-75DE-12ABB4A86FE0}"/>
              </a:ext>
            </a:extLst>
          </p:cNvPr>
          <p:cNvSpPr txBox="1"/>
          <p:nvPr/>
        </p:nvSpPr>
        <p:spPr>
          <a:xfrm>
            <a:off x="838200" y="6858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66CC"/>
                </a:solidFill>
                <a:latin typeface="Arial Narrow" panose="020B0606020202030204" pitchFamily="34" charset="0"/>
              </a:rPr>
              <a:t>Should MDs Inform Patients?  </a:t>
            </a:r>
          </a:p>
          <a:p>
            <a:pPr algn="ctr"/>
            <a:r>
              <a:rPr lang="en-US" sz="3200" dirty="0">
                <a:solidFill>
                  <a:srgbClr val="0066CC"/>
                </a:solidFill>
                <a:latin typeface="Arial Narrow" panose="020B0606020202030204" pitchFamily="34" charset="0"/>
              </a:rPr>
              <a:t>If So, How Much?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50E1D2-7CBE-0DE5-2549-22D56F1C0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439" y="1981200"/>
            <a:ext cx="4505121" cy="23764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952E2F-06B3-F69F-C90C-EF48A38E1616}"/>
              </a:ext>
            </a:extLst>
          </p:cNvPr>
          <p:cNvSpPr txBox="1"/>
          <p:nvPr/>
        </p:nvSpPr>
        <p:spPr>
          <a:xfrm>
            <a:off x="457200" y="48006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What are problems with informing patients?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What are problems with not informing patients?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What about uncertain diagnoses?  “You have a 40% chance of X illness”.</a:t>
            </a:r>
          </a:p>
        </p:txBody>
      </p:sp>
    </p:spTree>
    <p:extLst>
      <p:ext uri="{BB962C8B-B14F-4D97-AF65-F5344CB8AC3E}">
        <p14:creationId xmlns:p14="http://schemas.microsoft.com/office/powerpoint/2010/main" val="45553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The Informed Patient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52400" y="1143000"/>
            <a:ext cx="7696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Irving Janis “ideal anxiety” approach (1958)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    </a:t>
            </a:r>
            <a:r>
              <a:rPr lang="en-US" altLang="en-US" sz="2400" dirty="0">
                <a:latin typeface="Arial Narrow" panose="020B0606020202030204" pitchFamily="34" charset="0"/>
              </a:rPr>
              <a:t>Hospital hires Janis (social psychologist) to reduce patient stress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   Janis redefines situation: Some anxiety is good.  Why?</a:t>
            </a:r>
            <a:endParaRPr lang="en-US" alt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914400" y="2895600"/>
            <a:ext cx="8001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u="sng" dirty="0">
                <a:latin typeface="Arial Narrow" panose="020B0606020202030204" pitchFamily="34" charset="0"/>
              </a:rPr>
              <a:t>No anxiety</a:t>
            </a:r>
            <a:r>
              <a:rPr lang="en-US" altLang="en-US" sz="2400" dirty="0">
                <a:latin typeface="Arial Narrow" panose="020B0606020202030204" pitchFamily="34" charset="0"/>
              </a:rPr>
              <a:t> – person not prepared for difficult outcomes.                   </a:t>
            </a:r>
            <a:r>
              <a:rPr lang="en-US" altLang="en-US" sz="2400" u="sng" dirty="0">
                <a:latin typeface="Arial Narrow" panose="020B0606020202030204" pitchFamily="34" charset="0"/>
              </a:rPr>
              <a:t>Too much anxiety</a:t>
            </a:r>
            <a:r>
              <a:rPr lang="en-US" altLang="en-US" sz="2400" dirty="0">
                <a:latin typeface="Arial Narrow" panose="020B0606020202030204" pitchFamily="34" charset="0"/>
              </a:rPr>
              <a:t> – person is flooded, can’t take in information.  Recommends providing pats. with enough info to emotionally prepare.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228600" y="4343400"/>
            <a:ext cx="83058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Egbert study (1964): </a:t>
            </a:r>
            <a:r>
              <a:rPr lang="en-US" altLang="en-US" sz="2400" dirty="0">
                <a:latin typeface="Arial Narrow" panose="020B0606020202030204" pitchFamily="34" charset="0"/>
              </a:rPr>
              <a:t>Works with pats. undergoing abdominal surgery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Patients either told / not told what to expect post-surgery (pain, 	recovery, severity, etc.)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</a:t>
            </a:r>
            <a:r>
              <a:rPr lang="en-US" altLang="en-US" sz="2400" u="sng" dirty="0">
                <a:latin typeface="Arial Narrow" panose="020B0606020202030204" pitchFamily="34" charset="0"/>
              </a:rPr>
              <a:t>Result</a:t>
            </a:r>
            <a:r>
              <a:rPr lang="en-US" altLang="en-US" sz="2400" dirty="0">
                <a:latin typeface="Arial Narrow" panose="020B0606020202030204" pitchFamily="34" charset="0"/>
              </a:rPr>
              <a:t>: Informed pats need less narcotics, leave hospital sooner.  	Highly replicated finding. </a:t>
            </a:r>
            <a:endParaRPr lang="en-US" altLang="en-US" sz="2400" b="1" dirty="0">
              <a:latin typeface="Arial Narrow" panose="020B0606020202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1833F1-934C-0978-9EF0-E328DD21F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66"/>
          <a:stretch/>
        </p:blipFill>
        <p:spPr>
          <a:xfrm>
            <a:off x="7543800" y="240919"/>
            <a:ext cx="1219200" cy="11002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6791B4-9CFC-2BA1-B10E-2FEE80B98B92}"/>
              </a:ext>
            </a:extLst>
          </p:cNvPr>
          <p:cNvSpPr txBox="1"/>
          <p:nvPr/>
        </p:nvSpPr>
        <p:spPr>
          <a:xfrm>
            <a:off x="7467600" y="1341173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1918-1990</a:t>
            </a:r>
          </a:p>
        </p:txBody>
      </p:sp>
    </p:spTree>
    <p:extLst>
      <p:ext uri="{BB962C8B-B14F-4D97-AF65-F5344CB8AC3E}">
        <p14:creationId xmlns:p14="http://schemas.microsoft.com/office/powerpoint/2010/main" val="82919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685800" y="609600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Social Support and Surgical Recovery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81000" y="1295400"/>
            <a:ext cx="83058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You are about to undergo surgery.  Would you prefer: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____ Private room (no roommate)                                                      	____ Roommate who is </a:t>
            </a:r>
            <a:r>
              <a:rPr lang="en-US" altLang="en-US" sz="2400" u="sng" dirty="0">
                <a:latin typeface="Arial Narrow" panose="020B0606020202030204" pitchFamily="34" charset="0"/>
              </a:rPr>
              <a:t>about to undergo </a:t>
            </a:r>
            <a:r>
              <a:rPr lang="en-US" altLang="en-US" sz="2400" dirty="0">
                <a:latin typeface="Arial Narrow" panose="020B0606020202030204" pitchFamily="34" charset="0"/>
              </a:rPr>
              <a:t>same/diff surgery                                                	____ Roommate who is </a:t>
            </a:r>
            <a:r>
              <a:rPr lang="en-US" altLang="en-US" sz="2400" u="sng" dirty="0">
                <a:latin typeface="Arial Narrow" panose="020B0606020202030204" pitchFamily="34" charset="0"/>
              </a:rPr>
              <a:t>in recovery </a:t>
            </a:r>
            <a:r>
              <a:rPr lang="en-US" altLang="en-US" sz="2400" dirty="0">
                <a:latin typeface="Arial Narrow" panose="020B0606020202030204" pitchFamily="34" charset="0"/>
              </a:rPr>
              <a:t>from same/diff surgery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533400" y="33528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Kulik &amp; Mahler study (1996)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609600" y="4038600"/>
            <a:ext cx="76200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Patients pared with roommate who is: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 *  Undergoing same / different surgery                                  	 *  Pre-operative / post-operative     			</a:t>
            </a:r>
            <a:r>
              <a:rPr lang="en-US" altLang="en-US" sz="800" dirty="0">
                <a:latin typeface="Arial Narrow" panose="020B0606020202030204" pitchFamily="34" charset="0"/>
              </a:rPr>
              <a:t>							</a:t>
            </a:r>
            <a:r>
              <a:rPr lang="en-US" altLang="en-US" sz="2400" dirty="0">
                <a:latin typeface="Arial Narrow" panose="020B0606020202030204" pitchFamily="34" charset="0"/>
              </a:rPr>
              <a:t>	What matters in terms of patients’ recovery?</a:t>
            </a:r>
          </a:p>
        </p:txBody>
      </p:sp>
    </p:spTree>
    <p:extLst>
      <p:ext uri="{BB962C8B-B14F-4D97-AF65-F5344CB8AC3E}">
        <p14:creationId xmlns:p14="http://schemas.microsoft.com/office/powerpoint/2010/main" val="7383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E7449BCA-DE3B-B95D-A80D-BC1A2142A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53" y="271269"/>
            <a:ext cx="7924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Arial Narrow" panose="020B0606020202030204" pitchFamily="34" charset="0"/>
              </a:rPr>
              <a:t>Social Support and Surgical Recovery:                      Roommate Same or Different Condition                                                    </a:t>
            </a:r>
            <a:r>
              <a:rPr lang="en-US" altLang="en-US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Kulik, Mahler, and Moore (1996)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1DA3A9-7FC4-226B-A739-E393D3CAF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00"/>
          <a:stretch/>
        </p:blipFill>
        <p:spPr>
          <a:xfrm>
            <a:off x="6705599" y="1750506"/>
            <a:ext cx="1560575" cy="2312672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5183545-EB04-3917-2D0C-9E7EEC3C79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4282632"/>
              </p:ext>
            </p:extLst>
          </p:nvPr>
        </p:nvGraphicFramePr>
        <p:xfrm>
          <a:off x="685800" y="2057400"/>
          <a:ext cx="52578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C1A65CC-E5FB-C737-D642-5B6D50B17D54}"/>
              </a:ext>
            </a:extLst>
          </p:cNvPr>
          <p:cNvSpPr txBox="1"/>
          <p:nvPr/>
        </p:nvSpPr>
        <p:spPr>
          <a:xfrm>
            <a:off x="304800" y="1707559"/>
            <a:ext cx="461665" cy="233104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800" dirty="0"/>
              <a:t>Yards Walked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E26A03-1A5B-30E8-85AE-8B225D09BA47}"/>
              </a:ext>
            </a:extLst>
          </p:cNvPr>
          <p:cNvSpPr txBox="1"/>
          <p:nvPr/>
        </p:nvSpPr>
        <p:spPr>
          <a:xfrm>
            <a:off x="1828800" y="1710892"/>
            <a:ext cx="335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800000"/>
                </a:solidFill>
              </a:rPr>
              <a:t>Walking Post-Surgery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B8135CC-75DD-02DB-5D15-79E85B208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3019266"/>
              </p:ext>
            </p:extLst>
          </p:nvPr>
        </p:nvGraphicFramePr>
        <p:xfrm>
          <a:off x="766464" y="4411135"/>
          <a:ext cx="5939135" cy="1896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D36C08E-264F-3617-CEBA-8BB06562BC37}"/>
              </a:ext>
            </a:extLst>
          </p:cNvPr>
          <p:cNvSpPr txBox="1"/>
          <p:nvPr/>
        </p:nvSpPr>
        <p:spPr>
          <a:xfrm>
            <a:off x="1676400" y="4009424"/>
            <a:ext cx="365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800000"/>
                </a:solidFill>
              </a:rPr>
              <a:t>Days in Hospital Post Surgery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36F512-188D-1249-4F79-DFCEFEE3D8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500"/>
          <a:stretch/>
        </p:blipFill>
        <p:spPr>
          <a:xfrm>
            <a:off x="6742175" y="4343093"/>
            <a:ext cx="1524000" cy="21934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512638-C499-F624-7D0B-E08D43BEACD6}"/>
              </a:ext>
            </a:extLst>
          </p:cNvPr>
          <p:cNvSpPr txBox="1"/>
          <p:nvPr/>
        </p:nvSpPr>
        <p:spPr>
          <a:xfrm>
            <a:off x="685800" y="6307977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Paired with post-op: Less anxious</a:t>
            </a:r>
          </a:p>
        </p:txBody>
      </p:sp>
    </p:spTree>
    <p:extLst>
      <p:ext uri="{BB962C8B-B14F-4D97-AF65-F5344CB8AC3E}">
        <p14:creationId xmlns:p14="http://schemas.microsoft.com/office/powerpoint/2010/main" val="4099480313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7549</TotalTime>
  <Words>1680</Words>
  <Application>Microsoft Office PowerPoint</Application>
  <PresentationFormat>On-screen Show (4:3)</PresentationFormat>
  <Paragraphs>211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Arial Narrow</vt:lpstr>
      <vt:lpstr>Times New Roman</vt:lpstr>
      <vt:lpstr>Wingdings</vt:lpstr>
      <vt:lpstr>Pixel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Rutgers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and Emotions</dc:title>
  <dc:creator>Kent Harber</dc:creator>
  <cp:lastModifiedBy>Kent Harber</cp:lastModifiedBy>
  <cp:revision>310</cp:revision>
  <cp:lastPrinted>2024-04-04T17:13:15Z</cp:lastPrinted>
  <dcterms:created xsi:type="dcterms:W3CDTF">2006-08-09T20:27:24Z</dcterms:created>
  <dcterms:modified xsi:type="dcterms:W3CDTF">2024-04-09T15:17:03Z</dcterms:modified>
</cp:coreProperties>
</file>