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477" r:id="rId2"/>
    <p:sldId id="478" r:id="rId3"/>
    <p:sldId id="474" r:id="rId4"/>
    <p:sldId id="419" r:id="rId5"/>
    <p:sldId id="418" r:id="rId6"/>
    <p:sldId id="422" r:id="rId7"/>
    <p:sldId id="425" r:id="rId8"/>
    <p:sldId id="426" r:id="rId9"/>
    <p:sldId id="479" r:id="rId10"/>
    <p:sldId id="427" r:id="rId11"/>
    <p:sldId id="428" r:id="rId12"/>
    <p:sldId id="429" r:id="rId13"/>
    <p:sldId id="430" r:id="rId14"/>
    <p:sldId id="431" r:id="rId15"/>
    <p:sldId id="432" r:id="rId16"/>
    <p:sldId id="476" r:id="rId17"/>
  </p:sldIdLst>
  <p:sldSz cx="9144000" cy="6858000" type="screen4x3"/>
  <p:notesSz cx="7010400" cy="92964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8000"/>
    <a:srgbClr val="FF3300"/>
    <a:srgbClr val="0000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 autoAdjust="0"/>
    <p:restoredTop sz="94634" autoAdjust="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DB69A-D049-4DEF-969C-E19234A452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1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6ED86-9D35-475A-922F-6083D52261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5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4D56D-B707-41AA-BDC7-5D61E6007D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D2194-1AF3-475E-A3A9-192CC06B80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7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115CB-45C9-4B4E-B6B6-D2EA26278F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7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D0376-EA13-4554-8E3C-D9FE9A2CC5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9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A9609-9643-41E1-B42D-2F6547AA8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4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D3A4D-AB7F-4AD6-8078-33B2D739B4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7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F573C-6906-42A5-A7A6-63AD719154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7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CF5F6-F6DF-4756-ADF4-4BAB47F1F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1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CD173847-C895-40BB-901E-0FAA8D13C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52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GRD6JBnHrU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533400" y="646545"/>
            <a:ext cx="8077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Class Business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762000" y="2057400"/>
            <a:ext cx="800100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 dirty="0">
                <a:latin typeface="Arial Narrow" panose="020B0606020202030204" pitchFamily="34" charset="0"/>
              </a:rPr>
              <a:t>Short Class Today Because of Quiz 2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 dirty="0">
                <a:latin typeface="Arial Narrow" panose="020B0606020202030204" pitchFamily="34" charset="0"/>
              </a:rPr>
              <a:t>Diary Study: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 dirty="0">
                <a:latin typeface="Arial Narrow" panose="020B0606020202030204" pitchFamily="34" charset="0"/>
              </a:rPr>
              <a:t>	</a:t>
            </a:r>
            <a:r>
              <a:rPr lang="en-US" altLang="en-US" sz="2600" dirty="0">
                <a:latin typeface="Arial Narrow" panose="020B0606020202030204" pitchFamily="34" charset="0"/>
              </a:rPr>
              <a:t>Should complete Diary 5 today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Instructions for write up on April 16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 dirty="0">
                <a:latin typeface="Arial Narrow" panose="020B0606020202030204" pitchFamily="34" charset="0"/>
              </a:rPr>
              <a:t> 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966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Hospitalization from Patient’s Perspective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304800" y="1371600"/>
            <a:ext cx="85344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Fragmented care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	</a:t>
            </a:r>
            <a:r>
              <a:rPr lang="en-US" altLang="en-US" sz="2400">
                <a:latin typeface="Arial Narrow" panose="020B0606020202030204" pitchFamily="34" charset="0"/>
              </a:rPr>
              <a:t>Many different staff, doing different tasks               		Minimal contact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Patient transformed from person to object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	</a:t>
            </a:r>
            <a:r>
              <a:rPr lang="en-US" altLang="en-US" sz="2400">
                <a:latin typeface="Arial Narrow" panose="020B0606020202030204" pitchFamily="34" charset="0"/>
              </a:rPr>
              <a:t>A broken arm to be X-Rayed  					A </a:t>
            </a:r>
            <a:r>
              <a:rPr lang="en-US" altLang="en-US" sz="2400" i="1">
                <a:latin typeface="Arial Narrow" panose="020B0606020202030204" pitchFamily="34" charset="0"/>
              </a:rPr>
              <a:t>Body </a:t>
            </a:r>
            <a:r>
              <a:rPr lang="en-US" altLang="en-US" sz="2400">
                <a:latin typeface="Arial Narrow" panose="020B0606020202030204" pitchFamily="34" charset="0"/>
              </a:rPr>
              <a:t>due </a:t>
            </a:r>
            <a:r>
              <a:rPr lang="en-US" altLang="en-US" sz="2400" i="1">
                <a:latin typeface="Arial Narrow" panose="020B0606020202030204" pitchFamily="34" charset="0"/>
              </a:rPr>
              <a:t>its</a:t>
            </a:r>
            <a:r>
              <a:rPr lang="en-US" altLang="en-US" sz="2400">
                <a:latin typeface="Arial Narrow" panose="020B0606020202030204" pitchFamily="34" charset="0"/>
              </a:rPr>
              <a:t> pain meds.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Information is often withheld from patients.  Why?	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6477000" y="38100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>
                <a:latin typeface="Arial Narrow" panose="020B0606020202030204" pitchFamily="34" charset="0"/>
              </a:rPr>
              <a:t>You wish!</a:t>
            </a:r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5400"/>
            <a:ext cx="2843213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457199" y="4876800"/>
            <a:ext cx="848201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Staff too busy to answer questions   				Staff, specialists, don’t communicate with each other 			Staff deliberately withhold information:  				     	     </a:t>
            </a:r>
            <a:r>
              <a:rPr lang="en-US" altLang="en-US" sz="2400" i="1" dirty="0">
                <a:latin typeface="Arial Narrow" panose="020B0606020202030204" pitchFamily="34" charset="0"/>
              </a:rPr>
              <a:t>Patient won’t understand; will freak-out, require more care 	                                   	     Lack of information one of patients’ biggest complaints.  </a:t>
            </a:r>
            <a:r>
              <a:rPr lang="en-US" altLang="en-US" sz="2400" i="1" dirty="0">
                <a:solidFill>
                  <a:srgbClr val="0066CC"/>
                </a:solidFill>
                <a:latin typeface="Arial Narrow" panose="020B0606020202030204" pitchFamily="34" charset="0"/>
              </a:rPr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685800" y="457200"/>
            <a:ext cx="815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Reactions to Being Hospitalized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304800" y="1219200"/>
            <a:ext cx="8382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Main points of hospital situation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Strong negative emotions: Fear, worry, pain, confusion		Stripped of authority, dignity, identity					Lose clothes, bossed by nurses, MDs, becomes a “thing”  	Reminded of 1000 ways fate depends on kindness of strangers	Deprived of vital information					Expected to be cooperative, passive—</a:t>
            </a:r>
            <a:r>
              <a:rPr lang="en-US" altLang="en-US" sz="2400" u="sng" dirty="0">
                <a:latin typeface="Arial Narrow" panose="020B0606020202030204" pitchFamily="34" charset="0"/>
              </a:rPr>
              <a:t>seen but not heard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228600" y="42672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Dependent, needy, controlled, ignorant is like being a</a:t>
            </a:r>
            <a:r>
              <a:rPr lang="en-US" altLang="en-US" sz="2400" dirty="0">
                <a:latin typeface="Arial Narrow" panose="020B0606020202030204" pitchFamily="34" charset="0"/>
              </a:rPr>
              <a:t>: ________</a:t>
            </a:r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6553200" y="426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66CC"/>
                </a:solidFill>
                <a:latin typeface="Arial Narrow" panose="020B0606020202030204" pitchFamily="34" charset="0"/>
              </a:rPr>
              <a:t>Child</a:t>
            </a: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228600" y="5029200"/>
            <a:ext cx="6019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Leads to </a:t>
            </a:r>
            <a:r>
              <a:rPr lang="en-US" altLang="en-US" sz="2400" b="1" dirty="0">
                <a:latin typeface="Arial Narrow" panose="020B0606020202030204" pitchFamily="34" charset="0"/>
              </a:rPr>
              <a:t>regression</a:t>
            </a:r>
            <a:r>
              <a:rPr lang="en-US" altLang="en-US" sz="2400" dirty="0">
                <a:latin typeface="Arial Narrow" panose="020B0606020202030204" pitchFamily="34" charset="0"/>
              </a:rPr>
              <a:t>: Attempt to get needs met				 by pleasing others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</a:t>
            </a:r>
            <a:r>
              <a:rPr lang="en-US" altLang="en-US" sz="2400" i="1" dirty="0">
                <a:latin typeface="Arial Narrow" panose="020B0606020202030204" pitchFamily="34" charset="0"/>
              </a:rPr>
              <a:t>Stockholm Syndrome</a:t>
            </a:r>
            <a:r>
              <a:rPr lang="en-US" altLang="en-US" sz="2400" dirty="0">
                <a:latin typeface="Arial Narrow" panose="020B0606020202030204" pitchFamily="34" charset="0"/>
              </a:rPr>
              <a:t>, </a:t>
            </a:r>
            <a:r>
              <a:rPr lang="en-US" altLang="en-US" sz="2400" i="1" dirty="0">
                <a:latin typeface="Arial Narrow" panose="020B0606020202030204" pitchFamily="34" charset="0"/>
              </a:rPr>
              <a:t>Patty Hearst</a:t>
            </a:r>
          </a:p>
        </p:txBody>
      </p:sp>
      <p:pic>
        <p:nvPicPr>
          <p:cNvPr id="1024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4876800"/>
            <a:ext cx="1430337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5" t="25072"/>
          <a:stretch>
            <a:fillRect/>
          </a:stretch>
        </p:blipFill>
        <p:spPr bwMode="auto">
          <a:xfrm>
            <a:off x="6070600" y="4876800"/>
            <a:ext cx="116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762000" y="457200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Hospital Patient Role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57200" y="1219200"/>
            <a:ext cx="7924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Hospital wants patients to do as told:</a:t>
            </a:r>
            <a:r>
              <a:rPr lang="en-US" altLang="en-US" sz="2400">
                <a:latin typeface="Arial Narrow" panose="020B0606020202030204" pitchFamily="34" charset="0"/>
              </a:rPr>
              <a:t>					a.  Reduce chances of things getting worse			b.  Increase chance of recovery					c.  Reduces demands on over-taxed staff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457200" y="29718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Patients often want to be “good patients.”  Why?</a:t>
            </a:r>
            <a:r>
              <a:rPr lang="en-US" altLang="en-US" sz="2400">
                <a:latin typeface="Arial Narrow" panose="020B0606020202030204" pitchFamily="34" charset="0"/>
              </a:rPr>
              <a:t>	 </a:t>
            </a:r>
          </a:p>
        </p:txBody>
      </p:sp>
      <p:sp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1066800" y="3505200"/>
            <a:ext cx="7075488" cy="11874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u="sng">
                <a:latin typeface="Arial Narrow" panose="020B0606020202030204" pitchFamily="34" charset="0"/>
              </a:rPr>
              <a:t>a.  Appease “powerful” staff, MDs</a:t>
            </a:r>
            <a:r>
              <a:rPr lang="en-US" altLang="en-US" sz="2400">
                <a:latin typeface="Arial Narrow" panose="020B0606020202030204" pitchFamily="34" charset="0"/>
              </a:rPr>
              <a:t>				1.  Staff dictate daily life					2.  Staff have power of life and death.</a:t>
            </a: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1066800" y="4800600"/>
            <a:ext cx="707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u="sng">
                <a:latin typeface="Arial Narrow" panose="020B0606020202030204" pitchFamily="34" charset="0"/>
              </a:rPr>
              <a:t>b.  Curry favor, to get more/better attention</a:t>
            </a:r>
            <a:r>
              <a:rPr lang="en-US" altLang="en-US" sz="2400">
                <a:latin typeface="Arial Narrow" panose="020B0606020202030204" pitchFamily="34" charset="0"/>
              </a:rPr>
              <a:t>		</a:t>
            </a:r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1066800" y="5441950"/>
            <a:ext cx="7848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u="sng">
                <a:latin typeface="Arial Narrow" panose="020B0606020202030204" pitchFamily="34" charset="0"/>
              </a:rPr>
              <a:t>c.  Superstitious faith in power of medical institutions and providers</a:t>
            </a:r>
            <a:r>
              <a:rPr lang="en-US" altLang="en-US" sz="2400">
                <a:latin typeface="Arial Narrow" panose="020B0606020202030204" pitchFamily="34" charset="0"/>
              </a:rPr>
              <a:t>	1.  Healers have god-like power to heal, save life			2.  Variant on “just world” beliefs</a:t>
            </a:r>
          </a:p>
        </p:txBody>
      </p:sp>
      <p:pic>
        <p:nvPicPr>
          <p:cNvPr id="1127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1295400"/>
            <a:ext cx="21431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29050"/>
            <a:ext cx="18192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8" grpId="0" animBg="1"/>
      <p:bldP spid="179209" grpId="0"/>
      <p:bldP spid="1792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Is There Truth to “Good Patient” Beliefs?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81000" y="1371600"/>
            <a:ext cx="83820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You are hospitalized, feel staff are not fully attending to you.  	  Should you be a “nice” patient or a strongly assertive patient?</a:t>
            </a:r>
          </a:p>
        </p:txBody>
      </p:sp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457200" y="2590800"/>
            <a:ext cx="79248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Patients report, and there is some evidence to suggest, that “troublesome" patients are: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-- Overmedicated						-- Ignored							-- Discharged prematurely </a:t>
            </a:r>
          </a:p>
        </p:txBody>
      </p:sp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30670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Box 1"/>
          <p:cNvSpPr txBox="1">
            <a:spLocks noChangeArrowheads="1"/>
          </p:cNvSpPr>
          <p:nvPr/>
        </p:nvSpPr>
        <p:spPr bwMode="auto">
          <a:xfrm>
            <a:off x="457200" y="5791200"/>
            <a:ext cx="4495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hlinkClick r:id="rId3"/>
              </a:rPr>
              <a:t>http://www.youtube.com/watch?v=RGRD6JBnHrU</a:t>
            </a:r>
            <a:endParaRPr lang="en-US" altLang="en-US" sz="20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46 seconds 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86400" y="60960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Caution: Vulgar language.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3505200" y="6324600"/>
            <a:ext cx="18288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4"/>
          <a:stretch>
            <a:fillRect/>
          </a:stretch>
        </p:blipFill>
        <p:spPr bwMode="auto">
          <a:xfrm>
            <a:off x="5791200" y="609600"/>
            <a:ext cx="2528888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57200" y="685800"/>
            <a:ext cx="518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Arial Narrow" panose="020B0606020202030204" pitchFamily="34" charset="0"/>
              </a:rPr>
              <a:t>Reactance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381000" y="1676400"/>
            <a:ext cx="39624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What percent of patients fall into the following patient roles?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685800" y="2743200"/>
            <a:ext cx="8229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____ Good patient    		       			                 ____ Average patient (minor complaints) 		                              ____ Bad patient: Seriously ill and complain, not ill but complain anyway</a:t>
            </a:r>
          </a:p>
        </p:txBody>
      </p:sp>
      <p:sp>
        <p:nvSpPr>
          <p:cNvPr id="181256" name="Text Box 8"/>
          <p:cNvSpPr txBox="1">
            <a:spLocks noChangeArrowheads="1"/>
          </p:cNvSpPr>
          <p:nvPr/>
        </p:nvSpPr>
        <p:spPr bwMode="auto">
          <a:xfrm>
            <a:off x="609600" y="2667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66CC"/>
                </a:solidFill>
                <a:latin typeface="Arial Narrow" panose="020B0606020202030204" pitchFamily="34" charset="0"/>
              </a:rPr>
              <a:t>25%</a:t>
            </a:r>
          </a:p>
        </p:txBody>
      </p:sp>
      <p:sp>
        <p:nvSpPr>
          <p:cNvPr id="181257" name="Text Box 9"/>
          <p:cNvSpPr txBox="1">
            <a:spLocks noChangeArrowheads="1"/>
          </p:cNvSpPr>
          <p:nvPr/>
        </p:nvSpPr>
        <p:spPr bwMode="auto">
          <a:xfrm>
            <a:off x="609600" y="3429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66CC"/>
                </a:solidFill>
                <a:latin typeface="Arial Narrow" panose="020B0606020202030204" pitchFamily="34" charset="0"/>
              </a:rPr>
              <a:t>25%</a:t>
            </a:r>
          </a:p>
        </p:txBody>
      </p:sp>
      <p:sp>
        <p:nvSpPr>
          <p:cNvPr id="181258" name="Text Box 10"/>
          <p:cNvSpPr txBox="1">
            <a:spLocks noChangeArrowheads="1"/>
          </p:cNvSpPr>
          <p:nvPr/>
        </p:nvSpPr>
        <p:spPr bwMode="auto">
          <a:xfrm>
            <a:off x="609600" y="3048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66CC"/>
                </a:solidFill>
                <a:latin typeface="Arial Narrow" panose="020B0606020202030204" pitchFamily="34" charset="0"/>
              </a:rPr>
              <a:t>50%</a:t>
            </a:r>
          </a:p>
        </p:txBody>
      </p:sp>
      <p:sp>
        <p:nvSpPr>
          <p:cNvPr id="13321" name="Text Box 11"/>
          <p:cNvSpPr txBox="1">
            <a:spLocks noChangeArrowheads="1"/>
          </p:cNvSpPr>
          <p:nvPr/>
        </p:nvSpPr>
        <p:spPr bwMode="auto">
          <a:xfrm>
            <a:off x="228600" y="4206875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Very bad patients:</a:t>
            </a:r>
            <a:r>
              <a:rPr lang="en-US" altLang="en-US" sz="2400" dirty="0">
                <a:latin typeface="Arial Narrow" panose="020B0606020202030204" pitchFamily="34" charset="0"/>
              </a:rPr>
              <a:t>  Harass nurses, violate hospital rules, self-	sabotage (don’t take meds, risk own health).  </a:t>
            </a: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Why?</a:t>
            </a:r>
          </a:p>
        </p:txBody>
      </p:sp>
      <p:sp>
        <p:nvSpPr>
          <p:cNvPr id="181260" name="Text Box 12"/>
          <p:cNvSpPr txBox="1">
            <a:spLocks noChangeArrowheads="1"/>
          </p:cNvSpPr>
          <p:nvPr/>
        </p:nvSpPr>
        <p:spPr bwMode="auto">
          <a:xfrm>
            <a:off x="228600" y="5105400"/>
            <a:ext cx="8458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Reactance:  </a:t>
            </a:r>
            <a:r>
              <a:rPr lang="en-US" altLang="en-US" sz="2400" dirty="0">
                <a:latin typeface="Arial Narrow" panose="020B0606020202030204" pitchFamily="34" charset="0"/>
              </a:rPr>
              <a:t>People have basic need for personal freedom.  Work to regain freedom taken in ways that appear unfair.  Hospitals can induce reactance by being arbitrary, withholding info, treating pats. like children.   </a:t>
            </a:r>
            <a:endParaRPr lang="en-US" altLang="en-US" sz="24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6" grpId="0"/>
      <p:bldP spid="181257" grpId="0"/>
      <p:bldP spid="181258" grpId="0"/>
      <p:bldP spid="1812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533400" y="609600"/>
            <a:ext cx="807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Why Do Hospitals Demoralize?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Hospitals want to help patients.  Why do they cause patients to fall into “good patient” role, or into “bad-patient” reactance?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609600" y="27432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Biomedical Model:</a:t>
            </a:r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3124200" y="2759075"/>
            <a:ext cx="5638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Body is a machine—fix the parts, the body is OK, job is done. "Person" is irrelevant. 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609600" y="40386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Real world constraints:</a:t>
            </a:r>
          </a:p>
        </p:txBody>
      </p:sp>
      <p:sp>
        <p:nvSpPr>
          <p:cNvPr id="182281" name="Text Box 9"/>
          <p:cNvSpPr txBox="1">
            <a:spLocks noChangeArrowheads="1"/>
          </p:cNvSpPr>
          <p:nvPr/>
        </p:nvSpPr>
        <p:spPr bwMode="auto">
          <a:xfrm>
            <a:off x="3739896" y="4038600"/>
            <a:ext cx="464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Hospitals forced to do more with less.  HMOs, cost cutting, related pressures.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9" grpId="0"/>
      <p:bldP spid="1822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Good Weekend!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24000"/>
            <a:ext cx="6806082" cy="452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02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8382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Review Question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209800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Women often get poorer medical treatment than do men for coronary heard disease (CHD) because of the belief that: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____ A. Diagnostic machines overly sensitive to women’s bodies</a:t>
            </a:r>
          </a:p>
          <a:p>
            <a:r>
              <a:rPr lang="en-US" dirty="0">
                <a:latin typeface="Arial Narrow" panose="020B0606020202030204" pitchFamily="34" charset="0"/>
              </a:rPr>
              <a:t>____ B. Women are generally healthier than men</a:t>
            </a:r>
          </a:p>
          <a:p>
            <a:r>
              <a:rPr lang="en-US" dirty="0">
                <a:latin typeface="Arial Narrow" panose="020B0606020202030204" pitchFamily="34" charset="0"/>
              </a:rPr>
              <a:t>____ C. Women have more pain receptors than do men</a:t>
            </a:r>
          </a:p>
          <a:p>
            <a:r>
              <a:rPr lang="en-US" dirty="0">
                <a:latin typeface="Arial Narrow" panose="020B0606020202030204" pitchFamily="34" charset="0"/>
              </a:rPr>
              <a:t>____ D. When stressed, women exaggerate their symptoms</a:t>
            </a:r>
          </a:p>
          <a:p>
            <a:r>
              <a:rPr lang="en-US" dirty="0">
                <a:latin typeface="Arial Narrow" panose="020B0606020202030204" pitchFamily="34" charset="0"/>
              </a:rPr>
              <a:t>____ E. None of the above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64" y="4343400"/>
            <a:ext cx="84132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7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8382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Review Question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209800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Ethnic minority patients are least comfortable with doctors who show which pattern of beliefs: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____  A. High explicit racism and high implicit racism</a:t>
            </a:r>
          </a:p>
          <a:p>
            <a:r>
              <a:rPr lang="en-US" dirty="0">
                <a:latin typeface="Arial Narrow" panose="020B0606020202030204" pitchFamily="34" charset="0"/>
              </a:rPr>
              <a:t>____  B. High explicit racism and low implicit racism</a:t>
            </a:r>
          </a:p>
          <a:p>
            <a:r>
              <a:rPr lang="en-US" dirty="0">
                <a:latin typeface="Arial Narrow" panose="020B0606020202030204" pitchFamily="34" charset="0"/>
              </a:rPr>
              <a:t>____  C. Low explicit racism and high implicit racism</a:t>
            </a:r>
          </a:p>
          <a:p>
            <a:r>
              <a:rPr lang="en-US" dirty="0">
                <a:latin typeface="Arial Narrow" panose="020B0606020202030204" pitchFamily="34" charset="0"/>
              </a:rPr>
              <a:t>____  D. Low explicit racism and low implicit racism</a:t>
            </a:r>
          </a:p>
          <a:p>
            <a:r>
              <a:rPr lang="en-US" dirty="0">
                <a:latin typeface="Arial Narrow" panose="020B0606020202030204" pitchFamily="34" charset="0"/>
              </a:rPr>
              <a:t>____  E. None of the above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40386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19698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533400" y="60960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Class 23:  Being a Patient</a:t>
            </a: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30400"/>
            <a:ext cx="5791200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85800" y="457200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GUESS THAT PERSON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81000" y="1219200"/>
            <a:ext cx="86868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Mystery Person #1: </a:t>
            </a:r>
            <a:r>
              <a:rPr lang="en-US" altLang="en-US" sz="2400" dirty="0">
                <a:latin typeface="Arial Narrow" panose="020B0606020202030204" pitchFamily="34" charset="0"/>
              </a:rPr>
              <a:t>	Assigns readings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	Grades exams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	Conducts lectures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Arial Narrow" panose="020B060602020203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	The person is a:   _____________________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Mystery Person #2:</a:t>
            </a:r>
            <a:r>
              <a:rPr lang="en-US" altLang="en-US" sz="2400" dirty="0">
                <a:latin typeface="Arial Narrow" panose="020B0606020202030204" pitchFamily="34" charset="0"/>
              </a:rPr>
              <a:t>	Works with a variety of woods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	Uses hammers, nails and saws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	Builds cabinets and frames houses  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Arial Narrow" panose="020B060602020203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	The person is a:   _____________________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Arial Narrow" panose="020B060602020203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	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Mystery Person #3:</a:t>
            </a:r>
            <a:r>
              <a:rPr lang="en-US" altLang="en-US" sz="2400" dirty="0">
                <a:latin typeface="Arial Narrow" panose="020B0606020202030204" pitchFamily="34" charset="0"/>
              </a:rPr>
              <a:t>	Confined to small space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	Follow orders or face bad consequences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	Little control over meals or socializing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Arial Narrow" panose="020B0606020202030204" pitchFamily="34" charset="0"/>
              </a:rPr>
              <a:t>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	The person is a:   _____________________</a:t>
            </a:r>
            <a:endParaRPr lang="en-US" alt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5257800" y="23622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 Narrow" panose="020B0606020202030204" pitchFamily="34" charset="0"/>
              </a:rPr>
              <a:t>Teacher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5181600" y="4343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 Narrow" panose="020B0606020202030204" pitchFamily="34" charset="0"/>
              </a:rPr>
              <a:t>Carpenter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52578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 Narrow" panose="020B0606020202030204" pitchFamily="34" charset="0"/>
              </a:rPr>
              <a:t>Hospital patient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8" grpId="0"/>
      <p:bldP spid="166919" grpId="0"/>
      <p:bldP spid="1669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455676" y="457200"/>
            <a:ext cx="838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Narrow" panose="020B0606020202030204" pitchFamily="34" charset="0"/>
              </a:rPr>
              <a:t>Experience of Being a Hospital Patient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81000" y="2126520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What are  you feeling?  What are you thinking?</a:t>
            </a:r>
          </a:p>
        </p:txBody>
      </p:sp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762000" y="2767548"/>
            <a:ext cx="4572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u="sng" dirty="0">
                <a:latin typeface="Arial Narrow" panose="020B0606020202030204" pitchFamily="34" charset="0"/>
              </a:rPr>
              <a:t>Anxiety over condition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</a:t>
            </a:r>
            <a:r>
              <a:rPr lang="en-US" altLang="en-US" sz="2400" i="1" dirty="0">
                <a:latin typeface="Arial Narrow" panose="020B0606020202030204" pitchFamily="34" charset="0"/>
              </a:rPr>
              <a:t>Nature of problem? 	       	Pain              	       	    	Loss of functioning  	       	Will I die?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u="sng" dirty="0">
                <a:latin typeface="Arial Narrow" panose="020B0606020202030204" pitchFamily="34" charset="0"/>
              </a:rPr>
              <a:t>Real world worries</a:t>
            </a:r>
            <a:r>
              <a:rPr lang="en-US" altLang="en-US" sz="2400" dirty="0">
                <a:latin typeface="Arial Narrow" panose="020B0606020202030204" pitchFamily="34" charset="0"/>
              </a:rPr>
              <a:t>			</a:t>
            </a:r>
            <a:r>
              <a:rPr lang="en-US" altLang="en-US" sz="2400" i="1" dirty="0">
                <a:latin typeface="Arial Narrow" panose="020B0606020202030204" pitchFamily="34" charset="0"/>
              </a:rPr>
              <a:t>Job			Family			     	Etc. House, car, pets, bills</a:t>
            </a:r>
            <a:endParaRPr lang="en-US" altLang="en-US" sz="2400" i="1" u="sng" dirty="0"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E3B809-52E9-349C-DB82-2233C2733059}"/>
              </a:ext>
            </a:extLst>
          </p:cNvPr>
          <p:cNvSpPr txBox="1"/>
          <p:nvPr/>
        </p:nvSpPr>
        <p:spPr>
          <a:xfrm>
            <a:off x="265176" y="1199527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0070C0"/>
                </a:solidFill>
                <a:latin typeface="Arial Nova" panose="020B0604020202020204" pitchFamily="34" charset="0"/>
              </a:rPr>
              <a:t>You are walking to class.  Suddenly you get very dizzy.  Room spins.  You wake up in an ambulance, siren wailing, wearing oxygen mask.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1720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914400" y="457200"/>
            <a:ext cx="754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First Encounters with Hospital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1" b="7681"/>
          <a:stretch>
            <a:fillRect/>
          </a:stretch>
        </p:blipFill>
        <p:spPr bwMode="auto">
          <a:xfrm>
            <a:off x="6553200" y="3962400"/>
            <a:ext cx="2343150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81000" y="1371600"/>
            <a:ext cx="624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Patients enters hospital scared, hurt, anxious.        What do they want to hear upon admission?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381000" y="22860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What do they hear upon admission?</a:t>
            </a:r>
          </a:p>
        </p:txBody>
      </p:sp>
      <p:sp>
        <p:nvSpPr>
          <p:cNvPr id="175112" name="Text Box 8"/>
          <p:cNvSpPr txBox="1">
            <a:spLocks noChangeArrowheads="1"/>
          </p:cNvSpPr>
          <p:nvPr/>
        </p:nvSpPr>
        <p:spPr bwMode="auto">
          <a:xfrm>
            <a:off x="381000" y="28194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“Do you have insurance?”</a:t>
            </a:r>
          </a:p>
        </p:txBody>
      </p:sp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" t="6001" r="7515" b="21002"/>
          <a:stretch>
            <a:fillRect/>
          </a:stretch>
        </p:blipFill>
        <p:spPr bwMode="auto">
          <a:xfrm>
            <a:off x="6172200" y="1219200"/>
            <a:ext cx="2597150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2667000" y="35052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Hospital garb:  </a:t>
            </a:r>
            <a:r>
              <a:rPr lang="en-US" altLang="en-US" sz="2400">
                <a:latin typeface="Arial Narrow" panose="020B0606020202030204" pitchFamily="34" charset="0"/>
              </a:rPr>
              <a:t>Why? </a:t>
            </a:r>
            <a:endParaRPr lang="en-US" altLang="en-US" sz="2400" b="1">
              <a:latin typeface="Arial Narrow" panose="020B0606020202030204" pitchFamily="34" charset="0"/>
            </a:endParaRPr>
          </a:p>
        </p:txBody>
      </p:sp>
      <p:sp>
        <p:nvSpPr>
          <p:cNvPr id="175116" name="Text Box 12"/>
          <p:cNvSpPr txBox="1">
            <a:spLocks noChangeArrowheads="1"/>
          </p:cNvSpPr>
          <p:nvPr/>
        </p:nvSpPr>
        <p:spPr bwMode="auto">
          <a:xfrm>
            <a:off x="3124200" y="4038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0066CC"/>
                </a:solidFill>
                <a:latin typeface="Arial Narrow" panose="020B0606020202030204" pitchFamily="34" charset="0"/>
              </a:rPr>
              <a:t>Ease of access</a:t>
            </a:r>
          </a:p>
        </p:txBody>
      </p:sp>
      <p:sp>
        <p:nvSpPr>
          <p:cNvPr id="175117" name="Text Box 13"/>
          <p:cNvSpPr txBox="1">
            <a:spLocks noChangeArrowheads="1"/>
          </p:cNvSpPr>
          <p:nvPr/>
        </p:nvSpPr>
        <p:spPr bwMode="auto">
          <a:xfrm>
            <a:off x="2667000" y="45720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How do you look to others?</a:t>
            </a:r>
          </a:p>
        </p:txBody>
      </p:sp>
      <p:sp>
        <p:nvSpPr>
          <p:cNvPr id="175118" name="Text Box 14"/>
          <p:cNvSpPr txBox="1">
            <a:spLocks noChangeArrowheads="1"/>
          </p:cNvSpPr>
          <p:nvPr/>
        </p:nvSpPr>
        <p:spPr bwMode="auto">
          <a:xfrm>
            <a:off x="3048000" y="51054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0066CC"/>
                </a:solidFill>
                <a:latin typeface="Arial Narrow" panose="020B0606020202030204" pitchFamily="34" charset="0"/>
              </a:rPr>
              <a:t>Childish, infirmed, low-status</a:t>
            </a:r>
          </a:p>
        </p:txBody>
      </p:sp>
      <p:sp>
        <p:nvSpPr>
          <p:cNvPr id="175119" name="Text Box 15"/>
          <p:cNvSpPr txBox="1">
            <a:spLocks noChangeArrowheads="1"/>
          </p:cNvSpPr>
          <p:nvPr/>
        </p:nvSpPr>
        <p:spPr bwMode="auto">
          <a:xfrm>
            <a:off x="304800" y="56388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How does garb affect how you feel about yourself?</a:t>
            </a:r>
          </a:p>
        </p:txBody>
      </p:sp>
      <p:sp>
        <p:nvSpPr>
          <p:cNvPr id="175120" name="Text Box 16"/>
          <p:cNvSpPr txBox="1">
            <a:spLocks noChangeArrowheads="1"/>
          </p:cNvSpPr>
          <p:nvPr/>
        </p:nvSpPr>
        <p:spPr bwMode="auto">
          <a:xfrm>
            <a:off x="914400" y="61722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0066CC"/>
                </a:solidFill>
                <a:latin typeface="Arial Narrow" panose="020B0606020202030204" pitchFamily="34" charset="0"/>
              </a:rPr>
              <a:t>Weak, embarrassed, dependent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2" grpId="0"/>
      <p:bldP spid="175115" grpId="0"/>
      <p:bldP spid="175116" grpId="0"/>
      <p:bldP spid="175116" grpId="1"/>
      <p:bldP spid="175117" grpId="0"/>
      <p:bldP spid="175117" grpId="1"/>
      <p:bldP spid="175118" grpId="0"/>
      <p:bldP spid="175119" grpId="0"/>
      <p:bldP spid="1751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914400" y="60960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Who’s the Fighter?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8"/>
          <a:stretch>
            <a:fillRect/>
          </a:stretch>
        </p:blipFill>
        <p:spPr bwMode="auto">
          <a:xfrm>
            <a:off x="6096000" y="1371600"/>
            <a:ext cx="184785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2514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524000"/>
            <a:ext cx="2159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304800" y="5181600"/>
            <a:ext cx="8153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How does hospital garb affect “fighting spirit” and morale of patients?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How does this relate to psychosocial resources, stress, and coping?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Could there be an alternative?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C58CD-B484-BC04-A203-4AB645F69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98FB8DFB-3246-1110-F8F8-7760D3C7A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549588"/>
            <a:ext cx="754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ID Wristbands</a:t>
            </a:r>
          </a:p>
        </p:txBody>
      </p:sp>
      <p:pic>
        <p:nvPicPr>
          <p:cNvPr id="3" name="Picture 2" descr="A wrist with a white band&#10;&#10;Description automatically generated">
            <a:extLst>
              <a:ext uri="{FF2B5EF4-FFF2-40B4-BE49-F238E27FC236}">
                <a16:creationId xmlns:a16="http://schemas.microsoft.com/office/drawing/2014/main" id="{9892D69A-1FCB-D23E-CC11-C56FFFF56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25" y="1678037"/>
            <a:ext cx="2466975" cy="1847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72612F-28B3-2823-D5D9-CA3B953C5156}"/>
              </a:ext>
            </a:extLst>
          </p:cNvPr>
          <p:cNvSpPr txBox="1"/>
          <p:nvPr/>
        </p:nvSpPr>
        <p:spPr>
          <a:xfrm>
            <a:off x="457200" y="1803827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Name, Date of Birth, SSN, photo</a:t>
            </a:r>
          </a:p>
          <a:p>
            <a:r>
              <a:rPr lang="en-US" dirty="0">
                <a:latin typeface="Arial Narrow" panose="020B0606020202030204" pitchFamily="34" charset="0"/>
              </a:rPr>
              <a:t>Medical record, medical history</a:t>
            </a:r>
          </a:p>
          <a:p>
            <a:r>
              <a:rPr lang="en-US" dirty="0">
                <a:latin typeface="Arial Narrow" panose="020B0606020202030204" pitchFamily="34" charset="0"/>
              </a:rPr>
              <a:t>Medications, dosages, surgeries, allergies</a:t>
            </a:r>
          </a:p>
          <a:p>
            <a:r>
              <a:rPr lang="en-US" dirty="0">
                <a:latin typeface="Arial Narrow" panose="020B0606020202030204" pitchFamily="34" charset="0"/>
              </a:rPr>
              <a:t>Medical team head, team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B6AD28-65F5-4DEC-33F0-227758899E7B}"/>
              </a:ext>
            </a:extLst>
          </p:cNvPr>
          <p:cNvSpPr txBox="1"/>
          <p:nvPr/>
        </p:nvSpPr>
        <p:spPr>
          <a:xfrm>
            <a:off x="457200" y="12954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Why the wristband?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564A0-C932-5135-DE52-919D5DCBD3A3}"/>
              </a:ext>
            </a:extLst>
          </p:cNvPr>
          <p:cNvSpPr txBox="1"/>
          <p:nvPr/>
        </p:nvSpPr>
        <p:spPr>
          <a:xfrm>
            <a:off x="419100" y="3620836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How does it feel once the wristband is in place? </a:t>
            </a:r>
          </a:p>
          <a:p>
            <a:r>
              <a:rPr lang="en-US" dirty="0">
                <a:latin typeface="Arial Narrow" panose="020B0606020202030204" pitchFamily="34" charset="0"/>
              </a:rPr>
              <a:t>How does if feel once it is removed?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26823-CE32-9AF4-8225-B7599421C590}"/>
              </a:ext>
            </a:extLst>
          </p:cNvPr>
          <p:cNvSpPr txBox="1"/>
          <p:nvPr/>
        </p:nvSpPr>
        <p:spPr>
          <a:xfrm>
            <a:off x="419100" y="452595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What percent of patients favor wristbands?  _____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888156-AF34-4B0D-3F5C-37968D3C93DE}"/>
              </a:ext>
            </a:extLst>
          </p:cNvPr>
          <p:cNvSpPr txBox="1"/>
          <p:nvPr/>
        </p:nvSpPr>
        <p:spPr>
          <a:xfrm>
            <a:off x="5410200" y="4430848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92%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2CB8E0-80F4-2940-0FE8-5ED828AA7A16}"/>
              </a:ext>
            </a:extLst>
          </p:cNvPr>
          <p:cNvSpPr txBox="1"/>
          <p:nvPr/>
        </p:nvSpPr>
        <p:spPr>
          <a:xfrm>
            <a:off x="382524" y="5237258"/>
            <a:ext cx="872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             Don’t want to experience medical/treatment errors. 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About 400,000 hospitalized patients experience preventable harm annually.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609336-EACE-66C5-F481-C3C97AF23490}"/>
              </a:ext>
            </a:extLst>
          </p:cNvPr>
          <p:cNvSpPr txBox="1"/>
          <p:nvPr/>
        </p:nvSpPr>
        <p:spPr>
          <a:xfrm>
            <a:off x="419100" y="5261845"/>
            <a:ext cx="872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Why? </a:t>
            </a:r>
          </a:p>
        </p:txBody>
      </p:sp>
    </p:spTree>
    <p:extLst>
      <p:ext uri="{BB962C8B-B14F-4D97-AF65-F5344CB8AC3E}">
        <p14:creationId xmlns:p14="http://schemas.microsoft.com/office/powerpoint/2010/main" val="138469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5"/>
  <p:tag name="TPOS" val="2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6831</TotalTime>
  <Words>1255</Words>
  <Application>Microsoft Office PowerPoint</Application>
  <PresentationFormat>On-screen Show (4:3)</PresentationFormat>
  <Paragraphs>122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Arial Narrow</vt:lpstr>
      <vt:lpstr>Arial Nova</vt:lpstr>
      <vt:lpstr>Times New Roman</vt:lpstr>
      <vt:lpstr>Wingdings</vt:lpstr>
      <vt:lpstr>Pixel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Rutgers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and Emotions</dc:title>
  <dc:creator>Kent Harber</dc:creator>
  <cp:lastModifiedBy>Kent Harber</cp:lastModifiedBy>
  <cp:revision>283</cp:revision>
  <cp:lastPrinted>2016-04-05T20:24:00Z</cp:lastPrinted>
  <dcterms:created xsi:type="dcterms:W3CDTF">2006-08-09T20:27:24Z</dcterms:created>
  <dcterms:modified xsi:type="dcterms:W3CDTF">2024-04-04T15:22:11Z</dcterms:modified>
</cp:coreProperties>
</file>