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sldIdLst>
    <p:sldId id="436" r:id="rId2"/>
    <p:sldId id="438" r:id="rId3"/>
    <p:sldId id="440" r:id="rId4"/>
    <p:sldId id="448" r:id="rId5"/>
    <p:sldId id="460" r:id="rId6"/>
    <p:sldId id="461" r:id="rId7"/>
    <p:sldId id="426" r:id="rId8"/>
    <p:sldId id="441" r:id="rId9"/>
    <p:sldId id="449" r:id="rId10"/>
    <p:sldId id="442" r:id="rId11"/>
    <p:sldId id="446" r:id="rId12"/>
    <p:sldId id="445" r:id="rId13"/>
    <p:sldId id="447" r:id="rId14"/>
    <p:sldId id="454" r:id="rId15"/>
    <p:sldId id="455" r:id="rId16"/>
    <p:sldId id="427" r:id="rId17"/>
    <p:sldId id="428" r:id="rId18"/>
    <p:sldId id="433" r:id="rId19"/>
    <p:sldId id="430" r:id="rId20"/>
    <p:sldId id="431" r:id="rId21"/>
    <p:sldId id="432" r:id="rId22"/>
    <p:sldId id="450" r:id="rId23"/>
    <p:sldId id="453" r:id="rId24"/>
    <p:sldId id="452" r:id="rId25"/>
    <p:sldId id="457" r:id="rId26"/>
    <p:sldId id="458" r:id="rId27"/>
    <p:sldId id="459" r:id="rId2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FF3300"/>
    <a:srgbClr val="0000FF"/>
    <a:srgbClr val="008000"/>
    <a:srgbClr val="00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1" autoAdjust="0"/>
    <p:restoredTop sz="94634" autoAdjust="0"/>
  </p:normalViewPr>
  <p:slideViewPr>
    <p:cSldViewPr>
      <p:cViewPr varScale="1">
        <p:scale>
          <a:sx n="105" d="100"/>
          <a:sy n="105" d="100"/>
        </p:scale>
        <p:origin x="1074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MEN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Symptoms/No Stress</c:v>
                </c:pt>
                <c:pt idx="1">
                  <c:v>Symptoms/Stress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4.6900000000000004</c:v>
                </c:pt>
                <c:pt idx="1">
                  <c:v>4.96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601-411B-964F-CDC8581CAB5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WOMEN</c:v>
                </c:pt>
              </c:strCache>
            </c:strRef>
          </c:tx>
          <c:spPr>
            <a:solidFill>
              <a:srgbClr val="FF3300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Symptoms/No Stress</c:v>
                </c:pt>
                <c:pt idx="1">
                  <c:v>Symptoms/Stress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4.63</c:v>
                </c:pt>
                <c:pt idx="1">
                  <c:v>2.75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601-411B-964F-CDC8581CAB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34453376"/>
        <c:axId val="434453704"/>
      </c:barChart>
      <c:catAx>
        <c:axId val="434453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4453704"/>
        <c:crosses val="autoZero"/>
        <c:auto val="1"/>
        <c:lblAlgn val="ctr"/>
        <c:lblOffset val="100"/>
        <c:noMultiLvlLbl val="0"/>
      </c:catAx>
      <c:valAx>
        <c:axId val="4344537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44533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MEN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Symptoms/No Stress</c:v>
                </c:pt>
                <c:pt idx="1">
                  <c:v>Symptoms/Stress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4.9000000000000004</c:v>
                </c:pt>
                <c:pt idx="1">
                  <c:v>4.7300000000000004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2D0-4DFA-B532-BD1A282797E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WOMEN</c:v>
                </c:pt>
              </c:strCache>
            </c:strRef>
          </c:tx>
          <c:spPr>
            <a:solidFill>
              <a:srgbClr val="FF3300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Symptoms/No Stress</c:v>
                </c:pt>
                <c:pt idx="1">
                  <c:v>Symptoms/Stress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4.72</c:v>
                </c:pt>
                <c:pt idx="1">
                  <c:v>2.71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2D0-4DFA-B532-BD1A282797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34453376"/>
        <c:axId val="434453704"/>
      </c:barChart>
      <c:catAx>
        <c:axId val="434453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4453704"/>
        <c:crosses val="autoZero"/>
        <c:auto val="1"/>
        <c:lblAlgn val="ctr"/>
        <c:lblOffset val="100"/>
        <c:noMultiLvlLbl val="0"/>
      </c:catAx>
      <c:valAx>
        <c:axId val="4344537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44533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3695371411906828E-2"/>
          <c:y val="0.27563929119935587"/>
          <c:w val="0.82797441986418363"/>
          <c:h val="0.3763352582763018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9999FF"/>
            </a:solidFill>
            <a:ln w="25280">
              <a:noFill/>
            </a:ln>
          </c:spPr>
          <c:invertIfNegative val="0"/>
          <c:cat>
            <c:strRef>
              <c:f>Sheet1!$A$2:$A$5</c:f>
              <c:strCache>
                <c:ptCount val="4"/>
                <c:pt idx="0">
                  <c:v>High Explicit/High Implicit</c:v>
                </c:pt>
                <c:pt idx="1">
                  <c:v>High Explicit /Low Implicit</c:v>
                </c:pt>
                <c:pt idx="2">
                  <c:v>Low Explicit / High Implicit</c:v>
                </c:pt>
                <c:pt idx="3">
                  <c:v>Low Explicit / Low Implicit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0.02</c:v>
                </c:pt>
                <c:pt idx="1">
                  <c:v>0.02</c:v>
                </c:pt>
                <c:pt idx="2">
                  <c:v>-0.84</c:v>
                </c:pt>
                <c:pt idx="3">
                  <c:v>0.12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590-4B18-8866-C04835A62A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3753888"/>
        <c:axId val="1"/>
      </c:barChart>
      <c:dateAx>
        <c:axId val="16375388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46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89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"/>
        <c:crossesAt val="-2"/>
        <c:auto val="0"/>
        <c:lblOffset val="100"/>
        <c:baseTimeUnit val="days"/>
      </c:dateAx>
      <c:valAx>
        <c:axId val="1"/>
        <c:scaling>
          <c:orientation val="minMax"/>
        </c:scaling>
        <c:delete val="0"/>
        <c:axPos val="l"/>
        <c:majorGridlines>
          <c:spPr>
            <a:ln w="946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ln w="6320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1189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3753888"/>
        <c:crossesAt val="1"/>
        <c:crossBetween val="between"/>
      </c:valAx>
      <c:spPr>
        <a:noFill/>
        <a:ln w="25361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482927-B683-4DAD-B948-32C46374A10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377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5EED91-776A-4F33-B832-21D4997CDE3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705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1E77E3-51BD-4F70-BBD8-E272E9CE7C6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696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5EE814-B436-4FDE-8AA7-8BC9B54A9CE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7212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133E97-A61C-4A5E-8C79-692C6616AEC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0736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20727B-DE93-4ABA-B3BE-EE7555A111D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8900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95FFC4-B466-40F8-A09E-5822CCAE34D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089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6D7E2E-7131-49B2-A6DD-2A952CFE33A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1155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F5F442-141F-44DF-BDF8-F89470EFB4A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4793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39C5A7-AB6A-468F-8004-FB8089F8327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6962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 Black" panose="020B0A04020102020204" pitchFamily="34" charset="0"/>
              </a:defRPr>
            </a:lvl1pPr>
          </a:lstStyle>
          <a:p>
            <a:pPr>
              <a:defRPr/>
            </a:pPr>
            <a:fld id="{F07C1DC7-46AB-428A-B755-721A3FAF45B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1032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/>
            </a:p>
          </p:txBody>
        </p:sp>
        <p:sp>
          <p:nvSpPr>
            <p:cNvPr id="1033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34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endParaRPr lang="en-US" altLang="en-US" sz="1800">
                <a:solidFill>
                  <a:schemeClr val="hlin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35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endParaRPr lang="en-US" altLang="en-US" sz="1800">
                <a:solidFill>
                  <a:schemeClr val="hlin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36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endParaRPr lang="en-US" altLang="en-US" sz="1800">
                <a:solidFill>
                  <a:schemeClr val="accent2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37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endParaRPr lang="en-US" altLang="en-US" sz="1800">
                <a:solidFill>
                  <a:schemeClr val="hlin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38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39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endParaRPr lang="en-US" altLang="en-US" sz="1800">
                <a:solidFill>
                  <a:schemeClr val="accent2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40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endParaRPr lang="en-US" altLang="en-US" sz="1800">
                <a:solidFill>
                  <a:schemeClr val="accent2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1029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30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95248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anose="05000000000000000000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anose="05000000000000000000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anose="05000000000000000000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youtube.com/watch?v=kDNoaSMKx0g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Box 1"/>
          <p:cNvSpPr txBox="1">
            <a:spLocks noChangeArrowheads="1"/>
          </p:cNvSpPr>
          <p:nvPr/>
        </p:nvSpPr>
        <p:spPr bwMode="auto">
          <a:xfrm>
            <a:off x="914400" y="390398"/>
            <a:ext cx="7543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3200" dirty="0">
                <a:solidFill>
                  <a:srgbClr val="0070C0"/>
                </a:solidFill>
                <a:latin typeface="Arial Narrow" panose="020B0606020202030204" pitchFamily="34" charset="0"/>
              </a:rPr>
              <a:t>ANNOUNCEMENTS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09484" y="1066800"/>
            <a:ext cx="7772400" cy="30469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>
              <a:buFontTx/>
              <a:buAutoNum type="arabicPeriod"/>
              <a:defRPr/>
            </a:pPr>
            <a:r>
              <a:rPr lang="en-US" b="1" dirty="0">
                <a:latin typeface="Arial Narrow" panose="020B0606020202030204" pitchFamily="34" charset="0"/>
              </a:rPr>
              <a:t>Quiz 2 is on Thursday (April 4)</a:t>
            </a:r>
          </a:p>
          <a:p>
            <a:pPr marL="914400" lvl="1" indent="-457200">
              <a:buFontTx/>
              <a:buAutoNum type="alphaLcPeriod"/>
              <a:defRPr/>
            </a:pPr>
            <a:r>
              <a:rPr lang="en-US" dirty="0">
                <a:latin typeface="Arial Narrow" panose="020B0606020202030204" pitchFamily="34" charset="0"/>
              </a:rPr>
              <a:t>15  multiple choice questions + 2 Extra Credit questions</a:t>
            </a:r>
          </a:p>
          <a:p>
            <a:pPr marL="914400" lvl="1" indent="-457200">
              <a:buFontTx/>
              <a:buAutoNum type="alphaLcPeriod"/>
              <a:defRPr/>
            </a:pPr>
            <a:r>
              <a:rPr lang="en-US" dirty="0">
                <a:latin typeface="Arial Narrow" panose="020B0606020202030204" pitchFamily="34" charset="0"/>
              </a:rPr>
              <a:t>20 minutes to complete</a:t>
            </a:r>
          </a:p>
          <a:p>
            <a:pPr marL="914400" lvl="1" indent="-457200">
              <a:buFontTx/>
              <a:buAutoNum type="alphaLcPeriod"/>
              <a:defRPr/>
            </a:pPr>
            <a:endParaRPr lang="en-US" dirty="0">
              <a:latin typeface="Arial Narrow" panose="020B0606020202030204" pitchFamily="34" charset="0"/>
            </a:endParaRPr>
          </a:p>
          <a:p>
            <a:pPr marL="457200" indent="-457200">
              <a:buFontTx/>
              <a:buAutoNum type="arabicPeriod" startAt="2"/>
              <a:defRPr/>
            </a:pPr>
            <a:r>
              <a:rPr lang="en-US" b="1" dirty="0">
                <a:latin typeface="Arial Narrow" panose="020B0606020202030204" pitchFamily="34" charset="0"/>
              </a:rPr>
              <a:t>Diary Study </a:t>
            </a:r>
          </a:p>
          <a:p>
            <a:pPr marL="914400" lvl="1" indent="-457200">
              <a:buFontTx/>
              <a:buAutoNum type="alphaLcPeriod"/>
              <a:defRPr/>
            </a:pPr>
            <a:r>
              <a:rPr lang="en-US" dirty="0">
                <a:latin typeface="Arial Narrow" panose="020B0606020202030204" pitchFamily="34" charset="0"/>
              </a:rPr>
              <a:t>You should complete Dairy 4 today</a:t>
            </a:r>
          </a:p>
          <a:p>
            <a:pPr marL="914400" lvl="1" indent="-457200">
              <a:buFontTx/>
              <a:buAutoNum type="alphaLcPeriod"/>
              <a:defRPr/>
            </a:pPr>
            <a:r>
              <a:rPr lang="en-US" dirty="0">
                <a:latin typeface="Arial Narrow" panose="020B0606020202030204" pitchFamily="34" charset="0"/>
              </a:rPr>
              <a:t>Diary Study instructions and materials on Blackboard</a:t>
            </a:r>
          </a:p>
          <a:p>
            <a:pPr>
              <a:defRPr/>
            </a:pPr>
            <a:endParaRPr lang="en-US" b="1" dirty="0">
              <a:latin typeface="Arial Narrow" panose="020B0606020202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87361" y="4267200"/>
            <a:ext cx="7772400" cy="193899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latin typeface="Arial Narrow" panose="020B0606020202030204" pitchFamily="34" charset="0"/>
              </a:rPr>
              <a:t>3. Extra Credit R-Points</a:t>
            </a:r>
            <a:r>
              <a:rPr lang="en-US" dirty="0">
                <a:latin typeface="Arial Narrow" panose="020B0606020202030204" pitchFamily="34" charset="0"/>
              </a:rPr>
              <a:t>:  </a:t>
            </a:r>
          </a:p>
          <a:p>
            <a:pPr marL="914400" lvl="1" indent="-457200">
              <a:buAutoNum type="alphaLcPeriod"/>
              <a:defRPr/>
            </a:pPr>
            <a:r>
              <a:rPr lang="en-US" dirty="0">
                <a:latin typeface="Arial Narrow" panose="020B0606020202030204" pitchFamily="34" charset="0"/>
              </a:rPr>
              <a:t>Subject pool now open for experiment-based extra-credit</a:t>
            </a:r>
          </a:p>
          <a:p>
            <a:pPr marL="914400" lvl="1" indent="-457200">
              <a:buAutoNum type="alphaLcPeriod"/>
              <a:defRPr/>
            </a:pPr>
            <a:r>
              <a:rPr lang="en-US" dirty="0">
                <a:latin typeface="Arial Narrow" panose="020B0606020202030204" pitchFamily="34" charset="0"/>
              </a:rPr>
              <a:t>1 Extra Credit for every 30-minute experiment</a:t>
            </a:r>
          </a:p>
          <a:p>
            <a:pPr marL="914400" lvl="1" indent="-457200">
              <a:buAutoNum type="alphaLcPeriod"/>
              <a:defRPr/>
            </a:pPr>
            <a:r>
              <a:rPr lang="en-US" dirty="0">
                <a:latin typeface="Arial Narrow" panose="020B0606020202030204" pitchFamily="34" charset="0"/>
              </a:rPr>
              <a:t>6 Extra Credit points available for class</a:t>
            </a:r>
          </a:p>
          <a:p>
            <a:pPr lvl="1">
              <a:defRPr/>
            </a:pPr>
            <a:r>
              <a:rPr lang="en-US" b="1" dirty="0">
                <a:latin typeface="Arial Narrow" panose="020B0606020202030204" pitchFamily="34" charset="0"/>
              </a:rPr>
              <a:t> </a:t>
            </a:r>
            <a:endParaRPr lang="en-US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9697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4"/>
          <p:cNvSpPr txBox="1">
            <a:spLocks noChangeArrowheads="1"/>
          </p:cNvSpPr>
          <p:nvPr/>
        </p:nvSpPr>
        <p:spPr bwMode="auto">
          <a:xfrm>
            <a:off x="304800" y="2694445"/>
            <a:ext cx="670560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Arial Narrow" panose="020B0606020202030204" pitchFamily="34" charset="0"/>
              </a:rPr>
              <a:t>Medical professionals are given the following scenario:</a:t>
            </a:r>
            <a:r>
              <a:rPr lang="en-US" altLang="en-US" sz="2400" i="1" dirty="0">
                <a:latin typeface="Arial Narrow" panose="020B0606020202030204" pitchFamily="34" charset="0"/>
              </a:rPr>
              <a:t>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i="1" dirty="0">
              <a:latin typeface="Arial Narrow" panose="020B060602020203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i="1" dirty="0">
                <a:latin typeface="Arial Narrow" panose="020B0606020202030204" pitchFamily="34" charset="0"/>
              </a:rPr>
              <a:t>   </a:t>
            </a:r>
            <a:r>
              <a:rPr lang="en-US" altLang="en-US" sz="2400" i="1" dirty="0">
                <a:solidFill>
                  <a:srgbClr val="0070C0"/>
                </a:solidFill>
                <a:latin typeface="Arial Narrow" panose="020B0606020202030204" pitchFamily="34" charset="0"/>
              </a:rPr>
              <a:t>Mr. </a:t>
            </a:r>
            <a:r>
              <a:rPr lang="en-US" altLang="en-US" sz="2400" i="1" dirty="0" err="1">
                <a:solidFill>
                  <a:srgbClr val="0070C0"/>
                </a:solidFill>
                <a:latin typeface="Arial Narrow" panose="020B0606020202030204" pitchFamily="34" charset="0"/>
              </a:rPr>
              <a:t>Kendler</a:t>
            </a:r>
            <a:r>
              <a:rPr lang="en-US" altLang="en-US" sz="2400" i="1" dirty="0">
                <a:solidFill>
                  <a:srgbClr val="0070C0"/>
                </a:solidFill>
                <a:latin typeface="Arial Narrow" panose="020B0606020202030204" pitchFamily="34" charset="0"/>
              </a:rPr>
              <a:t> </a:t>
            </a:r>
            <a:r>
              <a:rPr lang="en-US" altLang="en-US" sz="2400" i="1" dirty="0">
                <a:latin typeface="Arial Narrow" panose="020B0606020202030204" pitchFamily="34" charset="0"/>
              </a:rPr>
              <a:t>complains of sudden, sharp headaches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i="1" dirty="0">
              <a:latin typeface="Arial Narrow" panose="020B060602020203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None/>
            </a:pPr>
            <a:r>
              <a:rPr lang="en-US" altLang="en-US" sz="2400" i="1" dirty="0">
                <a:solidFill>
                  <a:srgbClr val="0070C0"/>
                </a:solidFill>
                <a:latin typeface="Arial Narrow" panose="020B0606020202030204" pitchFamily="34" charset="0"/>
              </a:rPr>
              <a:t>   </a:t>
            </a:r>
            <a:r>
              <a:rPr lang="en-US" altLang="en-US" sz="2400" i="1" dirty="0">
                <a:solidFill>
                  <a:srgbClr val="FF3300"/>
                </a:solidFill>
                <a:latin typeface="Arial Narrow" panose="020B0606020202030204" pitchFamily="34" charset="0"/>
              </a:rPr>
              <a:t>Ms. </a:t>
            </a:r>
            <a:r>
              <a:rPr lang="en-US" altLang="en-US" sz="2400" i="1" dirty="0" err="1">
                <a:solidFill>
                  <a:srgbClr val="FF3300"/>
                </a:solidFill>
                <a:latin typeface="Arial Narrow" panose="020B0606020202030204" pitchFamily="34" charset="0"/>
              </a:rPr>
              <a:t>Kendler</a:t>
            </a:r>
            <a:r>
              <a:rPr lang="en-US" altLang="en-US" sz="2400" i="1" dirty="0">
                <a:solidFill>
                  <a:srgbClr val="FF3300"/>
                </a:solidFill>
                <a:latin typeface="Arial Narrow" panose="020B0606020202030204" pitchFamily="34" charset="0"/>
              </a:rPr>
              <a:t> </a:t>
            </a:r>
            <a:r>
              <a:rPr lang="en-US" altLang="en-US" sz="2400" i="1" dirty="0">
                <a:latin typeface="Arial Narrow" panose="020B0606020202030204" pitchFamily="34" charset="0"/>
              </a:rPr>
              <a:t>complains of sudden, sharp headaches</a:t>
            </a:r>
            <a:r>
              <a:rPr lang="en-US" altLang="en-US" sz="2400" dirty="0">
                <a:latin typeface="Arial Narrow" panose="020B0606020202030204" pitchFamily="34" charset="0"/>
              </a:rPr>
              <a:t>	 </a:t>
            </a:r>
          </a:p>
        </p:txBody>
      </p:sp>
      <p:sp>
        <p:nvSpPr>
          <p:cNvPr id="20483" name="Text Box 5"/>
          <p:cNvSpPr txBox="1">
            <a:spLocks noChangeArrowheads="1"/>
          </p:cNvSpPr>
          <p:nvPr/>
        </p:nvSpPr>
        <p:spPr bwMode="auto">
          <a:xfrm>
            <a:off x="914400" y="457200"/>
            <a:ext cx="762000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000" dirty="0">
                <a:solidFill>
                  <a:srgbClr val="0000FF"/>
                </a:solidFill>
                <a:latin typeface="Arial Narrow" panose="020B0606020202030204" pitchFamily="34" charset="0"/>
              </a:rPr>
              <a:t>Gender Stereotypes Affect Diagnoses</a:t>
            </a: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4191000" y="5710535"/>
            <a:ext cx="4648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solidFill>
                  <a:srgbClr val="FF0000"/>
                </a:solidFill>
                <a:latin typeface="Arial Narrow" panose="020B0606020202030204" pitchFamily="34" charset="0"/>
              </a:rPr>
              <a:t>Yes for Ms. </a:t>
            </a:r>
            <a:r>
              <a:rPr lang="en-US" altLang="en-US" sz="2400" dirty="0" err="1">
                <a:solidFill>
                  <a:srgbClr val="FF0000"/>
                </a:solidFill>
                <a:latin typeface="Arial Narrow" panose="020B0606020202030204" pitchFamily="34" charset="0"/>
              </a:rPr>
              <a:t>Kendler</a:t>
            </a:r>
            <a:r>
              <a:rPr lang="en-US" altLang="en-US" sz="2400" dirty="0">
                <a:latin typeface="Arial Narrow" panose="020B0606020202030204" pitchFamily="34" charset="0"/>
              </a:rPr>
              <a:t>, </a:t>
            </a:r>
            <a:r>
              <a:rPr lang="en-US" altLang="en-US" sz="2400" dirty="0">
                <a:solidFill>
                  <a:srgbClr val="0070C0"/>
                </a:solidFill>
                <a:latin typeface="Arial Narrow" panose="020B0606020202030204" pitchFamily="34" charset="0"/>
              </a:rPr>
              <a:t>No for Mr. </a:t>
            </a:r>
            <a:r>
              <a:rPr lang="en-US" altLang="en-US" sz="2400" dirty="0" err="1">
                <a:solidFill>
                  <a:srgbClr val="0070C0"/>
                </a:solidFill>
                <a:latin typeface="Arial Narrow" panose="020B0606020202030204" pitchFamily="34" charset="0"/>
              </a:rPr>
              <a:t>Kendler</a:t>
            </a:r>
            <a:endParaRPr lang="en-US" altLang="en-US" sz="2400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191000" y="5177135"/>
            <a:ext cx="4648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Arial Narrow" panose="020B0606020202030204" pitchFamily="34" charset="0"/>
              </a:rPr>
              <a:t>Yes for Mr. </a:t>
            </a:r>
            <a:r>
              <a:rPr lang="en-US" altLang="en-US" sz="2400" dirty="0" err="1">
                <a:solidFill>
                  <a:srgbClr val="0070C0"/>
                </a:solidFill>
                <a:latin typeface="Arial Narrow" panose="020B0606020202030204" pitchFamily="34" charset="0"/>
              </a:rPr>
              <a:t>Kendler</a:t>
            </a:r>
            <a:r>
              <a:rPr lang="en-US" altLang="en-US" sz="2400" dirty="0">
                <a:latin typeface="Arial Narrow" panose="020B0606020202030204" pitchFamily="34" charset="0"/>
              </a:rPr>
              <a:t>, </a:t>
            </a:r>
            <a:r>
              <a:rPr lang="en-US" altLang="en-US" sz="2400" dirty="0">
                <a:solidFill>
                  <a:srgbClr val="FF0000"/>
                </a:solidFill>
                <a:latin typeface="Arial Narrow" panose="020B0606020202030204" pitchFamily="34" charset="0"/>
              </a:rPr>
              <a:t>No for Ms. </a:t>
            </a:r>
            <a:r>
              <a:rPr lang="en-US" altLang="en-US" sz="2400" dirty="0" err="1">
                <a:solidFill>
                  <a:srgbClr val="FF0000"/>
                </a:solidFill>
                <a:latin typeface="Arial Narrow" panose="020B0606020202030204" pitchFamily="34" charset="0"/>
              </a:rPr>
              <a:t>Kendler</a:t>
            </a:r>
            <a:endParaRPr lang="en-US" altLang="en-US" sz="2400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83474" y="5177135"/>
            <a:ext cx="358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 Narrow" panose="020B0606020202030204" pitchFamily="34" charset="0"/>
              </a:rPr>
              <a:t>Possible stroke?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83474" y="5638800"/>
            <a:ext cx="358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 Narrow" panose="020B0606020202030204" pitchFamily="34" charset="0"/>
              </a:rPr>
              <a:t>Emotional problem?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218669"/>
            <a:ext cx="2462480" cy="137898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1218669"/>
            <a:ext cx="2295525" cy="1382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254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838200" y="420765"/>
            <a:ext cx="7620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dirty="0">
                <a:solidFill>
                  <a:srgbClr val="0000FF"/>
                </a:solidFill>
                <a:latin typeface="Arial Narrow" panose="020B0606020202030204" pitchFamily="34" charset="0"/>
              </a:rPr>
              <a:t>Gender Stereotypes Affect CHD Diagnoses:                             The “Stress” Explanation                                                         </a:t>
            </a:r>
            <a:r>
              <a:rPr lang="en-US" altLang="en-US" sz="1600" dirty="0" err="1">
                <a:solidFill>
                  <a:srgbClr val="0000FF"/>
                </a:solidFill>
                <a:latin typeface="Arial Narrow" panose="020B0606020202030204" pitchFamily="34" charset="0"/>
              </a:rPr>
              <a:t>Chiaramonte</a:t>
            </a:r>
            <a:r>
              <a:rPr lang="en-US" altLang="en-US" sz="1600" dirty="0">
                <a:solidFill>
                  <a:srgbClr val="0000FF"/>
                </a:solidFill>
                <a:latin typeface="Arial Narrow" panose="020B0606020202030204" pitchFamily="34" charset="0"/>
              </a:rPr>
              <a:t> &amp; Friend, 2006 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9715" y="1621094"/>
            <a:ext cx="1729776" cy="175628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7200" y="1746164"/>
            <a:ext cx="5562600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 Narrow" panose="020B0606020202030204" pitchFamily="34" charset="0"/>
              </a:rPr>
              <a:t>Coronary Heart Disease (CHD) kills more women than men, and the trend is increasing.</a:t>
            </a:r>
          </a:p>
          <a:p>
            <a:endParaRPr lang="en-US" sz="1400" dirty="0">
              <a:latin typeface="Arial Narrow" panose="020B0606020202030204" pitchFamily="34" charset="0"/>
            </a:endParaRPr>
          </a:p>
          <a:p>
            <a:r>
              <a:rPr lang="en-US" sz="2000" dirty="0">
                <a:latin typeface="Arial Narrow" panose="020B0606020202030204" pitchFamily="34" charset="0"/>
              </a:rPr>
              <a:t>Yet women are less likely to be tested for, and diagnosed with, CHD than are men.  </a:t>
            </a:r>
            <a:r>
              <a:rPr lang="en-US" sz="2000" b="1" dirty="0">
                <a:latin typeface="Arial Narrow" panose="020B0606020202030204" pitchFamily="34" charset="0"/>
              </a:rPr>
              <a:t>Why?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181600" y="5856559"/>
            <a:ext cx="36716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rial Narrow" panose="020B0606020202030204" pitchFamily="34" charset="0"/>
              </a:rPr>
              <a:t>Stereotype that women over-complain when they are stressed?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3812177"/>
            <a:ext cx="2571750" cy="17811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2600" y="3773696"/>
            <a:ext cx="2443163" cy="187554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66800" y="5830118"/>
            <a:ext cx="29718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rial Narrow" panose="020B0606020202030204" pitchFamily="34" charset="0"/>
              </a:rPr>
              <a:t>Stereotype that CHD is</a:t>
            </a:r>
          </a:p>
          <a:p>
            <a:r>
              <a:rPr lang="en-US" sz="2000" b="1" dirty="0">
                <a:latin typeface="Arial Narrow" panose="020B0606020202030204" pitchFamily="34" charset="0"/>
              </a:rPr>
              <a:t> a “man’s disease</a:t>
            </a:r>
            <a:r>
              <a:rPr lang="en-US" sz="2000" dirty="0">
                <a:latin typeface="Arial Narrow" panose="020B0606020202030204" pitchFamily="34" charset="0"/>
              </a:rPr>
              <a:t>” 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066904" y="5953228"/>
            <a:ext cx="6857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 Narrow" panose="020B0606020202030204" pitchFamily="34" charset="0"/>
              </a:rPr>
              <a:t>OR</a:t>
            </a:r>
          </a:p>
        </p:txBody>
      </p:sp>
    </p:spTree>
    <p:extLst>
      <p:ext uri="{BB962C8B-B14F-4D97-AF65-F5344CB8AC3E}">
        <p14:creationId xmlns:p14="http://schemas.microsoft.com/office/powerpoint/2010/main" val="17198929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838200" y="420765"/>
            <a:ext cx="7620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dirty="0">
                <a:solidFill>
                  <a:srgbClr val="0000FF"/>
                </a:solidFill>
                <a:latin typeface="Arial Narrow" panose="020B0606020202030204" pitchFamily="34" charset="0"/>
              </a:rPr>
              <a:t>Gender Stereotypes Affect CHD Diagnoses:                             The “Stress” Explanation                                                         </a:t>
            </a:r>
            <a:r>
              <a:rPr lang="en-US" altLang="en-US" sz="1600" dirty="0" err="1">
                <a:solidFill>
                  <a:srgbClr val="0000FF"/>
                </a:solidFill>
                <a:latin typeface="Arial Narrow" panose="020B0606020202030204" pitchFamily="34" charset="0"/>
              </a:rPr>
              <a:t>Chiaramonte</a:t>
            </a:r>
            <a:r>
              <a:rPr lang="en-US" altLang="en-US" sz="1600" dirty="0">
                <a:solidFill>
                  <a:srgbClr val="0000FF"/>
                </a:solidFill>
                <a:latin typeface="Arial Narrow" panose="020B0606020202030204" pitchFamily="34" charset="0"/>
              </a:rPr>
              <a:t> &amp; Friend, 2006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599" y="1708198"/>
            <a:ext cx="615453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rial Narrow" panose="020B0606020202030204" pitchFamily="34" charset="0"/>
              </a:rPr>
              <a:t>Subjects</a:t>
            </a:r>
            <a:r>
              <a:rPr lang="en-US" sz="2000" dirty="0">
                <a:latin typeface="Arial Narrow" panose="020B0606020202030204" pitchFamily="34" charset="0"/>
              </a:rPr>
              <a:t>:   56 medical students, equal men and women.</a:t>
            </a:r>
          </a:p>
          <a:p>
            <a:endParaRPr lang="en-US" sz="800" dirty="0">
              <a:latin typeface="Arial Narrow" panose="020B0606020202030204" pitchFamily="34" charset="0"/>
            </a:endParaRPr>
          </a:p>
          <a:p>
            <a:r>
              <a:rPr lang="en-US" sz="2000" b="1" dirty="0">
                <a:latin typeface="Arial Narrow" panose="020B0606020202030204" pitchFamily="34" charset="0"/>
              </a:rPr>
              <a:t>Method</a:t>
            </a:r>
            <a:r>
              <a:rPr lang="en-US" sz="2000" dirty="0">
                <a:latin typeface="Arial Narrow" panose="020B0606020202030204" pitchFamily="34" charset="0"/>
              </a:rPr>
              <a:t>:  Read vignette of patient with:</a:t>
            </a:r>
          </a:p>
          <a:p>
            <a:r>
              <a:rPr lang="en-US" sz="2000" dirty="0">
                <a:latin typeface="Arial Narrow" panose="020B0606020202030204" pitchFamily="34" charset="0"/>
              </a:rPr>
              <a:t>	1.  Objective signs of CHD (Blood pressure, pulse, 		fatigue, overweight, age)</a:t>
            </a:r>
          </a:p>
          <a:p>
            <a:r>
              <a:rPr lang="en-US" sz="2000" dirty="0">
                <a:latin typeface="Arial Narrow" panose="020B0606020202030204" pitchFamily="34" charset="0"/>
              </a:rPr>
              <a:t>	2.  Did patient score high / low on stress measures?</a:t>
            </a:r>
          </a:p>
          <a:p>
            <a:r>
              <a:rPr lang="en-US" sz="2000" dirty="0">
                <a:latin typeface="Arial Narrow" panose="020B0606020202030204" pitchFamily="34" charset="0"/>
              </a:rPr>
              <a:t>	3.  Was patient a man or a woman? </a:t>
            </a:r>
            <a:endParaRPr lang="en-US" sz="800" b="1" dirty="0">
              <a:latin typeface="Arial Narrow" panose="020B0606020202030204" pitchFamily="34" charset="0"/>
            </a:endParaRPr>
          </a:p>
        </p:txBody>
      </p: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31539837"/>
              </p:ext>
            </p:extLst>
          </p:nvPr>
        </p:nvGraphicFramePr>
        <p:xfrm>
          <a:off x="838200" y="4783345"/>
          <a:ext cx="3427313" cy="19984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027856" y="4444791"/>
            <a:ext cx="3048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Arial Narrow" panose="020B0606020202030204" pitchFamily="34" charset="0"/>
              </a:rPr>
              <a:t>CHD Diagnosis</a:t>
            </a:r>
          </a:p>
        </p:txBody>
      </p:sp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3752124383"/>
              </p:ext>
            </p:extLst>
          </p:nvPr>
        </p:nvGraphicFramePr>
        <p:xfrm>
          <a:off x="4649887" y="4783345"/>
          <a:ext cx="3427313" cy="19984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4839543" y="4444791"/>
            <a:ext cx="3048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Arial Narrow" panose="020B0606020202030204" pitchFamily="34" charset="0"/>
              </a:rPr>
              <a:t>Cardiologist Referral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3136" y="1712552"/>
            <a:ext cx="2552700" cy="17907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28598" y="3893411"/>
            <a:ext cx="870723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latin typeface="Arial Narrow" panose="020B0606020202030204" pitchFamily="34" charset="0"/>
              </a:rPr>
              <a:t>Results</a:t>
            </a:r>
            <a:r>
              <a:rPr lang="en-US" sz="2200" dirty="0">
                <a:latin typeface="Arial Narrow" panose="020B0606020202030204" pitchFamily="34" charset="0"/>
              </a:rPr>
              <a:t>: Gender diffs in diagnosis, referrals BUT ONLY when stress score are high.</a:t>
            </a:r>
          </a:p>
        </p:txBody>
      </p:sp>
    </p:spTree>
    <p:extLst>
      <p:ext uri="{BB962C8B-B14F-4D97-AF65-F5344CB8AC3E}">
        <p14:creationId xmlns:p14="http://schemas.microsoft.com/office/powerpoint/2010/main" val="7125861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457200"/>
            <a:ext cx="8077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solidFill>
                  <a:srgbClr val="0070C0"/>
                </a:solidFill>
                <a:latin typeface="Arial Narrow" panose="020B0606020202030204" pitchFamily="34" charset="0"/>
              </a:rPr>
              <a:t>Interactions Between Black Patients and Non-Black MDs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800" y="1143000"/>
            <a:ext cx="2343150" cy="171711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4800" y="2991920"/>
            <a:ext cx="86868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Arial Narrow" panose="020B0606020202030204" pitchFamily="34" charset="0"/>
              </a:rPr>
              <a:t>Patient and MD interactions are a critical part of successful health care (more in future lecture).</a:t>
            </a:r>
          </a:p>
          <a:p>
            <a:endParaRPr lang="en-US" sz="2200" dirty="0">
              <a:latin typeface="Arial Narrow" panose="020B0606020202030204" pitchFamily="34" charset="0"/>
            </a:endParaRPr>
          </a:p>
          <a:p>
            <a:r>
              <a:rPr lang="en-US" sz="2200" dirty="0">
                <a:latin typeface="Arial Narrow" panose="020B0606020202030204" pitchFamily="34" charset="0"/>
              </a:rPr>
              <a:t>75% of Black patient interactions are with a non-Black MD.  Makes a difference:</a:t>
            </a:r>
          </a:p>
          <a:p>
            <a:r>
              <a:rPr lang="en-US" sz="2200" dirty="0">
                <a:latin typeface="Arial Narrow" panose="020B0606020202030204" pitchFamily="34" charset="0"/>
              </a:rPr>
              <a:t>	</a:t>
            </a:r>
            <a:r>
              <a:rPr lang="en-US" sz="2200" i="1" dirty="0">
                <a:latin typeface="Arial Narrow" panose="020B0606020202030204" pitchFamily="34" charset="0"/>
              </a:rPr>
              <a:t>* Less patient trust in MD</a:t>
            </a:r>
          </a:p>
          <a:p>
            <a:r>
              <a:rPr lang="en-US" sz="2200" i="1" dirty="0">
                <a:latin typeface="Arial Narrow" panose="020B0606020202030204" pitchFamily="34" charset="0"/>
              </a:rPr>
              <a:t>	* Less positive emotions during MD visit</a:t>
            </a:r>
          </a:p>
          <a:p>
            <a:r>
              <a:rPr lang="en-US" sz="2200" i="1" dirty="0">
                <a:latin typeface="Arial Narrow" panose="020B0606020202030204" pitchFamily="34" charset="0"/>
              </a:rPr>
              <a:t>	* Fewer attempts at relationship building by MD</a:t>
            </a:r>
          </a:p>
          <a:p>
            <a:r>
              <a:rPr lang="en-US" sz="2200" i="1" dirty="0">
                <a:latin typeface="Arial Narrow" panose="020B0606020202030204" pitchFamily="34" charset="0"/>
              </a:rPr>
              <a:t>	* Less joint decision making</a:t>
            </a:r>
          </a:p>
          <a:p>
            <a:endParaRPr lang="en-US" sz="2200" dirty="0">
              <a:latin typeface="Arial Narrow" panose="020B0606020202030204" pitchFamily="34" charset="0"/>
            </a:endParaRPr>
          </a:p>
          <a:p>
            <a:r>
              <a:rPr lang="en-US" sz="2200" b="1" dirty="0">
                <a:latin typeface="Arial Narrow" panose="020B0606020202030204" pitchFamily="34" charset="0"/>
              </a:rPr>
              <a:t>Does MD racial bias contribute to these problems? </a:t>
            </a:r>
          </a:p>
        </p:txBody>
      </p:sp>
    </p:spTree>
    <p:extLst>
      <p:ext uri="{BB962C8B-B14F-4D97-AF65-F5344CB8AC3E}">
        <p14:creationId xmlns:p14="http://schemas.microsoft.com/office/powerpoint/2010/main" val="4710091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1"/>
          <p:cNvSpPr txBox="1">
            <a:spLocks noChangeArrowheads="1"/>
          </p:cNvSpPr>
          <p:nvPr/>
        </p:nvSpPr>
        <p:spPr bwMode="auto">
          <a:xfrm>
            <a:off x="838200" y="533400"/>
            <a:ext cx="76200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>
                <a:solidFill>
                  <a:srgbClr val="0070C0"/>
                </a:solidFill>
                <a:latin typeface="Arial Narrow" panose="020B0606020202030204" pitchFamily="34" charset="0"/>
              </a:rPr>
              <a:t>Painful Effects of Prejudice: 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>
                <a:solidFill>
                  <a:srgbClr val="0070C0"/>
                </a:solidFill>
                <a:latin typeface="Arial Narrow" panose="020B0606020202030204" pitchFamily="34" charset="0"/>
              </a:rPr>
              <a:t>False Beliefs Among MDs about Race and Pain</a:t>
            </a:r>
          </a:p>
        </p:txBody>
      </p:sp>
      <p:sp>
        <p:nvSpPr>
          <p:cNvPr id="14339" name="TextBox 2"/>
          <p:cNvSpPr txBox="1">
            <a:spLocks noChangeArrowheads="1"/>
          </p:cNvSpPr>
          <p:nvPr/>
        </p:nvSpPr>
        <p:spPr bwMode="auto">
          <a:xfrm>
            <a:off x="609600" y="4876800"/>
            <a:ext cx="7315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Arial Narrow" panose="020B0606020202030204" pitchFamily="34" charset="0"/>
              </a:rPr>
              <a:t>False beliefs that blacks are less sensitive to pain than whites, based on unconscious stereotypes</a:t>
            </a:r>
          </a:p>
        </p:txBody>
      </p:sp>
      <p:pic>
        <p:nvPicPr>
          <p:cNvPr id="14340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905000"/>
            <a:ext cx="2463800" cy="164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TextBox 5"/>
          <p:cNvSpPr txBox="1">
            <a:spLocks noChangeArrowheads="1"/>
          </p:cNvSpPr>
          <p:nvPr/>
        </p:nvSpPr>
        <p:spPr bwMode="auto">
          <a:xfrm>
            <a:off x="228600" y="1830388"/>
            <a:ext cx="5994400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Arial Narrow" panose="020B0606020202030204" pitchFamily="34" charset="0"/>
              </a:rPr>
              <a:t>African Americans are routinely under-treated for pain, compared to whites. 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Arial Narrow" panose="020B060602020203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Arial Narrow" panose="020B0606020202030204" pitchFamily="34" charset="0"/>
              </a:rPr>
              <a:t>Emory U. Study of ER patients with bone fractures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Arial Narrow" panose="020B0606020202030204" pitchFamily="34" charset="0"/>
              </a:rPr>
              <a:t>	74% of whites receive painkillers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Arial Narrow" panose="020B0606020202030204" pitchFamily="34" charset="0"/>
              </a:rPr>
              <a:t>	50% of blacks receive painkillers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Arial Narrow" panose="020B0606020202030204" pitchFamily="34" charset="0"/>
              </a:rPr>
              <a:t>Why?</a:t>
            </a:r>
          </a:p>
        </p:txBody>
      </p:sp>
    </p:spTree>
    <p:extLst>
      <p:ext uri="{BB962C8B-B14F-4D97-AF65-F5344CB8AC3E}">
        <p14:creationId xmlns:p14="http://schemas.microsoft.com/office/powerpoint/2010/main" val="1383477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35113"/>
            <a:ext cx="8610600" cy="448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4384" y="457200"/>
            <a:ext cx="8991600" cy="10779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False Beliefs Among General Public, Medical Students, and Hospital Residents about Race and Pain</a:t>
            </a:r>
          </a:p>
        </p:txBody>
      </p:sp>
      <p:sp>
        <p:nvSpPr>
          <p:cNvPr id="15364" name="TextBox 3"/>
          <p:cNvSpPr txBox="1">
            <a:spLocks noChangeArrowheads="1"/>
          </p:cNvSpPr>
          <p:nvPr/>
        </p:nvSpPr>
        <p:spPr bwMode="auto">
          <a:xfrm>
            <a:off x="838200" y="6019800"/>
            <a:ext cx="76962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solidFill>
                  <a:srgbClr val="008000"/>
                </a:solidFill>
                <a:latin typeface="Arial Narrow" panose="020B0606020202030204" pitchFamily="34" charset="0"/>
              </a:rPr>
              <a:t>Note:  Numbers represent percent agreeing with statements.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solidFill>
                  <a:srgbClr val="008000"/>
                </a:solidFill>
                <a:latin typeface="Arial Narrow" panose="020B0606020202030204" pitchFamily="34" charset="0"/>
              </a:rPr>
              <a:t>           Also, false beliefs diminish with increased training.</a:t>
            </a:r>
          </a:p>
        </p:txBody>
      </p:sp>
    </p:spTree>
    <p:extLst>
      <p:ext uri="{BB962C8B-B14F-4D97-AF65-F5344CB8AC3E}">
        <p14:creationId xmlns:p14="http://schemas.microsoft.com/office/powerpoint/2010/main" val="8580950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1"/>
          <p:cNvSpPr txBox="1">
            <a:spLocks noChangeArrowheads="1"/>
          </p:cNvSpPr>
          <p:nvPr/>
        </p:nvSpPr>
        <p:spPr bwMode="auto">
          <a:xfrm>
            <a:off x="1066800" y="566737"/>
            <a:ext cx="7696200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000" dirty="0">
                <a:solidFill>
                  <a:srgbClr val="0070C0"/>
                </a:solidFill>
                <a:latin typeface="Arial Narrow" panose="020B0606020202030204" pitchFamily="34" charset="0"/>
              </a:rPr>
              <a:t>Aversive Racism and MD Interactions                                   with Black Patients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800" dirty="0">
              <a:latin typeface="Arial Narrow" panose="020B0606020202030204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solidFill>
                  <a:srgbClr val="0070C0"/>
                </a:solidFill>
                <a:latin typeface="Arial Narrow" panose="020B0606020202030204" pitchFamily="34" charset="0"/>
              </a:rPr>
              <a:t>Penner, Dovidio, et al., 2010</a:t>
            </a:r>
          </a:p>
        </p:txBody>
      </p:sp>
      <p:sp>
        <p:nvSpPr>
          <p:cNvPr id="21507" name="TextBox 2"/>
          <p:cNvSpPr txBox="1">
            <a:spLocks noChangeArrowheads="1"/>
          </p:cNvSpPr>
          <p:nvPr/>
        </p:nvSpPr>
        <p:spPr bwMode="auto">
          <a:xfrm>
            <a:off x="228600" y="2209800"/>
            <a:ext cx="8686800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 dirty="0">
                <a:latin typeface="Arial Narrow" panose="020B0606020202030204" pitchFamily="34" charset="0"/>
              </a:rPr>
              <a:t>Aversive Racism 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dirty="0">
              <a:latin typeface="Arial Narrow" panose="020B060602020203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Arial Narrow" panose="020B0606020202030204" pitchFamily="34" charset="0"/>
              </a:rPr>
              <a:t>	</a:t>
            </a:r>
            <a:r>
              <a:rPr lang="en-US" altLang="en-US" sz="2400" u="sng" dirty="0">
                <a:latin typeface="Arial Narrow" panose="020B0606020202030204" pitchFamily="34" charset="0"/>
              </a:rPr>
              <a:t>AMBIVALENCE</a:t>
            </a:r>
            <a:r>
              <a:rPr lang="en-US" altLang="en-US" sz="2400" dirty="0">
                <a:latin typeface="Arial Narrow" panose="020B0606020202030204" pitchFamily="34" charset="0"/>
              </a:rPr>
              <a:t> based on: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dirty="0">
              <a:latin typeface="Arial Narrow" panose="020B060602020203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Arial Narrow" panose="020B0606020202030204" pitchFamily="34" charset="0"/>
              </a:rPr>
              <a:t>	A.  Believing in social justice, equality, non-biased society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800" dirty="0">
              <a:latin typeface="Arial Narrow" panose="020B060602020203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Arial Narrow" panose="020B0606020202030204" pitchFamily="34" charset="0"/>
              </a:rPr>
              <a:t>			PLUS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800" dirty="0">
              <a:latin typeface="Arial Narrow" panose="020B060602020203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Arial Narrow" panose="020B0606020202030204" pitchFamily="34" charset="0"/>
              </a:rPr>
              <a:t>	B. Wanting to see oneself as non-prejudiced, fair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800" dirty="0">
              <a:latin typeface="Arial Narrow" panose="020B060602020203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Arial Narrow" panose="020B0606020202030204" pitchFamily="34" charset="0"/>
              </a:rPr>
              <a:t>			BUT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800" dirty="0">
              <a:latin typeface="Arial Narrow" panose="020B060602020203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Arial Narrow" panose="020B0606020202030204" pitchFamily="34" charset="0"/>
              </a:rPr>
              <a:t>	C.  Having internal, automatic feelings of hostility to minorities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Box 1"/>
          <p:cNvSpPr txBox="1">
            <a:spLocks noChangeArrowheads="1"/>
          </p:cNvSpPr>
          <p:nvPr/>
        </p:nvSpPr>
        <p:spPr bwMode="auto">
          <a:xfrm>
            <a:off x="914400" y="441038"/>
            <a:ext cx="74676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000" dirty="0">
                <a:solidFill>
                  <a:srgbClr val="0070C0"/>
                </a:solidFill>
                <a:latin typeface="Times New Roman" panose="02020603050405020304" pitchFamily="18" charset="0"/>
              </a:rPr>
              <a:t>“Signature” of Implicit Racist</a:t>
            </a:r>
          </a:p>
        </p:txBody>
      </p:sp>
      <p:sp>
        <p:nvSpPr>
          <p:cNvPr id="22531" name="TextBox 2"/>
          <p:cNvSpPr txBox="1">
            <a:spLocks noChangeArrowheads="1"/>
          </p:cNvSpPr>
          <p:nvPr/>
        </p:nvSpPr>
        <p:spPr bwMode="auto">
          <a:xfrm>
            <a:off x="269420" y="1436346"/>
            <a:ext cx="6553200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</a:rPr>
              <a:t>Explicit Racism Measures:  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</a:rPr>
              <a:t>	</a:t>
            </a:r>
            <a:r>
              <a:rPr lang="en-US" altLang="en-US" sz="2400" u="sng" dirty="0">
                <a:latin typeface="Times New Roman" panose="02020603050405020304" pitchFamily="18" charset="0"/>
              </a:rPr>
              <a:t>Score low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800" dirty="0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</a:rPr>
              <a:t>Implicit Racism Measures: 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</a:rPr>
              <a:t>	</a:t>
            </a:r>
            <a:r>
              <a:rPr lang="en-US" altLang="en-US" sz="2400" u="sng" dirty="0">
                <a:latin typeface="Times New Roman" panose="02020603050405020304" pitchFamily="18" charset="0"/>
              </a:rPr>
              <a:t>Score high</a:t>
            </a:r>
          </a:p>
        </p:txBody>
      </p:sp>
      <p:sp>
        <p:nvSpPr>
          <p:cNvPr id="22532" name="TextBox 5"/>
          <p:cNvSpPr txBox="1">
            <a:spLocks noChangeArrowheads="1"/>
          </p:cNvSpPr>
          <p:nvPr/>
        </p:nvSpPr>
        <p:spPr bwMode="auto">
          <a:xfrm>
            <a:off x="4038600" y="3972342"/>
            <a:ext cx="4572000" cy="212365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dirty="0">
                <a:latin typeface="Times New Roman" panose="02020603050405020304" pitchFamily="18" charset="0"/>
              </a:rPr>
              <a:t>    Black		   White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200" dirty="0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 Pleasant		Unpleasant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solidFill>
                  <a:srgbClr val="00B0F0"/>
                </a:solidFill>
                <a:latin typeface="Times New Roman" panose="02020603050405020304" pitchFamily="18" charset="0"/>
              </a:rPr>
              <a:t>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dirty="0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dirty="0">
              <a:latin typeface="Times New Roman" panose="02020603050405020304" pitchFamily="18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486400" y="5589971"/>
            <a:ext cx="1600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solidFill>
                  <a:srgbClr val="00B0F0"/>
                </a:solidFill>
                <a:latin typeface="Times New Roman" panose="02020603050405020304" pitchFamily="18" charset="0"/>
              </a:rPr>
              <a:t>Happiness</a:t>
            </a:r>
          </a:p>
        </p:txBody>
      </p:sp>
      <p:sp>
        <p:nvSpPr>
          <p:cNvPr id="22534" name="TextBox 7"/>
          <p:cNvSpPr txBox="1">
            <a:spLocks noChangeArrowheads="1"/>
          </p:cNvSpPr>
          <p:nvPr/>
        </p:nvSpPr>
        <p:spPr bwMode="auto">
          <a:xfrm>
            <a:off x="269420" y="3648075"/>
            <a:ext cx="3616779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Arial Narrow" panose="020B0606020202030204" pitchFamily="34" charset="0"/>
              </a:rPr>
              <a:t>Implicit Association Task (IAT)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200" dirty="0">
              <a:latin typeface="Arial Narrow" panose="020B060602020203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latin typeface="Arial Narrow" panose="020B0606020202030204" pitchFamily="34" charset="0"/>
              </a:rPr>
              <a:t>How fast make choice when: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800" dirty="0">
              <a:latin typeface="Arial Narrow" panose="020B060602020203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latin typeface="Arial Narrow" panose="020B0606020202030204" pitchFamily="34" charset="0"/>
              </a:rPr>
              <a:t>    </a:t>
            </a:r>
            <a:r>
              <a:rPr lang="en-US" altLang="en-US" sz="2000" i="1" dirty="0">
                <a:latin typeface="Arial Narrow" panose="020B0606020202030204" pitchFamily="34" charset="0"/>
              </a:rPr>
              <a:t>Positive word paired with Black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i="1" dirty="0">
                <a:latin typeface="Arial Narrow" panose="020B0606020202030204" pitchFamily="34" charset="0"/>
              </a:rPr>
              <a:t>    Negative word paired with Black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i="1" dirty="0">
                <a:latin typeface="Arial Narrow" panose="020B0606020202030204" pitchFamily="34" charset="0"/>
              </a:rPr>
              <a:t>    Positive word paired with White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i="1" dirty="0">
                <a:latin typeface="Arial Narrow" panose="020B0606020202030204" pitchFamily="34" charset="0"/>
              </a:rPr>
              <a:t>    Negative word paired with White</a:t>
            </a:r>
          </a:p>
        </p:txBody>
      </p:sp>
      <p:cxnSp>
        <p:nvCxnSpPr>
          <p:cNvPr id="3" name="Straight Arrow Connector 2"/>
          <p:cNvCxnSpPr/>
          <p:nvPr/>
        </p:nvCxnSpPr>
        <p:spPr bwMode="auto">
          <a:xfrm flipH="1" flipV="1">
            <a:off x="5219700" y="5136231"/>
            <a:ext cx="381000" cy="496093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ysDash"/>
            <a:round/>
            <a:headEnd type="none" w="med" len="med"/>
            <a:tailEnd type="triangle"/>
          </a:ln>
          <a:effectLst/>
        </p:spPr>
      </p:cxnSp>
      <p:cxnSp>
        <p:nvCxnSpPr>
          <p:cNvPr id="10" name="Straight Arrow Connector 9"/>
          <p:cNvCxnSpPr/>
          <p:nvPr/>
        </p:nvCxnSpPr>
        <p:spPr bwMode="auto">
          <a:xfrm flipV="1">
            <a:off x="6934200" y="5147195"/>
            <a:ext cx="457200" cy="556283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ysDash"/>
            <a:round/>
            <a:headEnd type="none" w="med" len="med"/>
            <a:tailEnd type="triangle"/>
          </a:ln>
          <a:effectLst/>
        </p:spPr>
      </p:cxnSp>
      <p:sp>
        <p:nvSpPr>
          <p:cNvPr id="8" name="TextBox 7"/>
          <p:cNvSpPr txBox="1"/>
          <p:nvPr/>
        </p:nvSpPr>
        <p:spPr>
          <a:xfrm>
            <a:off x="6096000" y="5242054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381500" y="1392280"/>
            <a:ext cx="445770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/>
              <a:t>Explicit Racism Measure</a:t>
            </a:r>
          </a:p>
          <a:p>
            <a:pPr algn="ctr"/>
            <a:r>
              <a:rPr lang="en-US" sz="800" dirty="0"/>
              <a:t> </a:t>
            </a:r>
            <a:endParaRPr lang="en-US" sz="1800" i="1" dirty="0"/>
          </a:p>
          <a:p>
            <a:pPr marL="342900" indent="-342900">
              <a:buAutoNum type="arabicPeriod"/>
            </a:pPr>
            <a:r>
              <a:rPr lang="en-US" sz="1800" i="1" dirty="0"/>
              <a:t>I oppose civil rights laws</a:t>
            </a:r>
          </a:p>
          <a:p>
            <a:pPr marL="342900" indent="-342900">
              <a:buAutoNum type="arabicPeriod"/>
            </a:pPr>
            <a:r>
              <a:rPr lang="en-US" sz="1800" i="1" dirty="0"/>
              <a:t>Racism is not a major problem</a:t>
            </a:r>
          </a:p>
          <a:p>
            <a:pPr marL="342900" indent="-342900">
              <a:buAutoNum type="arabicPeriod"/>
            </a:pPr>
            <a:r>
              <a:rPr lang="en-US" sz="1800" i="1" dirty="0"/>
              <a:t>Employers should hire who ever they want</a:t>
            </a:r>
          </a:p>
          <a:p>
            <a:pPr marL="342900" indent="-342900">
              <a:buAutoNum type="arabicPeriod"/>
            </a:pPr>
            <a:r>
              <a:rPr lang="en-US" sz="1800" i="1" dirty="0"/>
              <a:t>Complaints about prejudice lack merit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1"/>
          <p:cNvSpPr txBox="1">
            <a:spLocks noChangeArrowheads="1"/>
          </p:cNvSpPr>
          <p:nvPr/>
        </p:nvSpPr>
        <p:spPr bwMode="auto">
          <a:xfrm>
            <a:off x="762000" y="381000"/>
            <a:ext cx="75438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000" dirty="0" err="1">
                <a:solidFill>
                  <a:srgbClr val="00B0F0"/>
                </a:solidFill>
                <a:latin typeface="Arial Narrow" panose="020B0606020202030204" pitchFamily="34" charset="0"/>
              </a:rPr>
              <a:t>Penner</a:t>
            </a:r>
            <a:r>
              <a:rPr lang="en-US" altLang="en-US" sz="3000" dirty="0">
                <a:solidFill>
                  <a:srgbClr val="00B0F0"/>
                </a:solidFill>
                <a:latin typeface="Arial Narrow" panose="020B0606020202030204" pitchFamily="34" charset="0"/>
              </a:rPr>
              <a:t> et al. Study Design</a:t>
            </a:r>
          </a:p>
        </p:txBody>
      </p:sp>
      <p:sp>
        <p:nvSpPr>
          <p:cNvPr id="23555" name="TextBox 2"/>
          <p:cNvSpPr txBox="1">
            <a:spLocks noChangeArrowheads="1"/>
          </p:cNvSpPr>
          <p:nvPr/>
        </p:nvSpPr>
        <p:spPr bwMode="auto">
          <a:xfrm>
            <a:off x="473075" y="749300"/>
            <a:ext cx="8686800" cy="6001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u="sng" dirty="0">
                <a:latin typeface="Arial Narrow" panose="020B0606020202030204" pitchFamily="34" charset="0"/>
              </a:rPr>
              <a:t>Subjects </a:t>
            </a:r>
            <a:r>
              <a:rPr lang="en-US" altLang="en-US" sz="2400" dirty="0">
                <a:latin typeface="Arial Narrow" panose="020B0606020202030204" pitchFamily="34" charset="0"/>
              </a:rPr>
              <a:t>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200" dirty="0">
              <a:latin typeface="Arial Narrow" panose="020B060602020203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Arial Narrow" panose="020B0606020202030204" pitchFamily="34" charset="0"/>
              </a:rPr>
              <a:t>   15 MDs:  7 female, 8 male. 12 Indian, Pakistani, Asian;  3 White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Arial Narrow" panose="020B0606020202030204" pitchFamily="34" charset="0"/>
              </a:rPr>
              <a:t>   150 Patients:  All African American: 112 female, 38 male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200" dirty="0">
              <a:latin typeface="Arial Narrow" panose="020B060602020203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u="sng" dirty="0">
                <a:latin typeface="Arial Narrow" panose="020B0606020202030204" pitchFamily="34" charset="0"/>
              </a:rPr>
              <a:t>Procedure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200" dirty="0">
              <a:latin typeface="Arial Narrow" panose="020B060602020203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Arial Narrow" panose="020B0606020202030204" pitchFamily="34" charset="0"/>
              </a:rPr>
              <a:t>MDs complete explicit measure of prejudice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200" dirty="0">
              <a:latin typeface="Arial Narrow" panose="020B060602020203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i="1" dirty="0">
                <a:latin typeface="Arial Narrow" panose="020B0606020202030204" pitchFamily="34" charset="0"/>
              </a:rPr>
              <a:t>   Q 1. It’s really a matter of some people not trying hard enough; if blacks would only try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i="1" dirty="0">
                <a:latin typeface="Arial Narrow" panose="020B0606020202030204" pitchFamily="34" charset="0"/>
              </a:rPr>
              <a:t>            harder they could be just as well off as whites.   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800" i="1" dirty="0">
                <a:latin typeface="Arial Narrow" panose="020B0606020202030204" pitchFamily="34" charset="0"/>
              </a:rPr>
              <a:t>	       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i="1" dirty="0">
                <a:latin typeface="Arial Narrow" panose="020B0606020202030204" pitchFamily="34" charset="0"/>
              </a:rPr>
              <a:t>   Q 8.  Over the past few years, blacks have gotten more economically than they deserve.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200" i="1" dirty="0">
              <a:latin typeface="Arial Narrow" panose="020B060602020203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Arial Narrow" panose="020B0606020202030204" pitchFamily="34" charset="0"/>
              </a:rPr>
              <a:t>MDs complete IAT (measure of implicit prejudice)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200" i="1" dirty="0">
              <a:latin typeface="Arial Narrow" panose="020B060602020203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Arial Narrow" panose="020B0606020202030204" pitchFamily="34" charset="0"/>
              </a:rPr>
              <a:t>MDs and patients interact in regular consultation.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200" dirty="0">
              <a:latin typeface="Arial Narrow" panose="020B060602020203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Arial Narrow" panose="020B0606020202030204" pitchFamily="34" charset="0"/>
              </a:rPr>
              <a:t>Outcome Measures 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Arial Narrow" panose="020B0606020202030204" pitchFamily="34" charset="0"/>
              </a:rPr>
              <a:t>    </a:t>
            </a:r>
            <a:r>
              <a:rPr lang="en-US" altLang="en-US" sz="2200" i="1" dirty="0">
                <a:latin typeface="Arial Narrow" panose="020B0606020202030204" pitchFamily="34" charset="0"/>
              </a:rPr>
              <a:t>1.  On same team?   2. Treatment decisions  (MD &amp; Pat. both complete)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200" i="1" dirty="0">
                <a:latin typeface="Arial Narrow" panose="020B0606020202030204" pitchFamily="34" charset="0"/>
              </a:rPr>
              <a:t>    3.  Was treated warmly?  4. Satisfied with treatment? (Pat. completes)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477000" y="4495800"/>
            <a:ext cx="2286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Aversive racist: </a:t>
            </a:r>
            <a:r>
              <a:rPr lang="en-US" sz="2000" dirty="0">
                <a:solidFill>
                  <a:srgbClr val="FF0000"/>
                </a:solidFill>
              </a:rPr>
              <a:t>Low explicit racism</a:t>
            </a:r>
          </a:p>
          <a:p>
            <a:r>
              <a:rPr lang="en-US" sz="2000" dirty="0">
                <a:solidFill>
                  <a:srgbClr val="FF0000"/>
                </a:solidFill>
              </a:rPr>
              <a:t>High implicit racism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1"/>
          <p:cNvSpPr txBox="1">
            <a:spLocks noChangeArrowheads="1"/>
          </p:cNvSpPr>
          <p:nvPr/>
        </p:nvSpPr>
        <p:spPr bwMode="auto">
          <a:xfrm>
            <a:off x="457200" y="609600"/>
            <a:ext cx="76962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000">
                <a:solidFill>
                  <a:srgbClr val="0070C0"/>
                </a:solidFill>
                <a:latin typeface="Arial Narrow" panose="020B0606020202030204" pitchFamily="34" charset="0"/>
              </a:rPr>
              <a:t>Patient Reaction to MD (Based on all 4 Measures) Due to MD Explicit and Implicit Prejudice  </a:t>
            </a:r>
          </a:p>
        </p:txBody>
      </p:sp>
      <p:sp>
        <p:nvSpPr>
          <p:cNvPr id="24579" name="TextBox 2"/>
          <p:cNvSpPr txBox="1">
            <a:spLocks noChangeArrowheads="1"/>
          </p:cNvSpPr>
          <p:nvPr/>
        </p:nvSpPr>
        <p:spPr bwMode="auto">
          <a:xfrm>
            <a:off x="152400" y="1787525"/>
            <a:ext cx="5715000" cy="283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Arial Narrow" panose="020B0606020202030204" pitchFamily="34" charset="0"/>
              </a:rPr>
              <a:t>Which MDs did Black patients like the least?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 dirty="0">
              <a:latin typeface="Arial Narrow" panose="020B060602020203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Arial Narrow" panose="020B0606020202030204" pitchFamily="34" charset="0"/>
              </a:rPr>
              <a:t>	High explicit and high implicit prejudice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Arial Narrow" panose="020B0606020202030204" pitchFamily="34" charset="0"/>
              </a:rPr>
              <a:t>	High explicit and low implicit prejudice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Arial Narrow" panose="020B0606020202030204" pitchFamily="34" charset="0"/>
              </a:rPr>
              <a:t>	Low explicit and high implicit prejudice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Arial Narrow" panose="020B0606020202030204" pitchFamily="34" charset="0"/>
              </a:rPr>
              <a:t>	Low explicit and low implicit prejudice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dirty="0">
              <a:latin typeface="Arial Narrow" panose="020B060602020203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Arial Narrow" panose="020B0606020202030204" pitchFamily="34" charset="0"/>
              </a:rPr>
              <a:t>	</a:t>
            </a: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23844516"/>
              </p:ext>
            </p:extLst>
          </p:nvPr>
        </p:nvGraphicFramePr>
        <p:xfrm>
          <a:off x="1473200" y="3149600"/>
          <a:ext cx="5207000" cy="353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143000" y="4076700"/>
            <a:ext cx="430887" cy="16764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0070C0"/>
                </a:solidFill>
              </a:rPr>
              <a:t>Liking of MD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33600" y="6095425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00B0F0"/>
                </a:solidFill>
                <a:latin typeface="Arial Narrow" panose="020B0606020202030204" pitchFamily="34" charset="0"/>
              </a:rPr>
              <a:t>Total Racist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175000" y="6073654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00B0F0"/>
                </a:solidFill>
                <a:latin typeface="Arial Narrow" panose="020B0606020202030204" pitchFamily="34" charset="0"/>
              </a:rPr>
              <a:t>Semi- Racist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216400" y="6069300"/>
            <a:ext cx="850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00B0F0"/>
                </a:solidFill>
                <a:latin typeface="Arial Narrow" panose="020B0606020202030204" pitchFamily="34" charset="0"/>
              </a:rPr>
              <a:t>Aversive Racist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346700" y="6069299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00B0F0"/>
                </a:solidFill>
                <a:latin typeface="Arial Narrow" panose="020B0606020202030204" pitchFamily="34" charset="0"/>
              </a:rPr>
              <a:t>Non- Racist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58000" y="3586741"/>
            <a:ext cx="20828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 Narrow" panose="020B0606020202030204" pitchFamily="34" charset="0"/>
              </a:rPr>
              <a:t>NOTE: </a:t>
            </a:r>
            <a:r>
              <a:rPr lang="en-US" sz="1800" dirty="0">
                <a:latin typeface="Arial Narrow" panose="020B0606020202030204" pitchFamily="34" charset="0"/>
              </a:rPr>
              <a:t>Lower scores mean less positive response to MD by Black Patient.</a:t>
            </a:r>
          </a:p>
        </p:txBody>
      </p:sp>
      <p:cxnSp>
        <p:nvCxnSpPr>
          <p:cNvPr id="11" name="Straight Arrow Connector 10"/>
          <p:cNvCxnSpPr/>
          <p:nvPr/>
        </p:nvCxnSpPr>
        <p:spPr bwMode="auto">
          <a:xfrm flipH="1">
            <a:off x="4832350" y="3276600"/>
            <a:ext cx="983337" cy="1851389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>
            <a:off x="5451475" y="3276600"/>
            <a:ext cx="364212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6BA213A1-06BD-30B5-6D7E-64E1F74485F9}"/>
              </a:ext>
            </a:extLst>
          </p:cNvPr>
          <p:cNvSpPr txBox="1"/>
          <p:nvPr/>
        </p:nvSpPr>
        <p:spPr>
          <a:xfrm>
            <a:off x="6705600" y="5257800"/>
            <a:ext cx="2133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solidFill>
                  <a:srgbClr val="800000"/>
                </a:solidFill>
                <a:latin typeface="Arial Narrow" panose="020B0606020202030204" pitchFamily="34" charset="0"/>
              </a:rPr>
              <a:t>Why would patients like this combination the least? 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3046595-807F-AF69-DE77-6D80CAD66BFE}"/>
              </a:ext>
            </a:extLst>
          </p:cNvPr>
          <p:cNvCxnSpPr/>
          <p:nvPr/>
        </p:nvCxnSpPr>
        <p:spPr bwMode="auto">
          <a:xfrm>
            <a:off x="1143000" y="3429000"/>
            <a:ext cx="4308475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1"/>
          <p:cNvSpPr txBox="1">
            <a:spLocks noChangeArrowheads="1"/>
          </p:cNvSpPr>
          <p:nvPr/>
        </p:nvSpPr>
        <p:spPr bwMode="auto">
          <a:xfrm>
            <a:off x="762000" y="685800"/>
            <a:ext cx="8153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3200">
                <a:solidFill>
                  <a:srgbClr val="0070C0"/>
                </a:solidFill>
                <a:latin typeface="Arial Narrow" panose="020B0606020202030204" pitchFamily="34" charset="0"/>
              </a:rPr>
              <a:t>REVIEW QUESTION 1</a:t>
            </a:r>
          </a:p>
        </p:txBody>
      </p:sp>
      <p:sp>
        <p:nvSpPr>
          <p:cNvPr id="3075" name="TextBox 3"/>
          <p:cNvSpPr txBox="1">
            <a:spLocks noChangeArrowheads="1"/>
          </p:cNvSpPr>
          <p:nvPr/>
        </p:nvSpPr>
        <p:spPr bwMode="auto">
          <a:xfrm>
            <a:off x="838200" y="1676400"/>
            <a:ext cx="74676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dirty="0">
                <a:latin typeface="Arial Narrow" panose="020B0606020202030204" pitchFamily="34" charset="0"/>
              </a:rPr>
              <a:t>What kinds of reactions do people commonly have to those who have a stigmatizing disability?</a:t>
            </a:r>
          </a:p>
          <a:p>
            <a:endParaRPr lang="en-US" altLang="en-US" dirty="0">
              <a:latin typeface="Arial Narrow" panose="020B0606020202030204" pitchFamily="34" charset="0"/>
            </a:endParaRPr>
          </a:p>
          <a:p>
            <a:r>
              <a:rPr lang="en-US" altLang="en-US" dirty="0">
                <a:latin typeface="Arial Narrow" panose="020B0606020202030204" pitchFamily="34" charset="0"/>
              </a:rPr>
              <a:t>___ A. Fear</a:t>
            </a:r>
          </a:p>
          <a:p>
            <a:r>
              <a:rPr lang="en-US" altLang="en-US" dirty="0">
                <a:latin typeface="Arial Narrow" panose="020B0606020202030204" pitchFamily="34" charset="0"/>
              </a:rPr>
              <a:t>___ B. Revulsion</a:t>
            </a:r>
          </a:p>
          <a:p>
            <a:r>
              <a:rPr lang="en-US" altLang="en-US" dirty="0">
                <a:latin typeface="Arial Narrow" panose="020B0606020202030204" pitchFamily="34" charset="0"/>
              </a:rPr>
              <a:t>___ C. Sympathy</a:t>
            </a:r>
          </a:p>
          <a:p>
            <a:r>
              <a:rPr lang="en-US" altLang="en-US" dirty="0">
                <a:latin typeface="Arial Narrow" panose="020B0606020202030204" pitchFamily="34" charset="0"/>
              </a:rPr>
              <a:t>___ D. Curiosity</a:t>
            </a:r>
          </a:p>
          <a:p>
            <a:r>
              <a:rPr lang="en-US" altLang="en-US" dirty="0">
                <a:latin typeface="Arial Narrow" panose="020B0606020202030204" pitchFamily="34" charset="0"/>
              </a:rPr>
              <a:t>___ E. All the above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4191000"/>
            <a:ext cx="609653" cy="64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30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Box 1"/>
          <p:cNvSpPr txBox="1">
            <a:spLocks noChangeArrowheads="1"/>
          </p:cNvSpPr>
          <p:nvPr/>
        </p:nvSpPr>
        <p:spPr bwMode="auto">
          <a:xfrm>
            <a:off x="533400" y="471419"/>
            <a:ext cx="8077200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000" dirty="0">
                <a:solidFill>
                  <a:srgbClr val="0070C0"/>
                </a:solidFill>
                <a:latin typeface="Arial Narrow" panose="020B0606020202030204" pitchFamily="34" charset="0"/>
              </a:rPr>
              <a:t>Time Talking During Consultation:  MD vs. Patient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solidFill>
                  <a:srgbClr val="0070C0"/>
                </a:solidFill>
                <a:latin typeface="Arial Narrow" panose="020B0606020202030204" pitchFamily="34" charset="0"/>
              </a:rPr>
              <a:t>Hagiwara, </a:t>
            </a:r>
            <a:r>
              <a:rPr lang="en-US" altLang="en-US" sz="2000" dirty="0" err="1">
                <a:solidFill>
                  <a:srgbClr val="0070C0"/>
                </a:solidFill>
                <a:latin typeface="Arial Narrow" panose="020B0606020202030204" pitchFamily="34" charset="0"/>
              </a:rPr>
              <a:t>Penner</a:t>
            </a:r>
            <a:r>
              <a:rPr lang="en-US" altLang="en-US" sz="2000" dirty="0">
                <a:solidFill>
                  <a:srgbClr val="0070C0"/>
                </a:solidFill>
                <a:latin typeface="Arial Narrow" panose="020B0606020202030204" pitchFamily="34" charset="0"/>
              </a:rPr>
              <a:t>, et al. 2013</a:t>
            </a:r>
          </a:p>
        </p:txBody>
      </p:sp>
      <p:sp>
        <p:nvSpPr>
          <p:cNvPr id="25603" name="TextBox 2"/>
          <p:cNvSpPr txBox="1">
            <a:spLocks noChangeArrowheads="1"/>
          </p:cNvSpPr>
          <p:nvPr/>
        </p:nvSpPr>
        <p:spPr bwMode="auto">
          <a:xfrm>
            <a:off x="304800" y="1320947"/>
            <a:ext cx="7467600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200" b="1" dirty="0">
                <a:latin typeface="Arial Narrow" panose="020B0606020202030204" pitchFamily="34" charset="0"/>
              </a:rPr>
              <a:t>Question: </a:t>
            </a:r>
            <a:r>
              <a:rPr lang="en-US" altLang="en-US" sz="2200" dirty="0">
                <a:latin typeface="Arial Narrow" panose="020B0606020202030204" pitchFamily="34" charset="0"/>
              </a:rPr>
              <a:t>How much time do non-Black MDs                                    and Black Patients Talk Relative to Each Other?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800" dirty="0">
              <a:latin typeface="Arial Narrow" panose="020B060602020203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200" b="1" dirty="0">
                <a:latin typeface="Arial Narrow" panose="020B0606020202030204" pitchFamily="34" charset="0"/>
              </a:rPr>
              <a:t>Set up:  </a:t>
            </a:r>
            <a:r>
              <a:rPr lang="en-US" altLang="en-US" sz="2200" dirty="0">
                <a:latin typeface="Arial Narrow" panose="020B0606020202030204" pitchFamily="34" charset="0"/>
              </a:rPr>
              <a:t>Same subjects as from </a:t>
            </a:r>
            <a:r>
              <a:rPr lang="en-US" altLang="en-US" sz="2200" dirty="0" err="1">
                <a:latin typeface="Arial Narrow" panose="020B0606020202030204" pitchFamily="34" charset="0"/>
              </a:rPr>
              <a:t>Penner</a:t>
            </a:r>
            <a:r>
              <a:rPr lang="en-US" altLang="en-US" sz="2200" dirty="0">
                <a:latin typeface="Arial Narrow" panose="020B0606020202030204" pitchFamily="34" charset="0"/>
              </a:rPr>
              <a:t> et al. 2010 study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800" dirty="0">
              <a:latin typeface="Arial Narrow" panose="020B060602020203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200" b="1" dirty="0">
                <a:latin typeface="Arial Narrow" panose="020B0606020202030204" pitchFamily="34" charset="0"/>
              </a:rPr>
              <a:t>Outcome</a:t>
            </a:r>
            <a:r>
              <a:rPr lang="en-US" altLang="en-US" sz="2200" dirty="0">
                <a:latin typeface="Arial Narrow" panose="020B0606020202030204" pitchFamily="34" charset="0"/>
              </a:rPr>
              <a:t>:  Ratio of MD words to Patient words.</a:t>
            </a:r>
          </a:p>
        </p:txBody>
      </p:sp>
      <p:sp>
        <p:nvSpPr>
          <p:cNvPr id="25604" name="TextBox 3"/>
          <p:cNvSpPr txBox="1">
            <a:spLocks noChangeArrowheads="1"/>
          </p:cNvSpPr>
          <p:nvPr/>
        </p:nvSpPr>
        <p:spPr bwMode="auto">
          <a:xfrm>
            <a:off x="304800" y="3200400"/>
            <a:ext cx="6553200" cy="209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Arial Narrow" panose="020B0606020202030204" pitchFamily="34" charset="0"/>
              </a:rPr>
              <a:t>Which MDs dominated conversation the most?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 dirty="0">
              <a:latin typeface="Arial Narrow" panose="020B060602020203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Arial Narrow" panose="020B0606020202030204" pitchFamily="34" charset="0"/>
              </a:rPr>
              <a:t>	High explicit and high implicit prejudice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Arial Narrow" panose="020B0606020202030204" pitchFamily="34" charset="0"/>
              </a:rPr>
              <a:t>	High explicit and low implicit prejudice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Arial Narrow" panose="020B0606020202030204" pitchFamily="34" charset="0"/>
              </a:rPr>
              <a:t>	</a:t>
            </a:r>
            <a:r>
              <a:rPr lang="en-US" altLang="en-US" sz="2400" dirty="0">
                <a:solidFill>
                  <a:srgbClr val="FF0000"/>
                </a:solidFill>
                <a:latin typeface="Arial Narrow" panose="020B0606020202030204" pitchFamily="34" charset="0"/>
              </a:rPr>
              <a:t>Low explicit and high implicit prejudice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Arial Narrow" panose="020B0606020202030204" pitchFamily="34" charset="0"/>
              </a:rPr>
              <a:t>	Low explicit and low implicit prejudice	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1800" y="1447800"/>
            <a:ext cx="1676400" cy="189741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4126" y="3810000"/>
            <a:ext cx="2331203" cy="1447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4800" y="5469028"/>
            <a:ext cx="8458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latin typeface="Arial Narrow" panose="020B0606020202030204" pitchFamily="34" charset="0"/>
              </a:rPr>
              <a:t>Adherence:   </a:t>
            </a:r>
            <a:r>
              <a:rPr lang="en-US" sz="2200" dirty="0">
                <a:latin typeface="Arial Narrow" panose="020B0606020202030204" pitchFamily="34" charset="0"/>
              </a:rPr>
              <a:t>Adherence refers to how well patients follow MD instructions. </a:t>
            </a:r>
          </a:p>
          <a:p>
            <a:r>
              <a:rPr lang="en-US" sz="2200" dirty="0">
                <a:latin typeface="Arial Narrow" panose="020B0606020202030204" pitchFamily="34" charset="0"/>
              </a:rPr>
              <a:t>Adherence </a:t>
            </a:r>
            <a:r>
              <a:rPr lang="en-US" sz="2200" u="sng" dirty="0">
                <a:latin typeface="Arial Narrow" panose="020B0606020202030204" pitchFamily="34" charset="0"/>
              </a:rPr>
              <a:t>lowest </a:t>
            </a:r>
            <a:r>
              <a:rPr lang="en-US" sz="2200" dirty="0">
                <a:latin typeface="Arial Narrow" panose="020B0606020202030204" pitchFamily="34" charset="0"/>
              </a:rPr>
              <a:t>among Black patients who saw an </a:t>
            </a:r>
            <a:r>
              <a:rPr lang="en-US" sz="2200" u="sng" dirty="0">
                <a:latin typeface="Arial Narrow" panose="020B0606020202030204" pitchFamily="34" charset="0"/>
              </a:rPr>
              <a:t>aversive racist</a:t>
            </a:r>
            <a:r>
              <a:rPr lang="en-US" sz="2200" dirty="0">
                <a:latin typeface="Arial Narrow" panose="020B0606020202030204" pitchFamily="34" charset="0"/>
              </a:rPr>
              <a:t> MD                   (low explicit / high implicit prejudice). </a:t>
            </a:r>
            <a:endParaRPr lang="en-US" sz="2200" b="1" dirty="0"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1"/>
          <p:cNvSpPr txBox="1">
            <a:spLocks noChangeArrowheads="1"/>
          </p:cNvSpPr>
          <p:nvPr/>
        </p:nvSpPr>
        <p:spPr bwMode="auto">
          <a:xfrm>
            <a:off x="838200" y="838200"/>
            <a:ext cx="8001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Arial Narrow" panose="020B0606020202030204" pitchFamily="34" charset="0"/>
              </a:rPr>
              <a:t>On The Same Team:  Method to Improve Interactions Between Non-Black MDs and Black Patients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sp>
        <p:nvSpPr>
          <p:cNvPr id="26627" name="TextBox 2"/>
          <p:cNvSpPr txBox="1">
            <a:spLocks noChangeArrowheads="1"/>
          </p:cNvSpPr>
          <p:nvPr/>
        </p:nvSpPr>
        <p:spPr bwMode="auto">
          <a:xfrm>
            <a:off x="609600" y="2362200"/>
            <a:ext cx="6934200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Arial Narrow" panose="020B0606020202030204" pitchFamily="34" charset="0"/>
              </a:rPr>
              <a:t>Method:  MDs and Patients assigned to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Arial Narrow" panose="020B0606020202030204" pitchFamily="34" charset="0"/>
              </a:rPr>
              <a:t>	1.  “Common Identity” orientation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Arial Narrow" panose="020B0606020202030204" pitchFamily="34" charset="0"/>
              </a:rPr>
              <a:t>	2.  Standard Health Info (control) orientation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dirty="0">
              <a:latin typeface="Arial Narrow" panose="020B060602020203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Arial Narrow" panose="020B0606020202030204" pitchFamily="34" charset="0"/>
              </a:rPr>
              <a:t>Outcome (4 and 16 weeks After Orientation)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dirty="0">
              <a:latin typeface="Arial Narrow" panose="020B060602020203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Arial Narrow" panose="020B0606020202030204" pitchFamily="34" charset="0"/>
              </a:rPr>
              <a:t>	1.  Greater trust in MD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Arial Narrow" panose="020B0606020202030204" pitchFamily="34" charset="0"/>
              </a:rPr>
              <a:t>	2.  Greater adherence to MD advice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4600" y="3962400"/>
            <a:ext cx="2286000" cy="200025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533400"/>
            <a:ext cx="6477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070C0"/>
                </a:solidFill>
                <a:latin typeface="Arial Narrow" panose="020B0606020202030204" pitchFamily="34" charset="0"/>
              </a:rPr>
              <a:t>Is Racism a Health-Risk Stressor?</a:t>
            </a:r>
          </a:p>
          <a:p>
            <a:pPr algn="ctr"/>
            <a:r>
              <a:rPr lang="en-US" sz="2200" dirty="0" err="1">
                <a:solidFill>
                  <a:srgbClr val="0070C0"/>
                </a:solidFill>
                <a:latin typeface="Arial Narrow" panose="020B0606020202030204" pitchFamily="34" charset="0"/>
              </a:rPr>
              <a:t>Bichell</a:t>
            </a:r>
            <a:r>
              <a:rPr lang="en-US" sz="2200" dirty="0">
                <a:solidFill>
                  <a:srgbClr val="0070C0"/>
                </a:solidFill>
                <a:latin typeface="Arial Narrow" panose="020B0606020202030204" pitchFamily="34" charset="0"/>
              </a:rPr>
              <a:t>, 2017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6423" y="1828800"/>
            <a:ext cx="4834954" cy="322249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95400" y="5486400"/>
            <a:ext cx="662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Charlottesville, Virginia, 2017</a:t>
            </a:r>
          </a:p>
        </p:txBody>
      </p:sp>
    </p:spTree>
    <p:extLst>
      <p:ext uri="{BB962C8B-B14F-4D97-AF65-F5344CB8AC3E}">
        <p14:creationId xmlns:p14="http://schemas.microsoft.com/office/powerpoint/2010/main" val="20651474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76318" y="446347"/>
            <a:ext cx="6934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solidFill>
                  <a:srgbClr val="0070C0"/>
                </a:solidFill>
                <a:latin typeface="Arial Narrow" panose="020B0606020202030204" pitchFamily="34" charset="0"/>
              </a:rPr>
              <a:t>Chronic Racism is a Chronic Stressor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799" y="1528565"/>
            <a:ext cx="2644987" cy="169779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4660" y="3284703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err="1">
                <a:latin typeface="Arial Narrow" panose="020B0606020202030204" pitchFamily="34" charset="0"/>
              </a:rPr>
              <a:t>Tuskeegee</a:t>
            </a:r>
            <a:r>
              <a:rPr lang="en-US" sz="1800" dirty="0">
                <a:latin typeface="Arial Narrow" panose="020B0606020202030204" pitchFamily="34" charset="0"/>
              </a:rPr>
              <a:t> Airmen:  </a:t>
            </a:r>
          </a:p>
          <a:p>
            <a:pPr algn="ctr"/>
            <a:r>
              <a:rPr lang="en-US" sz="1800" i="1" dirty="0">
                <a:latin typeface="Arial Narrow" panose="020B0606020202030204" pitchFamily="34" charset="0"/>
              </a:rPr>
              <a:t>Where’s the pilot?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2136" y="1383658"/>
            <a:ext cx="1438275" cy="17240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253162" y="3226361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Arial Narrow" panose="020B0606020202030204" pitchFamily="34" charset="0"/>
              </a:rPr>
              <a:t>Roberto Montenegro, MD</a:t>
            </a:r>
          </a:p>
          <a:p>
            <a:pPr algn="ctr"/>
            <a:r>
              <a:rPr lang="en-US" sz="1800" i="1" dirty="0">
                <a:latin typeface="Arial Narrow" panose="020B0606020202030204" pitchFamily="34" charset="0"/>
              </a:rPr>
              <a:t>“Park my car”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l="15714"/>
          <a:stretch/>
        </p:blipFill>
        <p:spPr>
          <a:xfrm>
            <a:off x="3687618" y="1548596"/>
            <a:ext cx="2247900" cy="17145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255054" y="3263096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Arial Narrow" panose="020B0606020202030204" pitchFamily="34" charset="0"/>
              </a:rPr>
              <a:t>Ralph Ellison</a:t>
            </a:r>
          </a:p>
          <a:p>
            <a:pPr algn="ctr"/>
            <a:r>
              <a:rPr lang="en-US" sz="1800" i="1" dirty="0">
                <a:latin typeface="Arial Narrow" panose="020B0606020202030204" pitchFamily="34" charset="0"/>
              </a:rPr>
              <a:t>Invisible Man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09600" y="4175103"/>
            <a:ext cx="7924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 Narrow" panose="020B0606020202030204" pitchFamily="34" charset="0"/>
              </a:rPr>
              <a:t>Racist events are experienced as threats. </a:t>
            </a:r>
          </a:p>
          <a:p>
            <a:r>
              <a:rPr lang="en-US" sz="2000" dirty="0">
                <a:latin typeface="Arial Narrow" panose="020B0606020202030204" pitchFamily="34" charset="0"/>
              </a:rPr>
              <a:t> </a:t>
            </a:r>
          </a:p>
          <a:p>
            <a:r>
              <a:rPr lang="en-US" sz="2000" dirty="0">
                <a:latin typeface="Arial Narrow" panose="020B0606020202030204" pitchFamily="34" charset="0"/>
              </a:rPr>
              <a:t>Body goes into fight/flight mode (Cannon’s SAM stress model).</a:t>
            </a:r>
          </a:p>
          <a:p>
            <a:r>
              <a:rPr lang="en-US" sz="2000" dirty="0">
                <a:latin typeface="Arial Narrow" panose="020B0606020202030204" pitchFamily="34" charset="0"/>
              </a:rPr>
              <a:t>Cortisol, adrenaline spike.</a:t>
            </a:r>
          </a:p>
          <a:p>
            <a:endParaRPr lang="en-US" sz="2000" dirty="0">
              <a:latin typeface="Arial Narrow" panose="020B0606020202030204" pitchFamily="34" charset="0"/>
            </a:endParaRPr>
          </a:p>
          <a:p>
            <a:r>
              <a:rPr lang="en-US" sz="2000" dirty="0">
                <a:latin typeface="Arial Narrow" panose="020B0606020202030204" pitchFamily="34" charset="0"/>
              </a:rPr>
              <a:t>Impairs immunocompetence, heart health, endocrine system.</a:t>
            </a:r>
          </a:p>
          <a:p>
            <a:endParaRPr lang="en-US" sz="2000" dirty="0">
              <a:latin typeface="Arial Narrow" panose="020B0606020202030204" pitchFamily="34" charset="0"/>
            </a:endParaRPr>
          </a:p>
          <a:p>
            <a:r>
              <a:rPr lang="en-US" sz="2000" dirty="0">
                <a:latin typeface="Arial Narrow" panose="020B0606020202030204" pitchFamily="34" charset="0"/>
              </a:rPr>
              <a:t>Drip </a:t>
            </a:r>
            <a:r>
              <a:rPr lang="en-US" sz="2000" dirty="0" err="1">
                <a:latin typeface="Arial Narrow" panose="020B0606020202030204" pitchFamily="34" charset="0"/>
              </a:rPr>
              <a:t>drip</a:t>
            </a:r>
            <a:r>
              <a:rPr lang="en-US" sz="2000" dirty="0">
                <a:latin typeface="Arial Narrow" panose="020B0606020202030204" pitchFamily="34" charset="0"/>
              </a:rPr>
              <a:t> </a:t>
            </a:r>
            <a:r>
              <a:rPr lang="en-US" sz="2000" dirty="0" err="1">
                <a:latin typeface="Arial Narrow" panose="020B0606020202030204" pitchFamily="34" charset="0"/>
              </a:rPr>
              <a:t>drip</a:t>
            </a:r>
            <a:r>
              <a:rPr lang="en-US" sz="2000" dirty="0">
                <a:latin typeface="Arial Narrow" panose="020B0606020202030204" pitchFamily="34" charset="0"/>
              </a:rPr>
              <a:t> of chronic racism is chronic stressor. Like daily hassles. </a:t>
            </a:r>
          </a:p>
        </p:txBody>
      </p:sp>
    </p:spTree>
    <p:extLst>
      <p:ext uri="{BB962C8B-B14F-4D97-AF65-F5344CB8AC3E}">
        <p14:creationId xmlns:p14="http://schemas.microsoft.com/office/powerpoint/2010/main" val="18422584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3886200"/>
            <a:ext cx="3037332" cy="270052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1000" y="533400"/>
            <a:ext cx="83058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solidFill>
                  <a:srgbClr val="0070C0"/>
                </a:solidFill>
                <a:latin typeface="Arial Narrow" panose="020B0606020202030204" pitchFamily="34" charset="0"/>
              </a:rPr>
              <a:t>Anticipated Prejudice and Blood Pressure Elevation</a:t>
            </a:r>
          </a:p>
          <a:p>
            <a:pPr algn="ctr"/>
            <a:r>
              <a:rPr lang="en-US" sz="2000" dirty="0">
                <a:solidFill>
                  <a:srgbClr val="0070C0"/>
                </a:solidFill>
                <a:latin typeface="Arial Narrow" panose="020B0606020202030204" pitchFamily="34" charset="0"/>
              </a:rPr>
              <a:t>Sawyer, et al., 2012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66166" y="1600200"/>
            <a:ext cx="8153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 Narrow" panose="020B0606020202030204" pitchFamily="34" charset="0"/>
              </a:rPr>
              <a:t>Latina subjects led to believe White conversation partner is/is not racist. </a:t>
            </a:r>
          </a:p>
          <a:p>
            <a:endParaRPr lang="en-US" sz="2000" dirty="0">
              <a:latin typeface="Arial Narrow" panose="020B0606020202030204" pitchFamily="34" charset="0"/>
            </a:endParaRPr>
          </a:p>
          <a:p>
            <a:r>
              <a:rPr lang="en-US" sz="2000" dirty="0">
                <a:latin typeface="Arial Narrow" panose="020B0606020202030204" pitchFamily="34" charset="0"/>
              </a:rPr>
              <a:t>Before actual interaction (never occurs), Latinas in “racist partner” condition show:</a:t>
            </a:r>
          </a:p>
          <a:p>
            <a:r>
              <a:rPr lang="en-US" sz="2000" dirty="0">
                <a:latin typeface="Arial Narrow" panose="020B0606020202030204" pitchFamily="34" charset="0"/>
              </a:rPr>
              <a:t>	</a:t>
            </a:r>
          </a:p>
          <a:p>
            <a:r>
              <a:rPr lang="en-US" sz="2000" dirty="0">
                <a:latin typeface="Arial Narrow" panose="020B0606020202030204" pitchFamily="34" charset="0"/>
              </a:rPr>
              <a:t>	1.  Higher threat-related emotions</a:t>
            </a:r>
          </a:p>
          <a:p>
            <a:r>
              <a:rPr lang="en-US" sz="2000" dirty="0">
                <a:latin typeface="Arial Narrow" panose="020B0606020202030204" pitchFamily="34" charset="0"/>
              </a:rPr>
              <a:t>	2.  Greater cardiovascular reactivity</a:t>
            </a:r>
          </a:p>
        </p:txBody>
      </p:sp>
    </p:spTree>
    <p:extLst>
      <p:ext uri="{BB962C8B-B14F-4D97-AF65-F5344CB8AC3E}">
        <p14:creationId xmlns:p14="http://schemas.microsoft.com/office/powerpoint/2010/main" val="40476856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C913B3B-C7E1-39E9-AAC9-7496F4751A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533400"/>
            <a:ext cx="4281487" cy="320698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1E785C0-800D-6359-EA7A-2CD0D8AA143B}"/>
              </a:ext>
            </a:extLst>
          </p:cNvPr>
          <p:cNvSpPr txBox="1"/>
          <p:nvPr/>
        </p:nvSpPr>
        <p:spPr>
          <a:xfrm>
            <a:off x="457200" y="4114800"/>
            <a:ext cx="8382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 Narrow" panose="020B0606020202030204" pitchFamily="34" charset="0"/>
              </a:rPr>
              <a:t>March, 2006, three members of Duke lacrosse team charged with raping Crystal Magnum, African American stripper at a party.</a:t>
            </a:r>
          </a:p>
          <a:p>
            <a:endParaRPr lang="en-US" dirty="0">
              <a:latin typeface="Arial Narrow" panose="020B0606020202030204" pitchFamily="34" charset="0"/>
            </a:endParaRPr>
          </a:p>
          <a:p>
            <a:r>
              <a:rPr lang="en-US" dirty="0">
                <a:latin typeface="Arial Narrow" panose="020B0606020202030204" pitchFamily="34" charset="0"/>
              </a:rPr>
              <a:t>Charges ultimately dropped, due to perjury by Ms. Magnum and her attorney.  </a:t>
            </a:r>
          </a:p>
          <a:p>
            <a:endParaRPr lang="en-US" dirty="0">
              <a:latin typeface="Arial Narrow" panose="020B0606020202030204" pitchFamily="34" charset="0"/>
            </a:endParaRPr>
          </a:p>
          <a:p>
            <a:r>
              <a:rPr lang="en-US" dirty="0">
                <a:latin typeface="Arial Narrow" panose="020B0606020202030204" pitchFamily="34" charset="0"/>
              </a:rPr>
              <a:t>Event created intense racial tension.</a:t>
            </a:r>
          </a:p>
        </p:txBody>
      </p:sp>
    </p:spTree>
    <p:extLst>
      <p:ext uri="{BB962C8B-B14F-4D97-AF65-F5344CB8AC3E}">
        <p14:creationId xmlns:p14="http://schemas.microsoft.com/office/powerpoint/2010/main" val="23653130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4816" y="2129017"/>
            <a:ext cx="3962400" cy="30099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8200" y="457200"/>
            <a:ext cx="76962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70C0"/>
                </a:solidFill>
                <a:latin typeface="Arial Narrow" panose="020B0606020202030204" pitchFamily="34" charset="0"/>
              </a:rPr>
              <a:t>Cortisol Levels in Blacks Before and After      Duke University Lacrosse Scandal</a:t>
            </a:r>
          </a:p>
          <a:p>
            <a:pPr algn="ctr"/>
            <a:r>
              <a:rPr lang="en-US" sz="2000" dirty="0">
                <a:solidFill>
                  <a:srgbClr val="0070C0"/>
                </a:solidFill>
                <a:latin typeface="Arial Narrow" panose="020B0606020202030204" pitchFamily="34" charset="0"/>
              </a:rPr>
              <a:t>Richman &amp; </a:t>
            </a:r>
            <a:r>
              <a:rPr lang="en-US" sz="2000" dirty="0" err="1">
                <a:solidFill>
                  <a:srgbClr val="0070C0"/>
                </a:solidFill>
                <a:latin typeface="Arial Narrow" panose="020B0606020202030204" pitchFamily="34" charset="0"/>
              </a:rPr>
              <a:t>Jonassaint</a:t>
            </a:r>
            <a:r>
              <a:rPr lang="en-US" sz="2000" dirty="0">
                <a:solidFill>
                  <a:srgbClr val="0070C0"/>
                </a:solidFill>
                <a:latin typeface="Arial Narrow" panose="020B0606020202030204" pitchFamily="34" charset="0"/>
              </a:rPr>
              <a:t>, 2009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510784" y="5219241"/>
            <a:ext cx="36332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800000"/>
                </a:solidFill>
                <a:latin typeface="Arial Narrow" panose="020B0606020202030204" pitchFamily="34" charset="0"/>
              </a:rPr>
              <a:t>Cortisol (stress hormone) spikes in days after scandal.</a:t>
            </a:r>
          </a:p>
          <a:p>
            <a:r>
              <a:rPr lang="en-US" sz="2000" dirty="0">
                <a:solidFill>
                  <a:srgbClr val="800000"/>
                </a:solidFill>
                <a:latin typeface="Arial Narrow" panose="020B0606020202030204" pitchFamily="34" charset="0"/>
              </a:rPr>
              <a:t>NOTE:  This was a “group threat” rather than personal threat.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E997D31-C9D6-25F7-8CDB-0BB1BF97B822}"/>
              </a:ext>
            </a:extLst>
          </p:cNvPr>
          <p:cNvSpPr txBox="1"/>
          <p:nvPr/>
        </p:nvSpPr>
        <p:spPr>
          <a:xfrm>
            <a:off x="204216" y="1825900"/>
            <a:ext cx="4977384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 Narrow" panose="020B0606020202030204" pitchFamily="34" charset="0"/>
              </a:rPr>
              <a:t>Black Duke U. students assigned to “Student Identity” or “African Identity” conditions.</a:t>
            </a:r>
          </a:p>
          <a:p>
            <a:endParaRPr lang="en-US" sz="1000" dirty="0">
              <a:latin typeface="Arial Narrow" panose="020B0606020202030204" pitchFamily="34" charset="0"/>
            </a:endParaRPr>
          </a:p>
          <a:p>
            <a:r>
              <a:rPr lang="en-US" sz="2000" dirty="0">
                <a:latin typeface="Arial Narrow" panose="020B0606020202030204" pitchFamily="34" charset="0"/>
              </a:rPr>
              <a:t>Watch happy Duke sports events OR</a:t>
            </a:r>
          </a:p>
          <a:p>
            <a:r>
              <a:rPr lang="en-US" sz="2000" dirty="0">
                <a:latin typeface="Arial Narrow" panose="020B0606020202030204" pitchFamily="34" charset="0"/>
              </a:rPr>
              <a:t>Videos of major Black achievements.</a:t>
            </a:r>
          </a:p>
          <a:p>
            <a:endParaRPr lang="en-US" sz="1000" dirty="0">
              <a:latin typeface="Arial Narrow" panose="020B0606020202030204" pitchFamily="34" charset="0"/>
            </a:endParaRPr>
          </a:p>
          <a:p>
            <a:r>
              <a:rPr lang="en-US" sz="2000" dirty="0">
                <a:latin typeface="Arial Narrow" panose="020B0606020202030204" pitchFamily="34" charset="0"/>
              </a:rPr>
              <a:t>Then prepare brief speech.</a:t>
            </a:r>
          </a:p>
          <a:p>
            <a:endParaRPr lang="en-US" sz="1000" dirty="0">
              <a:latin typeface="Arial Narrow" panose="020B0606020202030204" pitchFamily="34" charset="0"/>
            </a:endParaRPr>
          </a:p>
          <a:p>
            <a:r>
              <a:rPr lang="en-US" sz="2000" dirty="0">
                <a:latin typeface="Arial Narrow" panose="020B0606020202030204" pitchFamily="34" charset="0"/>
              </a:rPr>
              <a:t>Provide cortisol samples 4 times.</a:t>
            </a:r>
          </a:p>
          <a:p>
            <a:endParaRPr lang="en-US" sz="2000" dirty="0">
              <a:latin typeface="Arial Narrow" panose="020B0606020202030204" pitchFamily="34" charset="0"/>
            </a:endParaRPr>
          </a:p>
          <a:p>
            <a:r>
              <a:rPr lang="en-US" sz="2000" dirty="0">
                <a:latin typeface="Arial Narrow" panose="020B0606020202030204" pitchFamily="34" charset="0"/>
              </a:rPr>
              <a:t>NONE OF THIS MATTERS.</a:t>
            </a:r>
          </a:p>
          <a:p>
            <a:endParaRPr lang="en-US" sz="2000" dirty="0">
              <a:latin typeface="Arial Narrow" panose="020B0606020202030204" pitchFamily="34" charset="0"/>
            </a:endParaRPr>
          </a:p>
          <a:p>
            <a:r>
              <a:rPr lang="en-US" sz="2000" dirty="0">
                <a:latin typeface="Arial Narrow" panose="020B0606020202030204" pitchFamily="34" charset="0"/>
              </a:rPr>
              <a:t>BUT, experiment coincides with Lacrosse scandal.</a:t>
            </a:r>
          </a:p>
          <a:p>
            <a:endParaRPr lang="en-US" sz="1000" dirty="0">
              <a:latin typeface="Arial Narrow" panose="020B0606020202030204" pitchFamily="34" charset="0"/>
            </a:endParaRPr>
          </a:p>
          <a:p>
            <a:r>
              <a:rPr lang="en-US" sz="2000" dirty="0">
                <a:latin typeface="Arial Narrow" panose="020B0606020202030204" pitchFamily="34" charset="0"/>
              </a:rPr>
              <a:t>Compare stress responses of pre-scandal to post-scandal subject. 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055902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B1EB556-7C32-1453-D1A0-BD7E75D84E21}"/>
              </a:ext>
            </a:extLst>
          </p:cNvPr>
          <p:cNvSpPr txBox="1"/>
          <p:nvPr/>
        </p:nvSpPr>
        <p:spPr>
          <a:xfrm>
            <a:off x="838200" y="838200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070C0"/>
                </a:solidFill>
                <a:latin typeface="Arial Narrow" panose="020B0606020202030204" pitchFamily="34" charset="0"/>
              </a:rPr>
              <a:t>Take Home Points:  Prejudice and Health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34C400E-28E7-5B17-1CAF-BCE458C8999D}"/>
              </a:ext>
            </a:extLst>
          </p:cNvPr>
          <p:cNvSpPr txBox="1"/>
          <p:nvPr/>
        </p:nvSpPr>
        <p:spPr>
          <a:xfrm>
            <a:off x="762000" y="1676400"/>
            <a:ext cx="73152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2600" b="1" dirty="0">
                <a:latin typeface="Arial Narrow" panose="020B0606020202030204" pitchFamily="34" charset="0"/>
              </a:rPr>
              <a:t>Stereotypes interfere with treatment</a:t>
            </a:r>
          </a:p>
          <a:p>
            <a:pPr marL="971550" lvl="1" indent="-514350">
              <a:buAutoNum type="alphaLcPeriod"/>
            </a:pPr>
            <a:r>
              <a:rPr lang="en-US" sz="2600" dirty="0">
                <a:latin typeface="Arial Narrow" panose="020B0606020202030204" pitchFamily="34" charset="0"/>
              </a:rPr>
              <a:t>Quality of interactions with MD</a:t>
            </a:r>
          </a:p>
          <a:p>
            <a:pPr marL="971550" lvl="1" indent="-514350">
              <a:buAutoNum type="alphaLcPeriod"/>
            </a:pPr>
            <a:r>
              <a:rPr lang="en-US" sz="2600" dirty="0">
                <a:latin typeface="Arial Narrow" panose="020B0606020202030204" pitchFamily="34" charset="0"/>
              </a:rPr>
              <a:t>Severity of diagnoses</a:t>
            </a:r>
          </a:p>
          <a:p>
            <a:pPr marL="971550" lvl="1" indent="-514350">
              <a:buAutoNum type="alphaLcPeriod"/>
            </a:pPr>
            <a:r>
              <a:rPr lang="en-US" sz="2600" dirty="0">
                <a:latin typeface="Arial Narrow" panose="020B0606020202030204" pitchFamily="34" charset="0"/>
              </a:rPr>
              <a:t>Intensity of treatment</a:t>
            </a:r>
          </a:p>
          <a:p>
            <a:pPr marL="971550" lvl="1" indent="-514350">
              <a:buAutoNum type="alphaLcPeriod"/>
            </a:pPr>
            <a:r>
              <a:rPr lang="en-US" sz="2600" dirty="0">
                <a:latin typeface="Arial Narrow" panose="020B0606020202030204" pitchFamily="34" charset="0"/>
              </a:rPr>
              <a:t>Improves when patient and MD on “same team” 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28F2594-D22B-D06A-ABEE-0BD513C57A93}"/>
              </a:ext>
            </a:extLst>
          </p:cNvPr>
          <p:cNvSpPr txBox="1"/>
          <p:nvPr/>
        </p:nvSpPr>
        <p:spPr>
          <a:xfrm>
            <a:off x="816864" y="4267200"/>
            <a:ext cx="7488936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latin typeface="Arial Narrow" panose="020B0606020202030204" pitchFamily="34" charset="0"/>
              </a:rPr>
              <a:t>2. </a:t>
            </a:r>
            <a:r>
              <a:rPr lang="en-US" sz="2600" b="1" dirty="0">
                <a:latin typeface="Arial Narrow" panose="020B0606020202030204" pitchFamily="34" charset="0"/>
              </a:rPr>
              <a:t>Racism is a health-risk</a:t>
            </a:r>
          </a:p>
          <a:p>
            <a:r>
              <a:rPr lang="en-US" sz="2600" dirty="0">
                <a:latin typeface="Arial Narrow" panose="020B0606020202030204" pitchFamily="34" charset="0"/>
              </a:rPr>
              <a:t>    a.  Chronic racism impairs immunocompetence</a:t>
            </a:r>
          </a:p>
          <a:p>
            <a:r>
              <a:rPr lang="en-US" sz="2600" dirty="0">
                <a:latin typeface="Arial Narrow" panose="020B0606020202030204" pitchFamily="34" charset="0"/>
              </a:rPr>
              <a:t>    b.  Interactions with potential racist boosts blood pressure</a:t>
            </a:r>
          </a:p>
          <a:p>
            <a:r>
              <a:rPr lang="en-US" sz="2600" dirty="0">
                <a:latin typeface="Arial Narrow" panose="020B0606020202030204" pitchFamily="34" charset="0"/>
              </a:rPr>
              <a:t>    c.  Racially charged news events increase cortisol.</a:t>
            </a:r>
          </a:p>
        </p:txBody>
      </p:sp>
    </p:spTree>
    <p:extLst>
      <p:ext uri="{BB962C8B-B14F-4D97-AF65-F5344CB8AC3E}">
        <p14:creationId xmlns:p14="http://schemas.microsoft.com/office/powerpoint/2010/main" val="17654901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1"/>
          <p:cNvSpPr txBox="1">
            <a:spLocks noChangeArrowheads="1"/>
          </p:cNvSpPr>
          <p:nvPr/>
        </p:nvSpPr>
        <p:spPr bwMode="auto">
          <a:xfrm>
            <a:off x="762000" y="685800"/>
            <a:ext cx="8153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3200" dirty="0">
                <a:solidFill>
                  <a:srgbClr val="0070C0"/>
                </a:solidFill>
                <a:latin typeface="Arial Narrow" panose="020B0606020202030204" pitchFamily="34" charset="0"/>
              </a:rPr>
              <a:t>REVIEW QUESTION 2</a:t>
            </a:r>
          </a:p>
        </p:txBody>
      </p:sp>
      <p:sp>
        <p:nvSpPr>
          <p:cNvPr id="3075" name="TextBox 3"/>
          <p:cNvSpPr txBox="1">
            <a:spLocks noChangeArrowheads="1"/>
          </p:cNvSpPr>
          <p:nvPr/>
        </p:nvSpPr>
        <p:spPr bwMode="auto">
          <a:xfrm>
            <a:off x="838200" y="1676400"/>
            <a:ext cx="74676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dirty="0" err="1">
                <a:latin typeface="Arial Narrow" panose="020B0606020202030204" pitchFamily="34" charset="0"/>
              </a:rPr>
              <a:t>Hastorf</a:t>
            </a:r>
            <a:r>
              <a:rPr lang="en-US" altLang="en-US" dirty="0">
                <a:latin typeface="Arial Narrow" panose="020B0606020202030204" pitchFamily="34" charset="0"/>
              </a:rPr>
              <a:t>, </a:t>
            </a:r>
            <a:r>
              <a:rPr lang="en-US" altLang="en-US" dirty="0" err="1">
                <a:latin typeface="Arial Narrow" panose="020B0606020202030204" pitchFamily="34" charset="0"/>
              </a:rPr>
              <a:t>Wildfogel</a:t>
            </a:r>
            <a:r>
              <a:rPr lang="en-US" altLang="en-US" dirty="0">
                <a:latin typeface="Arial Narrow" panose="020B0606020202030204" pitchFamily="34" charset="0"/>
              </a:rPr>
              <a:t>, and </a:t>
            </a:r>
            <a:r>
              <a:rPr lang="en-US" altLang="en-US" dirty="0" err="1">
                <a:latin typeface="Arial Narrow" panose="020B0606020202030204" pitchFamily="34" charset="0"/>
              </a:rPr>
              <a:t>Cassman</a:t>
            </a:r>
            <a:r>
              <a:rPr lang="en-US" altLang="en-US" dirty="0">
                <a:latin typeface="Arial Narrow" panose="020B0606020202030204" pitchFamily="34" charset="0"/>
              </a:rPr>
              <a:t> found that a disabled person was liked more when he/she did what?</a:t>
            </a:r>
          </a:p>
          <a:p>
            <a:endParaRPr lang="en-US" altLang="en-US" dirty="0">
              <a:latin typeface="Arial Narrow" panose="020B0606020202030204" pitchFamily="34" charset="0"/>
            </a:endParaRPr>
          </a:p>
          <a:p>
            <a:r>
              <a:rPr lang="en-US" altLang="en-US" dirty="0">
                <a:latin typeface="Arial Narrow" panose="020B0606020202030204" pitchFamily="34" charset="0"/>
              </a:rPr>
              <a:t>___ A. Reacted angrily to being stigmatized</a:t>
            </a:r>
          </a:p>
          <a:p>
            <a:r>
              <a:rPr lang="en-US" altLang="en-US" dirty="0">
                <a:latin typeface="Arial Narrow" panose="020B0606020202030204" pitchFamily="34" charset="0"/>
              </a:rPr>
              <a:t>___ B. Acted in ways that invited sympathy</a:t>
            </a:r>
          </a:p>
          <a:p>
            <a:r>
              <a:rPr lang="en-US" altLang="en-US" dirty="0">
                <a:latin typeface="Arial Narrow" panose="020B0606020202030204" pitchFamily="34" charset="0"/>
              </a:rPr>
              <a:t>___ C. Acknowledged their disability</a:t>
            </a:r>
          </a:p>
          <a:p>
            <a:r>
              <a:rPr lang="en-US" altLang="en-US" dirty="0">
                <a:latin typeface="Arial Narrow" panose="020B0606020202030204" pitchFamily="34" charset="0"/>
              </a:rPr>
              <a:t>___ D. Disclosed something personal, unrelated to their disability</a:t>
            </a:r>
          </a:p>
          <a:p>
            <a:r>
              <a:rPr lang="en-US" altLang="en-US" dirty="0">
                <a:latin typeface="Arial Narrow" panose="020B0606020202030204" pitchFamily="34" charset="0"/>
              </a:rPr>
              <a:t>___ E. Acted as if there was nothing unusual about themselves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352800"/>
            <a:ext cx="609653" cy="64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40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Box 1"/>
          <p:cNvSpPr txBox="1">
            <a:spLocks noChangeArrowheads="1"/>
          </p:cNvSpPr>
          <p:nvPr/>
        </p:nvSpPr>
        <p:spPr bwMode="auto">
          <a:xfrm>
            <a:off x="2286000" y="457200"/>
            <a:ext cx="44196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400">
                <a:solidFill>
                  <a:srgbClr val="0000FF"/>
                </a:solidFill>
                <a:latin typeface="Arial Narrow" panose="020B0606020202030204" pitchFamily="34" charset="0"/>
              </a:rPr>
              <a:t>Let There Be Light</a:t>
            </a:r>
          </a:p>
        </p:txBody>
      </p:sp>
      <p:sp>
        <p:nvSpPr>
          <p:cNvPr id="27651" name="TextBox 2"/>
          <p:cNvSpPr txBox="1">
            <a:spLocks noChangeArrowheads="1"/>
          </p:cNvSpPr>
          <p:nvPr/>
        </p:nvSpPr>
        <p:spPr bwMode="auto">
          <a:xfrm>
            <a:off x="800100" y="5758367"/>
            <a:ext cx="73914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  <a:hlinkClick r:id="rId2"/>
              </a:rPr>
              <a:t>http://www.youtube.com/watch?v=kDNoaSMKx0g</a:t>
            </a:r>
            <a:r>
              <a:rPr lang="en-US" altLang="en-US" sz="2400" dirty="0">
                <a:latin typeface="Times New Roman" panose="02020603050405020304" pitchFamily="18" charset="0"/>
              </a:rPr>
              <a:t>                   </a:t>
            </a:r>
            <a:r>
              <a:rPr lang="en-US" altLang="en-US" sz="2400" u="sng" dirty="0">
                <a:latin typeface="Times New Roman" panose="02020603050405020304" pitchFamily="18" charset="0"/>
              </a:rPr>
              <a:t>GO to Minute 44.45</a:t>
            </a:r>
          </a:p>
        </p:txBody>
      </p:sp>
      <p:sp>
        <p:nvSpPr>
          <p:cNvPr id="27652" name="TextBox 3"/>
          <p:cNvSpPr txBox="1">
            <a:spLocks noChangeArrowheads="1"/>
          </p:cNvSpPr>
          <p:nvPr/>
        </p:nvSpPr>
        <p:spPr bwMode="auto">
          <a:xfrm>
            <a:off x="3136900" y="1219200"/>
            <a:ext cx="25019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i="1" dirty="0">
                <a:latin typeface="Times New Roman" panose="02020603050405020304" pitchFamily="18" charset="0"/>
              </a:rPr>
              <a:t>John Huston, 1946</a:t>
            </a:r>
          </a:p>
        </p:txBody>
      </p:sp>
      <p:sp>
        <p:nvSpPr>
          <p:cNvPr id="27653" name="TextBox 4"/>
          <p:cNvSpPr txBox="1">
            <a:spLocks noChangeArrowheads="1"/>
          </p:cNvSpPr>
          <p:nvPr/>
        </p:nvSpPr>
        <p:spPr bwMode="auto">
          <a:xfrm>
            <a:off x="509397" y="1862932"/>
            <a:ext cx="8229600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dirty="0">
                <a:latin typeface="Arial Narrow" panose="020B0606020202030204" pitchFamily="34" charset="0"/>
              </a:rPr>
              <a:t>Purpose:  </a:t>
            </a:r>
            <a:r>
              <a:rPr lang="en-US" altLang="en-US" sz="2400" dirty="0">
                <a:latin typeface="Arial Narrow" panose="020B0606020202030204" pitchFamily="34" charset="0"/>
              </a:rPr>
              <a:t>	To inform public about PTSD among WW II vets.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Arial Narrow" panose="020B0606020202030204" pitchFamily="34" charset="0"/>
              </a:rPr>
              <a:t>		To counteract </a:t>
            </a:r>
            <a:r>
              <a:rPr lang="en-US" altLang="en-US" sz="2400" u="sng" dirty="0">
                <a:latin typeface="Arial Narrow" panose="020B0606020202030204" pitchFamily="34" charset="0"/>
              </a:rPr>
              <a:t>stigma</a:t>
            </a:r>
            <a:r>
              <a:rPr lang="en-US" altLang="en-US" sz="2400" dirty="0">
                <a:latin typeface="Arial Narrow" panose="020B0606020202030204" pitchFamily="34" charset="0"/>
              </a:rPr>
              <a:t> of psychiatric wounds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Arial Narrow" panose="020B0606020202030204" pitchFamily="34" charset="0"/>
              </a:rPr>
              <a:t>		Filmed at Edgewood State Hospital, Long Island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Arial Narrow" panose="020B0606020202030204" pitchFamily="34" charset="0"/>
              </a:rPr>
              <a:t>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dirty="0">
                <a:latin typeface="Arial Narrow" panose="020B0606020202030204" pitchFamily="34" charset="0"/>
              </a:rPr>
              <a:t>US Military bans film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Arial Narrow" panose="020B0606020202030204" pitchFamily="34" charset="0"/>
              </a:rPr>
              <a:t>		Fears it will demoralize potential recruits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dirty="0">
              <a:latin typeface="Arial Narrow" panose="020B060602020203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dirty="0">
                <a:latin typeface="Arial Narrow" panose="020B0606020202030204" pitchFamily="34" charset="0"/>
              </a:rPr>
              <a:t>Film finally released in 1980s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b="1" dirty="0">
              <a:latin typeface="Arial Narrow" panose="020B060602020203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dirty="0">
              <a:latin typeface="Arial Narrow" panose="020B0606020202030204" pitchFamily="34" charset="0"/>
            </a:endParaRPr>
          </a:p>
        </p:txBody>
      </p:sp>
      <p:pic>
        <p:nvPicPr>
          <p:cNvPr id="276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4607" y="539750"/>
            <a:ext cx="1916112" cy="137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372269"/>
            <a:ext cx="1838325" cy="149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3925" y="3505200"/>
            <a:ext cx="1422400" cy="176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7" name="TextBox 6"/>
          <p:cNvSpPr txBox="1">
            <a:spLocks noChangeArrowheads="1"/>
          </p:cNvSpPr>
          <p:nvPr/>
        </p:nvSpPr>
        <p:spPr bwMode="auto">
          <a:xfrm>
            <a:off x="7008813" y="5297488"/>
            <a:ext cx="19827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Times New Roman" panose="02020603050405020304" pitchFamily="18" charset="0"/>
              </a:rPr>
              <a:t>John Huston,     1906-1987</a:t>
            </a:r>
          </a:p>
        </p:txBody>
      </p:sp>
    </p:spTree>
    <p:extLst>
      <p:ext uri="{BB962C8B-B14F-4D97-AF65-F5344CB8AC3E}">
        <p14:creationId xmlns:p14="http://schemas.microsoft.com/office/powerpoint/2010/main" val="39731353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1308EE-FC58-E9F9-E343-8A918BF8EB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1">
            <a:extLst>
              <a:ext uri="{FF2B5EF4-FFF2-40B4-BE49-F238E27FC236}">
                <a16:creationId xmlns:a16="http://schemas.microsoft.com/office/drawing/2014/main" id="{C10074C0-6123-F82C-08D8-445ECCDF8C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533400"/>
            <a:ext cx="7162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 dirty="0">
                <a:solidFill>
                  <a:srgbClr val="0070C0"/>
                </a:solidFill>
                <a:latin typeface="Arial Narrow" panose="020B0606020202030204" pitchFamily="34" charset="0"/>
              </a:rPr>
              <a:t>Stigma for a Day Survey Data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21F24FB-B6C9-08C1-777E-84AD64E97660}"/>
              </a:ext>
            </a:extLst>
          </p:cNvPr>
          <p:cNvSpPr txBox="1"/>
          <p:nvPr/>
        </p:nvSpPr>
        <p:spPr>
          <a:xfrm>
            <a:off x="457200" y="1295400"/>
            <a:ext cx="82296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>
                <a:latin typeface="Arial Narrow" panose="020B0606020202030204" pitchFamily="34" charset="0"/>
              </a:rPr>
              <a:t>Main Correlations (n = 44, 2022 + 2024</a:t>
            </a:r>
            <a:r>
              <a:rPr lang="en-US" sz="2000" b="1" dirty="0">
                <a:latin typeface="Arial Narrow" panose="020B0606020202030204" pitchFamily="34" charset="0"/>
              </a:rPr>
              <a:t>)</a:t>
            </a:r>
          </a:p>
          <a:p>
            <a:endParaRPr lang="en-US" sz="2000" dirty="0">
              <a:latin typeface="Arial Narrow" panose="020B0606020202030204" pitchFamily="34" charset="0"/>
            </a:endParaRPr>
          </a:p>
          <a:p>
            <a:r>
              <a:rPr lang="en-US" sz="2000" b="1" dirty="0" err="1">
                <a:latin typeface="Arial Narrow" panose="020B0606020202030204" pitchFamily="34" charset="0"/>
              </a:rPr>
              <a:t>Bandaid</a:t>
            </a:r>
            <a:r>
              <a:rPr lang="en-US" sz="2000" b="1" dirty="0">
                <a:latin typeface="Arial Narrow" panose="020B0606020202030204" pitchFamily="34" charset="0"/>
              </a:rPr>
              <a:t> Size:   </a:t>
            </a:r>
            <a:r>
              <a:rPr lang="en-US" sz="2000" dirty="0">
                <a:latin typeface="Arial Narrow" panose="020B0606020202030204" pitchFamily="34" charset="0"/>
              </a:rPr>
              <a:t>Others Avoided (r = .32*), Embarrassed (r = .43**)</a:t>
            </a:r>
          </a:p>
          <a:p>
            <a:endParaRPr lang="en-US" sz="2000" dirty="0">
              <a:latin typeface="Arial Narrow" panose="020B0606020202030204" pitchFamily="34" charset="0"/>
            </a:endParaRPr>
          </a:p>
          <a:p>
            <a:r>
              <a:rPr lang="en-US" sz="2000" b="1" dirty="0">
                <a:latin typeface="Arial Narrow" panose="020B0606020202030204" pitchFamily="34" charset="0"/>
              </a:rPr>
              <a:t>Treated Differently</a:t>
            </a:r>
            <a:r>
              <a:rPr lang="en-US" sz="2000" dirty="0">
                <a:latin typeface="Arial Narrow" panose="020B0606020202030204" pitchFamily="34" charset="0"/>
              </a:rPr>
              <a:t>:  Embarrassed (r = 32*), Angry (r = .38*)</a:t>
            </a:r>
          </a:p>
          <a:p>
            <a:endParaRPr lang="en-US" sz="2000" dirty="0">
              <a:latin typeface="Arial Narrow" panose="020B0606020202030204" pitchFamily="34" charset="0"/>
            </a:endParaRPr>
          </a:p>
          <a:p>
            <a:r>
              <a:rPr lang="en-US" sz="2000" b="1" dirty="0">
                <a:latin typeface="Arial Narrow" panose="020B0606020202030204" pitchFamily="34" charset="0"/>
              </a:rPr>
              <a:t>Glad Done</a:t>
            </a:r>
            <a:r>
              <a:rPr lang="en-US" sz="2000" dirty="0">
                <a:latin typeface="Arial Narrow" panose="020B0606020202030204" pitchFamily="34" charset="0"/>
              </a:rPr>
              <a:t>: </a:t>
            </a:r>
            <a:r>
              <a:rPr lang="en-US" sz="2000" dirty="0" err="1">
                <a:latin typeface="Arial Narrow" panose="020B0606020202030204" pitchFamily="34" charset="0"/>
              </a:rPr>
              <a:t>Bandaid</a:t>
            </a:r>
            <a:r>
              <a:rPr lang="en-US" sz="2000" dirty="0">
                <a:latin typeface="Arial Narrow" panose="020B0606020202030204" pitchFamily="34" charset="0"/>
              </a:rPr>
              <a:t> Size (r = .28</a:t>
            </a:r>
            <a:r>
              <a:rPr lang="en-US" sz="2000" baseline="30000" dirty="0">
                <a:latin typeface="Arial Narrow" panose="020B0606020202030204" pitchFamily="34" charset="0"/>
              </a:rPr>
              <a:t>+</a:t>
            </a:r>
            <a:r>
              <a:rPr lang="en-US" sz="2000" dirty="0">
                <a:latin typeface="Arial Narrow" panose="020B0606020202030204" pitchFamily="34" charset="0"/>
              </a:rPr>
              <a:t>), Others Stared (r = .39**), Embarrassed (r = .44**),</a:t>
            </a:r>
          </a:p>
          <a:p>
            <a:r>
              <a:rPr lang="en-US" sz="2000" dirty="0">
                <a:latin typeface="Arial Narrow" panose="020B0606020202030204" pitchFamily="34" charset="0"/>
              </a:rPr>
              <a:t>	    Angry (r = .32*), Comfortable (r = -.28</a:t>
            </a:r>
            <a:r>
              <a:rPr lang="en-US" sz="2000" baseline="30000" dirty="0">
                <a:latin typeface="Arial Narrow" panose="020B0606020202030204" pitchFamily="34" charset="0"/>
              </a:rPr>
              <a:t>+</a:t>
            </a:r>
            <a:r>
              <a:rPr lang="en-US" sz="2000" dirty="0">
                <a:latin typeface="Arial Narrow" panose="020B0606020202030204" pitchFamily="34" charset="0"/>
              </a:rPr>
              <a:t>).</a:t>
            </a:r>
          </a:p>
          <a:p>
            <a:endParaRPr lang="en-US" sz="2000" dirty="0">
              <a:latin typeface="Arial Narrow" panose="020B0606020202030204" pitchFamily="34" charset="0"/>
            </a:endParaRPr>
          </a:p>
          <a:p>
            <a:pPr algn="ctr"/>
            <a:r>
              <a:rPr lang="en-US" sz="2000" b="1" u="sng" dirty="0">
                <a:latin typeface="Arial Narrow" panose="020B0606020202030204" pitchFamily="34" charset="0"/>
              </a:rPr>
              <a:t>Gender Differences (only trends)</a:t>
            </a:r>
            <a:endParaRPr lang="en-US" sz="2000" dirty="0">
              <a:latin typeface="Arial Narrow" panose="020B0606020202030204" pitchFamily="34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5BC57854-02B5-D99F-5C77-14C09CBBB3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7561275"/>
              </p:ext>
            </p:extLst>
          </p:nvPr>
        </p:nvGraphicFramePr>
        <p:xfrm>
          <a:off x="304800" y="4648200"/>
          <a:ext cx="85344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3600">
                  <a:extLst>
                    <a:ext uri="{9D8B030D-6E8A-4147-A177-3AD203B41FA5}">
                      <a16:colId xmlns:a16="http://schemas.microsoft.com/office/drawing/2014/main" val="2777030795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442353903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165295178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62968638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Females (n = 30)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Males (n = 14)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Significance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70378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Others Avoided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2.73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2.29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.18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37085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Treated Differently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2.73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2.21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.14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02004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Embarrassed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3.13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3.71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.16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62797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23676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9EA5C0-CE82-D380-8EE2-E804D70C5D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1">
            <a:extLst>
              <a:ext uri="{FF2B5EF4-FFF2-40B4-BE49-F238E27FC236}">
                <a16:creationId xmlns:a16="http://schemas.microsoft.com/office/drawing/2014/main" id="{CEFC264C-5D96-DF5E-F382-016806B272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420687"/>
            <a:ext cx="7162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 dirty="0">
                <a:solidFill>
                  <a:srgbClr val="0070C0"/>
                </a:solidFill>
                <a:latin typeface="Arial Narrow" panose="020B0606020202030204" pitchFamily="34" charset="0"/>
              </a:rPr>
              <a:t>Stigma for a Day Observations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AD11B87-A8B8-C84E-5982-70A5490F80C3}"/>
              </a:ext>
            </a:extLst>
          </p:cNvPr>
          <p:cNvSpPr txBox="1"/>
          <p:nvPr/>
        </p:nvSpPr>
        <p:spPr>
          <a:xfrm>
            <a:off x="457200" y="1295400"/>
            <a:ext cx="822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>
                <a:latin typeface="Arial Narrow" panose="020B0606020202030204" pitchFamily="34" charset="0"/>
              </a:rPr>
              <a:t> </a:t>
            </a:r>
            <a:endParaRPr lang="en-US" sz="2000" dirty="0">
              <a:latin typeface="Arial Narrow" panose="020B0606020202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32C4502-85CE-0BDC-C7A2-23A829A97C35}"/>
              </a:ext>
            </a:extLst>
          </p:cNvPr>
          <p:cNvSpPr txBox="1"/>
          <p:nvPr/>
        </p:nvSpPr>
        <p:spPr>
          <a:xfrm>
            <a:off x="381000" y="1143000"/>
            <a:ext cx="83820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latin typeface="Arial Narrow" panose="020B0606020202030204" pitchFamily="34" charset="0"/>
              </a:rPr>
              <a:t>Others’ ambivalent reactions</a:t>
            </a:r>
            <a:r>
              <a:rPr lang="en-US" sz="2200" dirty="0">
                <a:latin typeface="Arial Narrow" panose="020B0606020202030204" pitchFamily="34" charset="0"/>
              </a:rPr>
              <a:t>:  Others are embarrassed, concerned, stare, look away, amused.  Children openly stare. Often very kind, solicitous. </a:t>
            </a:r>
          </a:p>
          <a:p>
            <a:endParaRPr lang="en-US" sz="2200" dirty="0">
              <a:latin typeface="Arial Narrow" panose="020B0606020202030204" pitchFamily="34" charset="0"/>
            </a:endParaRPr>
          </a:p>
          <a:p>
            <a:r>
              <a:rPr lang="en-US" sz="2200" b="1" dirty="0">
                <a:latin typeface="Arial Narrow" panose="020B0606020202030204" pitchFamily="34" charset="0"/>
              </a:rPr>
              <a:t>Own ambivalent reactions</a:t>
            </a:r>
            <a:r>
              <a:rPr lang="en-US" sz="2200" dirty="0">
                <a:latin typeface="Arial Narrow" panose="020B0606020202030204" pitchFamily="34" charset="0"/>
              </a:rPr>
              <a:t>:  Afraid, amused, angry, anxious, curious, defiant, vulnerable.  </a:t>
            </a:r>
          </a:p>
          <a:p>
            <a:endParaRPr lang="en-US" sz="2200" dirty="0">
              <a:latin typeface="Arial Narrow" panose="020B0606020202030204" pitchFamily="34" charset="0"/>
            </a:endParaRPr>
          </a:p>
          <a:p>
            <a:r>
              <a:rPr lang="en-US" sz="2200" b="1" dirty="0">
                <a:latin typeface="Arial Narrow" panose="020B0606020202030204" pitchFamily="34" charset="0"/>
              </a:rPr>
              <a:t>Dominant feelings:  </a:t>
            </a:r>
            <a:r>
              <a:rPr lang="en-US" sz="2200" dirty="0">
                <a:latin typeface="Arial Narrow" panose="020B0606020202030204" pitchFamily="34" charset="0"/>
              </a:rPr>
              <a:t>Courage and fear. Over time, became more resilient to others’ stares.  Band-aid becomes “symbol of defiance”.</a:t>
            </a:r>
          </a:p>
          <a:p>
            <a:endParaRPr lang="en-US" sz="2200" dirty="0">
              <a:latin typeface="Arial Narrow" panose="020B0606020202030204" pitchFamily="34" charset="0"/>
            </a:endParaRPr>
          </a:p>
          <a:p>
            <a:r>
              <a:rPr lang="en-US" sz="2200" b="1" dirty="0">
                <a:latin typeface="Arial Narrow" panose="020B0606020202030204" pitchFamily="34" charset="0"/>
              </a:rPr>
              <a:t>Bodily reactions</a:t>
            </a:r>
            <a:r>
              <a:rPr lang="en-US" sz="2200" dirty="0">
                <a:latin typeface="Arial Narrow" panose="020B0606020202030204" pitchFamily="34" charset="0"/>
              </a:rPr>
              <a:t>:  Heart pounding, heart racing.  Physical “burden”</a:t>
            </a:r>
          </a:p>
          <a:p>
            <a:endParaRPr lang="en-US" sz="2200" dirty="0">
              <a:latin typeface="Arial Narrow" panose="020B0606020202030204" pitchFamily="34" charset="0"/>
            </a:endParaRPr>
          </a:p>
          <a:p>
            <a:r>
              <a:rPr lang="en-US" sz="2200" b="1" dirty="0">
                <a:latin typeface="Arial Narrow" panose="020B0606020202030204" pitchFamily="34" charset="0"/>
              </a:rPr>
              <a:t>Perception</a:t>
            </a:r>
            <a:r>
              <a:rPr lang="en-US" sz="2200" dirty="0">
                <a:latin typeface="Arial Narrow" panose="020B0606020202030204" pitchFamily="34" charset="0"/>
              </a:rPr>
              <a:t>:  The “weight of curiosity”, time seems to drag, Band-aid feels like a beacon, drawing attention to it and to self.  Heightened sense of surroundings/vigilance—hyper-alert to others.</a:t>
            </a:r>
          </a:p>
          <a:p>
            <a:endParaRPr lang="en-US" sz="2200" dirty="0">
              <a:latin typeface="Arial Narrow" panose="020B0606020202030204" pitchFamily="34" charset="0"/>
            </a:endParaRPr>
          </a:p>
          <a:p>
            <a:r>
              <a:rPr lang="en-US" sz="2200" b="1" dirty="0">
                <a:latin typeface="Arial Narrow" panose="020B0606020202030204" pitchFamily="34" charset="0"/>
              </a:rPr>
              <a:t>Resources:  </a:t>
            </a:r>
            <a:r>
              <a:rPr lang="en-US" sz="2200" dirty="0">
                <a:latin typeface="Arial Narrow" panose="020B0606020202030204" pitchFamily="34" charset="0"/>
              </a:rPr>
              <a:t>Support from others (e.g., co-workers, strangers), self-affirmations.</a:t>
            </a:r>
          </a:p>
        </p:txBody>
      </p:sp>
    </p:spTree>
    <p:extLst>
      <p:ext uri="{BB962C8B-B14F-4D97-AF65-F5344CB8AC3E}">
        <p14:creationId xmlns:p14="http://schemas.microsoft.com/office/powerpoint/2010/main" val="5328981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1"/>
          <p:cNvSpPr txBox="1">
            <a:spLocks noChangeArrowheads="1"/>
          </p:cNvSpPr>
          <p:nvPr/>
        </p:nvSpPr>
        <p:spPr bwMode="auto">
          <a:xfrm>
            <a:off x="1066800" y="685800"/>
            <a:ext cx="7162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 dirty="0">
                <a:solidFill>
                  <a:srgbClr val="0070C0"/>
                </a:solidFill>
                <a:latin typeface="Arial Narrow" panose="020B0606020202030204" pitchFamily="34" charset="0"/>
              </a:rPr>
              <a:t>Ethnicity, Gender, and Health Care</a:t>
            </a:r>
          </a:p>
        </p:txBody>
      </p:sp>
      <p:pic>
        <p:nvPicPr>
          <p:cNvPr id="2048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905000"/>
            <a:ext cx="3124200" cy="208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100263"/>
            <a:ext cx="2952750" cy="170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4419600"/>
            <a:ext cx="2647950" cy="204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4"/>
          <p:cNvSpPr txBox="1">
            <a:spLocks noChangeArrowheads="1"/>
          </p:cNvSpPr>
          <p:nvPr/>
        </p:nvSpPr>
        <p:spPr bwMode="auto">
          <a:xfrm>
            <a:off x="914400" y="1981200"/>
            <a:ext cx="7620000" cy="3693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600" b="1" dirty="0">
                <a:latin typeface="Arial Narrow" panose="020B0606020202030204" pitchFamily="34" charset="0"/>
              </a:rPr>
              <a:t>Ethnic status</a:t>
            </a:r>
            <a:r>
              <a:rPr lang="en-US" altLang="en-US" sz="2600" dirty="0">
                <a:latin typeface="Arial Narrow" panose="020B0606020202030204" pitchFamily="34" charset="0"/>
              </a:rPr>
              <a:t>:  Black, Hispanic, low-Income people get: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600" dirty="0">
              <a:latin typeface="Arial Narrow" panose="020B060602020203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600" dirty="0">
                <a:latin typeface="Arial Narrow" panose="020B0606020202030204" pitchFamily="34" charset="0"/>
              </a:rPr>
              <a:t>		Less information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600" dirty="0">
                <a:latin typeface="Arial Narrow" panose="020B0606020202030204" pitchFamily="34" charset="0"/>
              </a:rPr>
              <a:t>		Less emotional support,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600" dirty="0">
                <a:latin typeface="Arial Narrow" panose="020B0606020202030204" pitchFamily="34" charset="0"/>
              </a:rPr>
              <a:t>		Less proficient treatment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600" dirty="0">
              <a:latin typeface="Arial Narrow" panose="020B060602020203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600" b="1" dirty="0">
                <a:latin typeface="Arial Narrow" panose="020B0606020202030204" pitchFamily="34" charset="0"/>
              </a:rPr>
              <a:t>Elderly:</a:t>
            </a:r>
            <a:r>
              <a:rPr lang="en-US" altLang="en-US" sz="2600" dirty="0">
                <a:latin typeface="Arial Narrow" panose="020B0606020202030204" pitchFamily="34" charset="0"/>
              </a:rPr>
              <a:t>  Less often resuscitated in ER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600" dirty="0">
              <a:latin typeface="Arial Narrow" panose="020B060602020203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600" b="1" dirty="0">
                <a:latin typeface="Arial Narrow" panose="020B0606020202030204" pitchFamily="34" charset="0"/>
              </a:rPr>
              <a:t>Women</a:t>
            </a:r>
            <a:r>
              <a:rPr lang="en-US" altLang="en-US" sz="2600" dirty="0">
                <a:latin typeface="Arial Narrow" panose="020B0606020202030204" pitchFamily="34" charset="0"/>
              </a:rPr>
              <a:t>:  Taken less seriously</a:t>
            </a:r>
            <a:endParaRPr lang="en-US" altLang="en-US" sz="2600" i="1" dirty="0">
              <a:latin typeface="Arial Narrow" panose="020B0606020202030204" pitchFamily="34" charset="0"/>
            </a:endParaRPr>
          </a:p>
        </p:txBody>
      </p:sp>
      <p:sp>
        <p:nvSpPr>
          <p:cNvPr id="20483" name="Text Box 5"/>
          <p:cNvSpPr txBox="1">
            <a:spLocks noChangeArrowheads="1"/>
          </p:cNvSpPr>
          <p:nvPr/>
        </p:nvSpPr>
        <p:spPr bwMode="auto">
          <a:xfrm>
            <a:off x="914400" y="762000"/>
            <a:ext cx="7620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600" dirty="0">
                <a:solidFill>
                  <a:srgbClr val="0000FF"/>
                </a:solidFill>
                <a:latin typeface="Arial Narrow" panose="020B0606020202030204" pitchFamily="34" charset="0"/>
              </a:rPr>
              <a:t>Stereotypes Interfere with Treatment </a:t>
            </a:r>
          </a:p>
        </p:txBody>
      </p:sp>
    </p:spTree>
    <p:extLst>
      <p:ext uri="{BB962C8B-B14F-4D97-AF65-F5344CB8AC3E}">
        <p14:creationId xmlns:p14="http://schemas.microsoft.com/office/powerpoint/2010/main" val="22995878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505417"/>
            <a:ext cx="75438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070C0"/>
                </a:solidFill>
                <a:latin typeface="Arial Narrow" panose="020B0606020202030204" pitchFamily="34" charset="0"/>
              </a:rPr>
              <a:t>Gender Differences in Medical Treatment</a:t>
            </a:r>
          </a:p>
          <a:p>
            <a:pPr algn="ctr"/>
            <a:r>
              <a:rPr lang="en-US" sz="1800" dirty="0" err="1">
                <a:solidFill>
                  <a:srgbClr val="0070C0"/>
                </a:solidFill>
                <a:latin typeface="Arial Narrow" panose="020B0606020202030204" pitchFamily="34" charset="0"/>
              </a:rPr>
              <a:t>Schopen</a:t>
            </a:r>
            <a:r>
              <a:rPr lang="en-US" sz="1800" dirty="0">
                <a:solidFill>
                  <a:srgbClr val="0070C0"/>
                </a:solidFill>
                <a:latin typeface="Arial Narrow" panose="020B0606020202030204" pitchFamily="34" charset="0"/>
              </a:rPr>
              <a:t>, 2018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7811" y="1902938"/>
            <a:ext cx="2362200" cy="14541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2900" y="1600200"/>
            <a:ext cx="59055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 Narrow" panose="020B0606020202030204" pitchFamily="34" charset="0"/>
              </a:rPr>
              <a:t>CPR</a:t>
            </a:r>
            <a:r>
              <a:rPr lang="en-US" dirty="0">
                <a:latin typeface="Arial Narrow" panose="020B0606020202030204" pitchFamily="34" charset="0"/>
              </a:rPr>
              <a:t> (cardiopulmonary resuscitation) given less to women 39% than to men (45%); men 23% more likely to survive public cardiac arrest. </a:t>
            </a:r>
          </a:p>
          <a:p>
            <a:r>
              <a:rPr lang="en-US" dirty="0">
                <a:latin typeface="Arial Narrow" panose="020B0606020202030204" pitchFamily="34" charset="0"/>
              </a:rPr>
              <a:t>Why?  Perhaps worry of touching women’s torsos.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42900" y="3193809"/>
            <a:ext cx="59055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 Narrow" panose="020B0606020202030204" pitchFamily="34" charset="0"/>
              </a:rPr>
              <a:t>Physical pain</a:t>
            </a:r>
            <a:r>
              <a:rPr lang="en-US" dirty="0">
                <a:latin typeface="Arial Narrow" panose="020B0606020202030204" pitchFamily="34" charset="0"/>
              </a:rPr>
              <a:t>: 	Men get pain killers</a:t>
            </a:r>
          </a:p>
          <a:p>
            <a:r>
              <a:rPr lang="en-US" dirty="0">
                <a:latin typeface="Arial Narrow" panose="020B0606020202030204" pitchFamily="34" charset="0"/>
              </a:rPr>
              <a:t>		Women get sedatives</a:t>
            </a:r>
          </a:p>
          <a:p>
            <a:endParaRPr lang="en-US" dirty="0">
              <a:latin typeface="Arial Narrow" panose="020B0606020202030204" pitchFamily="34" charset="0"/>
            </a:endParaRPr>
          </a:p>
          <a:p>
            <a:endParaRPr lang="en-US" dirty="0">
              <a:latin typeface="Arial Narrow" panose="020B060602020203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4315358"/>
            <a:ext cx="2316435" cy="13049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627811" y="4205121"/>
            <a:ext cx="6172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latin typeface="Arial Narrow" panose="020B0606020202030204" pitchFamily="34" charset="0"/>
              </a:rPr>
              <a:t>Endometriosis</a:t>
            </a:r>
            <a:r>
              <a:rPr lang="en-US" sz="2200" dirty="0">
                <a:latin typeface="Arial Narrow" panose="020B0606020202030204" pitchFamily="34" charset="0"/>
              </a:rPr>
              <a:t>: Tissue that normally lines the uterus grows outside it.  Very painful.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601685" y="4967821"/>
            <a:ext cx="64203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Arial Narrow" panose="020B0606020202030204" pitchFamily="34" charset="0"/>
              </a:rPr>
              <a:t>10% of all women have this disease.  But diagnosis takes 7-8 years.  Why? Often told “pain is in your head”.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8600" y="5949773"/>
            <a:ext cx="838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 Narrow" panose="020B0606020202030204" pitchFamily="34" charset="0"/>
              </a:rPr>
              <a:t>Common theme</a:t>
            </a:r>
            <a:r>
              <a:rPr lang="en-US" dirty="0">
                <a:latin typeface="Arial Narrow" panose="020B0606020202030204" pitchFamily="34" charset="0"/>
              </a:rPr>
              <a:t>:  Women too emotional; emotions </a:t>
            </a:r>
            <a:r>
              <a:rPr lang="en-US" dirty="0">
                <a:latin typeface="Arial Narrow" panose="020B0606020202030204" pitchFamily="34" charset="0"/>
                <a:sym typeface="Wingdings" panose="05000000000000000000" pitchFamily="2" charset="2"/>
              </a:rPr>
              <a:t> complaints.</a:t>
            </a:r>
            <a:endParaRPr lang="en-US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1750028"/>
      </p:ext>
    </p:extLst>
  </p:cSld>
  <p:clrMapOvr>
    <a:masterClrMapping/>
  </p:clrMapOvr>
</p:sld>
</file>

<file path=ppt/theme/theme1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5601</TotalTime>
  <Words>2070</Words>
  <Application>Microsoft Office PowerPoint</Application>
  <PresentationFormat>On-screen Show (4:3)</PresentationFormat>
  <Paragraphs>315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Arial Black</vt:lpstr>
      <vt:lpstr>Arial Narrow</vt:lpstr>
      <vt:lpstr>Times New Roman</vt:lpstr>
      <vt:lpstr>Wingdings</vt:lpstr>
      <vt:lpstr>Pixel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Rutgers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Evolution and Emotions</dc:title>
  <dc:creator>Kent Harber</dc:creator>
  <cp:lastModifiedBy>Kent Harber</cp:lastModifiedBy>
  <cp:revision>280</cp:revision>
  <cp:lastPrinted>2018-11-20T21:08:11Z</cp:lastPrinted>
  <dcterms:created xsi:type="dcterms:W3CDTF">2006-08-09T20:27:24Z</dcterms:created>
  <dcterms:modified xsi:type="dcterms:W3CDTF">2024-04-02T15:20:00Z</dcterms:modified>
</cp:coreProperties>
</file>