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417" r:id="rId2"/>
    <p:sldId id="442" r:id="rId3"/>
    <p:sldId id="444" r:id="rId4"/>
    <p:sldId id="397" r:id="rId5"/>
    <p:sldId id="412" r:id="rId6"/>
    <p:sldId id="393" r:id="rId7"/>
    <p:sldId id="394" r:id="rId8"/>
    <p:sldId id="449" r:id="rId9"/>
    <p:sldId id="413" r:id="rId10"/>
    <p:sldId id="396" r:id="rId11"/>
    <p:sldId id="432" r:id="rId12"/>
    <p:sldId id="451" r:id="rId13"/>
    <p:sldId id="433" r:id="rId14"/>
    <p:sldId id="435" r:id="rId15"/>
    <p:sldId id="450" r:id="rId16"/>
    <p:sldId id="400" r:id="rId17"/>
    <p:sldId id="401" r:id="rId18"/>
    <p:sldId id="402" r:id="rId19"/>
    <p:sldId id="403" r:id="rId20"/>
    <p:sldId id="404" r:id="rId21"/>
    <p:sldId id="405" r:id="rId22"/>
    <p:sldId id="411" r:id="rId23"/>
    <p:sldId id="407" r:id="rId24"/>
    <p:sldId id="409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1" autoAdjust="0"/>
    <p:restoredTop sz="89029" autoAdjust="0"/>
  </p:normalViewPr>
  <p:slideViewPr>
    <p:cSldViewPr>
      <p:cViewPr varScale="1">
        <p:scale>
          <a:sx n="98" d="100"/>
          <a:sy n="98" d="100"/>
        </p:scale>
        <p:origin x="12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52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A2DB6-E9B8-443F-8FB4-B6B85FD04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94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9ADC-855F-4B60-9FEC-E8531945E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8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21D09-16B8-4B7A-ACD2-95594FEDB0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8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67B4-E6E7-42FA-9CC0-35CC048F48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2727F-63E1-4B22-B94A-C9B693A65A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75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BB41E-BEE8-4F0B-9379-7B96D9C45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026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27DFC-8A58-41C3-9DF7-E5BA5A8218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00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595FA-CFCD-439F-AF46-E981DF58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0E54B-1258-480A-B120-40F5E1324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50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1ADFA-6442-4DD9-99FF-CFEBFBA4D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9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39D473A4-DD05-4082-9EF2-F4D3BB1A66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hlink"/>
                </a:solidFill>
                <a:latin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defRPr/>
              </a:pPr>
              <a:endParaRPr lang="en-US" altLang="en-US" sz="1800">
                <a:solidFill>
                  <a:schemeClr val="accent2"/>
                </a:solidFill>
                <a:latin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524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rutgersrpoints@psychology.rutgers.edu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_nSVAUZUMGA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14400" y="390398"/>
            <a:ext cx="7543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ANNOUNCEMENTS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6700" y="1066800"/>
            <a:ext cx="883920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  <a:defRPr/>
            </a:pPr>
            <a:r>
              <a:rPr lang="en-US" b="1" dirty="0">
                <a:latin typeface="Arial Narrow" panose="020B0606020202030204" pitchFamily="34" charset="0"/>
              </a:rPr>
              <a:t>Quiz 2 is on Thursday (April 4)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15  multiple choice questions + 2 Extra Credit questions</a:t>
            </a:r>
          </a:p>
          <a:p>
            <a:pPr>
              <a:defRPr/>
            </a:pPr>
            <a:endParaRPr lang="en-US" sz="1000" dirty="0">
              <a:latin typeface="Arial Narrow" panose="020B0606020202030204" pitchFamily="34" charset="0"/>
            </a:endParaRPr>
          </a:p>
          <a:p>
            <a:pPr marL="457200" indent="-457200">
              <a:buFontTx/>
              <a:buAutoNum type="arabicPeriod" startAt="2"/>
              <a:defRPr/>
            </a:pPr>
            <a:r>
              <a:rPr lang="en-US" b="1" dirty="0">
                <a:latin typeface="Arial Narrow" panose="020B0606020202030204" pitchFamily="34" charset="0"/>
              </a:rPr>
              <a:t>Diary Study 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You should complete Dairy 3 today</a:t>
            </a:r>
          </a:p>
          <a:p>
            <a:pPr marL="914400" lvl="1" indent="-457200">
              <a:buFontTx/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Diary Study instructions on Canvas and on my website: </a:t>
            </a:r>
            <a:r>
              <a:rPr lang="en-US" sz="2000" dirty="0">
                <a:latin typeface="Arial Narrow" panose="020B0606020202030204" pitchFamily="34" charset="0"/>
              </a:rPr>
              <a:t>http://nwkpsych.rutgers.edu/~kharber/healthpsychology/diary%20study/  </a:t>
            </a:r>
          </a:p>
          <a:p>
            <a:pPr>
              <a:defRPr/>
            </a:pPr>
            <a:endParaRPr lang="en-US" sz="1000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en-US" b="1" dirty="0">
                <a:latin typeface="Arial Narrow" panose="020B0606020202030204" pitchFamily="34" charset="0"/>
              </a:rPr>
              <a:t>3. Extra Credit R-Points</a:t>
            </a:r>
            <a:r>
              <a:rPr lang="en-US" dirty="0">
                <a:latin typeface="Arial Narrow" panose="020B0606020202030204" pitchFamily="34" charset="0"/>
              </a:rPr>
              <a:t>:  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Subject pool now open for experiment-based extra-credit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1 Extra Credit for every 30-minute experiment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6 Extra Credit points available for class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Contact Subject Pool Coordinator for info: </a:t>
            </a:r>
            <a:r>
              <a:rPr lang="en-US" dirty="0">
                <a:latin typeface="Arial Narrow" panose="020B0606020202030204" pitchFamily="34" charset="0"/>
                <a:hlinkClick r:id="rId2"/>
              </a:rPr>
              <a:t>rutgersrpoints@psychology.rutgers.edu</a:t>
            </a:r>
            <a:r>
              <a:rPr lang="en-US" dirty="0">
                <a:latin typeface="Arial Narrow" panose="020B0606020202030204" pitchFamily="34" charset="0"/>
              </a:rPr>
              <a:t> </a:t>
            </a:r>
          </a:p>
          <a:p>
            <a:pPr marL="914400" lvl="1" indent="-457200">
              <a:buAutoNum type="alphaLcPeriod"/>
              <a:defRPr/>
            </a:pPr>
            <a:r>
              <a:rPr lang="en-US" dirty="0">
                <a:latin typeface="Arial Narrow" panose="020B0606020202030204" pitchFamily="34" charset="0"/>
              </a:rPr>
              <a:t>Stigma for a Day is due today.</a:t>
            </a:r>
          </a:p>
          <a:p>
            <a:pPr marL="914400" lvl="1" indent="-457200">
              <a:buAutoNum type="alphaLcPeriod"/>
              <a:defRPr/>
            </a:pPr>
            <a:endParaRPr lang="en-US" sz="1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59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86383" y="2362200"/>
            <a:ext cx="8229600" cy="326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ClrTx/>
              <a:buSzTx/>
              <a:buFontTx/>
              <a:buAutoNum type="alphaUcPeriod"/>
            </a:pPr>
            <a:r>
              <a:rPr lang="en-US" altLang="en-US" sz="2600" b="1" dirty="0">
                <a:latin typeface="Arial Narrow" panose="020B0606020202030204" pitchFamily="34" charset="0"/>
              </a:rPr>
              <a:t>Verbal Report:</a:t>
            </a:r>
            <a:r>
              <a:rPr lang="en-US" altLang="en-US" sz="2600" dirty="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1. Say they prefer meeting with a disabled vs. able-bodied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2. Express opinions that match those of disabled person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B.  </a:t>
            </a:r>
            <a:r>
              <a:rPr lang="en-US" altLang="en-US" sz="2600" b="1" dirty="0">
                <a:latin typeface="Arial Narrow" panose="020B0606020202030204" pitchFamily="34" charset="0"/>
              </a:rPr>
              <a:t>Non-verbal behavior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dirty="0">
                <a:latin typeface="Arial Narrow" panose="020B0606020202030204" pitchFamily="34" charset="0"/>
              </a:rPr>
              <a:t>	</a:t>
            </a: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1.  Terminate interview sooner	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2.  More motor inhibition (sit rigidly)			 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856034" y="533400"/>
            <a:ext cx="784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Responses to Disabled: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Statements Versus Actions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Hastorf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et al. 1979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6FF30C7E-F738-BDD2-4172-2B97A932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97682"/>
            <a:ext cx="8229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Why the mismatch?  </a:t>
            </a:r>
            <a:r>
              <a:rPr lang="en-US" altLang="en-US" sz="2600" dirty="0">
                <a:latin typeface="Arial Narrow" panose="020B0606020202030204" pitchFamily="34" charset="0"/>
              </a:rPr>
              <a:t>			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28600" y="4572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Socially Managing a Disability</a:t>
            </a:r>
            <a:endParaRPr lang="en-US" altLang="en-US" sz="2400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676400"/>
            <a:ext cx="2066925" cy="200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6248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How do able-bodied (e.g., “markers”) feel around 	disabled?  </a:t>
            </a:r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152400" y="2492375"/>
            <a:ext cx="556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Disturbed, anxious, self-conscious, curious, 	</a:t>
            </a:r>
            <a:r>
              <a:rPr lang="en-US" altLang="en-US" sz="2400" b="1" i="1" dirty="0">
                <a:solidFill>
                  <a:srgbClr val="0070C0"/>
                </a:solidFill>
                <a:latin typeface="Arial Narrow" panose="020B0606020202030204" pitchFamily="34" charset="0"/>
              </a:rPr>
              <a:t>ambivalent.</a:t>
            </a: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 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52400" y="3613150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Do disabled know what affect they have on able-	bodied?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176719" y="4724400"/>
            <a:ext cx="556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>
                <a:solidFill>
                  <a:srgbClr val="0070C0"/>
                </a:solidFill>
                <a:latin typeface="Arial Narrow" panose="020B0606020202030204" pitchFamily="34" charset="0"/>
              </a:rPr>
              <a:t>Generally, yes.  How could they not?  </a:t>
            </a:r>
          </a:p>
        </p:txBody>
      </p:sp>
      <p:sp>
        <p:nvSpPr>
          <p:cNvPr id="161801" name="Text Box 9"/>
          <p:cNvSpPr txBox="1">
            <a:spLocks noChangeArrowheads="1"/>
          </p:cNvSpPr>
          <p:nvPr/>
        </p:nvSpPr>
        <p:spPr bwMode="auto">
          <a:xfrm>
            <a:off x="233464" y="5715000"/>
            <a:ext cx="701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 Narrow" panose="020B0606020202030204" pitchFamily="34" charset="0"/>
              </a:rPr>
              <a:t>Should handicapped acknowledge handicap or ignore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8" grpId="0"/>
      <p:bldP spid="1618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F109DFB-40B2-C0C9-3577-D70443819D21}"/>
              </a:ext>
            </a:extLst>
          </p:cNvPr>
          <p:cNvSpPr txBox="1"/>
          <p:nvPr/>
        </p:nvSpPr>
        <p:spPr>
          <a:xfrm>
            <a:off x="1066800" y="5331767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https://www.youtube.com/watch?v=_nSVAUZUMGA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B3EA4-EAE5-3033-FD3F-17B2DA73A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584273"/>
            <a:ext cx="6019800" cy="3383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C0C08D-F15B-112E-E624-50995D24B6D9}"/>
              </a:ext>
            </a:extLst>
          </p:cNvPr>
          <p:cNvSpPr txBox="1"/>
          <p:nvPr/>
        </p:nvSpPr>
        <p:spPr>
          <a:xfrm>
            <a:off x="609600" y="685800"/>
            <a:ext cx="800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0070C0"/>
                </a:solidFill>
                <a:latin typeface="Arial Narrow" panose="020B0606020202030204" pitchFamily="34" charset="0"/>
              </a:rPr>
              <a:t>“Elephant in the Room”: A Wise Debate Tactic?</a:t>
            </a:r>
          </a:p>
        </p:txBody>
      </p:sp>
    </p:spTree>
    <p:extLst>
      <p:ext uri="{BB962C8B-B14F-4D97-AF65-F5344CB8AC3E}">
        <p14:creationId xmlns:p14="http://schemas.microsoft.com/office/powerpoint/2010/main" val="2378487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" y="533400"/>
            <a:ext cx="533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Acknowledging the Disability                             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Hastorf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Wildfogel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&amp;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Cassman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1979</a:t>
            </a:r>
          </a:p>
        </p:txBody>
      </p:sp>
      <p:sp>
        <p:nvSpPr>
          <p:cNvPr id="11267" name="Text Box 6"/>
          <p:cNvSpPr txBox="1">
            <a:spLocks noChangeArrowheads="1"/>
          </p:cNvSpPr>
          <p:nvPr/>
        </p:nvSpPr>
        <p:spPr bwMode="auto">
          <a:xfrm>
            <a:off x="381000" y="1828800"/>
            <a:ext cx="5638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Question</a:t>
            </a:r>
            <a:r>
              <a:rPr lang="en-US" altLang="en-US" sz="2400" dirty="0">
                <a:latin typeface="Arial Narrow" panose="020B0606020202030204" pitchFamily="34" charset="0"/>
              </a:rPr>
              <a:t>: Do people prefer disabled person 	who acknowledges disability?</a:t>
            </a:r>
          </a:p>
        </p:txBody>
      </p: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304800" y="3063875"/>
            <a:ext cx="853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Method—Study 1</a:t>
            </a:r>
            <a:r>
              <a:rPr lang="en-US" altLang="en-US" sz="2400" dirty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watch video of disabled student interviewed about starting college.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Student acknowledges/doesn’t acknowledge disability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rate how much they like student, how much want to work with him.	</a:t>
            </a:r>
          </a:p>
        </p:txBody>
      </p:sp>
      <p:pic>
        <p:nvPicPr>
          <p:cNvPr id="112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762000"/>
            <a:ext cx="323056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8" name="Text Box 10"/>
          <p:cNvSpPr txBox="1">
            <a:spLocks noChangeArrowheads="1"/>
          </p:cNvSpPr>
          <p:nvPr/>
        </p:nvSpPr>
        <p:spPr bwMode="auto">
          <a:xfrm>
            <a:off x="8382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71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762000" y="5415598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_____% like acknowledger more than non-acknowledger</a:t>
            </a:r>
          </a:p>
        </p:txBody>
      </p:sp>
      <p:sp>
        <p:nvSpPr>
          <p:cNvPr id="160780" name="Text Box 12"/>
          <p:cNvSpPr txBox="1">
            <a:spLocks noChangeArrowheads="1"/>
          </p:cNvSpPr>
          <p:nvPr/>
        </p:nvSpPr>
        <p:spPr bwMode="auto">
          <a:xfrm>
            <a:off x="838200" y="60198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79</a:t>
            </a:r>
          </a:p>
        </p:txBody>
      </p:sp>
      <p:sp>
        <p:nvSpPr>
          <p:cNvPr id="11273" name="Text Box 13"/>
          <p:cNvSpPr txBox="1">
            <a:spLocks noChangeArrowheads="1"/>
          </p:cNvSpPr>
          <p:nvPr/>
        </p:nvSpPr>
        <p:spPr bwMode="auto">
          <a:xfrm>
            <a:off x="762000" y="60198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____% prefer working with acknowledger over the non-acknowledger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8" grpId="0"/>
      <p:bldP spid="1607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6200" y="533400"/>
            <a:ext cx="533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Acknowledging the Disability                             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Hastorf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Wildfogel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&amp;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Cassman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1979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11163" y="1824206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Study 1 found: </a:t>
            </a:r>
            <a:r>
              <a:rPr lang="en-US" altLang="en-US" sz="2400" dirty="0">
                <a:latin typeface="Arial Narrow" panose="020B0606020202030204" pitchFamily="34" charset="0"/>
              </a:rPr>
              <a:t>Being open and acknowledging a disability increases liking.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Problem:  </a:t>
            </a:r>
            <a:r>
              <a:rPr lang="en-US" altLang="en-US" sz="2400" dirty="0">
                <a:latin typeface="Arial Narrow" panose="020B0606020202030204" pitchFamily="34" charset="0"/>
              </a:rPr>
              <a:t>How many causes are tested here?</a:t>
            </a:r>
            <a:endParaRPr lang="en-US" alt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2400" y="3581400"/>
            <a:ext cx="8686800" cy="323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Method—Study 2</a:t>
            </a:r>
            <a:r>
              <a:rPr lang="en-US" altLang="en-US" sz="2400" dirty="0">
                <a:latin typeface="Arial Narrow" panose="020B060602020203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watch video of disabled person who acknowledges: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a.  Disability	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 b. Girlfriend problem (“weird religious trip girlfriend’s mom laying on me”)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Which disabled person is like more?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  _____ Acknowledges disability       ____ Acknowledges other problem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762000"/>
            <a:ext cx="3230562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70" name="Text Box 6"/>
          <p:cNvSpPr txBox="1">
            <a:spLocks noChangeArrowheads="1"/>
          </p:cNvSpPr>
          <p:nvPr/>
        </p:nvSpPr>
        <p:spPr bwMode="auto">
          <a:xfrm>
            <a:off x="443589" y="6248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  <p:sp>
        <p:nvSpPr>
          <p:cNvPr id="164874" name="Text Box 10"/>
          <p:cNvSpPr txBox="1">
            <a:spLocks noChangeArrowheads="1"/>
          </p:cNvSpPr>
          <p:nvPr/>
        </p:nvSpPr>
        <p:spPr bwMode="auto">
          <a:xfrm>
            <a:off x="2072483" y="1676400"/>
            <a:ext cx="175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8000"/>
                </a:solidFill>
                <a:latin typeface="Times New Roman" panose="02020603050405020304" pitchFamily="18" charset="0"/>
              </a:rPr>
              <a:t> ______</a:t>
            </a:r>
          </a:p>
        </p:txBody>
      </p:sp>
      <p:sp>
        <p:nvSpPr>
          <p:cNvPr id="164875" name="Text Box 11"/>
          <p:cNvSpPr txBox="1">
            <a:spLocks noChangeArrowheads="1"/>
          </p:cNvSpPr>
          <p:nvPr/>
        </p:nvSpPr>
        <p:spPr bwMode="auto">
          <a:xfrm>
            <a:off x="4076702" y="1692275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_______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C512CD5-2540-9E7D-C4A4-55F2B2DDFB9D}"/>
              </a:ext>
            </a:extLst>
          </p:cNvPr>
          <p:cNvSpPr/>
          <p:nvPr/>
        </p:nvSpPr>
        <p:spPr bwMode="auto">
          <a:xfrm>
            <a:off x="8119353" y="466928"/>
            <a:ext cx="609600" cy="304800"/>
          </a:xfrm>
          <a:prstGeom prst="ellips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/>
      <p:bldP spid="164874" grpId="0"/>
      <p:bldP spid="1648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128838" y="517525"/>
            <a:ext cx="5334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 Narrow" panose="020B0606020202030204" pitchFamily="34" charset="0"/>
              </a:rPr>
              <a:t>Acknowledging the Disability:  Stressed and Open vs.                         Cool and Avoidant                                                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Hastorf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Wildfogel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&amp; 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Cassman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, 1979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52400" y="4724400"/>
            <a:ext cx="8686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prefer person who:					                             	a.  Acknowledges but with clear discomfort and awkwardness.		b.  Does not acknowledge but is very poised and cool.</a:t>
            </a:r>
          </a:p>
        </p:txBody>
      </p:sp>
      <p:pic>
        <p:nvPicPr>
          <p:cNvPr id="1434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1828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8" r="8398"/>
          <a:stretch>
            <a:fillRect/>
          </a:stretch>
        </p:blipFill>
        <p:spPr bwMode="auto">
          <a:xfrm>
            <a:off x="7239000" y="381000"/>
            <a:ext cx="183832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76200" y="2895600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Arial Narrow" panose="020B0606020202030204" pitchFamily="34" charset="0"/>
              </a:rPr>
              <a:t>Hastorf</a:t>
            </a:r>
            <a:r>
              <a:rPr lang="en-US" altLang="en-US" sz="2400" dirty="0">
                <a:latin typeface="Arial Narrow" panose="020B0606020202030204" pitchFamily="34" charset="0"/>
              </a:rPr>
              <a:t> et al. predict that the </a:t>
            </a:r>
            <a:r>
              <a:rPr lang="en-US" altLang="en-US" sz="2400" u="sng" dirty="0">
                <a:latin typeface="Arial Narrow" panose="020B0606020202030204" pitchFamily="34" charset="0"/>
              </a:rPr>
              <a:t>style</a:t>
            </a:r>
            <a:r>
              <a:rPr lang="en-US" altLang="en-US" sz="2400" dirty="0">
                <a:latin typeface="Arial Narrow" panose="020B0606020202030204" pitchFamily="34" charset="0"/>
              </a:rPr>
              <a:t> of disclosing disability will matter. They expect </a:t>
            </a:r>
            <a:r>
              <a:rPr lang="en-US" altLang="en-US" sz="2400" dirty="0" err="1"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latin typeface="Arial Narrow" panose="020B0606020202030204" pitchFamily="34" charset="0"/>
              </a:rPr>
              <a:t> will </a:t>
            </a:r>
            <a:r>
              <a:rPr lang="en-US" altLang="en-US" sz="2400" u="sng" dirty="0">
                <a:latin typeface="Arial Narrow" panose="020B0606020202030204" pitchFamily="34" charset="0"/>
              </a:rPr>
              <a:t>not like</a:t>
            </a:r>
            <a:r>
              <a:rPr lang="en-US" altLang="en-US" sz="2400" dirty="0">
                <a:latin typeface="Arial Narrow" panose="020B0606020202030204" pitchFamily="34" charset="0"/>
              </a:rPr>
              <a:t> disabled person who discloses uncomfortably. Why?</a:t>
            </a:r>
          </a:p>
        </p:txBody>
      </p:sp>
      <p:sp>
        <p:nvSpPr>
          <p:cNvPr id="165902" name="Text Box 14"/>
          <p:cNvSpPr txBox="1">
            <a:spLocks noChangeArrowheads="1"/>
          </p:cNvSpPr>
          <p:nvPr/>
        </p:nvSpPr>
        <p:spPr bwMode="auto">
          <a:xfrm>
            <a:off x="317770" y="3744360"/>
            <a:ext cx="853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Disabled person’s discomfort will make </a:t>
            </a:r>
            <a:r>
              <a:rPr lang="en-US" altLang="en-US" sz="2400" dirty="0" err="1">
                <a:solidFill>
                  <a:srgbClr val="0070C0"/>
                </a:solidFill>
                <a:latin typeface="Arial Narrow" panose="020B0606020202030204" pitchFamily="34" charset="0"/>
              </a:rPr>
              <a:t>Ss</a:t>
            </a: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 uncomfortable </a:t>
            </a: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dislike.                             You agree?  Why / why not?</a:t>
            </a:r>
            <a:endParaRPr lang="en-US" altLang="en-US" sz="2400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058" y="5137355"/>
            <a:ext cx="533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1D6FDB-D39A-E72F-9C05-C42939786A03}"/>
              </a:ext>
            </a:extLst>
          </p:cNvPr>
          <p:cNvSpPr txBox="1"/>
          <p:nvPr/>
        </p:nvSpPr>
        <p:spPr>
          <a:xfrm>
            <a:off x="228600" y="6126580"/>
            <a:ext cx="990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B75B1-F1B2-E49F-2778-303A47F1889B}"/>
              </a:ext>
            </a:extLst>
          </p:cNvPr>
          <p:cNvSpPr txBox="1"/>
          <p:nvPr/>
        </p:nvSpPr>
        <p:spPr>
          <a:xfrm>
            <a:off x="1516857" y="6144015"/>
            <a:ext cx="65579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Perhaps courage is attractive.</a:t>
            </a:r>
          </a:p>
        </p:txBody>
      </p:sp>
    </p:spTree>
    <p:extLst>
      <p:ext uri="{BB962C8B-B14F-4D97-AF65-F5344CB8AC3E}">
        <p14:creationId xmlns:p14="http://schemas.microsoft.com/office/powerpoint/2010/main" val="28998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902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60198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0000FF"/>
                </a:solidFill>
                <a:latin typeface="Arial Narrow" panose="020B0606020202030204" pitchFamily="34" charset="0"/>
              </a:rPr>
              <a:t>Staring at Strange Strangers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Ellen Langer, 1976</a:t>
            </a: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04800" y="4187825"/>
            <a:ext cx="86106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Langer Study 1</a:t>
            </a:r>
            <a:r>
              <a:rPr lang="en-US" altLang="en-US" sz="2600" dirty="0">
                <a:latin typeface="Arial Narrow" panose="020B0606020202030204" pitchFamily="34" charset="0"/>
              </a:rPr>
              <a:t>:  Do people want to stare at physically unusual?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Ss can stare at a typical, a pregnant woman, a person in leg brace.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Who do Ss stare at more?  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6781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Disabled can be disturbing, upsetting.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Do we want to avoid looking or do we want to stare?  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Why?  </a:t>
            </a: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304800" y="5697538"/>
            <a:ext cx="861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Spend more time staring at pregnant woman, leg-brace, than typical.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Conclusion:  People fascinated by the unusual.</a:t>
            </a:r>
          </a:p>
        </p:txBody>
      </p:sp>
      <p:pic>
        <p:nvPicPr>
          <p:cNvPr id="1536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09600"/>
            <a:ext cx="2895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4495800" y="3505200"/>
            <a:ext cx="20193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0" grpId="0"/>
      <p:bldP spid="14439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304800" y="3611563"/>
            <a:ext cx="853440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Langer Study 2</a:t>
            </a:r>
            <a:r>
              <a:rPr lang="en-US" altLang="en-US" sz="2400" dirty="0">
                <a:latin typeface="Arial Narrow" panose="020B0606020202030204" pitchFamily="34" charset="0"/>
              </a:rPr>
              <a:t>: Ss can stare, or not stare, at person wearing a leg brace.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Ss then talk with person.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Who sits closer, those who stared or those who didn’t stare?</a:t>
            </a:r>
          </a:p>
        </p:txBody>
      </p:sp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381000" y="457200"/>
            <a:ext cx="8305800" cy="103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800">
                <a:solidFill>
                  <a:srgbClr val="0000FF"/>
                </a:solidFill>
                <a:latin typeface="Arial Narrow" panose="020B0606020202030204" pitchFamily="34" charset="0"/>
              </a:rPr>
              <a:t>Staring at Strange Strangers, cont.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0000FF"/>
                </a:solidFill>
                <a:latin typeface="Arial Narrow" panose="020B0606020202030204" pitchFamily="34" charset="0"/>
              </a:rPr>
              <a:t>Ellen Langer, 1976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04800" y="1828800"/>
            <a:ext cx="61722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Is it ever OK to stare at the disabled?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What happens if we try to suppress desire to stare                  (recall Wegner White Bear studies)?</a:t>
            </a:r>
          </a:p>
        </p:txBody>
      </p:sp>
      <p:sp>
        <p:nvSpPr>
          <p:cNvPr id="145416" name="Text Box 8"/>
          <p:cNvSpPr txBox="1">
            <a:spLocks noChangeArrowheads="1"/>
          </p:cNvSpPr>
          <p:nvPr/>
        </p:nvSpPr>
        <p:spPr bwMode="auto">
          <a:xfrm>
            <a:off x="304800" y="5627042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Arial Narrow" panose="020B0606020202030204" pitchFamily="34" charset="0"/>
              </a:rPr>
              <a:t>Ss sit closer to person in leg-brace if they first had chance to stare.  Why?</a:t>
            </a:r>
          </a:p>
        </p:txBody>
      </p:sp>
      <p:pic>
        <p:nvPicPr>
          <p:cNvPr id="1639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1493838"/>
            <a:ext cx="2438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DD8E06-8A1C-CDAE-919F-4EBCB38E488E}"/>
              </a:ext>
            </a:extLst>
          </p:cNvPr>
          <p:cNvSpPr txBox="1"/>
          <p:nvPr/>
        </p:nvSpPr>
        <p:spPr>
          <a:xfrm>
            <a:off x="381000" y="6248400"/>
            <a:ext cx="831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Discomfort of trying to suppress curiosity is gone.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152400" y="1581329"/>
            <a:ext cx="76962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*  We know who we are based on the way others respond to us.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*  Others' responses serve as a social mirror.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*  Let's us know if we're liked/disliked, attractive/unattractive, 	smart/limited, etc.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*  Helps us gauge our own emotional reactions to difficult,                                   	unusual events.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 Narrow" panose="020B0606020202030204" pitchFamily="34" charset="0"/>
              </a:rPr>
              <a:t>*  Provides us feedback about the appropriateness of our own 	actions.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 Narrow" panose="020B0606020202030204" pitchFamily="34" charset="0"/>
              </a:rPr>
              <a:t>How would stigma affect the social looking glass/mirror?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8382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How Stigma Affects the Stigmatize:                             The Looking Glass Self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0" r="13441" b="5106"/>
          <a:stretch>
            <a:fillRect/>
          </a:stretch>
        </p:blipFill>
        <p:spPr bwMode="auto">
          <a:xfrm>
            <a:off x="7086600" y="2209800"/>
            <a:ext cx="1905000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66700" y="2673840"/>
            <a:ext cx="8610600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I always felt when I went into some boutique, that all the salesgirls were staring at me.... I always felt that the first thing anyone would notice is that I was fat...and they would know why I was fat.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They would know I was neurotic, that I was unsatisfied, that I had problems. They could tell immediately that I was out of control.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I always look around to see if there was anyone as fat as me.  I always wondered when I saw a fat woman, "Do I look like that?"</a:t>
            </a: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81000" y="914400"/>
            <a:ext cx="48006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Stigma and the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Warped Looking Glass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0384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>
                <a:solidFill>
                  <a:srgbClr val="0070C0"/>
                </a:solidFill>
                <a:latin typeface="Arial Narrow" panose="020B0606020202030204" pitchFamily="34" charset="0"/>
              </a:rPr>
              <a:t>REVIEW QUESTION 1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u="sng" dirty="0">
                <a:latin typeface="Arial Narrow" panose="020B0606020202030204" pitchFamily="34" charset="0"/>
              </a:rPr>
              <a:t>Following rules </a:t>
            </a:r>
            <a:r>
              <a:rPr lang="en-US" altLang="en-US" dirty="0">
                <a:latin typeface="Arial Narrow" panose="020B0606020202030204" pitchFamily="34" charset="0"/>
              </a:rPr>
              <a:t>and </a:t>
            </a:r>
            <a:r>
              <a:rPr lang="en-US" altLang="en-US" u="sng" dirty="0">
                <a:latin typeface="Arial Narrow" panose="020B0606020202030204" pitchFamily="34" charset="0"/>
              </a:rPr>
              <a:t>personal growth </a:t>
            </a:r>
            <a:r>
              <a:rPr lang="en-US" altLang="en-US" dirty="0">
                <a:latin typeface="Arial Narrow" panose="020B0606020202030204" pitchFamily="34" charset="0"/>
              </a:rPr>
              <a:t>are both family values. 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How can these two family values lead to psychological problems?</a:t>
            </a: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____ “Rules” are almost always bad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“Growth” is problematic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 Both of these values are dangerous to family well-being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These two values become a problem when they conflict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None of the above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8100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474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04800" y="2438400"/>
            <a:ext cx="86106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 err="1">
                <a:latin typeface="Arial Narrow" panose="020B0606020202030204" pitchFamily="34" charset="0"/>
              </a:rPr>
              <a:t>Hypervisible</a:t>
            </a:r>
            <a:r>
              <a:rPr lang="en-US" altLang="en-US" sz="2600" b="1" dirty="0">
                <a:latin typeface="Arial Narrow" panose="020B0606020202030204" pitchFamily="34" charset="0"/>
              </a:rPr>
              <a:t>:</a:t>
            </a:r>
            <a:r>
              <a:rPr lang="en-US" altLang="en-US" sz="2600" dirty="0">
                <a:latin typeface="Arial Narrow" panose="020B0606020202030204" pitchFamily="34" charset="0"/>
              </a:rPr>
              <a:t>  Everyone notices you because of the mark—the facial disfigurement, the radiation-treatment hair loss, the wheelchair.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Invisible</a:t>
            </a:r>
            <a:r>
              <a:rPr lang="en-US" altLang="en-US" sz="2600" dirty="0">
                <a:latin typeface="Arial Narrow" panose="020B0606020202030204" pitchFamily="34" charset="0"/>
              </a:rPr>
              <a:t>:  But people still seem to not see </a:t>
            </a:r>
            <a:r>
              <a:rPr lang="en-US" altLang="en-US" sz="2600" u="sng" dirty="0">
                <a:latin typeface="Arial Narrow" panose="020B0606020202030204" pitchFamily="34" charset="0"/>
              </a:rPr>
              <a:t>you.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I am invisible, understand, simply because people refuse to see me.  ...it is though I have been surrounded by mirrors of hard, distorting glass.  When they approach me they see only my surroundings, themselves, or figments of their imagination—indeed, everything and anything except me.  </a:t>
            </a:r>
            <a:r>
              <a:rPr lang="en-US" altLang="en-US" sz="2600" dirty="0">
                <a:latin typeface="Arial Narrow" panose="020B0606020202030204" pitchFamily="34" charset="0"/>
              </a:rPr>
              <a:t>Ralph Ellison, </a:t>
            </a:r>
            <a:r>
              <a:rPr lang="en-US" altLang="en-US" sz="2600" u="sng" dirty="0">
                <a:latin typeface="Arial Narrow" panose="020B0606020202030204" pitchFamily="34" charset="0"/>
              </a:rPr>
              <a:t>Invisible Man</a:t>
            </a:r>
            <a:r>
              <a:rPr lang="en-US" altLang="en-US" sz="2600" dirty="0">
                <a:latin typeface="Arial Narrow" panose="020B0606020202030204" pitchFamily="34" charset="0"/>
              </a:rPr>
              <a:t>, 1947 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476500" y="607874"/>
            <a:ext cx="42672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Being Both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Hyper-visible and Invisible</a:t>
            </a:r>
          </a:p>
        </p:txBody>
      </p:sp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514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DABD78-A949-4925-8F4D-B926BADCD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304800"/>
            <a:ext cx="1686273" cy="200551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04800" y="2362200"/>
            <a:ext cx="8458200" cy="406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One of the most direct effects of stigma is threat to self-esteem.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-- Defined in terms of stigma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-- Avoided, shunned, ostracized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-- Non-stigmatized features are overlooked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b="1">
                <a:latin typeface="Arial Narrow" panose="020B0606020202030204" pitchFamily="34" charset="0"/>
              </a:rPr>
              <a:t>Self-stigmatizing</a:t>
            </a:r>
            <a:r>
              <a:rPr lang="en-US" altLang="en-US" sz="2600">
                <a:latin typeface="Arial Narrow" panose="020B0606020202030204" pitchFamily="34" charset="0"/>
              </a:rPr>
              <a:t>—Internalizing </a:t>
            </a:r>
            <a:r>
              <a:rPr lang="en-US" altLang="en-US" sz="2600" dirty="0">
                <a:latin typeface="Arial Narrow" panose="020B0606020202030204" pitchFamily="34" charset="0"/>
              </a:rPr>
              <a:t>other's negative view of oneself.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i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i="1" dirty="0">
                <a:latin typeface="Arial Narrow" panose="020B0606020202030204" pitchFamily="34" charset="0"/>
              </a:rPr>
              <a:t>“Not just that one is fat or gay or blind or alcoholic, but rather that one is therefore fundamentally flawed as a person—sick, weak, immoral, or evil.  In Goffman's terms, one has ‘a spoiled identity’ ".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685800" y="838200"/>
            <a:ext cx="7696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Stigma Corrodes Self Esteem: 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The Darkened Looking Glass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838200" y="53340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How Disability Can Change Self Schema</a:t>
            </a:r>
          </a:p>
        </p:txBody>
      </p:sp>
      <p:grpSp>
        <p:nvGrpSpPr>
          <p:cNvPr id="23555" name="Group 26"/>
          <p:cNvGrpSpPr>
            <a:grpSpLocks/>
          </p:cNvGrpSpPr>
          <p:nvPr/>
        </p:nvGrpSpPr>
        <p:grpSpPr bwMode="auto">
          <a:xfrm>
            <a:off x="533400" y="1905000"/>
            <a:ext cx="3581400" cy="4724400"/>
            <a:chOff x="432" y="1200"/>
            <a:chExt cx="2256" cy="2976"/>
          </a:xfrm>
        </p:grpSpPr>
        <p:sp>
          <p:nvSpPr>
            <p:cNvPr id="23593" name="Text Box 12"/>
            <p:cNvSpPr txBox="1">
              <a:spLocks noChangeArrowheads="1"/>
            </p:cNvSpPr>
            <p:nvPr/>
          </p:nvSpPr>
          <p:spPr bwMode="auto">
            <a:xfrm>
              <a:off x="432" y="3504"/>
              <a:ext cx="1104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200">
                  <a:latin typeface="Arial Narrow" panose="020B0606020202030204" pitchFamily="34" charset="0"/>
                </a:rPr>
                <a:t>Popular</a:t>
              </a:r>
            </a:p>
          </p:txBody>
        </p:sp>
        <p:sp>
          <p:nvSpPr>
            <p:cNvPr id="23594" name="Line 14"/>
            <p:cNvSpPr>
              <a:spLocks noChangeShapeType="1"/>
            </p:cNvSpPr>
            <p:nvPr/>
          </p:nvSpPr>
          <p:spPr bwMode="auto">
            <a:xfrm>
              <a:off x="1440" y="2784"/>
              <a:ext cx="19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595" name="Group 25"/>
            <p:cNvGrpSpPr>
              <a:grpSpLocks/>
            </p:cNvGrpSpPr>
            <p:nvPr/>
          </p:nvGrpSpPr>
          <p:grpSpPr bwMode="auto">
            <a:xfrm>
              <a:off x="768" y="1200"/>
              <a:ext cx="1920" cy="2976"/>
              <a:chOff x="864" y="1152"/>
              <a:chExt cx="1920" cy="2976"/>
            </a:xfrm>
          </p:grpSpPr>
          <p:sp>
            <p:nvSpPr>
              <p:cNvPr id="23596" name="Line 10"/>
              <p:cNvSpPr>
                <a:spLocks noChangeShapeType="1"/>
              </p:cNvSpPr>
              <p:nvPr/>
            </p:nvSpPr>
            <p:spPr bwMode="auto">
              <a:xfrm flipH="1">
                <a:off x="1104" y="33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23597" name="Group 24"/>
              <p:cNvGrpSpPr>
                <a:grpSpLocks/>
              </p:cNvGrpSpPr>
              <p:nvPr/>
            </p:nvGrpSpPr>
            <p:grpSpPr bwMode="auto">
              <a:xfrm>
                <a:off x="864" y="1152"/>
                <a:ext cx="1920" cy="2976"/>
                <a:chOff x="864" y="1152"/>
                <a:chExt cx="1920" cy="2976"/>
              </a:xfrm>
            </p:grpSpPr>
            <p:sp>
              <p:nvSpPr>
                <p:cNvPr id="23598" name="Oval 7"/>
                <p:cNvSpPr>
                  <a:spLocks noChangeArrowheads="1"/>
                </p:cNvSpPr>
                <p:nvPr/>
              </p:nvSpPr>
              <p:spPr bwMode="auto">
                <a:xfrm>
                  <a:off x="864" y="2016"/>
                  <a:ext cx="960" cy="76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359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60" y="2256"/>
                  <a:ext cx="720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SELF</a:t>
                  </a:r>
                </a:p>
              </p:txBody>
            </p:sp>
            <p:sp>
              <p:nvSpPr>
                <p:cNvPr id="23600" name="Line 9"/>
                <p:cNvSpPr>
                  <a:spLocks noChangeShapeType="1"/>
                </p:cNvSpPr>
                <p:nvPr/>
              </p:nvSpPr>
              <p:spPr bwMode="auto">
                <a:xfrm>
                  <a:off x="1248" y="2784"/>
                  <a:ext cx="0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01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960" y="3360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02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392" y="3072"/>
                  <a:ext cx="1104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Athletic</a:t>
                  </a:r>
                </a:p>
              </p:txBody>
            </p:sp>
            <p:sp>
              <p:nvSpPr>
                <p:cNvPr id="2360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104" y="3859"/>
                  <a:ext cx="816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Runner</a:t>
                  </a:r>
                </a:p>
              </p:txBody>
            </p:sp>
            <p:sp>
              <p:nvSpPr>
                <p:cNvPr id="23604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68" y="3859"/>
                  <a:ext cx="816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Biker</a:t>
                  </a:r>
                </a:p>
              </p:txBody>
            </p:sp>
            <p:sp>
              <p:nvSpPr>
                <p:cNvPr id="23605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1440" y="3312"/>
                  <a:ext cx="288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06" name="Line 19"/>
                <p:cNvSpPr>
                  <a:spLocks noChangeShapeType="1"/>
                </p:cNvSpPr>
                <p:nvPr/>
              </p:nvSpPr>
              <p:spPr bwMode="auto">
                <a:xfrm>
                  <a:off x="2112" y="3312"/>
                  <a:ext cx="144" cy="48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07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1776" y="2016"/>
                  <a:ext cx="288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608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872" y="1872"/>
                  <a:ext cx="816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Busy</a:t>
                  </a:r>
                </a:p>
              </p:txBody>
            </p:sp>
            <p:sp>
              <p:nvSpPr>
                <p:cNvPr id="23609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1536" y="1152"/>
                  <a:ext cx="105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Many Opportunities</a:t>
                  </a:r>
                </a:p>
              </p:txBody>
            </p:sp>
            <p:sp>
              <p:nvSpPr>
                <p:cNvPr id="23610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1536" y="1632"/>
                  <a:ext cx="288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505200" y="1231739"/>
            <a:ext cx="5549900" cy="5408612"/>
            <a:chOff x="3428999" y="1265238"/>
            <a:chExt cx="5549900" cy="5408835"/>
          </a:xfrm>
        </p:grpSpPr>
        <p:sp>
          <p:nvSpPr>
            <p:cNvPr id="23557" name="Text Box 46"/>
            <p:cNvSpPr txBox="1">
              <a:spLocks noChangeArrowheads="1"/>
            </p:cNvSpPr>
            <p:nvPr/>
          </p:nvSpPr>
          <p:spPr bwMode="auto">
            <a:xfrm>
              <a:off x="4644231" y="5394326"/>
              <a:ext cx="735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558" name="Text Box 47"/>
            <p:cNvSpPr txBox="1">
              <a:spLocks noChangeArrowheads="1"/>
            </p:cNvSpPr>
            <p:nvPr/>
          </p:nvSpPr>
          <p:spPr bwMode="auto">
            <a:xfrm>
              <a:off x="6521672" y="5972398"/>
              <a:ext cx="735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559" name="Text Box 48"/>
            <p:cNvSpPr txBox="1">
              <a:spLocks noChangeArrowheads="1"/>
            </p:cNvSpPr>
            <p:nvPr/>
          </p:nvSpPr>
          <p:spPr bwMode="auto">
            <a:xfrm>
              <a:off x="8091487" y="5950745"/>
              <a:ext cx="735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560" name="Text Box 50"/>
            <p:cNvSpPr txBox="1">
              <a:spLocks noChangeArrowheads="1"/>
            </p:cNvSpPr>
            <p:nvPr/>
          </p:nvSpPr>
          <p:spPr bwMode="auto">
            <a:xfrm>
              <a:off x="7189788" y="1828800"/>
              <a:ext cx="735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3561" name="Text Box 49"/>
            <p:cNvSpPr txBox="1">
              <a:spLocks noChangeArrowheads="1"/>
            </p:cNvSpPr>
            <p:nvPr/>
          </p:nvSpPr>
          <p:spPr bwMode="auto">
            <a:xfrm>
              <a:off x="7557293" y="2842418"/>
              <a:ext cx="735013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  <p:grpSp>
          <p:nvGrpSpPr>
            <p:cNvPr id="23562" name="Group 63"/>
            <p:cNvGrpSpPr>
              <a:grpSpLocks/>
            </p:cNvGrpSpPr>
            <p:nvPr/>
          </p:nvGrpSpPr>
          <p:grpSpPr bwMode="auto">
            <a:xfrm>
              <a:off x="3428999" y="1265238"/>
              <a:ext cx="5549900" cy="5303838"/>
              <a:chOff x="2208" y="816"/>
              <a:chExt cx="3496" cy="3341"/>
            </a:xfrm>
          </p:grpSpPr>
          <p:grpSp>
            <p:nvGrpSpPr>
              <p:cNvPr id="23564" name="Group 27"/>
              <p:cNvGrpSpPr>
                <a:grpSpLocks/>
              </p:cNvGrpSpPr>
              <p:nvPr/>
            </p:nvGrpSpPr>
            <p:grpSpPr bwMode="auto">
              <a:xfrm>
                <a:off x="2653" y="1147"/>
                <a:ext cx="3051" cy="3010"/>
                <a:chOff x="-179" y="1195"/>
                <a:chExt cx="3051" cy="3010"/>
              </a:xfrm>
            </p:grpSpPr>
            <p:sp>
              <p:nvSpPr>
                <p:cNvPr id="2357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-179" y="3499"/>
                  <a:ext cx="1104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lr>
                      <a:schemeClr val="bg2"/>
                    </a:buClr>
                    <a:buSzPct val="75000"/>
                    <a:buFont typeface="Wingdings" panose="05000000000000000000" pitchFamily="2" charset="2"/>
                    <a:buChar char="n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80000"/>
                    <a:buFont typeface="Wingdings" panose="05000000000000000000" pitchFamily="2" charset="2"/>
                    <a:buChar char="¨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bg2"/>
                    </a:buClr>
                    <a:buSzPct val="65000"/>
                    <a:buFont typeface="Wingdings" panose="05000000000000000000" pitchFamily="2" charset="2"/>
                    <a:buChar char="n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¨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ClrTx/>
                    <a:buSzTx/>
                    <a:buFontTx/>
                    <a:buNone/>
                  </a:pPr>
                  <a:r>
                    <a:rPr lang="en-US" altLang="en-US" sz="2200">
                      <a:latin typeface="Arial Narrow" panose="020B0606020202030204" pitchFamily="34" charset="0"/>
                    </a:rPr>
                    <a:t>Popular</a:t>
                  </a:r>
                </a:p>
              </p:txBody>
            </p:sp>
            <p:sp>
              <p:nvSpPr>
                <p:cNvPr id="23576" name="Line 29"/>
                <p:cNvSpPr>
                  <a:spLocks noChangeShapeType="1"/>
                </p:cNvSpPr>
                <p:nvPr/>
              </p:nvSpPr>
              <p:spPr bwMode="auto">
                <a:xfrm>
                  <a:off x="1440" y="2784"/>
                  <a:ext cx="192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23577" name="Group 30"/>
                <p:cNvGrpSpPr>
                  <a:grpSpLocks/>
                </p:cNvGrpSpPr>
                <p:nvPr/>
              </p:nvGrpSpPr>
              <p:grpSpPr bwMode="auto">
                <a:xfrm>
                  <a:off x="768" y="1195"/>
                  <a:ext cx="2104" cy="3010"/>
                  <a:chOff x="864" y="1147"/>
                  <a:chExt cx="2104" cy="3010"/>
                </a:xfrm>
              </p:grpSpPr>
              <p:sp>
                <p:nvSpPr>
                  <p:cNvPr id="23578" name="Line 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04" y="3360"/>
                    <a:ext cx="144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grpSp>
                <p:nvGrpSpPr>
                  <p:cNvPr id="23579" name="Group 32"/>
                  <p:cNvGrpSpPr>
                    <a:grpSpLocks/>
                  </p:cNvGrpSpPr>
                  <p:nvPr/>
                </p:nvGrpSpPr>
                <p:grpSpPr bwMode="auto">
                  <a:xfrm>
                    <a:off x="864" y="1147"/>
                    <a:ext cx="2104" cy="3010"/>
                    <a:chOff x="864" y="1147"/>
                    <a:chExt cx="2104" cy="3010"/>
                  </a:xfrm>
                </p:grpSpPr>
                <p:sp>
                  <p:nvSpPr>
                    <p:cNvPr id="23580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2016"/>
                      <a:ext cx="960" cy="768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endParaRPr lang="en-US" altLang="en-US" sz="2400">
                        <a:latin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581" name="Text Box 3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960" y="2256"/>
                      <a:ext cx="720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SELF</a:t>
                      </a:r>
                    </a:p>
                  </p:txBody>
                </p:sp>
                <p:sp>
                  <p:nvSpPr>
                    <p:cNvPr id="23582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784"/>
                      <a:ext cx="0" cy="5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3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960" y="3360"/>
                      <a:ext cx="144" cy="14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4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2" y="3072"/>
                      <a:ext cx="1104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Athletic</a:t>
                      </a:r>
                    </a:p>
                  </p:txBody>
                </p:sp>
                <p:sp>
                  <p:nvSpPr>
                    <p:cNvPr id="23585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32" y="3859"/>
                      <a:ext cx="816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Runner</a:t>
                      </a:r>
                    </a:p>
                  </p:txBody>
                </p:sp>
                <p:sp>
                  <p:nvSpPr>
                    <p:cNvPr id="23586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52" y="3888"/>
                      <a:ext cx="816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Biker</a:t>
                      </a:r>
                    </a:p>
                  </p:txBody>
                </p:sp>
                <p:sp>
                  <p:nvSpPr>
                    <p:cNvPr id="23587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440" y="3312"/>
                      <a:ext cx="288" cy="576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8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12" y="3312"/>
                      <a:ext cx="144" cy="48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89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776" y="2016"/>
                      <a:ext cx="288" cy="24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590" name="Text Box 4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44" y="1982"/>
                      <a:ext cx="816" cy="26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Busy</a:t>
                      </a:r>
                    </a:p>
                  </p:txBody>
                </p:sp>
                <p:sp>
                  <p:nvSpPr>
                    <p:cNvPr id="23591" name="Text Box 4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6" y="1147"/>
                      <a:ext cx="1056" cy="48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Char char="n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buChar char="¨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buChar char="n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buChar char="¨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buChar char="§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>
                        <a:spcBef>
                          <a:spcPct val="5000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2200">
                          <a:latin typeface="Arial Narrow" panose="020B0606020202030204" pitchFamily="34" charset="0"/>
                        </a:rPr>
                        <a:t>Many Opportunities</a:t>
                      </a:r>
                    </a:p>
                  </p:txBody>
                </p:sp>
                <p:sp>
                  <p:nvSpPr>
                    <p:cNvPr id="23592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536" y="1632"/>
                      <a:ext cx="288" cy="384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3565" name="Text Box 51"/>
              <p:cNvSpPr txBox="1">
                <a:spLocks noChangeArrowheads="1"/>
              </p:cNvSpPr>
              <p:nvPr/>
            </p:nvSpPr>
            <p:spPr bwMode="auto">
              <a:xfrm>
                <a:off x="2736" y="960"/>
                <a:ext cx="139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200" dirty="0">
                    <a:solidFill>
                      <a:srgbClr val="FF3300"/>
                    </a:solidFill>
                    <a:latin typeface="Arial Narrow" panose="020B0606020202030204" pitchFamily="34" charset="0"/>
                  </a:rPr>
                  <a:t>Paraplegic</a:t>
                </a:r>
              </a:p>
            </p:txBody>
          </p:sp>
          <p:sp>
            <p:nvSpPr>
              <p:cNvPr id="23566" name="Line 52"/>
              <p:cNvSpPr>
                <a:spLocks noChangeShapeType="1"/>
              </p:cNvSpPr>
              <p:nvPr/>
            </p:nvSpPr>
            <p:spPr bwMode="auto">
              <a:xfrm flipH="1">
                <a:off x="2832" y="1200"/>
                <a:ext cx="24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67" name="Text Box 53"/>
              <p:cNvSpPr txBox="1">
                <a:spLocks noChangeArrowheads="1"/>
              </p:cNvSpPr>
              <p:nvPr/>
            </p:nvSpPr>
            <p:spPr bwMode="auto">
              <a:xfrm>
                <a:off x="2208" y="2256"/>
                <a:ext cx="96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rgbClr val="FF3300"/>
                    </a:solidFill>
                    <a:latin typeface="Arial Narrow" panose="020B0606020202030204" pitchFamily="34" charset="0"/>
                  </a:rPr>
                  <a:t>Dependent</a:t>
                </a:r>
              </a:p>
            </p:txBody>
          </p:sp>
          <p:sp>
            <p:nvSpPr>
              <p:cNvPr id="23568" name="Line 54"/>
              <p:cNvSpPr>
                <a:spLocks noChangeShapeType="1"/>
              </p:cNvSpPr>
              <p:nvPr/>
            </p:nvSpPr>
            <p:spPr bwMode="auto">
              <a:xfrm flipH="1">
                <a:off x="3216" y="1200"/>
                <a:ext cx="48" cy="16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69" name="Text Box 55"/>
              <p:cNvSpPr txBox="1">
                <a:spLocks noChangeArrowheads="1"/>
              </p:cNvSpPr>
              <p:nvPr/>
            </p:nvSpPr>
            <p:spPr bwMode="auto">
              <a:xfrm>
                <a:off x="2880" y="2784"/>
                <a:ext cx="672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rgbClr val="FF3300"/>
                    </a:solidFill>
                    <a:latin typeface="Arial Narrow" panose="020B0606020202030204" pitchFamily="34" charset="0"/>
                  </a:rPr>
                  <a:t>Avoided</a:t>
                </a:r>
              </a:p>
            </p:txBody>
          </p:sp>
          <p:sp>
            <p:nvSpPr>
              <p:cNvPr id="23570" name="Line 56"/>
              <p:cNvSpPr>
                <a:spLocks noChangeShapeType="1"/>
              </p:cNvSpPr>
              <p:nvPr/>
            </p:nvSpPr>
            <p:spPr bwMode="auto">
              <a:xfrm>
                <a:off x="3456" y="1200"/>
                <a:ext cx="144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71" name="Text Box 57"/>
              <p:cNvSpPr txBox="1">
                <a:spLocks noChangeArrowheads="1"/>
              </p:cNvSpPr>
              <p:nvPr/>
            </p:nvSpPr>
            <p:spPr bwMode="auto">
              <a:xfrm>
                <a:off x="3312" y="1680"/>
                <a:ext cx="816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n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80000"/>
                  <a:buFont typeface="Wingdings" panose="05000000000000000000" pitchFamily="2" charset="2"/>
                  <a:buChar char="¨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bg2"/>
                  </a:buClr>
                  <a:buSzPct val="65000"/>
                  <a:buFont typeface="Wingdings" panose="05000000000000000000" pitchFamily="2" charset="2"/>
                  <a:buChar char="n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¨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en-US" altLang="en-US" sz="2200">
                    <a:solidFill>
                      <a:srgbClr val="FF3300"/>
                    </a:solidFill>
                    <a:latin typeface="Arial Narrow" panose="020B0606020202030204" pitchFamily="34" charset="0"/>
                  </a:rPr>
                  <a:t>Anxious</a:t>
                </a:r>
              </a:p>
            </p:txBody>
          </p:sp>
          <p:sp>
            <p:nvSpPr>
              <p:cNvPr id="23572" name="Line 58"/>
              <p:cNvSpPr>
                <a:spLocks noChangeShapeType="1"/>
              </p:cNvSpPr>
              <p:nvPr/>
            </p:nvSpPr>
            <p:spPr bwMode="auto">
              <a:xfrm flipV="1">
                <a:off x="4128" y="816"/>
                <a:ext cx="0" cy="1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73" name="Line 59"/>
              <p:cNvSpPr>
                <a:spLocks noChangeShapeType="1"/>
              </p:cNvSpPr>
              <p:nvPr/>
            </p:nvSpPr>
            <p:spPr bwMode="auto">
              <a:xfrm flipH="1">
                <a:off x="3408" y="81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574" name="Line 60"/>
              <p:cNvSpPr>
                <a:spLocks noChangeShapeType="1"/>
              </p:cNvSpPr>
              <p:nvPr/>
            </p:nvSpPr>
            <p:spPr bwMode="auto">
              <a:xfrm>
                <a:off x="3408" y="816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563" name="Text Box 47"/>
            <p:cNvSpPr txBox="1">
              <a:spLocks noChangeArrowheads="1"/>
            </p:cNvSpPr>
            <p:nvPr/>
          </p:nvSpPr>
          <p:spPr bwMode="auto">
            <a:xfrm>
              <a:off x="7086599" y="4716463"/>
              <a:ext cx="735012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4000">
                  <a:latin typeface="Times New Roman" panose="02020603050405020304" pitchFamily="18" charset="0"/>
                </a:rPr>
                <a:t>X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B42C7AB-43CA-AD3A-9799-CF096BE2DE83}"/>
              </a:ext>
            </a:extLst>
          </p:cNvPr>
          <p:cNvSpPr txBox="1"/>
          <p:nvPr/>
        </p:nvSpPr>
        <p:spPr>
          <a:xfrm>
            <a:off x="457200" y="135205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Pre Disability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313C0B-80D8-52D8-6035-133A25B110C6}"/>
              </a:ext>
            </a:extLst>
          </p:cNvPr>
          <p:cNvSpPr txBox="1"/>
          <p:nvPr/>
        </p:nvSpPr>
        <p:spPr>
          <a:xfrm>
            <a:off x="6508027" y="1231739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Post Disability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4800" y="1371600"/>
            <a:ext cx="85344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After acquiring a stigma (cancer, , AIDS, paraplegia, etc.)  it can help to develop ties to others with similar condition.  </a:t>
            </a:r>
            <a:r>
              <a:rPr lang="en-US" altLang="en-US" sz="2600" b="1">
                <a:latin typeface="Arial Narrow" panose="020B0606020202030204" pitchFamily="34" charset="0"/>
              </a:rPr>
              <a:t>Why?</a:t>
            </a:r>
            <a:r>
              <a:rPr lang="en-US" altLang="en-US" sz="2600">
                <a:latin typeface="Arial Narrow" panose="020B0606020202030204" pitchFamily="34" charset="0"/>
              </a:rPr>
              <a:t>		</a:t>
            </a:r>
          </a:p>
        </p:txBody>
      </p:sp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381000" y="2438400"/>
            <a:ext cx="84582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a.  Social comparison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b.  Recognition of one's own non-stigmatized 	features.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c.  Recognizing difference from others who share stigma.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457200" y="4572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Creating New Reference Groups</a:t>
            </a: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381000" y="4343400"/>
            <a:ext cx="80772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BUT, important to not belong ONLY to community of stigmatized.  </a:t>
            </a:r>
            <a:r>
              <a:rPr lang="en-US" altLang="en-US" sz="2600" b="1">
                <a:latin typeface="Arial Narrow" panose="020B0606020202030204" pitchFamily="34" charset="0"/>
              </a:rPr>
              <a:t>Why?</a:t>
            </a:r>
            <a:r>
              <a:rPr lang="en-US" altLang="en-US" sz="2600">
                <a:latin typeface="Arial Narrow" panose="020B0606020202030204" pitchFamily="34" charset="0"/>
              </a:rPr>
              <a:t>	</a:t>
            </a:r>
          </a:p>
        </p:txBody>
      </p:sp>
      <p:sp>
        <p:nvSpPr>
          <p:cNvPr id="151560" name="Text Box 8"/>
          <p:cNvSpPr txBox="1">
            <a:spLocks noChangeArrowheads="1"/>
          </p:cNvSpPr>
          <p:nvPr/>
        </p:nvSpPr>
        <p:spPr bwMode="auto">
          <a:xfrm>
            <a:off x="228600" y="5545138"/>
            <a:ext cx="876300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a.  Need to reenter mainstream.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8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b.  Need to get feedback from "markers", which may be more realistic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7" grpId="0"/>
      <p:bldP spid="1515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28600" y="2209800"/>
            <a:ext cx="6324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Some people are not fully stigmatized, not fully "normal"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*  Partially deaf, partially blind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	*  Loss of one limb, but otherwise can walk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These people are not fully accepted by mainstream, but also not fully 	accepted by the stigmatized group.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latin typeface="Arial Narrow" panose="020B0606020202030204" pitchFamily="34" charset="0"/>
              </a:rPr>
              <a:t>The "unblinded"--and their unexpected social challenges.</a:t>
            </a: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457200" y="958850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In-Between Stigma Status</a:t>
            </a:r>
          </a:p>
        </p:txBody>
      </p:sp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241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762000" y="6858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0070C0"/>
                </a:solidFill>
                <a:latin typeface="Arial Narrow" panose="020B0606020202030204" pitchFamily="34" charset="0"/>
              </a:rPr>
              <a:t>REVIEW QUESTION 2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dirty="0">
                <a:latin typeface="Arial Narrow" panose="020B0606020202030204" pitchFamily="34" charset="0"/>
              </a:rPr>
              <a:t>In families that overvalue homeostasis, a child can “rescue” the family from the crisis of disruptive conflicts by: </a:t>
            </a:r>
          </a:p>
          <a:p>
            <a:endParaRPr lang="en-US" altLang="en-US" dirty="0">
              <a:latin typeface="Arial Narrow" panose="020B0606020202030204" pitchFamily="34" charset="0"/>
            </a:endParaRPr>
          </a:p>
          <a:p>
            <a:r>
              <a:rPr lang="en-US" altLang="en-US" dirty="0">
                <a:latin typeface="Arial Narrow" panose="020B0606020202030204" pitchFamily="34" charset="0"/>
              </a:rPr>
              <a:t>____ Teaming up with one of the conflicting parties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Taking over being a parent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Getting sick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Interrupting conversations</a:t>
            </a:r>
          </a:p>
          <a:p>
            <a:r>
              <a:rPr lang="en-US" altLang="en-US" dirty="0">
                <a:latin typeface="Arial Narrow" panose="020B0606020202030204" pitchFamily="34" charset="0"/>
              </a:rPr>
              <a:t>____ Sharing the contents of a sibling’s diary</a:t>
            </a: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14400" y="3445213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dirty="0">
                <a:solidFill>
                  <a:srgbClr val="FF0000"/>
                </a:solidFill>
                <a:latin typeface="Arial Narrow" panose="020B060602020203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6504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739877" y="721570"/>
            <a:ext cx="769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Class 21:  Illness and Stigma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59238"/>
            <a:ext cx="42005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124200" cy="245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2286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40181" r="17515"/>
          <a:stretch/>
        </p:blipFill>
        <p:spPr>
          <a:xfrm>
            <a:off x="609600" y="1764724"/>
            <a:ext cx="2438400" cy="1828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F394D2-BD6D-2D67-4305-299151B2BC2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6234517" y="1828800"/>
            <a:ext cx="2154677" cy="20006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228600" y="1895475"/>
            <a:ext cx="80772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Fear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Revulsion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	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Concern/pity/sympathy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Fascination/curiosity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Confusion/uncertainty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	Mixture of all the above: </a:t>
            </a:r>
            <a:r>
              <a:rPr lang="en-US" altLang="en-US" sz="2600" b="1" dirty="0">
                <a:latin typeface="Arial Narrow" panose="020B0606020202030204" pitchFamily="34" charset="0"/>
              </a:rPr>
              <a:t>ambivalence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How Do People React to the Stigmatized?</a:t>
            </a:r>
          </a:p>
        </p:txBody>
      </p:sp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26289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82296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Marked:  </a:t>
            </a:r>
            <a:r>
              <a:rPr lang="en-US" altLang="en-US" sz="2200" dirty="0">
                <a:latin typeface="Arial Narrow" panose="020B0606020202030204" pitchFamily="34" charset="0"/>
              </a:rPr>
              <a:t>Those with a characteristic (physical disability, racial identity, past history, etc.) that distinguishes them from others, typically in a negative way.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b="1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latin typeface="Arial Narrow" panose="020B0606020202030204" pitchFamily="34" charset="0"/>
              </a:rPr>
              <a:t>Markers:  </a:t>
            </a:r>
            <a:r>
              <a:rPr lang="en-US" altLang="en-US" sz="2200" dirty="0">
                <a:latin typeface="Arial Narrow" panose="020B0606020202030204" pitchFamily="34" charset="0"/>
              </a:rPr>
              <a:t>Those who do not deviate extremely from the norm, and through their strong reactions and because of their in-group status, have the motive and the power to assign marks to deviant others.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Marked and Markers:                                               The Players in Stigmatized Relationships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28D199-310D-182C-E957-A08B59626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981033"/>
            <a:ext cx="3581400" cy="26541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298744-3C7B-8D8C-2DF5-D0A76F7D84DA}"/>
              </a:ext>
            </a:extLst>
          </p:cNvPr>
          <p:cNvSpPr txBox="1"/>
          <p:nvPr/>
        </p:nvSpPr>
        <p:spPr>
          <a:xfrm>
            <a:off x="757136" y="4234934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Is stigmatizing others a distinctly human behavior?  </a:t>
            </a:r>
          </a:p>
          <a:p>
            <a:endParaRPr lang="en-US" dirty="0">
              <a:solidFill>
                <a:srgbClr val="0070C0"/>
              </a:solidFill>
              <a:latin typeface="Arial Narrow" panose="020B0606020202030204" pitchFamily="34" charset="0"/>
            </a:endParaRPr>
          </a:p>
          <a:p>
            <a:r>
              <a:rPr lang="en-US" dirty="0">
                <a:solidFill>
                  <a:srgbClr val="0070C0"/>
                </a:solidFill>
                <a:latin typeface="Arial Narrow" panose="020B0606020202030204" pitchFamily="34" charset="0"/>
              </a:rPr>
              <a:t>Do other species “mark” those who are disabled or different?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04800" y="1698625"/>
            <a:ext cx="632460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"...Don, under Nembutal, was wheeled on a hand cart up to the cages of nine other adults.  Ami, Nira, and Vera showed fear, and Dean and Bokar did also but then followed this by a show of aggression at a distance;  Kambi showed generalized excitation in screaming only; Frank, with hair erect, spat at the anesthetized Don, Pam first avoided then attacked through the cage wire; and Lelia, with general excitation but not avoidance, also attacked. 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latin typeface="Arial Narrow" panose="020B0606020202030204" pitchFamily="34" charset="0"/>
              </a:rPr>
              <a:t>	The youngsters in the infants' enclosure were afraid, one very much so, and all showed signs of marked excitation."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i="1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i="1">
                <a:latin typeface="Arial Narrow" panose="020B0606020202030204" pitchFamily="34" charset="0"/>
              </a:rPr>
              <a:t>Hebb and Thompson, 1954 in Jones, et al., 1984.</a:t>
            </a:r>
          </a:p>
        </p:txBody>
      </p:sp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533400" y="676275"/>
            <a:ext cx="8162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0000FF"/>
                </a:solidFill>
                <a:latin typeface="Arial Narrow" panose="020B0606020202030204" pitchFamily="34" charset="0"/>
              </a:rPr>
              <a:t>Chimps' Reaction to Anesthetized Fellow Chimp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514600"/>
            <a:ext cx="19145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19200"/>
            <a:ext cx="3219450" cy="19812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685800" y="457200"/>
            <a:ext cx="8153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Chimps’ Rejection of Handicapped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3590333"/>
            <a:ext cx="7467600" cy="2831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Jane Goodall and chimps with polio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Over time, members get used to crippled chimp, and: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marL="514350" indent="-514350" eaLnBrk="1" hangingPunct="1">
              <a:spcBef>
                <a:spcPct val="0"/>
              </a:spcBef>
              <a:buClrTx/>
              <a:buSzTx/>
              <a:buFontTx/>
              <a:buAutoNum type="alphaLcPeriod"/>
            </a:pPr>
            <a:r>
              <a:rPr lang="en-US" altLang="en-US" sz="2600" dirty="0">
                <a:latin typeface="Arial Narrow" panose="020B0606020202030204" pitchFamily="34" charset="0"/>
              </a:rPr>
              <a:t>Cruelly reject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600" b="1" dirty="0">
                <a:latin typeface="Arial Narrow" panose="020B0606020202030204" pitchFamily="34" charset="0"/>
              </a:rPr>
              <a:t>But also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endParaRPr lang="en-US" altLang="en-US" sz="12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b.  Behave with kindness </a:t>
            </a:r>
          </a:p>
        </p:txBody>
      </p:sp>
    </p:spTree>
    <p:extLst>
      <p:ext uri="{BB962C8B-B14F-4D97-AF65-F5344CB8AC3E}">
        <p14:creationId xmlns:p14="http://schemas.microsoft.com/office/powerpoint/2010/main" val="341556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7" y="1828800"/>
            <a:ext cx="8763000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865762" y="685800"/>
            <a:ext cx="7848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0000FF"/>
                </a:solidFill>
                <a:latin typeface="Arial Narrow" panose="020B0606020202030204" pitchFamily="34" charset="0"/>
              </a:rPr>
              <a:t>Interactions with the Disabled,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                                                         C/O </a:t>
            </a:r>
            <a:r>
              <a:rPr lang="en-US" altLang="en-US" sz="2400" i="1" dirty="0">
                <a:solidFill>
                  <a:srgbClr val="0000FF"/>
                </a:solidFill>
                <a:latin typeface="Arial Narrow" panose="020B0606020202030204" pitchFamily="34" charset="0"/>
              </a:rPr>
              <a:t>Bloom County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/</a:t>
            </a:r>
            <a:r>
              <a:rPr lang="en-US" altLang="en-US" sz="2400" dirty="0" err="1">
                <a:solidFill>
                  <a:srgbClr val="0000FF"/>
                </a:solidFill>
                <a:latin typeface="Arial Narrow" panose="020B0606020202030204" pitchFamily="34" charset="0"/>
              </a:rPr>
              <a:t>Berke</a:t>
            </a:r>
            <a:r>
              <a:rPr lang="en-US" altLang="en-US" sz="2400" dirty="0">
                <a:solidFill>
                  <a:srgbClr val="0000FF"/>
                </a:solidFill>
                <a:latin typeface="Arial Narrow" panose="020B0606020202030204" pitchFamily="34" charset="0"/>
              </a:rPr>
              <a:t> Breathed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4390BB2-0409-B04D-6E94-6FB6627D5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699212"/>
            <a:ext cx="74676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 dirty="0">
                <a:latin typeface="Arial Narrow" panose="020B0606020202030204" pitchFamily="34" charset="0"/>
              </a:rPr>
              <a:t>What’s happening here?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5471</TotalTime>
  <Words>1777</Words>
  <Application>Microsoft Office PowerPoint</Application>
  <PresentationFormat>On-screen Show (4:3)</PresentationFormat>
  <Paragraphs>226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Arial Narrow</vt:lpstr>
      <vt:lpstr>Times New Roman</vt:lpstr>
      <vt:lpstr>Wingdings</vt:lpstr>
      <vt:lpstr>Pixel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Rutgers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and Emotions</dc:title>
  <dc:creator>Kent Harber</dc:creator>
  <cp:lastModifiedBy>Kent Harber</cp:lastModifiedBy>
  <cp:revision>269</cp:revision>
  <cp:lastPrinted>2016-03-31T18:12:35Z</cp:lastPrinted>
  <dcterms:created xsi:type="dcterms:W3CDTF">2006-08-09T20:27:24Z</dcterms:created>
  <dcterms:modified xsi:type="dcterms:W3CDTF">2024-03-28T15:13:44Z</dcterms:modified>
</cp:coreProperties>
</file>