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417" r:id="rId2"/>
    <p:sldId id="412" r:id="rId3"/>
    <p:sldId id="410" r:id="rId4"/>
    <p:sldId id="364" r:id="rId5"/>
    <p:sldId id="365" r:id="rId6"/>
    <p:sldId id="413" r:id="rId7"/>
    <p:sldId id="402" r:id="rId8"/>
    <p:sldId id="403" r:id="rId9"/>
    <p:sldId id="404" r:id="rId10"/>
    <p:sldId id="378" r:id="rId11"/>
    <p:sldId id="379" r:id="rId12"/>
    <p:sldId id="380" r:id="rId13"/>
    <p:sldId id="383" r:id="rId14"/>
    <p:sldId id="366" r:id="rId15"/>
    <p:sldId id="386" r:id="rId16"/>
    <p:sldId id="367" r:id="rId17"/>
    <p:sldId id="368" r:id="rId18"/>
    <p:sldId id="369" r:id="rId19"/>
    <p:sldId id="388" r:id="rId20"/>
    <p:sldId id="405" r:id="rId21"/>
    <p:sldId id="396" r:id="rId22"/>
    <p:sldId id="397" r:id="rId23"/>
    <p:sldId id="398" r:id="rId24"/>
    <p:sldId id="399" r:id="rId25"/>
    <p:sldId id="400" r:id="rId26"/>
    <p:sldId id="401" r:id="rId27"/>
    <p:sldId id="389" r:id="rId28"/>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33FF"/>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1" autoAdjust="0"/>
    <p:restoredTop sz="94634"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587AA58-81E8-49FB-BC6E-C757664B4A3A}"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431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7CAB616-8503-45E2-94A2-E0D809F5FBB2}"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699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2DB97AB-B0DE-48B8-A59A-D142876A0CED}"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570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A125609-9B32-4C80-9A8B-25C7D09BFDA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706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5A60D4F-B24B-4318-B85B-26E151C095BF}"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766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FF530CB-3B6C-48F7-AE96-57E909C653D6}"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526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9E151F5-46C1-4435-94AE-2F00E68EB363}"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45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FC976D2-39C6-4880-8979-771DE205DDAF}"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375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D9C15D-883D-42B2-8C8D-1BBD0911E21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181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9ACBC3-BC37-4B74-9A40-3991BFF8E1DA}"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63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952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B05EA7C4-D7D1-42BD-807C-BFCC9D2DC55D}"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tgersrpoints@psychology.rutgers.edu"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914400" y="390398"/>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dirty="0">
                <a:solidFill>
                  <a:srgbClr val="0070C0"/>
                </a:solidFill>
                <a:latin typeface="Arial Narrow" panose="020B0606020202030204" pitchFamily="34" charset="0"/>
              </a:rPr>
              <a:t>ANNOUNCEMENTS</a:t>
            </a:r>
          </a:p>
        </p:txBody>
      </p:sp>
      <p:sp>
        <p:nvSpPr>
          <p:cNvPr id="3" name="TextBox 2"/>
          <p:cNvSpPr txBox="1"/>
          <p:nvPr/>
        </p:nvSpPr>
        <p:spPr>
          <a:xfrm>
            <a:off x="152400" y="1219200"/>
            <a:ext cx="8839200" cy="4924425"/>
          </a:xfrm>
          <a:prstGeom prst="rect">
            <a:avLst/>
          </a:prstGeom>
          <a:noFill/>
        </p:spPr>
        <p:txBody>
          <a:bodyPr wrap="square">
            <a:spAutoFit/>
          </a:bodyPr>
          <a:lstStyle/>
          <a:p>
            <a:pPr marL="457200" indent="-457200">
              <a:buFontTx/>
              <a:buAutoNum type="arabicPeriod"/>
              <a:defRPr/>
            </a:pPr>
            <a:r>
              <a:rPr lang="en-US" b="1" dirty="0">
                <a:latin typeface="Arial Narrow" panose="020B0606020202030204" pitchFamily="34" charset="0"/>
              </a:rPr>
              <a:t>Quiz 2 is April 4</a:t>
            </a:r>
          </a:p>
          <a:p>
            <a:pPr marL="914400" lvl="1" indent="-457200">
              <a:buFontTx/>
              <a:buAutoNum type="alphaLcPeriod"/>
              <a:defRPr/>
            </a:pPr>
            <a:r>
              <a:rPr lang="en-US" dirty="0">
                <a:latin typeface="Arial Narrow" panose="020B0606020202030204" pitchFamily="34" charset="0"/>
              </a:rPr>
              <a:t>15  multiple choice questions + 2 Extra Credit questions</a:t>
            </a:r>
          </a:p>
          <a:p>
            <a:pPr>
              <a:defRPr/>
            </a:pPr>
            <a:endParaRPr lang="en-US" sz="1000" dirty="0">
              <a:latin typeface="Arial Narrow" panose="020B0606020202030204" pitchFamily="34" charset="0"/>
            </a:endParaRPr>
          </a:p>
          <a:p>
            <a:pPr marL="457200" indent="-457200">
              <a:buFontTx/>
              <a:buAutoNum type="arabicPeriod" startAt="2"/>
              <a:defRPr/>
            </a:pPr>
            <a:r>
              <a:rPr lang="en-US" b="1" dirty="0">
                <a:latin typeface="Arial Narrow" panose="020B0606020202030204" pitchFamily="34" charset="0"/>
              </a:rPr>
              <a:t>Diary Study </a:t>
            </a:r>
          </a:p>
          <a:p>
            <a:pPr marL="914400" lvl="1" indent="-457200">
              <a:buFontTx/>
              <a:buAutoNum type="alphaLcPeriod"/>
              <a:defRPr/>
            </a:pPr>
            <a:r>
              <a:rPr lang="en-US" dirty="0">
                <a:latin typeface="Arial Narrow" panose="020B0606020202030204" pitchFamily="34" charset="0"/>
              </a:rPr>
              <a:t>You should complete Dairy 2 today</a:t>
            </a:r>
          </a:p>
          <a:p>
            <a:pPr marL="914400" lvl="1" indent="-457200">
              <a:buFontTx/>
              <a:buAutoNum type="alphaLcPeriod"/>
              <a:defRPr/>
            </a:pPr>
            <a:r>
              <a:rPr lang="en-US" dirty="0">
                <a:latin typeface="Arial Narrow" panose="020B0606020202030204" pitchFamily="34" charset="0"/>
              </a:rPr>
              <a:t>Diary Study instructions and materials here, and on website: </a:t>
            </a:r>
            <a:r>
              <a:rPr lang="en-US" sz="2000" dirty="0">
                <a:latin typeface="Arial Narrow" panose="020B0606020202030204" pitchFamily="34" charset="0"/>
              </a:rPr>
              <a:t>http://nwkpsych.rutgers.edu/~kharber/healthpsychology/diary%20study/  </a:t>
            </a:r>
          </a:p>
          <a:p>
            <a:pPr>
              <a:defRPr/>
            </a:pPr>
            <a:endParaRPr lang="en-US" sz="1000" b="1" dirty="0">
              <a:latin typeface="Arial Narrow" panose="020B0606020202030204" pitchFamily="34" charset="0"/>
            </a:endParaRPr>
          </a:p>
          <a:p>
            <a:pPr>
              <a:defRPr/>
            </a:pPr>
            <a:r>
              <a:rPr lang="en-US" b="1" dirty="0">
                <a:latin typeface="Arial Narrow" panose="020B0606020202030204" pitchFamily="34" charset="0"/>
              </a:rPr>
              <a:t>3. Extra Credit R-Points</a:t>
            </a:r>
            <a:r>
              <a:rPr lang="en-US" dirty="0">
                <a:latin typeface="Arial Narrow" panose="020B0606020202030204" pitchFamily="34" charset="0"/>
              </a:rPr>
              <a:t>:  </a:t>
            </a:r>
          </a:p>
          <a:p>
            <a:pPr marL="914400" lvl="1" indent="-457200">
              <a:buAutoNum type="alphaLcPeriod"/>
              <a:defRPr/>
            </a:pPr>
            <a:r>
              <a:rPr lang="en-US" dirty="0">
                <a:latin typeface="Arial Narrow" panose="020B0606020202030204" pitchFamily="34" charset="0"/>
              </a:rPr>
              <a:t>Subject pool now open for experiment-based extra-credit</a:t>
            </a:r>
          </a:p>
          <a:p>
            <a:pPr marL="914400" lvl="1" indent="-457200">
              <a:buAutoNum type="alphaLcPeriod"/>
              <a:defRPr/>
            </a:pPr>
            <a:r>
              <a:rPr lang="en-US" dirty="0">
                <a:latin typeface="Arial Narrow" panose="020B0606020202030204" pitchFamily="34" charset="0"/>
              </a:rPr>
              <a:t>1 Extra Credit for every 30-minute experiment.  Four pts total.</a:t>
            </a:r>
          </a:p>
          <a:p>
            <a:pPr marL="914400" lvl="1" indent="-457200">
              <a:buAutoNum type="alphaLcPeriod"/>
              <a:defRPr/>
            </a:pPr>
            <a:r>
              <a:rPr lang="en-US" dirty="0">
                <a:latin typeface="Arial Narrow" panose="020B0606020202030204" pitchFamily="34" charset="0"/>
              </a:rPr>
              <a:t>Contact Subject Pool Coordinator for info: </a:t>
            </a:r>
            <a:r>
              <a:rPr lang="en-US" dirty="0">
                <a:latin typeface="Arial Narrow" panose="020B0606020202030204" pitchFamily="34" charset="0"/>
                <a:hlinkClick r:id="rId2"/>
              </a:rPr>
              <a:t>rutgersrpoints@psychology.rutgers.edu</a:t>
            </a:r>
            <a:r>
              <a:rPr lang="en-US" dirty="0">
                <a:latin typeface="Arial Narrow" panose="020B0606020202030204" pitchFamily="34" charset="0"/>
              </a:rPr>
              <a:t> </a:t>
            </a:r>
          </a:p>
          <a:p>
            <a:pPr marL="914400" lvl="1" indent="-457200">
              <a:buAutoNum type="alphaLcPeriod"/>
              <a:defRPr/>
            </a:pPr>
            <a:r>
              <a:rPr lang="en-US" i="1" dirty="0">
                <a:latin typeface="Arial Narrow" panose="020B0606020202030204" pitchFamily="34" charset="0"/>
              </a:rPr>
              <a:t>Stigma for a Day </a:t>
            </a:r>
            <a:r>
              <a:rPr lang="en-US" dirty="0">
                <a:latin typeface="Arial Narrow" panose="020B0606020202030204" pitchFamily="34" charset="0"/>
              </a:rPr>
              <a:t>is due on Thursday (2 points extra credit). </a:t>
            </a:r>
          </a:p>
          <a:p>
            <a:pPr marL="914400" lvl="1" indent="-457200">
              <a:buAutoNum type="alphaLcPeriod"/>
              <a:defRPr/>
            </a:pPr>
            <a:endParaRPr lang="en-US" sz="1000" b="1" dirty="0">
              <a:latin typeface="Arial Narrow" panose="020B0606020202030204" pitchFamily="34" charset="0"/>
            </a:endParaRPr>
          </a:p>
        </p:txBody>
      </p:sp>
    </p:spTree>
    <p:extLst>
      <p:ext uri="{BB962C8B-B14F-4D97-AF65-F5344CB8AC3E}">
        <p14:creationId xmlns:p14="http://schemas.microsoft.com/office/powerpoint/2010/main" val="53435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85800" y="5334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What Are Systems</a:t>
            </a:r>
          </a:p>
        </p:txBody>
      </p:sp>
      <p:sp>
        <p:nvSpPr>
          <p:cNvPr id="11267" name="Text Box 5"/>
          <p:cNvSpPr txBox="1">
            <a:spLocks noChangeArrowheads="1"/>
          </p:cNvSpPr>
          <p:nvPr/>
        </p:nvSpPr>
        <p:spPr bwMode="auto">
          <a:xfrm>
            <a:off x="838200" y="1828800"/>
            <a:ext cx="708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Defined:</a:t>
            </a:r>
            <a:r>
              <a:rPr lang="en-US" altLang="en-US" sz="2400" dirty="0">
                <a:latin typeface="Arial Narrow" panose="020B0606020202030204" pitchFamily="34" charset="0"/>
              </a:rPr>
              <a:t>  A system is an integrated set of separate things 	that collectively achieve a common purpose.</a:t>
            </a:r>
          </a:p>
        </p:txBody>
      </p:sp>
      <p:sp>
        <p:nvSpPr>
          <p:cNvPr id="11268" name="Text Box 6"/>
          <p:cNvSpPr txBox="1">
            <a:spLocks noChangeArrowheads="1"/>
          </p:cNvSpPr>
          <p:nvPr/>
        </p:nvSpPr>
        <p:spPr bwMode="auto">
          <a:xfrm>
            <a:off x="762000" y="32766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Three houses of government</a:t>
            </a:r>
          </a:p>
        </p:txBody>
      </p:sp>
      <p:pic>
        <p:nvPicPr>
          <p:cNvPr id="11269" name="Picture 7"/>
          <p:cNvPicPr>
            <a:picLocks noChangeAspect="1" noChangeArrowheads="1"/>
          </p:cNvPicPr>
          <p:nvPr/>
        </p:nvPicPr>
        <p:blipFill>
          <a:blip r:embed="rId2">
            <a:extLst>
              <a:ext uri="{28A0092B-C50C-407E-A947-70E740481C1C}">
                <a14:useLocalDpi xmlns:a14="http://schemas.microsoft.com/office/drawing/2010/main" val="0"/>
              </a:ext>
            </a:extLst>
          </a:blip>
          <a:srcRect b="65874"/>
          <a:stretch>
            <a:fillRect/>
          </a:stretch>
        </p:blipFill>
        <p:spPr bwMode="auto">
          <a:xfrm>
            <a:off x="5334000" y="25908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8"/>
          <p:cNvSpPr txBox="1">
            <a:spLocks noChangeArrowheads="1"/>
          </p:cNvSpPr>
          <p:nvPr/>
        </p:nvSpPr>
        <p:spPr bwMode="auto">
          <a:xfrm>
            <a:off x="762000" y="4419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Symphony orchestra</a:t>
            </a:r>
          </a:p>
        </p:txBody>
      </p:sp>
      <p:pic>
        <p:nvPicPr>
          <p:cNvPr id="1127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43375"/>
            <a:ext cx="34290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 Box 10"/>
          <p:cNvSpPr txBox="1">
            <a:spLocks noChangeArrowheads="1"/>
          </p:cNvSpPr>
          <p:nvPr/>
        </p:nvSpPr>
        <p:spPr bwMode="auto">
          <a:xfrm>
            <a:off x="762000" y="5486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Individual performer</a:t>
            </a:r>
          </a:p>
        </p:txBody>
      </p:sp>
      <p:pic>
        <p:nvPicPr>
          <p:cNvPr id="1127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181600"/>
            <a:ext cx="9382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600" y="685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Qualities of Biological Systems</a:t>
            </a:r>
          </a:p>
        </p:txBody>
      </p:sp>
      <p:sp>
        <p:nvSpPr>
          <p:cNvPr id="12291" name="Text Box 5"/>
          <p:cNvSpPr txBox="1">
            <a:spLocks noChangeArrowheads="1"/>
          </p:cNvSpPr>
          <p:nvPr/>
        </p:nvSpPr>
        <p:spPr bwMode="auto">
          <a:xfrm>
            <a:off x="228600" y="1828800"/>
            <a:ext cx="373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Organized around, and defined by, a </a:t>
            </a:r>
            <a:r>
              <a:rPr lang="en-US" altLang="en-US" sz="2400" u="sng">
                <a:latin typeface="Arial Narrow" panose="020B0606020202030204" pitchFamily="34" charset="0"/>
              </a:rPr>
              <a:t>common goal</a:t>
            </a:r>
          </a:p>
        </p:txBody>
      </p:sp>
      <p:sp>
        <p:nvSpPr>
          <p:cNvPr id="12292" name="Text Box 7"/>
          <p:cNvSpPr txBox="1">
            <a:spLocks noChangeArrowheads="1"/>
          </p:cNvSpPr>
          <p:nvPr/>
        </p:nvSpPr>
        <p:spPr bwMode="auto">
          <a:xfrm>
            <a:off x="228600" y="2759075"/>
            <a:ext cx="3429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Strives for </a:t>
            </a:r>
            <a:r>
              <a:rPr lang="en-US" altLang="en-US" sz="2400" u="sng" dirty="0">
                <a:latin typeface="Arial Narrow" panose="020B0606020202030204" pitchFamily="34" charset="0"/>
              </a:rPr>
              <a:t>homeostasis</a:t>
            </a:r>
            <a:r>
              <a:rPr lang="en-US" altLang="en-US" sz="2400" dirty="0">
                <a:latin typeface="Arial Narrow" panose="020B0606020202030204" pitchFamily="34" charset="0"/>
              </a:rPr>
              <a:t>:  Balance and harmony</a:t>
            </a:r>
          </a:p>
        </p:txBody>
      </p:sp>
      <p:sp>
        <p:nvSpPr>
          <p:cNvPr id="12293" name="Text Box 8"/>
          <p:cNvSpPr txBox="1">
            <a:spLocks noChangeArrowheads="1"/>
          </p:cNvSpPr>
          <p:nvPr/>
        </p:nvSpPr>
        <p:spPr bwMode="auto">
          <a:xfrm>
            <a:off x="104774" y="4018967"/>
            <a:ext cx="41910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Depend on </a:t>
            </a:r>
            <a:r>
              <a:rPr lang="en-US" altLang="en-US" sz="2400" b="1" u="sng" dirty="0">
                <a:latin typeface="Arial Narrow" panose="020B0606020202030204" pitchFamily="34" charset="0"/>
              </a:rPr>
              <a:t>feedback systems</a:t>
            </a:r>
          </a:p>
          <a:p>
            <a:pPr eaLnBrk="1" hangingPunct="1">
              <a:spcBef>
                <a:spcPct val="50000"/>
              </a:spcBef>
              <a:buClrTx/>
              <a:buSzTx/>
              <a:buFontTx/>
              <a:buNone/>
            </a:pPr>
            <a:r>
              <a:rPr lang="en-US" altLang="en-US" sz="2400" b="1" dirty="0">
                <a:latin typeface="Arial Narrow" panose="020B0606020202030204" pitchFamily="34" charset="0"/>
              </a:rPr>
              <a:t>Feedback’s</a:t>
            </a:r>
            <a:r>
              <a:rPr lang="en-US" altLang="en-US" sz="2400" dirty="0">
                <a:latin typeface="Arial Narrow" panose="020B0606020202030204" pitchFamily="34" charset="0"/>
              </a:rPr>
              <a:t> </a:t>
            </a:r>
            <a:r>
              <a:rPr lang="en-US" altLang="en-US" sz="2400" b="1" dirty="0">
                <a:latin typeface="Arial Narrow" panose="020B0606020202030204" pitchFamily="34" charset="0"/>
              </a:rPr>
              <a:t>Function:  </a:t>
            </a:r>
            <a:r>
              <a:rPr lang="en-US" altLang="en-US" sz="2400" dirty="0">
                <a:latin typeface="Arial Narrow" panose="020B0606020202030204" pitchFamily="34" charset="0"/>
              </a:rPr>
              <a:t>Retain homeostasis, keep things running smoothly, allow system to do its job.</a:t>
            </a:r>
          </a:p>
        </p:txBody>
      </p:sp>
      <p:pic>
        <p:nvPicPr>
          <p:cNvPr id="122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299" y="1335908"/>
            <a:ext cx="3886200" cy="330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404CABD-E319-2D52-5E01-738AE870DB58}"/>
              </a:ext>
            </a:extLst>
          </p:cNvPr>
          <p:cNvSpPr txBox="1">
            <a:spLocks noChangeArrowheads="1"/>
          </p:cNvSpPr>
          <p:nvPr/>
        </p:nvSpPr>
        <p:spPr bwMode="auto">
          <a:xfrm>
            <a:off x="4460876" y="5138249"/>
            <a:ext cx="4578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b="1" dirty="0">
                <a:solidFill>
                  <a:srgbClr val="0070C0"/>
                </a:solidFill>
              </a:rPr>
              <a:t>Respiratory Feedback: </a:t>
            </a:r>
            <a:r>
              <a:rPr lang="en-US" altLang="en-US" sz="2000" dirty="0">
                <a:solidFill>
                  <a:srgbClr val="0070C0"/>
                </a:solidFill>
              </a:rPr>
              <a:t>CO</a:t>
            </a:r>
            <a:r>
              <a:rPr lang="en-US" altLang="en-US" sz="2000" baseline="-25000" dirty="0">
                <a:solidFill>
                  <a:srgbClr val="0070C0"/>
                </a:solidFill>
              </a:rPr>
              <a:t>2 </a:t>
            </a:r>
            <a:r>
              <a:rPr lang="en-US" altLang="en-US" sz="2000" dirty="0">
                <a:solidFill>
                  <a:srgbClr val="0070C0"/>
                </a:solidFill>
              </a:rPr>
              <a:t>Buildup in blood signals body to breath, leads to painful contractions of diaphragm, rib muscles. </a:t>
            </a:r>
            <a:endParaRPr lang="en-US" altLang="en-US" sz="2000" baseline="-25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620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Heeere’s Johnny, The Feedback-Regulated System</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752600"/>
            <a:ext cx="47625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6"/>
          <p:cNvSpPr txBox="1">
            <a:spLocks noChangeArrowheads="1"/>
          </p:cNvSpPr>
          <p:nvPr/>
        </p:nvSpPr>
        <p:spPr bwMode="auto">
          <a:xfrm>
            <a:off x="457200" y="1371600"/>
            <a:ext cx="41148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Parts:</a:t>
            </a:r>
            <a:r>
              <a:rPr lang="en-US" altLang="en-US" sz="2400" dirty="0">
                <a:latin typeface="Arial Narrow" panose="020B0606020202030204" pitchFamily="34" charset="0"/>
              </a:rPr>
              <a:t>  Plunger, valve, filler stem, float ball, tank, bowl.                                       </a:t>
            </a:r>
            <a:r>
              <a:rPr lang="en-US" altLang="en-US" sz="2400" u="sng" dirty="0">
                <a:latin typeface="Arial Narrow" panose="020B0606020202030204" pitchFamily="34" charset="0"/>
              </a:rPr>
              <a:t>NOTE:</a:t>
            </a:r>
            <a:r>
              <a:rPr lang="en-US" altLang="en-US" sz="2400" dirty="0">
                <a:latin typeface="Arial Narrow" panose="020B0606020202030204" pitchFamily="34" charset="0"/>
              </a:rPr>
              <a:t>  Parts have no meaning separately.</a:t>
            </a:r>
          </a:p>
          <a:p>
            <a:pPr eaLnBrk="1" hangingPunct="1">
              <a:spcBef>
                <a:spcPct val="50000"/>
              </a:spcBef>
              <a:buClrTx/>
              <a:buSzTx/>
              <a:buFontTx/>
              <a:buNone/>
            </a:pPr>
            <a:endParaRPr lang="en-US" altLang="en-US" sz="1000" dirty="0">
              <a:latin typeface="Arial Narrow" panose="020B0606020202030204" pitchFamily="34" charset="0"/>
            </a:endParaRPr>
          </a:p>
          <a:p>
            <a:pPr eaLnBrk="1" hangingPunct="1">
              <a:spcBef>
                <a:spcPct val="50000"/>
              </a:spcBef>
              <a:buClrTx/>
              <a:buSzTx/>
              <a:buFontTx/>
              <a:buNone/>
            </a:pPr>
            <a:r>
              <a:rPr lang="en-US" altLang="en-US" sz="2400" b="1" dirty="0">
                <a:latin typeface="Arial Narrow" panose="020B0606020202030204" pitchFamily="34" charset="0"/>
              </a:rPr>
              <a:t>Purpose</a:t>
            </a:r>
            <a:r>
              <a:rPr lang="en-US" altLang="en-US" sz="2400" dirty="0">
                <a:latin typeface="Arial Narrow" panose="020B0606020202030204" pitchFamily="34" charset="0"/>
              </a:rPr>
              <a:t>:  Flush bowl</a:t>
            </a:r>
          </a:p>
          <a:p>
            <a:pPr eaLnBrk="1" hangingPunct="1">
              <a:spcBef>
                <a:spcPct val="50000"/>
              </a:spcBef>
              <a:buClrTx/>
              <a:buSzTx/>
              <a:buFontTx/>
              <a:buNone/>
            </a:pPr>
            <a:endParaRPr lang="en-US" altLang="en-US" sz="1000" dirty="0">
              <a:latin typeface="Arial Narrow" panose="020B0606020202030204" pitchFamily="34" charset="0"/>
            </a:endParaRPr>
          </a:p>
          <a:p>
            <a:pPr eaLnBrk="1" hangingPunct="1">
              <a:spcBef>
                <a:spcPct val="50000"/>
              </a:spcBef>
              <a:buClrTx/>
              <a:buSzTx/>
              <a:buFontTx/>
              <a:buNone/>
            </a:pPr>
            <a:r>
              <a:rPr lang="en-US" altLang="en-US" sz="2400" b="1" dirty="0">
                <a:latin typeface="Arial Narrow" panose="020B0606020202030204" pitchFamily="34" charset="0"/>
              </a:rPr>
              <a:t>Feedback:</a:t>
            </a:r>
            <a:r>
              <a:rPr lang="en-US" altLang="en-US" sz="2400" dirty="0">
                <a:latin typeface="Arial Narrow" panose="020B0606020202030204" pitchFamily="34" charset="0"/>
              </a:rPr>
              <a:t>  Float ball rises with water level, and “informs” filler stem when to shut-off.  </a:t>
            </a:r>
          </a:p>
          <a:p>
            <a:pPr eaLnBrk="1" hangingPunct="1">
              <a:spcBef>
                <a:spcPct val="50000"/>
              </a:spcBef>
              <a:buClrTx/>
              <a:buSzTx/>
              <a:buFontTx/>
              <a:buNone/>
            </a:pPr>
            <a:r>
              <a:rPr lang="en-US" altLang="en-US" sz="2400" dirty="0">
                <a:latin typeface="Arial Narrow" panose="020B0606020202030204" pitchFamily="34" charset="0"/>
              </a:rPr>
              <a:t>If water leaks or evaporates, ball drops, water re-enters. </a:t>
            </a:r>
          </a:p>
          <a:p>
            <a:pPr eaLnBrk="1" hangingPunct="1">
              <a:spcBef>
                <a:spcPct val="50000"/>
              </a:spcBef>
              <a:buClrTx/>
              <a:buSzTx/>
              <a:buFontTx/>
              <a:buNone/>
            </a:pPr>
            <a:r>
              <a:rPr lang="en-US" altLang="en-US" sz="2400" b="1" dirty="0">
                <a:latin typeface="Arial Narrow" panose="020B0606020202030204" pitchFamily="34" charset="0"/>
              </a:rPr>
              <a:t>Homeostasis:</a:t>
            </a:r>
            <a:r>
              <a:rPr lang="en-US" altLang="en-US" sz="2400" dirty="0">
                <a:latin typeface="Arial Narrow" panose="020B0606020202030204" pitchFamily="34" charset="0"/>
              </a:rPr>
              <a:t>  water level</a:t>
            </a:r>
          </a:p>
        </p:txBody>
      </p:sp>
      <p:sp>
        <p:nvSpPr>
          <p:cNvPr id="2" name="TextBox 1">
            <a:extLst>
              <a:ext uri="{FF2B5EF4-FFF2-40B4-BE49-F238E27FC236}">
                <a16:creationId xmlns:a16="http://schemas.microsoft.com/office/drawing/2014/main" id="{E3CA2BDE-F1F8-4F7D-4DB9-DF8ECFE1A833}"/>
              </a:ext>
            </a:extLst>
          </p:cNvPr>
          <p:cNvSpPr txBox="1"/>
          <p:nvPr/>
        </p:nvSpPr>
        <p:spPr>
          <a:xfrm>
            <a:off x="4114800" y="5959614"/>
            <a:ext cx="5105400" cy="769441"/>
          </a:xfrm>
          <a:prstGeom prst="rect">
            <a:avLst/>
          </a:prstGeom>
          <a:noFill/>
        </p:spPr>
        <p:txBody>
          <a:bodyPr wrap="square" rtlCol="0">
            <a:spAutoFit/>
          </a:bodyPr>
          <a:lstStyle/>
          <a:p>
            <a:r>
              <a:rPr lang="en-US" sz="2200" b="1" dirty="0">
                <a:solidFill>
                  <a:srgbClr val="00B050"/>
                </a:solidFill>
                <a:latin typeface="Arial Narrow" panose="020B0606020202030204" pitchFamily="34" charset="0"/>
              </a:rPr>
              <a:t>Pos Feedback: </a:t>
            </a:r>
            <a:r>
              <a:rPr lang="en-US" sz="2200" dirty="0">
                <a:solidFill>
                  <a:srgbClr val="00B050"/>
                </a:solidFill>
                <a:latin typeface="Arial Narrow" panose="020B0606020202030204" pitchFamily="34" charset="0"/>
              </a:rPr>
              <a:t>GO! (Add water)</a:t>
            </a:r>
          </a:p>
          <a:p>
            <a:r>
              <a:rPr lang="en-US" sz="2200" b="1" dirty="0">
                <a:solidFill>
                  <a:srgbClr val="00B050"/>
                </a:solidFill>
                <a:latin typeface="Arial Narrow" panose="020B0606020202030204" pitchFamily="34" charset="0"/>
              </a:rPr>
              <a:t>Neg Feedback: </a:t>
            </a:r>
            <a:r>
              <a:rPr lang="en-US" sz="2200" dirty="0">
                <a:solidFill>
                  <a:srgbClr val="00B050"/>
                </a:solidFill>
                <a:latin typeface="Arial Narrow" panose="020B0606020202030204" pitchFamily="34" charset="0"/>
              </a:rPr>
              <a:t>STOP! (Cease adding water).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914400" y="5334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Other Examples of How Feedback Regulates Systems</a:t>
            </a:r>
          </a:p>
        </p:txBody>
      </p:sp>
      <p:sp>
        <p:nvSpPr>
          <p:cNvPr id="14339" name="Text Box 5"/>
          <p:cNvSpPr txBox="1">
            <a:spLocks noChangeArrowheads="1"/>
          </p:cNvSpPr>
          <p:nvPr/>
        </p:nvSpPr>
        <p:spPr bwMode="auto">
          <a:xfrm>
            <a:off x="228600" y="22098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Sympathetic NS is over-aroused, the __________________ is triggered into action, inhibits the Sympathetic NS.  Brings body back to homeostasis.</a:t>
            </a:r>
          </a:p>
        </p:txBody>
      </p:sp>
      <p:sp>
        <p:nvSpPr>
          <p:cNvPr id="14340" name="Text Box 6"/>
          <p:cNvSpPr txBox="1">
            <a:spLocks noChangeArrowheads="1"/>
          </p:cNvSpPr>
          <p:nvPr/>
        </p:nvSpPr>
        <p:spPr bwMode="auto">
          <a:xfrm>
            <a:off x="230188" y="3517900"/>
            <a:ext cx="6324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The Executive Branch tries to restrict press freedom.                                                The _________ rules this is against Constitution,                                                    brings body politic back to homeostasis.</a:t>
            </a:r>
          </a:p>
        </p:txBody>
      </p:sp>
      <p:sp>
        <p:nvSpPr>
          <p:cNvPr id="126983" name="Text Box 7"/>
          <p:cNvSpPr txBox="1">
            <a:spLocks noChangeArrowheads="1"/>
          </p:cNvSpPr>
          <p:nvPr/>
        </p:nvSpPr>
        <p:spPr bwMode="auto">
          <a:xfrm>
            <a:off x="4419600" y="2133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solidFill>
                  <a:srgbClr val="FF0000"/>
                </a:solidFill>
                <a:latin typeface="Arial Narrow" panose="020B0606020202030204" pitchFamily="34" charset="0"/>
              </a:rPr>
              <a:t>parasympathetic NS </a:t>
            </a:r>
          </a:p>
        </p:txBody>
      </p:sp>
      <p:sp>
        <p:nvSpPr>
          <p:cNvPr id="14342" name="Text Box 8"/>
          <p:cNvSpPr txBox="1">
            <a:spLocks noChangeArrowheads="1"/>
          </p:cNvSpPr>
          <p:nvPr/>
        </p:nvSpPr>
        <p:spPr bwMode="auto">
          <a:xfrm>
            <a:off x="228600" y="5273675"/>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You are at a movie, and a couple start talking loudly in the middle of the show.  ____________ shush them, and quiet and focus are restored.</a:t>
            </a:r>
          </a:p>
        </p:txBody>
      </p:sp>
      <p:sp>
        <p:nvSpPr>
          <p:cNvPr id="126985" name="Text Box 9"/>
          <p:cNvSpPr txBox="1">
            <a:spLocks noChangeArrowheads="1"/>
          </p:cNvSpPr>
          <p:nvPr/>
        </p:nvSpPr>
        <p:spPr bwMode="auto">
          <a:xfrm>
            <a:off x="762000" y="3810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solidFill>
                  <a:srgbClr val="FF0000"/>
                </a:solidFill>
                <a:latin typeface="Arial Narrow" panose="020B0606020202030204" pitchFamily="34" charset="0"/>
              </a:rPr>
              <a:t>Judiciary</a:t>
            </a:r>
          </a:p>
        </p:txBody>
      </p:sp>
      <p:sp>
        <p:nvSpPr>
          <p:cNvPr id="126986" name="Text Box 10"/>
          <p:cNvSpPr txBox="1">
            <a:spLocks noChangeArrowheads="1"/>
          </p:cNvSpPr>
          <p:nvPr/>
        </p:nvSpPr>
        <p:spPr bwMode="auto">
          <a:xfrm>
            <a:off x="914400" y="5638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solidFill>
                  <a:srgbClr val="FF0000"/>
                </a:solidFill>
                <a:latin typeface="Arial Narrow" panose="020B0606020202030204" pitchFamily="34" charset="0"/>
              </a:rPr>
              <a:t>Other people</a:t>
            </a:r>
          </a:p>
        </p:txBody>
      </p:sp>
      <p:pic>
        <p:nvPicPr>
          <p:cNvPr id="143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8563"/>
            <a:ext cx="22098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P spid="126985" grpId="0"/>
      <p:bldP spid="1269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4800" y="1752600"/>
            <a:ext cx="84582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b="1" dirty="0">
                <a:latin typeface="Arial Narrow" panose="020B0606020202030204" pitchFamily="34" charset="0"/>
              </a:rPr>
              <a:t>Closed System:</a:t>
            </a:r>
            <a:r>
              <a:rPr lang="en-US" altLang="en-US" sz="2600" dirty="0">
                <a:latin typeface="Arial Narrow" panose="020B0606020202030204" pitchFamily="34" charset="0"/>
              </a:rPr>
              <a:t>   Feedback comes only from other parts of system</a:t>
            </a:r>
          </a:p>
          <a:p>
            <a:pPr eaLnBrk="1" hangingPunct="1">
              <a:spcBef>
                <a:spcPct val="0"/>
              </a:spcBef>
              <a:buClrTx/>
              <a:buSzTx/>
              <a:buFontTx/>
              <a:buNone/>
            </a:pPr>
            <a:r>
              <a:rPr lang="en-US" altLang="en-US" sz="2600" dirty="0">
                <a:latin typeface="Arial Narrow" panose="020B0606020202030204" pitchFamily="34" charset="0"/>
              </a:rPr>
              <a:t>	Toaster, Central Heating System</a:t>
            </a:r>
          </a:p>
          <a:p>
            <a:pPr eaLnBrk="1" hangingPunct="1">
              <a:spcBef>
                <a:spcPct val="0"/>
              </a:spcBef>
              <a:buClrTx/>
              <a:buSzTx/>
              <a:buFontTx/>
              <a:buNone/>
            </a:pPr>
            <a:r>
              <a:rPr lang="en-US" altLang="en-US" sz="2600" dirty="0">
                <a:latin typeface="Arial Narrow" panose="020B0606020202030204" pitchFamily="34" charset="0"/>
              </a:rPr>
              <a:t>	Clique, cult</a:t>
            </a:r>
          </a:p>
          <a:p>
            <a:pPr eaLnBrk="1" hangingPunct="1">
              <a:spcBef>
                <a:spcPct val="0"/>
              </a:spcBef>
              <a:buClrTx/>
              <a:buSzTx/>
              <a:buFontTx/>
              <a:buNone/>
            </a:pPr>
            <a:r>
              <a:rPr lang="en-US" altLang="en-US" sz="2600" dirty="0">
                <a:latin typeface="Arial Narrow" panose="020B0606020202030204" pitchFamily="34" charset="0"/>
              </a:rPr>
              <a:t>	“Group think”, Bay of Pigs and JFK</a:t>
            </a:r>
          </a:p>
          <a:p>
            <a:pPr eaLnBrk="1" hangingPunct="1">
              <a:spcBef>
                <a:spcPct val="0"/>
              </a:spcBef>
              <a:buClrTx/>
              <a:buSzTx/>
              <a:buFontTx/>
              <a:buNone/>
            </a:pPr>
            <a:endParaRPr lang="en-US" altLang="en-US" sz="1200" dirty="0">
              <a:latin typeface="Arial Narrow" panose="020B0606020202030204" pitchFamily="34" charset="0"/>
            </a:endParaRPr>
          </a:p>
          <a:p>
            <a:pPr eaLnBrk="1" hangingPunct="1">
              <a:spcBef>
                <a:spcPct val="0"/>
              </a:spcBef>
              <a:buClrTx/>
              <a:buSzTx/>
              <a:buFontTx/>
              <a:buNone/>
            </a:pPr>
            <a:r>
              <a:rPr lang="en-US" altLang="en-US" sz="2600" b="1" dirty="0">
                <a:latin typeface="Arial Narrow" panose="020B0606020202030204" pitchFamily="34" charset="0"/>
              </a:rPr>
              <a:t>Open System:</a:t>
            </a:r>
            <a:r>
              <a:rPr lang="en-US" altLang="en-US" sz="2600" dirty="0">
                <a:latin typeface="Arial Narrow" panose="020B0606020202030204" pitchFamily="34" charset="0"/>
              </a:rPr>
              <a:t>  Feedback comes from things outside system</a:t>
            </a:r>
          </a:p>
          <a:p>
            <a:pPr eaLnBrk="1" hangingPunct="1">
              <a:spcBef>
                <a:spcPct val="0"/>
              </a:spcBef>
              <a:buClrTx/>
              <a:buSzTx/>
              <a:buFontTx/>
              <a:buNone/>
            </a:pPr>
            <a:r>
              <a:rPr lang="en-US" altLang="en-US" sz="2600" dirty="0">
                <a:latin typeface="Arial Narrow" panose="020B0606020202030204" pitchFamily="34" charset="0"/>
              </a:rPr>
              <a:t>	Free press  </a:t>
            </a:r>
          </a:p>
          <a:p>
            <a:pPr eaLnBrk="1" hangingPunct="1">
              <a:spcBef>
                <a:spcPct val="0"/>
              </a:spcBef>
              <a:buClrTx/>
              <a:buSzTx/>
              <a:buFontTx/>
              <a:buNone/>
            </a:pPr>
            <a:r>
              <a:rPr lang="en-US" altLang="en-US" sz="2600" dirty="0">
                <a:latin typeface="Arial Narrow" panose="020B0606020202030204" pitchFamily="34" charset="0"/>
              </a:rPr>
              <a:t>	Science</a:t>
            </a:r>
          </a:p>
          <a:p>
            <a:pPr eaLnBrk="1" hangingPunct="1">
              <a:spcBef>
                <a:spcPct val="0"/>
              </a:spcBef>
              <a:buClrTx/>
              <a:buSzTx/>
              <a:buFontTx/>
              <a:buNone/>
            </a:pPr>
            <a:endParaRPr lang="en-US" altLang="en-US" sz="1200" dirty="0">
              <a:latin typeface="Arial Narrow" panose="020B0606020202030204" pitchFamily="34" charset="0"/>
            </a:endParaRPr>
          </a:p>
          <a:p>
            <a:pPr eaLnBrk="1" hangingPunct="1">
              <a:spcBef>
                <a:spcPct val="0"/>
              </a:spcBef>
              <a:buClrTx/>
              <a:buSzTx/>
              <a:buFontTx/>
              <a:buNone/>
            </a:pPr>
            <a:r>
              <a:rPr lang="en-US" altLang="en-US" sz="2600" b="1" dirty="0">
                <a:latin typeface="Arial Narrow" panose="020B0606020202030204" pitchFamily="34" charset="0"/>
              </a:rPr>
              <a:t>Advantages/Costs of Closed vs. Open Systems</a:t>
            </a:r>
          </a:p>
          <a:p>
            <a:pPr eaLnBrk="1" hangingPunct="1">
              <a:spcBef>
                <a:spcPct val="0"/>
              </a:spcBef>
              <a:buClrTx/>
              <a:buSzTx/>
              <a:buFontTx/>
              <a:buNone/>
            </a:pPr>
            <a:r>
              <a:rPr lang="en-US" altLang="en-US" sz="1000" dirty="0">
                <a:latin typeface="Arial Narrow" panose="020B0606020202030204" pitchFamily="34" charset="0"/>
              </a:rPr>
              <a:t>		</a:t>
            </a:r>
          </a:p>
          <a:p>
            <a:pPr eaLnBrk="1" hangingPunct="1">
              <a:spcBef>
                <a:spcPct val="0"/>
              </a:spcBef>
              <a:buClrTx/>
              <a:buSzTx/>
              <a:buFontTx/>
              <a:buNone/>
            </a:pPr>
            <a:r>
              <a:rPr lang="en-US" altLang="en-US" sz="2600" dirty="0">
                <a:latin typeface="Arial Narrow" panose="020B0606020202030204" pitchFamily="34" charset="0"/>
              </a:rPr>
              <a:t>	</a:t>
            </a:r>
            <a:r>
              <a:rPr lang="en-US" altLang="en-US" sz="2600" b="1" dirty="0">
                <a:latin typeface="Arial Narrow" panose="020B0606020202030204" pitchFamily="34" charset="0"/>
              </a:rPr>
              <a:t>Closed:</a:t>
            </a:r>
            <a:r>
              <a:rPr lang="en-US" altLang="en-US" sz="2600" dirty="0">
                <a:latin typeface="Arial Narrow" panose="020B0606020202030204" pitchFamily="34" charset="0"/>
              </a:rPr>
              <a:t>  Retains homeostasis, less disrupted in short term.</a:t>
            </a:r>
          </a:p>
          <a:p>
            <a:pPr eaLnBrk="1" hangingPunct="1">
              <a:spcBef>
                <a:spcPct val="0"/>
              </a:spcBef>
              <a:buClrTx/>
              <a:buSzTx/>
              <a:buFontTx/>
              <a:buNone/>
            </a:pPr>
            <a:r>
              <a:rPr lang="en-US" altLang="en-US" sz="2600" dirty="0">
                <a:latin typeface="Arial Narrow" panose="020B0606020202030204" pitchFamily="34" charset="0"/>
              </a:rPr>
              <a:t>	</a:t>
            </a:r>
            <a:r>
              <a:rPr lang="en-US" altLang="en-US" sz="2600" b="1" dirty="0">
                <a:latin typeface="Arial Narrow" panose="020B0606020202030204" pitchFamily="34" charset="0"/>
              </a:rPr>
              <a:t>Open:</a:t>
            </a:r>
            <a:r>
              <a:rPr lang="en-US" altLang="en-US" sz="2600" dirty="0">
                <a:latin typeface="Arial Narrow" panose="020B0606020202030204" pitchFamily="34" charset="0"/>
              </a:rPr>
              <a:t>  Sacrifices homeostasis, more adaptive in long term.</a:t>
            </a:r>
          </a:p>
        </p:txBody>
      </p:sp>
      <p:sp>
        <p:nvSpPr>
          <p:cNvPr id="15363" name="Text Box 5"/>
          <p:cNvSpPr txBox="1">
            <a:spLocks noChangeArrowheads="1"/>
          </p:cNvSpPr>
          <p:nvPr/>
        </p:nvSpPr>
        <p:spPr bwMode="auto">
          <a:xfrm>
            <a:off x="990600" y="412750"/>
            <a:ext cx="6934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Closed Systems Vs. Open Systems</a:t>
            </a:r>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6000"/>
            <a:ext cx="1093788"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4173538"/>
            <a:ext cx="17907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5334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Families as Systems</a:t>
            </a:r>
          </a:p>
        </p:txBody>
      </p:sp>
      <p:sp>
        <p:nvSpPr>
          <p:cNvPr id="17411" name="Text Box 3"/>
          <p:cNvSpPr txBox="1">
            <a:spLocks noChangeArrowheads="1"/>
          </p:cNvSpPr>
          <p:nvPr/>
        </p:nvSpPr>
        <p:spPr bwMode="auto">
          <a:xfrm>
            <a:off x="1066800" y="1828800"/>
            <a:ext cx="2057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Organized</a:t>
            </a:r>
          </a:p>
          <a:p>
            <a:pPr eaLnBrk="1" hangingPunct="1">
              <a:spcBef>
                <a:spcPct val="50000"/>
              </a:spcBef>
              <a:buClrTx/>
              <a:buSzTx/>
              <a:buFontTx/>
              <a:buNone/>
            </a:pPr>
            <a:r>
              <a:rPr lang="en-US" altLang="en-US" sz="2400" b="1">
                <a:latin typeface="Arial Narrow" panose="020B0606020202030204" pitchFamily="34" charset="0"/>
              </a:rPr>
              <a:t>Hierarchical</a:t>
            </a:r>
          </a:p>
          <a:p>
            <a:pPr eaLnBrk="1" hangingPunct="1">
              <a:spcBef>
                <a:spcPct val="50000"/>
              </a:spcBef>
              <a:buClrTx/>
              <a:buSzTx/>
              <a:buFontTx/>
              <a:buNone/>
            </a:pPr>
            <a:r>
              <a:rPr lang="en-US" altLang="en-US" sz="2400" b="1">
                <a:latin typeface="Arial Narrow" panose="020B0606020202030204" pitchFamily="34" charset="0"/>
              </a:rPr>
              <a:t>Purpose</a:t>
            </a:r>
          </a:p>
        </p:txBody>
      </p:sp>
      <p:sp>
        <p:nvSpPr>
          <p:cNvPr id="130052" name="Text Box 4"/>
          <p:cNvSpPr txBox="1">
            <a:spLocks noChangeArrowheads="1"/>
          </p:cNvSpPr>
          <p:nvPr/>
        </p:nvSpPr>
        <p:spPr bwMode="auto">
          <a:xfrm>
            <a:off x="3124200" y="1828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Everyone has role to play, formal or tacit.</a:t>
            </a:r>
          </a:p>
        </p:txBody>
      </p:sp>
      <p:sp>
        <p:nvSpPr>
          <p:cNvPr id="130053" name="Text Box 5"/>
          <p:cNvSpPr txBox="1">
            <a:spLocks noChangeArrowheads="1"/>
          </p:cNvSpPr>
          <p:nvPr/>
        </p:nvSpPr>
        <p:spPr bwMode="auto">
          <a:xfrm>
            <a:off x="3124200" y="2362200"/>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Parents in charge, older sibs supervise younger</a:t>
            </a:r>
          </a:p>
        </p:txBody>
      </p:sp>
      <p:sp>
        <p:nvSpPr>
          <p:cNvPr id="130054" name="Text Box 6"/>
          <p:cNvSpPr txBox="1">
            <a:spLocks noChangeArrowheads="1"/>
          </p:cNvSpPr>
          <p:nvPr/>
        </p:nvSpPr>
        <p:spPr bwMode="auto">
          <a:xfrm>
            <a:off x="3124200" y="2971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Safety of family, development of kids, etc.</a:t>
            </a:r>
          </a:p>
        </p:txBody>
      </p:sp>
      <p:sp>
        <p:nvSpPr>
          <p:cNvPr id="17415" name="Text Box 7"/>
          <p:cNvSpPr txBox="1">
            <a:spLocks noChangeArrowheads="1"/>
          </p:cNvSpPr>
          <p:nvPr/>
        </p:nvSpPr>
        <p:spPr bwMode="auto">
          <a:xfrm>
            <a:off x="381000" y="3871913"/>
            <a:ext cx="838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Minuchin point:</a:t>
            </a:r>
            <a:r>
              <a:rPr lang="en-US" altLang="en-US" sz="2400" dirty="0">
                <a:latin typeface="Arial Narrow" panose="020B0606020202030204" pitchFamily="34" charset="0"/>
              </a:rPr>
              <a:t>  Some family systems can promote illness in children.</a:t>
            </a:r>
          </a:p>
          <a:p>
            <a:pPr eaLnBrk="1" hangingPunct="1">
              <a:spcBef>
                <a:spcPct val="50000"/>
              </a:spcBef>
              <a:buClrTx/>
              <a:buSzTx/>
              <a:buFontTx/>
              <a:buNone/>
            </a:pPr>
            <a:r>
              <a:rPr lang="en-US" altLang="en-US" sz="2400" b="1" dirty="0">
                <a:latin typeface="Arial Narrow" panose="020B0606020202030204" pitchFamily="34" charset="0"/>
              </a:rPr>
              <a:t>How so?</a:t>
            </a:r>
            <a:r>
              <a:rPr lang="en-US" altLang="en-US" sz="2400" dirty="0">
                <a:latin typeface="Arial Narrow" panose="020B0606020202030204" pitchFamily="34" charset="0"/>
              </a:rPr>
              <a:t>  </a:t>
            </a:r>
            <a:r>
              <a:rPr lang="en-US" altLang="en-US" sz="2400" u="sng" dirty="0">
                <a:solidFill>
                  <a:srgbClr val="FF0000"/>
                </a:solidFill>
                <a:latin typeface="Arial Narrow" panose="020B0606020202030204" pitchFamily="34" charset="0"/>
              </a:rPr>
              <a:t>Kid's symptoms play a role in maintaining family homeostasis.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P spid="1300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57200" y="1815614"/>
            <a:ext cx="8458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Arial Narrow" panose="020B0606020202030204" pitchFamily="34" charset="0"/>
              </a:rPr>
              <a:t>Primary psychosomatic symptoms:</a:t>
            </a:r>
            <a:r>
              <a:rPr lang="en-US" altLang="en-US" sz="2400" dirty="0">
                <a:latin typeface="Arial Narrow" panose="020B0606020202030204" pitchFamily="34" charset="0"/>
              </a:rPr>
              <a:t>  </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Physiological disorder already present: Diabetes, asthma</a:t>
            </a:r>
          </a:p>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r>
              <a:rPr lang="en-US" altLang="en-US" sz="2400" dirty="0">
                <a:latin typeface="Arial Narrow" panose="020B0606020202030204" pitchFamily="34" charset="0"/>
              </a:rPr>
              <a:t>	Psychological factors—exacerbate, don’t create, symptoms.</a:t>
            </a:r>
          </a:p>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r>
              <a:rPr lang="en-US" altLang="en-US" sz="2400" b="1" dirty="0">
                <a:latin typeface="Arial Narrow" panose="020B0606020202030204" pitchFamily="34" charset="0"/>
              </a:rPr>
              <a:t>Secondary psychosomatic symptoms</a:t>
            </a:r>
          </a:p>
          <a:p>
            <a:pPr eaLnBrk="1" hangingPunct="1">
              <a:spcBef>
                <a:spcPct val="0"/>
              </a:spcBef>
              <a:buClrTx/>
              <a:buSzTx/>
              <a:buFontTx/>
              <a:buNone/>
            </a:pPr>
            <a:endParaRPr lang="en-US" altLang="en-US" sz="24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No pre-existing physical disorder:  e.g., Bulimia</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Psychological factors: Transform emotional conflict            	  		into physical symptoms. </a:t>
            </a:r>
          </a:p>
          <a:p>
            <a:pPr eaLnBrk="1" hangingPunct="1">
              <a:spcBef>
                <a:spcPct val="0"/>
              </a:spcBef>
              <a:buClrTx/>
              <a:buSzTx/>
              <a:buFontTx/>
              <a:buNone/>
            </a:pPr>
            <a:r>
              <a:rPr lang="en-US" altLang="en-US" sz="2400" dirty="0">
                <a:latin typeface="Arial Narrow" panose="020B0606020202030204" pitchFamily="34" charset="0"/>
              </a:rPr>
              <a:t>                          </a:t>
            </a:r>
            <a:r>
              <a:rPr lang="en-US" altLang="en-US" sz="2400" dirty="0">
                <a:solidFill>
                  <a:srgbClr val="FF0000"/>
                </a:solidFill>
                <a:latin typeface="Arial Narrow" panose="020B0606020202030204" pitchFamily="34" charset="0"/>
              </a:rPr>
              <a:t>Pennebaker: Suppress thoughts and feelings, get sick!</a:t>
            </a:r>
          </a:p>
        </p:txBody>
      </p:sp>
      <p:sp>
        <p:nvSpPr>
          <p:cNvPr id="18435" name="Text Box 5"/>
          <p:cNvSpPr txBox="1">
            <a:spLocks noChangeArrowheads="1"/>
          </p:cNvSpPr>
          <p:nvPr/>
        </p:nvSpPr>
        <p:spPr bwMode="auto">
          <a:xfrm>
            <a:off x="1600200" y="806450"/>
            <a:ext cx="655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Origins of Psychosomatic Illness </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0200"/>
            <a:ext cx="995363" cy="99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12795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34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The Family Context of Psychosomatic Illness</a:t>
            </a:r>
          </a:p>
        </p:txBody>
      </p:sp>
      <p:sp>
        <p:nvSpPr>
          <p:cNvPr id="19459" name="Text Box 5"/>
          <p:cNvSpPr txBox="1">
            <a:spLocks noChangeArrowheads="1"/>
          </p:cNvSpPr>
          <p:nvPr/>
        </p:nvSpPr>
        <p:spPr bwMode="auto">
          <a:xfrm>
            <a:off x="457200" y="1752600"/>
            <a:ext cx="8382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Arial Narrow" panose="020B0606020202030204" pitchFamily="34" charset="0"/>
              </a:rPr>
              <a:t>Enmeshment</a:t>
            </a:r>
          </a:p>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r>
              <a:rPr lang="en-US" altLang="en-US" sz="2400" dirty="0">
                <a:latin typeface="Arial Narrow" panose="020B0606020202030204" pitchFamily="34" charset="0"/>
              </a:rPr>
              <a:t>	*  Overly responsive and involved</a:t>
            </a:r>
          </a:p>
          <a:p>
            <a:pPr eaLnBrk="1" hangingPunct="1">
              <a:spcBef>
                <a:spcPct val="0"/>
              </a:spcBef>
              <a:buClrTx/>
              <a:buSzTx/>
              <a:buFontTx/>
              <a:buNone/>
            </a:pPr>
            <a:r>
              <a:rPr lang="en-US" altLang="en-US" sz="2400" dirty="0">
                <a:latin typeface="Arial Narrow" panose="020B0606020202030204" pitchFamily="34" charset="0"/>
              </a:rPr>
              <a:t>	*  Lack of privacy</a:t>
            </a:r>
          </a:p>
          <a:p>
            <a:pPr eaLnBrk="1" hangingPunct="1">
              <a:spcBef>
                <a:spcPct val="0"/>
              </a:spcBef>
              <a:buClrTx/>
              <a:buSzTx/>
              <a:buFontTx/>
              <a:buNone/>
            </a:pPr>
            <a:r>
              <a:rPr lang="en-US" altLang="en-US" sz="2400" dirty="0">
                <a:latin typeface="Arial Narrow" panose="020B0606020202030204" pitchFamily="34" charset="0"/>
              </a:rPr>
              <a:t>	*  Interrupted conversations</a:t>
            </a:r>
          </a:p>
          <a:p>
            <a:pPr eaLnBrk="1" hangingPunct="1">
              <a:spcBef>
                <a:spcPct val="0"/>
              </a:spcBef>
              <a:buClrTx/>
              <a:buSzTx/>
              <a:buFontTx/>
              <a:buNone/>
            </a:pPr>
            <a:r>
              <a:rPr lang="en-US" altLang="en-US" sz="2400" dirty="0">
                <a:latin typeface="Arial Narrow" panose="020B0606020202030204" pitchFamily="34" charset="0"/>
              </a:rPr>
              <a:t>	*  Weak hierarchies:  parents = kids = parents</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b="1" dirty="0">
                <a:latin typeface="Arial Narrow" panose="020B0606020202030204" pitchFamily="34" charset="0"/>
              </a:rPr>
              <a:t>Overprotectiveness</a:t>
            </a:r>
          </a:p>
          <a:p>
            <a:pPr eaLnBrk="1" hangingPunct="1">
              <a:spcBef>
                <a:spcPct val="0"/>
              </a:spcBef>
              <a:buClrTx/>
              <a:buSzTx/>
              <a:buFontTx/>
              <a:buNone/>
            </a:pPr>
            <a:endParaRPr lang="en-US" altLang="en-US" sz="24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  </a:t>
            </a:r>
            <a:r>
              <a:rPr lang="en-US" altLang="en-US" sz="2400" dirty="0" err="1">
                <a:latin typeface="Arial Narrow" panose="020B0606020202030204" pitchFamily="34" charset="0"/>
              </a:rPr>
              <a:t>Nuturing</a:t>
            </a:r>
            <a:r>
              <a:rPr lang="en-US" altLang="en-US" sz="2400" dirty="0">
                <a:latin typeface="Arial Narrow" panose="020B0606020202030204" pitchFamily="34" charset="0"/>
              </a:rPr>
              <a:t> and protectiveness predominate</a:t>
            </a:r>
          </a:p>
          <a:p>
            <a:pPr eaLnBrk="1" hangingPunct="1">
              <a:spcBef>
                <a:spcPct val="0"/>
              </a:spcBef>
              <a:buClrTx/>
              <a:buSzTx/>
              <a:buFontTx/>
              <a:buNone/>
            </a:pPr>
            <a:r>
              <a:rPr lang="en-US" altLang="en-US" sz="2400" dirty="0">
                <a:latin typeface="Arial Narrow" panose="020B0606020202030204" pitchFamily="34" charset="0"/>
              </a:rPr>
              <a:t>	*  People seen in terms of their vulnerabilities</a:t>
            </a:r>
          </a:p>
          <a:p>
            <a:pPr eaLnBrk="1" hangingPunct="1">
              <a:spcBef>
                <a:spcPct val="0"/>
              </a:spcBef>
              <a:buClrTx/>
              <a:buSzTx/>
              <a:buFontTx/>
              <a:buNone/>
            </a:pPr>
            <a:r>
              <a:rPr lang="en-US" altLang="en-US" sz="2400" dirty="0">
                <a:latin typeface="Arial Narrow" panose="020B0606020202030204" pitchFamily="34" charset="0"/>
              </a:rPr>
              <a:t>	*  Autonomy, exploration, growth retarded</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25900"/>
            <a:ext cx="1882775"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138430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62000" y="381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The Family Context of Psychosomatic Illness</a:t>
            </a:r>
          </a:p>
        </p:txBody>
      </p:sp>
      <p:sp>
        <p:nvSpPr>
          <p:cNvPr id="20483" name="Text Box 5"/>
          <p:cNvSpPr txBox="1">
            <a:spLocks noChangeArrowheads="1"/>
          </p:cNvSpPr>
          <p:nvPr/>
        </p:nvSpPr>
        <p:spPr bwMode="auto">
          <a:xfrm>
            <a:off x="609600" y="2000250"/>
            <a:ext cx="83820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Arial Narrow" panose="020B0606020202030204" pitchFamily="34" charset="0"/>
              </a:rPr>
              <a:t>Rigidity</a:t>
            </a:r>
          </a:p>
          <a:p>
            <a:pPr eaLnBrk="1" hangingPunct="1">
              <a:spcBef>
                <a:spcPct val="0"/>
              </a:spcBef>
              <a:buClrTx/>
              <a:buSzTx/>
              <a:buFontTx/>
              <a:buNone/>
            </a:pPr>
            <a:endParaRPr lang="en-US" altLang="en-US" sz="10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  Committed to status quo</a:t>
            </a:r>
          </a:p>
          <a:p>
            <a:pPr eaLnBrk="1" hangingPunct="1">
              <a:spcBef>
                <a:spcPct val="0"/>
              </a:spcBef>
              <a:buClrTx/>
              <a:buSzTx/>
              <a:buFontTx/>
              <a:buNone/>
            </a:pPr>
            <a:r>
              <a:rPr lang="en-US" altLang="en-US" sz="2400" dirty="0">
                <a:latin typeface="Arial Narrow" panose="020B0606020202030204" pitchFamily="34" charset="0"/>
              </a:rPr>
              <a:t>	*  Threatened by children's natural change, growth</a:t>
            </a:r>
          </a:p>
          <a:p>
            <a:pPr eaLnBrk="1" hangingPunct="1">
              <a:spcBef>
                <a:spcPct val="0"/>
              </a:spcBef>
              <a:buClrTx/>
              <a:buSzTx/>
              <a:buFontTx/>
              <a:buNone/>
            </a:pPr>
            <a:r>
              <a:rPr lang="en-US" altLang="en-US" sz="2400" dirty="0">
                <a:latin typeface="Arial Narrow" panose="020B0606020202030204" pitchFamily="34" charset="0"/>
              </a:rPr>
              <a:t>	*  Can’t change family rules as people change</a:t>
            </a:r>
          </a:p>
          <a:p>
            <a:pPr eaLnBrk="1" hangingPunct="1">
              <a:spcBef>
                <a:spcPct val="0"/>
              </a:spcBef>
              <a:buClrTx/>
              <a:buSzTx/>
              <a:buFontTx/>
              <a:buNone/>
            </a:pPr>
            <a:r>
              <a:rPr lang="en-US" altLang="en-US" sz="2400" dirty="0">
                <a:latin typeface="Arial Narrow" panose="020B0606020202030204" pitchFamily="34" charset="0"/>
              </a:rPr>
              <a:t>	*  Over-emphasis on stasis </a:t>
            </a:r>
            <a:r>
              <a:rPr lang="en-US" altLang="en-US" sz="2400" dirty="0">
                <a:latin typeface="Arial Narrow" panose="020B0606020202030204" pitchFamily="34" charset="0"/>
                <a:sym typeface="Wingdings" panose="05000000000000000000" pitchFamily="2" charset="2"/>
              </a:rPr>
              <a:t></a:t>
            </a:r>
            <a:r>
              <a:rPr lang="en-US" altLang="en-US" sz="2400" dirty="0">
                <a:latin typeface="Arial Narrow" panose="020B0606020202030204" pitchFamily="34" charset="0"/>
              </a:rPr>
              <a:t> inhibited stress</a:t>
            </a:r>
          </a:p>
          <a:p>
            <a:pPr eaLnBrk="1" hangingPunct="1">
              <a:spcBef>
                <a:spcPct val="0"/>
              </a:spcBef>
              <a:buClrTx/>
              <a:buSzTx/>
              <a:buFontTx/>
              <a:buNone/>
            </a:pPr>
            <a:r>
              <a:rPr lang="en-US" altLang="en-US" sz="2400" dirty="0">
                <a:latin typeface="Arial Narrow" panose="020B0606020202030204" pitchFamily="34" charset="0"/>
              </a:rPr>
              <a:t>	*  Deny need for change</a:t>
            </a:r>
          </a:p>
          <a:p>
            <a:pPr eaLnBrk="1" hangingPunct="1">
              <a:spcBef>
                <a:spcPct val="0"/>
              </a:spcBef>
              <a:buClrTx/>
              <a:buSzTx/>
              <a:buFontTx/>
              <a:buNone/>
            </a:pPr>
            <a:r>
              <a:rPr lang="en-US" altLang="en-US" sz="2400" dirty="0">
                <a:latin typeface="Arial Narrow" panose="020B0606020202030204" pitchFamily="34" charset="0"/>
              </a:rPr>
              <a:t>		</a:t>
            </a:r>
          </a:p>
          <a:p>
            <a:pPr eaLnBrk="1" hangingPunct="1">
              <a:spcBef>
                <a:spcPct val="0"/>
              </a:spcBef>
              <a:buClrTx/>
              <a:buSzTx/>
              <a:buFontTx/>
              <a:buNone/>
            </a:pPr>
            <a:r>
              <a:rPr lang="en-US" altLang="en-US" sz="2400" b="1" dirty="0">
                <a:latin typeface="Arial Narrow" panose="020B0606020202030204" pitchFamily="34" charset="0"/>
              </a:rPr>
              <a:t>Low tolerance for conflict: Due to enmeshment + status quo priority</a:t>
            </a:r>
          </a:p>
          <a:p>
            <a:pPr eaLnBrk="1" hangingPunct="1">
              <a:spcBef>
                <a:spcPct val="0"/>
              </a:spcBef>
              <a:buClrTx/>
              <a:buSzTx/>
              <a:buFontTx/>
              <a:buNone/>
            </a:pPr>
            <a:endParaRPr lang="en-US" altLang="en-US" sz="1000" b="1"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	*  Avoid problems, OR</a:t>
            </a:r>
          </a:p>
          <a:p>
            <a:pPr eaLnBrk="1" hangingPunct="1">
              <a:spcBef>
                <a:spcPct val="0"/>
              </a:spcBef>
              <a:buClrTx/>
              <a:buSzTx/>
              <a:buFontTx/>
              <a:buNone/>
            </a:pPr>
            <a:r>
              <a:rPr lang="en-US" altLang="en-US" sz="2400" dirty="0">
                <a:latin typeface="Arial Narrow" panose="020B0606020202030204" pitchFamily="34" charset="0"/>
              </a:rPr>
              <a:t>	*  Low-level bickering (but don’t get to core problem)  </a:t>
            </a:r>
          </a:p>
          <a:p>
            <a:pPr eaLnBrk="1" hangingPunct="1">
              <a:spcBef>
                <a:spcPct val="0"/>
              </a:spcBef>
              <a:buClrTx/>
              <a:buSzTx/>
              <a:buFontTx/>
              <a:buNone/>
            </a:pPr>
            <a:r>
              <a:rPr lang="en-US" altLang="en-US" sz="2400" dirty="0">
                <a:latin typeface="Arial Narrow" panose="020B0606020202030204" pitchFamily="34" charset="0"/>
              </a:rPr>
              <a:t>	*  Typically, one spouse is the “avoider”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81100"/>
            <a:ext cx="32766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620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Dysfunctional Family System</a:t>
            </a:r>
          </a:p>
        </p:txBody>
      </p:sp>
      <p:sp>
        <p:nvSpPr>
          <p:cNvPr id="23555" name="Text Box 5"/>
          <p:cNvSpPr txBox="1">
            <a:spLocks noChangeArrowheads="1"/>
          </p:cNvSpPr>
          <p:nvPr/>
        </p:nvSpPr>
        <p:spPr bwMode="auto">
          <a:xfrm>
            <a:off x="190500" y="1098550"/>
            <a:ext cx="8763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Key Points of Family Systems</a:t>
            </a:r>
          </a:p>
          <a:p>
            <a:pPr eaLnBrk="1" hangingPunct="1">
              <a:spcBef>
                <a:spcPct val="50000"/>
              </a:spcBef>
              <a:buClrTx/>
              <a:buSzTx/>
              <a:buFontTx/>
              <a:buNone/>
            </a:pPr>
            <a:r>
              <a:rPr lang="en-US" altLang="en-US" sz="2400" dirty="0">
                <a:latin typeface="Arial Narrow" panose="020B0606020202030204" pitchFamily="34" charset="0"/>
              </a:rPr>
              <a:t>	Families are systems						Systems seek homeostasis					Systems use feedback, </a:t>
            </a:r>
            <a:r>
              <a:rPr lang="en-US" altLang="en-US" sz="2400" dirty="0" err="1">
                <a:latin typeface="Arial Narrow" panose="020B0606020202030204" pitchFamily="34" charset="0"/>
              </a:rPr>
              <a:t>pos</a:t>
            </a:r>
            <a:r>
              <a:rPr lang="en-US" altLang="en-US" sz="2400" dirty="0">
                <a:latin typeface="Arial Narrow" panose="020B0606020202030204" pitchFamily="34" charset="0"/>
              </a:rPr>
              <a:t> and </a:t>
            </a:r>
            <a:r>
              <a:rPr lang="en-US" altLang="en-US" sz="2400" dirty="0" err="1">
                <a:latin typeface="Arial Narrow" panose="020B0606020202030204" pitchFamily="34" charset="0"/>
              </a:rPr>
              <a:t>neg</a:t>
            </a:r>
            <a:r>
              <a:rPr lang="en-US" altLang="en-US" sz="2400" dirty="0">
                <a:latin typeface="Arial Narrow" panose="020B0606020202030204" pitchFamily="34" charset="0"/>
              </a:rPr>
              <a:t>, to maintain homeostasis</a:t>
            </a:r>
          </a:p>
          <a:p>
            <a:pPr eaLnBrk="1" hangingPunct="1">
              <a:spcBef>
                <a:spcPct val="50000"/>
              </a:spcBef>
              <a:buClrTx/>
              <a:buSzTx/>
              <a:buFontTx/>
              <a:buNone/>
            </a:pPr>
            <a:r>
              <a:rPr lang="en-US" altLang="en-US" sz="2400" b="1" dirty="0">
                <a:latin typeface="Arial Narrow" panose="020B0606020202030204" pitchFamily="34" charset="0"/>
              </a:rPr>
              <a:t>Dysfunctional Families Over-Value Homeostasis</a:t>
            </a:r>
          </a:p>
          <a:p>
            <a:pPr eaLnBrk="1" hangingPunct="1">
              <a:spcBef>
                <a:spcPct val="50000"/>
              </a:spcBef>
              <a:buClrTx/>
              <a:buSzTx/>
              <a:buFontTx/>
              <a:buNone/>
            </a:pPr>
            <a:r>
              <a:rPr lang="en-US" altLang="en-US" sz="2400" dirty="0">
                <a:latin typeface="Arial Narrow" panose="020B0606020202030204" pitchFamily="34" charset="0"/>
              </a:rPr>
              <a:t>	</a:t>
            </a:r>
            <a:r>
              <a:rPr lang="en-US" altLang="en-US" sz="2400" u="sng" dirty="0">
                <a:latin typeface="Arial Narrow" panose="020B0606020202030204" pitchFamily="34" charset="0"/>
              </a:rPr>
              <a:t>Change/growth inhibited</a:t>
            </a:r>
            <a:r>
              <a:rPr lang="en-US" altLang="en-US" sz="2400" dirty="0">
                <a:latin typeface="Arial Narrow" panose="020B0606020202030204" pitchFamily="34" charset="0"/>
              </a:rPr>
              <a:t>							</a:t>
            </a:r>
            <a:r>
              <a:rPr lang="en-US" altLang="en-US" sz="2400" u="sng" dirty="0">
                <a:latin typeface="Arial Narrow" panose="020B0606020202030204" pitchFamily="34" charset="0"/>
              </a:rPr>
              <a:t>Change</a:t>
            </a:r>
            <a:r>
              <a:rPr lang="en-US" altLang="en-US" sz="2400" dirty="0">
                <a:latin typeface="Arial Narrow" panose="020B0606020202030204" pitchFamily="34" charset="0"/>
              </a:rPr>
              <a:t> in individual member </a:t>
            </a:r>
            <a:r>
              <a:rPr lang="en-US" altLang="en-US" sz="2400" u="sng" dirty="0">
                <a:latin typeface="Arial Narrow" panose="020B0606020202030204" pitchFamily="34" charset="0"/>
              </a:rPr>
              <a:t>seen as threat</a:t>
            </a:r>
            <a:r>
              <a:rPr lang="en-US" altLang="en-US" sz="2400" dirty="0">
                <a:latin typeface="Arial Narrow" panose="020B0606020202030204" pitchFamily="34" charset="0"/>
              </a:rPr>
              <a:t> to family			</a:t>
            </a:r>
            <a:r>
              <a:rPr lang="en-US" altLang="en-US" sz="2400" u="sng" dirty="0">
                <a:latin typeface="Arial Narrow" panose="020B0606020202030204" pitchFamily="34" charset="0"/>
              </a:rPr>
              <a:t>Rigid:</a:t>
            </a:r>
            <a:r>
              <a:rPr lang="en-US" altLang="en-US" sz="2400" dirty="0">
                <a:latin typeface="Arial Narrow" panose="020B0606020202030204" pitchFamily="34" charset="0"/>
              </a:rPr>
              <a:t> Not flexible about rules, routines					</a:t>
            </a:r>
            <a:r>
              <a:rPr lang="en-US" altLang="en-US" sz="2400" u="sng" dirty="0">
                <a:latin typeface="Arial Narrow" panose="020B0606020202030204" pitchFamily="34" charset="0"/>
              </a:rPr>
              <a:t>Conflict averse:</a:t>
            </a:r>
            <a:r>
              <a:rPr lang="en-US" altLang="en-US" sz="2400" dirty="0">
                <a:latin typeface="Arial Narrow" panose="020B0606020202030204" pitchFamily="34" charset="0"/>
              </a:rPr>
              <a:t> Conflict seen as threat to family well-being.</a:t>
            </a:r>
          </a:p>
          <a:p>
            <a:pPr eaLnBrk="1" hangingPunct="1">
              <a:spcBef>
                <a:spcPct val="50000"/>
              </a:spcBef>
              <a:buClrTx/>
              <a:buSzTx/>
              <a:buFontTx/>
              <a:buNone/>
            </a:pPr>
            <a:r>
              <a:rPr lang="en-US" altLang="en-US" sz="2400" b="1" dirty="0">
                <a:latin typeface="Arial Narrow" panose="020B0606020202030204" pitchFamily="34" charset="0"/>
              </a:rPr>
              <a:t>BUT:</a:t>
            </a:r>
            <a:r>
              <a:rPr lang="en-US" altLang="en-US" sz="2400" dirty="0">
                <a:latin typeface="Arial Narrow" panose="020B0606020202030204" pitchFamily="34" charset="0"/>
              </a:rPr>
              <a:t> Rigidity and enmeshment --&gt; tension --&gt; leads to crisis.  Why?</a:t>
            </a:r>
          </a:p>
          <a:p>
            <a:pPr eaLnBrk="1" hangingPunct="1">
              <a:spcBef>
                <a:spcPct val="50000"/>
              </a:spcBef>
              <a:buClrTx/>
              <a:buSzTx/>
              <a:buFontTx/>
              <a:buNone/>
            </a:pPr>
            <a:r>
              <a:rPr lang="en-US" altLang="en-US" sz="1200" dirty="0">
                <a:latin typeface="Arial Narrow" panose="020B0606020202030204" pitchFamily="34" charset="0"/>
              </a:rPr>
              <a:t>	</a:t>
            </a:r>
          </a:p>
          <a:p>
            <a:pPr eaLnBrk="1" hangingPunct="1">
              <a:spcBef>
                <a:spcPct val="50000"/>
              </a:spcBef>
              <a:buClrTx/>
              <a:buSzTx/>
              <a:buFontTx/>
              <a:buNone/>
            </a:pPr>
            <a:r>
              <a:rPr lang="en-US" altLang="en-US" sz="2400" b="1" dirty="0">
                <a:latin typeface="Arial Narrow" panose="020B0606020202030204" pitchFamily="34" charset="0"/>
              </a:rPr>
              <a:t>Sick child prevents crisis.  How?</a:t>
            </a:r>
          </a:p>
        </p:txBody>
      </p:sp>
      <p:sp>
        <p:nvSpPr>
          <p:cNvPr id="132102" name="Text Box 6"/>
          <p:cNvSpPr txBox="1">
            <a:spLocks noChangeArrowheads="1"/>
          </p:cNvSpPr>
          <p:nvPr/>
        </p:nvSpPr>
        <p:spPr bwMode="auto">
          <a:xfrm>
            <a:off x="990600" y="5632311"/>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solidFill>
                  <a:srgbClr val="C00000"/>
                </a:solidFill>
                <a:latin typeface="Arial Narrow" panose="020B0606020202030204" pitchFamily="34" charset="0"/>
              </a:rPr>
              <a:t>Conflict is avoided, suppressed: No means to resolve conflict directly.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762000" y="6858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0070C0"/>
                </a:solidFill>
                <a:latin typeface="Arial Narrow" panose="020B0606020202030204" pitchFamily="34" charset="0"/>
              </a:rPr>
              <a:t>REVIEW QUESTION 1</a:t>
            </a:r>
          </a:p>
        </p:txBody>
      </p:sp>
      <p:sp>
        <p:nvSpPr>
          <p:cNvPr id="4099" name="TextBox 3"/>
          <p:cNvSpPr txBox="1">
            <a:spLocks noChangeArrowheads="1"/>
          </p:cNvSpPr>
          <p:nvPr/>
        </p:nvSpPr>
        <p:spPr bwMode="auto">
          <a:xfrm>
            <a:off x="838200" y="1676400"/>
            <a:ext cx="746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Narrow" panose="020B0606020202030204" pitchFamily="34" charset="0"/>
              </a:rPr>
              <a:t>Which of the following represents NONDIRECTIVE support?</a:t>
            </a:r>
          </a:p>
          <a:p>
            <a:endParaRPr lang="en-US" altLang="en-US" dirty="0">
              <a:latin typeface="Arial Narrow" panose="020B0606020202030204" pitchFamily="34" charset="0"/>
            </a:endParaRPr>
          </a:p>
          <a:p>
            <a:r>
              <a:rPr lang="en-US" altLang="en-US" dirty="0">
                <a:latin typeface="Arial Narrow" panose="020B0606020202030204" pitchFamily="34" charset="0"/>
              </a:rPr>
              <a:t>____ A. Knew when to back off from helping</a:t>
            </a:r>
          </a:p>
          <a:p>
            <a:r>
              <a:rPr lang="en-US" altLang="en-US" dirty="0">
                <a:latin typeface="Arial Narrow" panose="020B0606020202030204" pitchFamily="34" charset="0"/>
              </a:rPr>
              <a:t>____ B. Organized my schedule for me</a:t>
            </a:r>
          </a:p>
          <a:p>
            <a:r>
              <a:rPr lang="en-US" altLang="en-US" dirty="0">
                <a:latin typeface="Arial Narrow" panose="020B0606020202030204" pitchFamily="34" charset="0"/>
              </a:rPr>
              <a:t>____ C. Took charge of my problems</a:t>
            </a:r>
          </a:p>
          <a:p>
            <a:r>
              <a:rPr lang="en-US" altLang="en-US" dirty="0">
                <a:latin typeface="Arial Narrow" panose="020B0606020202030204" pitchFamily="34" charset="0"/>
              </a:rPr>
              <a:t>____ D. Decided what help I needed</a:t>
            </a:r>
          </a:p>
          <a:p>
            <a:r>
              <a:rPr lang="en-US" altLang="en-US" dirty="0">
                <a:latin typeface="Arial Narrow" panose="020B0606020202030204" pitchFamily="34" charset="0"/>
              </a:rPr>
              <a:t>____ E. Solved problems for me</a:t>
            </a:r>
          </a:p>
          <a:p>
            <a:endParaRPr lang="en-US" altLang="en-US" dirty="0">
              <a:latin typeface="Arial Narrow" panose="020B0606020202030204" pitchFamily="34" charset="0"/>
            </a:endParaRPr>
          </a:p>
        </p:txBody>
      </p:sp>
      <p:sp>
        <p:nvSpPr>
          <p:cNvPr id="4100" name="TextBox 4"/>
          <p:cNvSpPr txBox="1">
            <a:spLocks noChangeArrowheads="1"/>
          </p:cNvSpPr>
          <p:nvPr/>
        </p:nvSpPr>
        <p:spPr bwMode="auto">
          <a:xfrm>
            <a:off x="990600" y="23622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latin typeface="Arial Narrow" panose="020B0606020202030204" pitchFamily="34"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379538" y="73025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Arial Narrow" panose="020B0606020202030204" pitchFamily="34" charset="0"/>
              </a:rPr>
              <a:t>Health Crisis Effect on Families</a:t>
            </a: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b="8560"/>
          <a:stretch>
            <a:fillRect/>
          </a:stretch>
        </p:blipFill>
        <p:spPr bwMode="auto">
          <a:xfrm>
            <a:off x="449263" y="1827213"/>
            <a:ext cx="40655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4640263" y="1804988"/>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What word describes this family? </a:t>
            </a:r>
          </a:p>
        </p:txBody>
      </p:sp>
      <p:sp>
        <p:nvSpPr>
          <p:cNvPr id="24581" name="TextBox 6"/>
          <p:cNvSpPr txBox="1">
            <a:spLocks noChangeArrowheads="1"/>
          </p:cNvSpPr>
          <p:nvPr/>
        </p:nvSpPr>
        <p:spPr bwMode="auto">
          <a:xfrm>
            <a:off x="6629400" y="2362200"/>
            <a:ext cx="1635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ANGRY</a:t>
            </a:r>
          </a:p>
          <a:p>
            <a:pPr>
              <a:spcBef>
                <a:spcPct val="0"/>
              </a:spcBef>
              <a:buClrTx/>
              <a:buSzTx/>
              <a:buFontTx/>
              <a:buNone/>
            </a:pPr>
            <a:r>
              <a:rPr lang="en-US" altLang="en-US" sz="2400">
                <a:latin typeface="Arial Narrow" panose="020B0606020202030204" pitchFamily="34" charset="0"/>
              </a:rPr>
              <a:t>DIVIDED</a:t>
            </a:r>
          </a:p>
          <a:p>
            <a:pPr>
              <a:spcBef>
                <a:spcPct val="0"/>
              </a:spcBef>
              <a:buClrTx/>
              <a:buSzTx/>
              <a:buFontTx/>
              <a:buNone/>
            </a:pPr>
            <a:r>
              <a:rPr lang="en-US" altLang="en-US" sz="2400">
                <a:latin typeface="Arial Narrow" panose="020B0606020202030204" pitchFamily="34" charset="0"/>
              </a:rPr>
              <a:t>REBELIOUS</a:t>
            </a:r>
          </a:p>
          <a:p>
            <a:pPr>
              <a:spcBef>
                <a:spcPct val="0"/>
              </a:spcBef>
              <a:buClrTx/>
              <a:buSzTx/>
              <a:buFontTx/>
              <a:buNone/>
            </a:pPr>
            <a:r>
              <a:rPr lang="en-US" altLang="en-US" sz="2400">
                <a:latin typeface="Arial Narrow" panose="020B0606020202030204" pitchFamily="34" charset="0"/>
              </a:rPr>
              <a:t>UNITED</a:t>
            </a:r>
          </a:p>
        </p:txBody>
      </p:sp>
      <p:cxnSp>
        <p:nvCxnSpPr>
          <p:cNvPr id="24582" name="Straight Connector 8"/>
          <p:cNvCxnSpPr>
            <a:cxnSpLocks noChangeShapeType="1"/>
          </p:cNvCxnSpPr>
          <p:nvPr/>
        </p:nvCxnSpPr>
        <p:spPr bwMode="auto">
          <a:xfrm>
            <a:off x="5638800" y="2743200"/>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458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3422650"/>
            <a:ext cx="92075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4" name="Straight Connector 10"/>
          <p:cNvCxnSpPr>
            <a:cxnSpLocks noChangeShapeType="1"/>
          </p:cNvCxnSpPr>
          <p:nvPr/>
        </p:nvCxnSpPr>
        <p:spPr bwMode="auto">
          <a:xfrm>
            <a:off x="5638800" y="3098800"/>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5" name="Straight Connector 11"/>
          <p:cNvCxnSpPr>
            <a:cxnSpLocks noChangeShapeType="1"/>
          </p:cNvCxnSpPr>
          <p:nvPr/>
        </p:nvCxnSpPr>
        <p:spPr bwMode="auto">
          <a:xfrm>
            <a:off x="5638800" y="3429000"/>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6" name="Straight Connector 12"/>
          <p:cNvCxnSpPr>
            <a:cxnSpLocks noChangeShapeType="1"/>
          </p:cNvCxnSpPr>
          <p:nvPr/>
        </p:nvCxnSpPr>
        <p:spPr bwMode="auto">
          <a:xfrm>
            <a:off x="5638800" y="3810000"/>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TextBox 13"/>
          <p:cNvSpPr txBox="1">
            <a:spLocks noChangeArrowheads="1"/>
          </p:cNvSpPr>
          <p:nvPr/>
        </p:nvSpPr>
        <p:spPr bwMode="auto">
          <a:xfrm>
            <a:off x="5888038" y="34242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Arial Narrow" panose="020B0606020202030204" pitchFamily="34" charset="0"/>
              </a:rPr>
              <a:t>X</a:t>
            </a:r>
          </a:p>
        </p:txBody>
      </p:sp>
      <p:sp>
        <p:nvSpPr>
          <p:cNvPr id="24588" name="TextBox 15"/>
          <p:cNvSpPr txBox="1">
            <a:spLocks noChangeArrowheads="1"/>
          </p:cNvSpPr>
          <p:nvPr/>
        </p:nvSpPr>
        <p:spPr bwMode="auto">
          <a:xfrm>
            <a:off x="5181600" y="4038600"/>
            <a:ext cx="384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Arial Narrow" panose="020B0606020202030204" pitchFamily="34" charset="0"/>
              </a:rPr>
              <a:t>What effect does this child’s sickness have on family conflict?</a:t>
            </a:r>
          </a:p>
        </p:txBody>
      </p:sp>
      <p:sp>
        <p:nvSpPr>
          <p:cNvPr id="17" name="TextBox 16"/>
          <p:cNvSpPr txBox="1">
            <a:spLocks noChangeArrowheads="1"/>
          </p:cNvSpPr>
          <p:nvPr/>
        </p:nvSpPr>
        <p:spPr bwMode="auto">
          <a:xfrm>
            <a:off x="5319713" y="4830763"/>
            <a:ext cx="2017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C00000"/>
                </a:solidFill>
                <a:latin typeface="Arial Narrow" panose="020B0606020202030204" pitchFamily="34" charset="0"/>
              </a:rPr>
              <a:t>Resolves it.</a:t>
            </a:r>
          </a:p>
        </p:txBody>
      </p:sp>
      <p:sp>
        <p:nvSpPr>
          <p:cNvPr id="24590" name="TextBox 17"/>
          <p:cNvSpPr txBox="1">
            <a:spLocks noChangeArrowheads="1"/>
          </p:cNvSpPr>
          <p:nvPr/>
        </p:nvSpPr>
        <p:spPr bwMode="auto">
          <a:xfrm>
            <a:off x="3429000" y="5346700"/>
            <a:ext cx="5553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Arial Narrow" panose="020B0606020202030204" pitchFamily="34" charset="0"/>
              </a:rPr>
              <a:t>What message does this send to the child about how he/she can resolve family conflicts?</a:t>
            </a:r>
          </a:p>
        </p:txBody>
      </p:sp>
      <p:sp>
        <p:nvSpPr>
          <p:cNvPr id="19" name="TextBox 18"/>
          <p:cNvSpPr txBox="1">
            <a:spLocks noChangeArrowheads="1"/>
          </p:cNvSpPr>
          <p:nvPr/>
        </p:nvSpPr>
        <p:spPr bwMode="auto">
          <a:xfrm>
            <a:off x="5319713" y="6176963"/>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solidFill>
                  <a:srgbClr val="C00000"/>
                </a:solidFill>
                <a:latin typeface="Arial Narrow" panose="020B0606020202030204" pitchFamily="34" charset="0"/>
              </a:rPr>
              <a:t>Get sick.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762000" y="577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Sick Child As Glue Keeping Family Together</a:t>
            </a:r>
          </a:p>
        </p:txBody>
      </p:sp>
      <p:sp>
        <p:nvSpPr>
          <p:cNvPr id="26627" name="Text Box 5"/>
          <p:cNvSpPr txBox="1">
            <a:spLocks noChangeArrowheads="1"/>
          </p:cNvSpPr>
          <p:nvPr/>
        </p:nvSpPr>
        <p:spPr bwMode="auto">
          <a:xfrm>
            <a:off x="152400" y="1676400"/>
            <a:ext cx="678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a:latin typeface="Arial Narrow" panose="020B0606020202030204" pitchFamily="34" charset="0"/>
              </a:rPr>
              <a:t>How does sick child resolve family conflicts?</a:t>
            </a:r>
          </a:p>
        </p:txBody>
      </p:sp>
      <p:sp>
        <p:nvSpPr>
          <p:cNvPr id="134150" name="Text Box 6"/>
          <p:cNvSpPr txBox="1">
            <a:spLocks noChangeArrowheads="1"/>
          </p:cNvSpPr>
          <p:nvPr/>
        </p:nvSpPr>
        <p:spPr bwMode="auto">
          <a:xfrm>
            <a:off x="838200" y="2514600"/>
            <a:ext cx="7696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u="sng" dirty="0">
                <a:latin typeface="Arial Narrow" panose="020B0606020202030204" pitchFamily="34" charset="0"/>
              </a:rPr>
              <a:t>Health crisis pulls family together</a:t>
            </a:r>
          </a:p>
          <a:p>
            <a:pPr eaLnBrk="1" hangingPunct="1">
              <a:spcBef>
                <a:spcPct val="50000"/>
              </a:spcBef>
              <a:buClrTx/>
              <a:buSzTx/>
              <a:buFontTx/>
              <a:buNone/>
            </a:pPr>
            <a:r>
              <a:rPr lang="en-US" altLang="en-US" sz="2400" dirty="0">
                <a:latin typeface="Arial Narrow" panose="020B0606020202030204" pitchFamily="34" charset="0"/>
              </a:rPr>
              <a:t>	Recall "Emergency Phase" of collective coping			Initial phase of social support--enhanced closeness</a:t>
            </a:r>
          </a:p>
          <a:p>
            <a:pPr eaLnBrk="1" hangingPunct="1">
              <a:spcBef>
                <a:spcPct val="50000"/>
              </a:spcBef>
              <a:buClrTx/>
              <a:buSzTx/>
              <a:buFontTx/>
              <a:buNone/>
            </a:pPr>
            <a:endParaRPr lang="en-US" altLang="en-US" sz="2400" dirty="0">
              <a:latin typeface="Arial Narrow" panose="020B0606020202030204" pitchFamily="34" charset="0"/>
            </a:endParaRPr>
          </a:p>
          <a:p>
            <a:pPr eaLnBrk="1" hangingPunct="1">
              <a:spcBef>
                <a:spcPct val="50000"/>
              </a:spcBef>
              <a:buClrTx/>
              <a:buSzTx/>
              <a:buFontTx/>
              <a:buNone/>
            </a:pPr>
            <a:r>
              <a:rPr lang="en-US" altLang="en-US" sz="2400" u="sng" dirty="0">
                <a:latin typeface="Arial Narrow" panose="020B0606020202030204" pitchFamily="34" charset="0"/>
              </a:rPr>
              <a:t>Health crisis distracts family from underlying conflicts</a:t>
            </a:r>
            <a:r>
              <a:rPr lang="en-US" altLang="en-US" sz="2400" dirty="0">
                <a:latin typeface="Arial Narrow" panose="020B0606020202030204" pitchFamily="34" charset="0"/>
              </a:rPr>
              <a:t>– Family tensions appears trivial compared to health emergency.</a:t>
            </a:r>
          </a:p>
          <a:p>
            <a:pPr eaLnBrk="1" hangingPunct="1">
              <a:spcBef>
                <a:spcPct val="50000"/>
              </a:spcBef>
              <a:buClrTx/>
              <a:buSzTx/>
              <a:buFontTx/>
              <a:buNone/>
            </a:pPr>
            <a:endParaRPr lang="en-US" altLang="en-US" sz="2400" dirty="0">
              <a:latin typeface="Arial Narrow" panose="020B0606020202030204" pitchFamily="34" charset="0"/>
            </a:endParaRPr>
          </a:p>
        </p:txBody>
      </p:sp>
      <p:pic>
        <p:nvPicPr>
          <p:cNvPr id="266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447800"/>
            <a:ext cx="2114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096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Illness and Family Goals</a:t>
            </a:r>
          </a:p>
        </p:txBody>
      </p:sp>
      <p:sp>
        <p:nvSpPr>
          <p:cNvPr id="27651" name="TextBox 3"/>
          <p:cNvSpPr txBox="1">
            <a:spLocks noChangeArrowheads="1"/>
          </p:cNvSpPr>
          <p:nvPr/>
        </p:nvSpPr>
        <p:spPr bwMode="auto">
          <a:xfrm>
            <a:off x="2667000" y="12954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latin typeface="Arial Narrow" panose="020B0606020202030204" pitchFamily="34" charset="0"/>
              </a:rPr>
              <a:t>Family Goal: Homeostasis</a:t>
            </a:r>
          </a:p>
          <a:p>
            <a:pPr algn="ctr" eaLnBrk="1" hangingPunct="1">
              <a:spcBef>
                <a:spcPct val="0"/>
              </a:spcBef>
              <a:buClrTx/>
              <a:buSzTx/>
              <a:buFontTx/>
              <a:buNone/>
            </a:pPr>
            <a:r>
              <a:rPr lang="en-US" altLang="en-US" sz="1800" i="1">
                <a:latin typeface="Arial Narrow" panose="020B0606020202030204" pitchFamily="34" charset="0"/>
              </a:rPr>
              <a:t>Quiet, No Conflict, Conformity</a:t>
            </a:r>
          </a:p>
        </p:txBody>
      </p:sp>
      <p:cxnSp>
        <p:nvCxnSpPr>
          <p:cNvPr id="27652" name="Straight Arrow Connector 5"/>
          <p:cNvCxnSpPr>
            <a:cxnSpLocks noChangeShapeType="1"/>
          </p:cNvCxnSpPr>
          <p:nvPr/>
        </p:nvCxnSpPr>
        <p:spPr bwMode="auto">
          <a:xfrm>
            <a:off x="5638800" y="1981200"/>
            <a:ext cx="212725"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53" name="TextBox 9"/>
          <p:cNvSpPr txBox="1">
            <a:spLocks noChangeArrowheads="1"/>
          </p:cNvSpPr>
          <p:nvPr/>
        </p:nvSpPr>
        <p:spPr bwMode="auto">
          <a:xfrm>
            <a:off x="5448300" y="2438400"/>
            <a:ext cx="1562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Maintain Order, </a:t>
            </a:r>
          </a:p>
          <a:p>
            <a:pPr algn="ctr" eaLnBrk="1" hangingPunct="1">
              <a:spcBef>
                <a:spcPct val="0"/>
              </a:spcBef>
              <a:buClrTx/>
              <a:buSzTx/>
              <a:buFontTx/>
              <a:buNone/>
            </a:pPr>
            <a:r>
              <a:rPr lang="en-US" altLang="en-US" sz="1800">
                <a:latin typeface="Arial Narrow" panose="020B0606020202030204" pitchFamily="34" charset="0"/>
              </a:rPr>
              <a:t>Follow Rules</a:t>
            </a:r>
          </a:p>
        </p:txBody>
      </p:sp>
      <p:cxnSp>
        <p:nvCxnSpPr>
          <p:cNvPr id="27654" name="Straight Arrow Connector 7"/>
          <p:cNvCxnSpPr>
            <a:cxnSpLocks noChangeShapeType="1"/>
          </p:cNvCxnSpPr>
          <p:nvPr/>
        </p:nvCxnSpPr>
        <p:spPr bwMode="auto">
          <a:xfrm>
            <a:off x="6172200" y="3124200"/>
            <a:ext cx="0" cy="3063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55" name="TextBox 12"/>
          <p:cNvSpPr txBox="1">
            <a:spLocks noChangeArrowheads="1"/>
          </p:cNvSpPr>
          <p:nvPr/>
        </p:nvSpPr>
        <p:spPr bwMode="auto">
          <a:xfrm>
            <a:off x="5151438" y="3505200"/>
            <a:ext cx="2011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Tight Controls</a:t>
            </a:r>
          </a:p>
          <a:p>
            <a:pPr algn="ctr" eaLnBrk="1" hangingPunct="1">
              <a:spcBef>
                <a:spcPct val="0"/>
              </a:spcBef>
              <a:buClrTx/>
              <a:buSzTx/>
              <a:buFontTx/>
              <a:buNone/>
            </a:pPr>
            <a:r>
              <a:rPr lang="en-US" altLang="en-US" sz="1800">
                <a:latin typeface="Arial Narrow" panose="020B0606020202030204" pitchFamily="34" charset="0"/>
              </a:rPr>
              <a:t>(emotional, behavioral)</a:t>
            </a:r>
          </a:p>
        </p:txBody>
      </p:sp>
      <p:cxnSp>
        <p:nvCxnSpPr>
          <p:cNvPr id="27656" name="Straight Arrow Connector 14"/>
          <p:cNvCxnSpPr>
            <a:cxnSpLocks noChangeShapeType="1"/>
          </p:cNvCxnSpPr>
          <p:nvPr/>
        </p:nvCxnSpPr>
        <p:spPr bwMode="auto">
          <a:xfrm flipH="1">
            <a:off x="5538788" y="4419600"/>
            <a:ext cx="557212" cy="476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57" name="TextBox 18"/>
          <p:cNvSpPr txBox="1">
            <a:spLocks noChangeArrowheads="1"/>
          </p:cNvSpPr>
          <p:nvPr/>
        </p:nvSpPr>
        <p:spPr bwMode="auto">
          <a:xfrm>
            <a:off x="4313238" y="4851400"/>
            <a:ext cx="1401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Conflict</a:t>
            </a:r>
          </a:p>
        </p:txBody>
      </p:sp>
      <p:cxnSp>
        <p:nvCxnSpPr>
          <p:cNvPr id="27658" name="Straight Arrow Connector 17"/>
          <p:cNvCxnSpPr>
            <a:cxnSpLocks noChangeShapeType="1"/>
          </p:cNvCxnSpPr>
          <p:nvPr/>
        </p:nvCxnSpPr>
        <p:spPr bwMode="auto">
          <a:xfrm flipH="1">
            <a:off x="3992563" y="5035550"/>
            <a:ext cx="5032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59" name="TextBox 22"/>
          <p:cNvSpPr txBox="1">
            <a:spLocks noChangeArrowheads="1"/>
          </p:cNvSpPr>
          <p:nvPr/>
        </p:nvSpPr>
        <p:spPr bwMode="auto">
          <a:xfrm>
            <a:off x="2743200" y="4657725"/>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Anxiety, </a:t>
            </a:r>
          </a:p>
          <a:p>
            <a:pPr algn="ctr" eaLnBrk="1" hangingPunct="1">
              <a:spcBef>
                <a:spcPct val="0"/>
              </a:spcBef>
              <a:buClrTx/>
              <a:buSzTx/>
              <a:buFontTx/>
              <a:buNone/>
            </a:pPr>
            <a:r>
              <a:rPr lang="en-US" altLang="en-US" sz="1800">
                <a:latin typeface="Arial Narrow" panose="020B0606020202030204" pitchFamily="34" charset="0"/>
              </a:rPr>
              <a:t>Stress</a:t>
            </a:r>
          </a:p>
        </p:txBody>
      </p:sp>
      <p:cxnSp>
        <p:nvCxnSpPr>
          <p:cNvPr id="27660" name="Straight Arrow Connector 24"/>
          <p:cNvCxnSpPr>
            <a:cxnSpLocks noChangeShapeType="1"/>
          </p:cNvCxnSpPr>
          <p:nvPr/>
        </p:nvCxnSpPr>
        <p:spPr bwMode="auto">
          <a:xfrm flipH="1" flipV="1">
            <a:off x="2595563" y="4621213"/>
            <a:ext cx="452437" cy="274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1" name="TextBox 25"/>
          <p:cNvSpPr txBox="1">
            <a:spLocks noChangeArrowheads="1"/>
          </p:cNvSpPr>
          <p:nvPr/>
        </p:nvSpPr>
        <p:spPr bwMode="auto">
          <a:xfrm>
            <a:off x="1798638" y="4202113"/>
            <a:ext cx="1401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Symptoms</a:t>
            </a:r>
          </a:p>
        </p:txBody>
      </p:sp>
      <p:cxnSp>
        <p:nvCxnSpPr>
          <p:cNvPr id="27662" name="Straight Arrow Connector 29"/>
          <p:cNvCxnSpPr>
            <a:cxnSpLocks noChangeShapeType="1"/>
          </p:cNvCxnSpPr>
          <p:nvPr/>
        </p:nvCxnSpPr>
        <p:spPr bwMode="auto">
          <a:xfrm flipH="1" flipV="1">
            <a:off x="2133600" y="3886200"/>
            <a:ext cx="1524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3" name="TextBox 33"/>
          <p:cNvSpPr txBox="1">
            <a:spLocks noChangeArrowheads="1"/>
          </p:cNvSpPr>
          <p:nvPr/>
        </p:nvSpPr>
        <p:spPr bwMode="auto">
          <a:xfrm>
            <a:off x="1417638" y="3240088"/>
            <a:ext cx="140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Emergency / Crisis Mode</a:t>
            </a:r>
          </a:p>
        </p:txBody>
      </p:sp>
      <p:sp>
        <p:nvSpPr>
          <p:cNvPr id="27664" name="TextBox 34"/>
          <p:cNvSpPr txBox="1">
            <a:spLocks noChangeArrowheads="1"/>
          </p:cNvSpPr>
          <p:nvPr/>
        </p:nvSpPr>
        <p:spPr bwMode="auto">
          <a:xfrm>
            <a:off x="1265238" y="2173288"/>
            <a:ext cx="140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latin typeface="Arial Narrow" panose="020B0606020202030204" pitchFamily="34" charset="0"/>
              </a:rPr>
              <a:t>Solidarity, Unity</a:t>
            </a:r>
          </a:p>
        </p:txBody>
      </p:sp>
      <p:cxnSp>
        <p:nvCxnSpPr>
          <p:cNvPr id="27665" name="Straight Arrow Connector 31"/>
          <p:cNvCxnSpPr>
            <a:cxnSpLocks noChangeShapeType="1"/>
          </p:cNvCxnSpPr>
          <p:nvPr/>
        </p:nvCxnSpPr>
        <p:spPr bwMode="auto">
          <a:xfrm flipH="1" flipV="1">
            <a:off x="1951038" y="2895600"/>
            <a:ext cx="14287"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6" name="Straight Arrow Connector 36"/>
          <p:cNvCxnSpPr>
            <a:cxnSpLocks noChangeShapeType="1"/>
          </p:cNvCxnSpPr>
          <p:nvPr/>
        </p:nvCxnSpPr>
        <p:spPr bwMode="auto">
          <a:xfrm flipV="1">
            <a:off x="2433638" y="1735138"/>
            <a:ext cx="457200" cy="322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7" name="AutoShape 2" descr="data:image/jpeg;base64,/9j/4AAQSkZJRgABAQAAAQABAAD/2wCEAAkGBwgHBgkIBwgKCgkLDRYPDQwMDRsUFRAWIB0iIiAdHx8kKDQsJCYxJx8fLT0tMTU3Ojo6Iys/RD84QzQ5OjcBCgoKDQwNGg8PGjclHyU3Nzc3Nzc3Nzc3Nzc3Nzc3Nzc3Nzc3Nzc3Nzc3Nzc3Nzc3Nzc3Nzc3Nzc3Nzc3Nzc3N//AABEIAH4AqAMBIgACEQEDEQH/xAAcAAABBQEBAQAAAAAAAAAAAAAGAAMEBQcCAQj/xAA4EAACAQMCAwUHAwQBBQEAAAABAgMABBEFIQYSMRMiQVFhFDJxgZGhsQdCwSNy0fBSFRZikuEz/8QAFAEBAAAAAAAAAAAAAAAAAAAAAP/EABQRAQAAAAAAAAAAAAAAAAAAAAD/2gAMAwEAAhEDEQA/ANxpUqVAqVKqziHV49F0yW8lUsV7qIOrMegoJ008UEZkmkSNB1Z2AA+ZqJDrelTuUh1K0dgcYWZf81jmo6jqXEU/bX8hdV92NAQq/Af6aimEZYMpPL0DLsB8KDewc17WW8A8S3NpfrpeoSl7aRgsZckmNj0Az4HyrUqBV4c5pZrzNAs1zmvSa4O1B7zVyTSBrxqDkmuGNemuGIxQcht69zTYNdggUHWabZt6761wwoPUNKlGKVBZilS8aVAqFP1HhZ9CWUe5FMpYeecj+aK6reIbX2zSLmAkgOu+PLNAEaZbRSQQXNu69m+AwUYINFElhEbYMkI5se8VFDOmWSzq1sryRhW5SEwdx8alhAtu1iZZTbGbdufoPLPlQDmoaaZNbsorVcXMt0mADjYbk/LFEnF3Gz6dePYaWbcXMZ/qPc5x8AAfvULVGi0C/g1AiSUWsbyAEjLELgDbw3oV4b0kcY3N1f6pcOJ2kPMV9d9qC1l40125SK5XUrO3Ee8iRQEjJ6Bs5/NGnCfFUWvR9lJH2N4iczxg5GxwSD5bigbVv03uLMpNpxe7TbyDKfHIPUfCqW4XWeCtQtLohEY5KDIIYfuU/Gg3bNcE+dVdtq9tPo0WqdoogaISEg5xt0+OdqG14nmu5mPOYYs4EaYLfXxPpQG2R51yWoOg1XV7C8aW8PtGlN+9gqyxfLxFFNrdQ3UCTQSB0YZDA9aB1zTTGumNNtQeZpZrk0hQOKa6zTa11Qdqa8rxRSoLWlSpUCpuVkWNjKQEx3s9MV5cTxW8TSzSKiL1JNCOtcRR3qmC2yLfPec9W9PSgpQZrfX7y0EzIWYugP7vL6ipcNpizknlAN3kZxkoW8+oz8cU/e6YvE1vHNazm31i0UckvhKo6Bv81Qz6prdhmxvdN5J2IVcj3z6Y2NBXcdTvbpaxc8kqMCJCFIU7DKj6g/Op36f2sj6Vy2DxCQuWPaA4+xB6Yqh4p1PU7ZZdE1eCCVIZCYJwvK6NnfcdQc+NTv05vXiuTYvMY3mXntmf3WHQgfA7/Wg03N6LUwJKgnGwdiSP80B/qVGy2li188ZuFkPTJXGPXfyoigOpsN7ZxKX3Us3Z5/5fD5/KqPiLQdQ4s1aOytZP6FmP691IO5znHdHmQB96CmtdRuRwNGhl/pzamyK3TuBc4+u/yqXpGlXl64i0oRoF3kuZRt8BV9xlwu0PCNlpumorLauG5mHedsHf4kk1E4ReW1sYzFayO2wwo/NAxecDaiYJJL7Viw69mmTn51P/AE3d401KyYvyQSryhmzjI3x9KubvULq5t4IokijmcsHEnp8M0uG9Oazmvnk5TJK6lyBjfFBdMaad6dbbYb0F67+oGj6dcNbwiW8kUkN2GOUH+49flmgLOfNJTQXo/wCoOl6hdLbTRTWjscK0uCpPlkdPnRiGzQPKd811mmlanAaBxDSpJSoLWouoX8FhCXnbf9qjqx9Kkk4G9AGr37Xl1JIDkFiFyeg8KBvVNQudSueW4A7P9kY6L/mqyWIQOAc8rZ2/31qwumIVfT03qLeBZ4A7qNuoxQP6dqHsVxHLF1G5z4jxFXv6gahLDwZLeWDsjM0fLKjYaMFhuPXw+dC6KHjCqScee9O6pcG54L1TTnDNLCFniA6kB1yP986Cl4uga/7F5irzXEKy5Tc8xAP817LwfPpek6Zc6gXMgZu7HsYcnmC5/wDY/GjPg7hueGwsrjWI0N5FHyoh35B0GfUAAURaxp3t+mTW42crlP7h0/31oAiJuI2tkghuQbV12uCBzcvxqVoOj22nTmSbtXtZ35e27VlMUg+B91vz8auNH0110owX0ZiAlJh7T3lzjIPh1zirLTol7K6tpkHKr7q2+2M0DNxcQ28sdtfNmKduzjLZPfzsM/gnxqhS7j07iO406xKvsrdmW90kZwc1N447KTh697SVYjEgeIk474OwHrsKya9v5L/UpNQVzbXbvzh4zsD5H0oNKIYZlWRwwkysLgDDdM8wztvU7TdVsIvaRPqlr2nakENKqkYAHTPnmgaHjLUTaNZzwQrO23bqPe9fjQnfWPssr+07O55uY+Gd96DYNZ1e1l0C7uLO6G8Rw6N3gObl5gOvzoM4e4OsdUBLyFYduyaMb/MnrQnpjTmV7C2d19qUxkIR3vHH1A+laJw2l9Z6VE1uIVjRTzlieZCOoxig41HgDSbC2ZwZZXY5LOAdvLFW3CDs2g26mUy9mWjDHxAJA+2K7urm91RT2MiRRCMc6yITkEdQc/GmuEYTbaa8QIMfbOU88Fj1oL0GnVNNYzTiigeQ0qSUqCZqsrQ6bdSIcMsTY+OKzqaZLaOKMbtgEmjXjC5e30OXsxlpGWMfPr9hQL7LlULtlj5nFBJuW5ow75xg1GEyAunXApy5Jk5Y0wEGSWO+armk5dQuVJyFIGfkKCRGeyYHHcJ8fD0qTHcLDf2dwFynahJAPFW7pyPnTFuyvEyt0ZelRXkITH7lYEAeef8ANBrcRw7bDavS2+Ki2U3b26yjxAOflUrG4NB2VDLgjaoNxm2LOWUwEd8t1QDxz4ipwz0oD/VO+mt9Ogt4jyx3DntcfvA3Az8fxQCXF2trrmrBI3YWMBIj8eZvFsfj0qgcGN+4qjPQdSa9tniAZpIwQBgYO4riSUoyqjdW97G9Ap4WlYKqFY1O2Tjveprm5d7h4/aJctFGFJAyWx0z64ruSByS3LgebGmXVV5SXHn3RQQ2kNnOs1ueV4zzK3lWh8L3uo9nNb6hGLe5nXtFilQgPn08M0McH6emr8V2VuWCoshlbm3yEHNjHqQK0rXtFN3qZkuo8KRmOWNiHVh6/wAUEW4M2n2kspWCCIxdFU5LeHj5VI0jUNPGnotvcK6wDs3YKccw6+G+9VlxpOoTK6303bQRKSp6cxxtTH/csc2r3Wi3NtZRx282YJHbl5mGO6dsdcnOfDFAYwSpNGskTB0YZDA9akLQ/oVwkU5tEGEkXtFzsWPieX9o8hV+poHV617XKmvaCv47kCaZCGbAaYfYGg1riOZ0UTBAv7T1NF3HqhtMhbPu3C/cEUG3VzAoXkSJpAfMbH4dT/u9BMvAkMIZ2AxnxofaXtry5ePoWyMePh/FWdxp7ahHG7zuy9cZwPXbwH1qLFYdlOfeVOnL4526UHVhJISVO2K8vInNtOQ3eVcgj40+IHil7RWDKRvtiuZpkU8sqkc4wNuu1AfcLXftWnRSMuG7MZx/ire7uOwtWmVeflxsPGgzhiX/AKbpdqs8zRzogBUjII+vSim5voOyhkiR3WY7EDujYnJ+lA+t2soWROYKfBhgisp/UTVXutYFq3KyWqfdt/xitGmcRplmwH3+FY7r9yLnWr+QBe/cEZ8dtqCHzhYQrIN26r1po86yBo3z3T0O4p67kjSACSNR5EHFRrV45JG5wOQjlDN0B9aB4lnUnGMDfLg5qNL2jMsaKzyudkRcmnlt+SblZ4+U7hifsaL/ANMhCeK8y4eT2ZzExG2cjOPXGaAJ0+4ubG+hvLZuzuIGDIfIjz/FfQenX9vqmjw6gMLBPEJGyfc89/Tf6UNce8GW2p2kuoaciQX8al2xssoHXPrgdfrWcJxTqCcMDQ4SqQFmLOM8zKd+X0Gc/Wg2F4GMTurc8Eg7rZzn1rHOMI1Xie/CAYLKxHqVBP3qoN3dgKrXc/KowqiVu6PQZ2royyzO0s7s8jdWc5J+JoD39M55pn1BJSXEQRlYnPLnIx9h9KPlNBv6eS2dtw3cyllSaW7COcbtsOUfDf8ANF8bZxQSFpUkpUDOv2Sarps9kzlDIByvjPKwOQfqKzeSCTSbr2a7sSkjZIbOUl9Q38eFaQ8uTQ5x2S/D0ozuJFI+P+mgpUeaM86d89ORfxT1vct2oafr/wAVPQ+X5oMtbnWLYc8LSNt0ZSdqlLrt1HgXVpICP3FSaAzae3fAYlSflULUREHhQMGO5AqktdaiuJVjXmDt+3NM6neXdnqsM6xqYVUZD9GOc4/FAccsKxwW80aSSpuY5RysD5jPWmL+/vNQuLdY5JbUQqwKqQQ3u4ODkUMw8TJrVxb2q27pGWzKjvzLjw5fEGii3sILa8cWylFYZxzE/mghaj/1BoGzqdwigbhFXf7UBQTMwQqAX6+7nJrQNbjkigm3wpQ4+lZvZ3nJheZsEftPWgf1EXJOXjiZip2Rcco86btljACsh6ZDDr86m+0Q+ziKMEhj3nO3yqRa2skrL7OcyytyIo6mgg9kEVOReXzXmyPlnpRJwDj/ALssGiVsqXLljjA5SP5FJuFruFAHuQPON0LJn4//ACm9JWfSeJbfFtHcNDKwYQyYz1Gc+VBst9bm5sp4AVBljZBzDI3r5w1SzudL1O4sJmV5bduRihyCfSt7m4gtYlCydyUrnsu2UN9zWDXNzLdXMtxdY7eZy7kDGSetBFXmLZJ39KfHugCvNxv0rpBgZoL7hKQme4s8kdtHlf7h0+xNaZp9wZYI3OxI3B8D4isn4fl7DW7J+g7UKT6Hb+a1O3HY300K7K2JP4P4FBcxNmvK8gpUEY82eh+lVnEEXbaZJG46sMZ887ferI3MqtjnO21VPEly401pXJZldOv9woKSzVHhjOGDsM7YqYFWSXlkXmB2yQDmoKo1pd9kr9yX+pH3fdz1B+tS0jdLoAS48dk9PXNBHv8AQbG4fmWIRSAbPHsQfxXrafBHbx2069sijJLjcnPWp0sOZ1YySEqQd2wDv5DFeaiFSHnX4Y+lBn1vClhxGRCpEJkKrk+NaXbgl4WPipFAuq2wj06K6H/6C5LZ+eKOtLYT6dBNjBDKPsRQS721juLdo5hlWGN/Csh1PQ7rTbyaNo/6CHmRnyA69a2l90qu1PTotUs5LeYDPIeVvFTigyOzljdvcbddlLZHNtRRw7ZazG/t0GmTyoowrKuQAc+6PH41xwRwzDeOtzdvzRxzEdmP3YPifKtgsUCwd0YBOw8gNqALt+IY2xFewtFKRjEqlSfrVgptHw6RLlv3riia6s7e8iMV1DHLGequuaCOJdEOhWkuo6TLyww5MtrKSykZ/Yeq+WOlBK1p7f2DmdIXl5gE7T+KyjVXt01KdLZCYg3Xwz449M0c22tpdW39b2m3kxlDAysPmCKBdQn9u1Ke6OQXbx6nG2+PHagi9oCRgHHnink7/gQPWvOzb/ltXoXHjQOo5jlRkB51IIx5itXgnE01hdKdpoyv1Gf4rJoWKTo46owb6GtPsQFsUx7tvcryD/xONvocUBVbeFKurXGBSoP/2Q=="/>
          <p:cNvSpPr>
            <a:spLocks noChangeAspect="1" noChangeArrowheads="1"/>
          </p:cNvSpPr>
          <p:nvPr/>
        </p:nvSpPr>
        <p:spPr bwMode="auto">
          <a:xfrm>
            <a:off x="4452938" y="-5715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pic>
        <p:nvPicPr>
          <p:cNvPr id="27668" name="Picture 4"/>
          <p:cNvPicPr>
            <a:picLocks noChangeAspect="1" noChangeArrowheads="1"/>
          </p:cNvPicPr>
          <p:nvPr/>
        </p:nvPicPr>
        <p:blipFill>
          <a:blip r:embed="rId2">
            <a:extLst>
              <a:ext uri="{28A0092B-C50C-407E-A947-70E740481C1C}">
                <a14:useLocalDpi xmlns:a14="http://schemas.microsoft.com/office/drawing/2010/main" val="0"/>
              </a:ext>
            </a:extLst>
          </a:blip>
          <a:srcRect b="23355"/>
          <a:stretch>
            <a:fillRect/>
          </a:stretch>
        </p:blipFill>
        <p:spPr bwMode="auto">
          <a:xfrm>
            <a:off x="4287838" y="5257800"/>
            <a:ext cx="2362200"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5413375"/>
            <a:ext cx="1570037"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4322763"/>
            <a:ext cx="1322387"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1263650"/>
            <a:ext cx="1241425"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429000"/>
            <a:ext cx="979488" cy="131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1363" y="1981200"/>
            <a:ext cx="10509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138" y="2914650"/>
            <a:ext cx="12430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28975" y="2044700"/>
            <a:ext cx="20240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096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How Sick Child "Solution" Occurs</a:t>
            </a:r>
          </a:p>
        </p:txBody>
      </p:sp>
      <p:sp>
        <p:nvSpPr>
          <p:cNvPr id="28675" name="Text Box 5"/>
          <p:cNvSpPr txBox="1">
            <a:spLocks noChangeArrowheads="1"/>
          </p:cNvSpPr>
          <p:nvPr/>
        </p:nvSpPr>
        <p:spPr bwMode="auto">
          <a:xfrm>
            <a:off x="381000" y="1828800"/>
            <a:ext cx="8534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dirty="0">
                <a:latin typeface="Arial Narrow" panose="020B0606020202030204" pitchFamily="34" charset="0"/>
              </a:rPr>
              <a:t>Model 1:  Child as instigator</a:t>
            </a:r>
          </a:p>
          <a:p>
            <a:pPr eaLnBrk="1" hangingPunct="1">
              <a:spcBef>
                <a:spcPct val="50000"/>
              </a:spcBef>
              <a:buClrTx/>
              <a:buSzTx/>
              <a:buFontTx/>
              <a:buNone/>
            </a:pPr>
            <a:r>
              <a:rPr lang="en-US" altLang="en-US" sz="2400" dirty="0">
                <a:latin typeface="Arial Narrow" panose="020B0606020202030204" pitchFamily="34" charset="0"/>
              </a:rPr>
              <a:t>Tight control --&gt; kid rebels --&gt; family threat --&gt; pressure on kid--&gt;symptoms 	--&gt; change of identity (not rebel, but victim) --&gt; homeostasis 	restored --&gt; symptom reinforced</a:t>
            </a:r>
          </a:p>
        </p:txBody>
      </p:sp>
      <p:sp>
        <p:nvSpPr>
          <p:cNvPr id="28676" name="Text Box 6"/>
          <p:cNvSpPr txBox="1">
            <a:spLocks noChangeArrowheads="1"/>
          </p:cNvSpPr>
          <p:nvPr/>
        </p:nvSpPr>
        <p:spPr bwMode="auto">
          <a:xfrm>
            <a:off x="76200" y="3995738"/>
            <a:ext cx="9067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dirty="0">
                <a:latin typeface="Arial Narrow" panose="020B0606020202030204" pitchFamily="34" charset="0"/>
              </a:rPr>
              <a:t>Model 2:  Other family member as instigator</a:t>
            </a:r>
          </a:p>
          <a:p>
            <a:pPr eaLnBrk="1" hangingPunct="1">
              <a:spcBef>
                <a:spcPct val="50000"/>
              </a:spcBef>
              <a:buClrTx/>
              <a:buSzTx/>
              <a:buFontTx/>
              <a:buNone/>
            </a:pPr>
            <a:r>
              <a:rPr lang="en-US" altLang="en-US" sz="2400" dirty="0">
                <a:latin typeface="Arial Narrow" panose="020B0606020202030204" pitchFamily="34" charset="0"/>
              </a:rPr>
              <a:t>Tight control --&gt; rebellion by other (e.g. sibling) --&gt; family threat --&gt; kid sensitive 	to tension OR takes on role of peace-maker--&gt;symptoms --&gt; 	change of focus (from rebel child to sick child) --&gt; homeostasis --&gt; 	symptom reinforced: kid learns “power in symptoms”,                     	family learns to divert attn. to “sick kid”.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762000" y="5334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Symptom Maintenance</a:t>
            </a:r>
          </a:p>
        </p:txBody>
      </p:sp>
      <p:sp>
        <p:nvSpPr>
          <p:cNvPr id="29699" name="Text Box 5"/>
          <p:cNvSpPr txBox="1">
            <a:spLocks noChangeArrowheads="1"/>
          </p:cNvSpPr>
          <p:nvPr/>
        </p:nvSpPr>
        <p:spPr bwMode="auto">
          <a:xfrm>
            <a:off x="762000" y="12954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Child's illness/symptoms becomes useful to family, creating a 	</a:t>
            </a:r>
            <a:r>
              <a:rPr lang="en-US" altLang="en-US" sz="2400" u="sng" dirty="0">
                <a:solidFill>
                  <a:srgbClr val="FF0000"/>
                </a:solidFill>
                <a:latin typeface="Arial Narrow" panose="020B0606020202030204" pitchFamily="34" charset="0"/>
              </a:rPr>
              <a:t>reinforcing positive feedback loop</a:t>
            </a:r>
            <a:r>
              <a:rPr lang="en-US" altLang="en-US" sz="2400" dirty="0">
                <a:latin typeface="Arial Narrow" panose="020B0606020202030204" pitchFamily="34" charset="0"/>
              </a:rPr>
              <a:t>.</a:t>
            </a:r>
          </a:p>
        </p:txBody>
      </p:sp>
      <p:sp>
        <p:nvSpPr>
          <p:cNvPr id="29700" name="Text Box 6"/>
          <p:cNvSpPr txBox="1">
            <a:spLocks noChangeArrowheads="1"/>
          </p:cNvSpPr>
          <p:nvPr/>
        </p:nvSpPr>
        <p:spPr bwMode="auto">
          <a:xfrm>
            <a:off x="533400" y="2362200"/>
            <a:ext cx="8458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Family feels:</a:t>
            </a:r>
            <a:r>
              <a:rPr lang="en-US" altLang="en-US" sz="2400" dirty="0">
                <a:latin typeface="Arial Narrow" panose="020B0606020202030204" pitchFamily="34" charset="0"/>
              </a:rPr>
              <a:t>  	Concerned</a:t>
            </a:r>
          </a:p>
          <a:p>
            <a:pPr eaLnBrk="1" hangingPunct="1">
              <a:spcBef>
                <a:spcPct val="50000"/>
              </a:spcBef>
              <a:buClrTx/>
              <a:buSzTx/>
              <a:buFontTx/>
              <a:buNone/>
            </a:pPr>
            <a:r>
              <a:rPr lang="en-US" altLang="en-US" sz="2400" dirty="0">
                <a:latin typeface="Arial Narrow" panose="020B0606020202030204" pitchFamily="34" charset="0"/>
              </a:rPr>
              <a:t>		Manipulated</a:t>
            </a:r>
          </a:p>
          <a:p>
            <a:pPr eaLnBrk="1" hangingPunct="1">
              <a:spcBef>
                <a:spcPct val="50000"/>
              </a:spcBef>
              <a:buClrTx/>
              <a:buSzTx/>
              <a:buFontTx/>
              <a:buNone/>
            </a:pPr>
            <a:r>
              <a:rPr lang="en-US" altLang="en-US" sz="2400" b="1" dirty="0">
                <a:latin typeface="Arial Narrow" panose="020B0606020202030204" pitchFamily="34" charset="0"/>
              </a:rPr>
              <a:t>Family responds by:</a:t>
            </a:r>
            <a:r>
              <a:rPr lang="en-US" altLang="en-US" sz="2400" dirty="0">
                <a:latin typeface="Arial Narrow" panose="020B0606020202030204" pitchFamily="34" charset="0"/>
              </a:rPr>
              <a:t>  	Monitoring more closely</a:t>
            </a:r>
          </a:p>
          <a:p>
            <a:pPr eaLnBrk="1" hangingPunct="1">
              <a:spcBef>
                <a:spcPct val="50000"/>
              </a:spcBef>
              <a:buClrTx/>
              <a:buSzTx/>
              <a:buFontTx/>
              <a:buNone/>
            </a:pPr>
            <a:r>
              <a:rPr lang="en-US" altLang="en-US" sz="2400" dirty="0">
                <a:latin typeface="Arial Narrow" panose="020B0606020202030204" pitchFamily="34" charset="0"/>
              </a:rPr>
              <a:t>			Give advice to child [DIRECTIVE SUPPORT?]</a:t>
            </a:r>
          </a:p>
          <a:p>
            <a:pPr eaLnBrk="1" hangingPunct="1">
              <a:spcBef>
                <a:spcPct val="50000"/>
              </a:spcBef>
              <a:buClrTx/>
              <a:buSzTx/>
              <a:buFontTx/>
              <a:buNone/>
            </a:pPr>
            <a:r>
              <a:rPr lang="en-US" altLang="en-US" sz="2400" dirty="0">
                <a:latin typeface="Arial Narrow" panose="020B0606020202030204" pitchFamily="34" charset="0"/>
              </a:rPr>
              <a:t>			Tries to control behavior</a:t>
            </a:r>
          </a:p>
          <a:p>
            <a:pPr eaLnBrk="1" hangingPunct="1">
              <a:spcBef>
                <a:spcPct val="50000"/>
              </a:spcBef>
              <a:buClrTx/>
              <a:buSzTx/>
              <a:buFontTx/>
              <a:buNone/>
            </a:pPr>
            <a:r>
              <a:rPr lang="en-US" altLang="en-US" sz="2400" b="1" dirty="0">
                <a:latin typeface="Arial Narrow" panose="020B0606020202030204" pitchFamily="34" charset="0"/>
              </a:rPr>
              <a:t>Child feels:</a:t>
            </a:r>
            <a:r>
              <a:rPr lang="en-US" altLang="en-US" sz="2400" dirty="0">
                <a:latin typeface="Arial Narrow" panose="020B0606020202030204" pitchFamily="34" charset="0"/>
              </a:rPr>
              <a:t>  Reduced control, autonomy loss</a:t>
            </a:r>
          </a:p>
          <a:p>
            <a:pPr eaLnBrk="1" hangingPunct="1">
              <a:spcBef>
                <a:spcPct val="50000"/>
              </a:spcBef>
              <a:buClrTx/>
              <a:buSzTx/>
              <a:buFontTx/>
              <a:buNone/>
            </a:pPr>
            <a:r>
              <a:rPr lang="en-US" altLang="en-US" sz="2400" b="1" dirty="0">
                <a:latin typeface="Arial Narrow" panose="020B0606020202030204" pitchFamily="34" charset="0"/>
              </a:rPr>
              <a:t>Child learns:</a:t>
            </a:r>
            <a:r>
              <a:rPr lang="en-US" altLang="en-US" sz="2400" dirty="0">
                <a:latin typeface="Arial Narrow" panose="020B0606020202030204" pitchFamily="34" charset="0"/>
              </a:rPr>
              <a:t>  Symptoms and illness are most powerful tools he/she has</a:t>
            </a:r>
          </a:p>
          <a:p>
            <a:pPr eaLnBrk="1" hangingPunct="1">
              <a:spcBef>
                <a:spcPct val="50000"/>
              </a:spcBef>
              <a:buClrTx/>
              <a:buSzTx/>
              <a:buFontTx/>
              <a:buNone/>
            </a:pPr>
            <a:r>
              <a:rPr lang="en-US" altLang="en-US" sz="2400" dirty="0">
                <a:latin typeface="Arial Narrow" panose="020B0606020202030204" pitchFamily="34" charset="0"/>
              </a:rPr>
              <a:t>	Symptoms --&gt; Control --&gt; Dependence --&gt; symptoms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990600" y="1676400"/>
            <a:ext cx="76962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dirty="0">
                <a:latin typeface="Arial Narrow" panose="020B0606020202030204" pitchFamily="34" charset="0"/>
              </a:rPr>
              <a:t>1.  Therapist points out how child                                                       uses symptoms to manage family.</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2.  Parent is coached to not reward child’s symptoms.</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3.  Child seeks better ways to assert self.</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4.  Underlying conflicts allowed to surface.  </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5.  Family system corrects itself.</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6.  Child learns he/she doesn't need to depend on symptom</a:t>
            </a:r>
          </a:p>
        </p:txBody>
      </p:sp>
      <p:sp>
        <p:nvSpPr>
          <p:cNvPr id="30723" name="Text Box 5"/>
          <p:cNvSpPr txBox="1">
            <a:spLocks noChangeArrowheads="1"/>
          </p:cNvSpPr>
          <p:nvPr/>
        </p:nvSpPr>
        <p:spPr bwMode="auto">
          <a:xfrm>
            <a:off x="1524000" y="511175"/>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Family Systems Therapy</a:t>
            </a:r>
          </a:p>
        </p:txBody>
      </p:sp>
      <p:pic>
        <p:nvPicPr>
          <p:cNvPr id="5" name="Picture 4">
            <a:extLst>
              <a:ext uri="{FF2B5EF4-FFF2-40B4-BE49-F238E27FC236}">
                <a16:creationId xmlns:a16="http://schemas.microsoft.com/office/drawing/2014/main" id="{D0171ECA-63D9-F327-F6D4-0CA652C876E3}"/>
              </a:ext>
            </a:extLst>
          </p:cNvPr>
          <p:cNvPicPr>
            <a:picLocks noChangeAspect="1"/>
          </p:cNvPicPr>
          <p:nvPr/>
        </p:nvPicPr>
        <p:blipFill>
          <a:blip r:embed="rId2"/>
          <a:stretch>
            <a:fillRect/>
          </a:stretch>
        </p:blipFill>
        <p:spPr>
          <a:xfrm>
            <a:off x="5943600" y="1219200"/>
            <a:ext cx="2618232" cy="1638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33600"/>
            <a:ext cx="86106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a:latin typeface="Arial Narrow" panose="020B0606020202030204" pitchFamily="34" charset="0"/>
              </a:rPr>
              <a:t>	</a:t>
            </a:r>
          </a:p>
          <a:p>
            <a:pPr eaLnBrk="1" hangingPunct="1">
              <a:spcBef>
                <a:spcPct val="0"/>
              </a:spcBef>
              <a:buClrTx/>
              <a:buSzTx/>
              <a:buFontTx/>
              <a:buNone/>
            </a:pPr>
            <a:r>
              <a:rPr lang="en-US" altLang="en-US" sz="2600">
                <a:latin typeface="Arial Narrow" panose="020B0606020202030204" pitchFamily="34" charset="0"/>
              </a:rPr>
              <a:t>	</a:t>
            </a:r>
            <a:r>
              <a:rPr lang="en-US" altLang="en-US" sz="2600" b="1">
                <a:latin typeface="Arial Narrow" panose="020B0606020202030204" pitchFamily="34" charset="0"/>
              </a:rPr>
              <a:t>Diabetes</a:t>
            </a:r>
            <a:r>
              <a:rPr lang="en-US" altLang="en-US" sz="2600">
                <a:latin typeface="Arial Narrow" panose="020B0606020202030204" pitchFamily="34" charset="0"/>
              </a:rPr>
              <a:t>:  Reduced hospital admissions</a:t>
            </a:r>
          </a:p>
          <a:p>
            <a:pPr eaLnBrk="1" hangingPunct="1">
              <a:spcBef>
                <a:spcPct val="0"/>
              </a:spcBef>
              <a:buClrTx/>
              <a:buSzTx/>
              <a:buFontTx/>
              <a:buNone/>
            </a:pPr>
            <a:r>
              <a:rPr lang="en-US" altLang="en-US" sz="2600">
                <a:latin typeface="Arial Narrow" panose="020B0606020202030204" pitchFamily="34" charset="0"/>
              </a:rPr>
              <a:t>	</a:t>
            </a:r>
          </a:p>
          <a:p>
            <a:pPr eaLnBrk="1" hangingPunct="1">
              <a:spcBef>
                <a:spcPct val="0"/>
              </a:spcBef>
              <a:buClrTx/>
              <a:buSzTx/>
              <a:buFontTx/>
              <a:buNone/>
            </a:pPr>
            <a:r>
              <a:rPr lang="en-US" altLang="en-US" sz="2600">
                <a:latin typeface="Arial Narrow" panose="020B0606020202030204" pitchFamily="34" charset="0"/>
              </a:rPr>
              <a:t>	</a:t>
            </a:r>
            <a:r>
              <a:rPr lang="en-US" altLang="en-US" sz="2600" b="1">
                <a:latin typeface="Arial Narrow" panose="020B0606020202030204" pitchFamily="34" charset="0"/>
              </a:rPr>
              <a:t>Asthma</a:t>
            </a:r>
            <a:r>
              <a:rPr lang="en-US" altLang="en-US" sz="2600">
                <a:latin typeface="Arial Narrow" panose="020B0606020202030204" pitchFamily="34" charset="0"/>
              </a:rPr>
              <a:t>: Ratings reduced from Level 3 (serious) </a:t>
            </a:r>
          </a:p>
          <a:p>
            <a:pPr eaLnBrk="1" hangingPunct="1">
              <a:spcBef>
                <a:spcPct val="0"/>
              </a:spcBef>
              <a:buClrTx/>
              <a:buSzTx/>
              <a:buFontTx/>
              <a:buNone/>
            </a:pPr>
            <a:r>
              <a:rPr lang="en-US" altLang="en-US" sz="2600">
                <a:latin typeface="Arial Narrow" panose="020B0606020202030204" pitchFamily="34" charset="0"/>
              </a:rPr>
              <a:t>		to Level 1 (routine maintenance). </a:t>
            </a:r>
          </a:p>
          <a:p>
            <a:pPr eaLnBrk="1" hangingPunct="1">
              <a:spcBef>
                <a:spcPct val="0"/>
              </a:spcBef>
              <a:buClrTx/>
              <a:buSzTx/>
              <a:buFontTx/>
              <a:buNone/>
            </a:pPr>
            <a:endParaRPr lang="en-US" altLang="en-US" sz="2600">
              <a:latin typeface="Arial Narrow" panose="020B0606020202030204" pitchFamily="34" charset="0"/>
            </a:endParaRPr>
          </a:p>
          <a:p>
            <a:pPr eaLnBrk="1" hangingPunct="1">
              <a:spcBef>
                <a:spcPct val="0"/>
              </a:spcBef>
              <a:buClrTx/>
              <a:buSzTx/>
              <a:buFontTx/>
              <a:buNone/>
            </a:pPr>
            <a:r>
              <a:rPr lang="en-US" altLang="en-US" sz="2600">
                <a:latin typeface="Arial Narrow" panose="020B0606020202030204" pitchFamily="34" charset="0"/>
              </a:rPr>
              <a:t>	</a:t>
            </a:r>
            <a:r>
              <a:rPr lang="en-US" altLang="en-US" sz="2600" b="1">
                <a:latin typeface="Arial Narrow" panose="020B0606020202030204" pitchFamily="34" charset="0"/>
              </a:rPr>
              <a:t>Anorexia:</a:t>
            </a:r>
            <a:r>
              <a:rPr lang="en-US" altLang="en-US" sz="2600">
                <a:latin typeface="Arial Narrow" panose="020B0606020202030204" pitchFamily="34" charset="0"/>
              </a:rPr>
              <a:t>  Change from 32% wgt. loss to wgt.gain.  </a:t>
            </a:r>
          </a:p>
          <a:p>
            <a:pPr eaLnBrk="1" hangingPunct="1">
              <a:spcBef>
                <a:spcPct val="0"/>
              </a:spcBef>
              <a:buClrTx/>
              <a:buSzTx/>
              <a:buFontTx/>
              <a:buNone/>
            </a:pPr>
            <a:r>
              <a:rPr lang="en-US" altLang="en-US" sz="2600">
                <a:latin typeface="Arial Narrow" panose="020B0606020202030204" pitchFamily="34" charset="0"/>
              </a:rPr>
              <a:t>		85% recovery rate.</a:t>
            </a:r>
          </a:p>
        </p:txBody>
      </p:sp>
      <p:sp>
        <p:nvSpPr>
          <p:cNvPr id="31747" name="Text Box 5"/>
          <p:cNvSpPr txBox="1">
            <a:spLocks noChangeArrowheads="1"/>
          </p:cNvSpPr>
          <p:nvPr/>
        </p:nvSpPr>
        <p:spPr bwMode="auto">
          <a:xfrm>
            <a:off x="1219200" y="111125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Results of Family Systems Therapy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066800" y="5334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Times New Roman" panose="02020603050405020304" pitchFamily="18" charset="0"/>
              </a:rPr>
              <a:t>https://www.youtube.com/watch?v=lKL1tNv__kU</a:t>
            </a:r>
          </a:p>
        </p:txBody>
      </p:sp>
      <p:pic>
        <p:nvPicPr>
          <p:cNvPr id="327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9075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6"/>
          <p:cNvSpPr txBox="1">
            <a:spLocks noChangeArrowheads="1"/>
          </p:cNvSpPr>
          <p:nvPr/>
        </p:nvSpPr>
        <p:spPr bwMode="auto">
          <a:xfrm>
            <a:off x="1066800" y="762000"/>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a:solidFill>
                  <a:srgbClr val="0000FF"/>
                </a:solidFill>
                <a:latin typeface="Arial Narrow" panose="020B0606020202030204" pitchFamily="34" charset="0"/>
              </a:rPr>
              <a:t>Enmeshment Classic:                                             Mike Nichols and Elaine May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762000" y="6858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solidFill>
                  <a:srgbClr val="0070C0"/>
                </a:solidFill>
                <a:latin typeface="Arial Narrow" panose="020B0606020202030204" pitchFamily="34" charset="0"/>
              </a:rPr>
              <a:t>REVIEW QUESTION 2</a:t>
            </a:r>
          </a:p>
        </p:txBody>
      </p:sp>
      <p:sp>
        <p:nvSpPr>
          <p:cNvPr id="6147" name="TextBox 3"/>
          <p:cNvSpPr txBox="1">
            <a:spLocks noChangeArrowheads="1"/>
          </p:cNvSpPr>
          <p:nvPr/>
        </p:nvSpPr>
        <p:spPr bwMode="auto">
          <a:xfrm>
            <a:off x="838200" y="1981200"/>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Narrow" panose="020B0606020202030204" pitchFamily="34" charset="0"/>
              </a:rPr>
              <a:t>At this point in coping, the help giver starts showing greater signs of worry and concern, and help receiver feels increased pressure to inhibit their complaints and fake feeling well.  What phase of long-term helping does this describe? </a:t>
            </a:r>
          </a:p>
          <a:p>
            <a:endParaRPr lang="en-US" altLang="en-US" dirty="0">
              <a:latin typeface="Arial Narrow" panose="020B0606020202030204" pitchFamily="34" charset="0"/>
            </a:endParaRPr>
          </a:p>
          <a:p>
            <a:r>
              <a:rPr lang="en-US" altLang="en-US" dirty="0">
                <a:latin typeface="Arial Narrow" panose="020B0606020202030204" pitchFamily="34" charset="0"/>
              </a:rPr>
              <a:t>____  A. Initial phase</a:t>
            </a:r>
          </a:p>
          <a:p>
            <a:r>
              <a:rPr lang="en-US" altLang="en-US" dirty="0">
                <a:latin typeface="Arial Narrow" panose="020B0606020202030204" pitchFamily="34" charset="0"/>
              </a:rPr>
              <a:t>____  B. Phase II: Flagging Morale</a:t>
            </a:r>
          </a:p>
          <a:p>
            <a:r>
              <a:rPr lang="en-US" altLang="en-US" dirty="0">
                <a:latin typeface="Arial Narrow" panose="020B0606020202030204" pitchFamily="34" charset="0"/>
              </a:rPr>
              <a:t>____  C. Phase III: Redefinition of the problem</a:t>
            </a:r>
          </a:p>
          <a:p>
            <a:r>
              <a:rPr lang="en-US" altLang="en-US" dirty="0">
                <a:latin typeface="Arial Narrow" panose="020B0606020202030204" pitchFamily="34" charset="0"/>
              </a:rPr>
              <a:t>____  D. Over Involvement</a:t>
            </a:r>
          </a:p>
          <a:p>
            <a:r>
              <a:rPr lang="en-US" altLang="en-US" dirty="0">
                <a:latin typeface="Arial Narrow" panose="020B0606020202030204" pitchFamily="34" charset="0"/>
              </a:rPr>
              <a:t>____  E. None of the above</a:t>
            </a:r>
          </a:p>
        </p:txBody>
      </p:sp>
      <p:sp>
        <p:nvSpPr>
          <p:cNvPr id="6148" name="TextBox 4"/>
          <p:cNvSpPr txBox="1">
            <a:spLocks noChangeArrowheads="1"/>
          </p:cNvSpPr>
          <p:nvPr/>
        </p:nvSpPr>
        <p:spPr bwMode="auto">
          <a:xfrm>
            <a:off x="838200" y="4114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latin typeface="Arial Narrow" panose="020B0606020202030204" pitchFamily="34"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1524000"/>
            <a:ext cx="84582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dirty="0">
                <a:latin typeface="Arial Narrow" panose="020B0606020202030204" pitchFamily="34" charset="0"/>
              </a:rPr>
              <a:t>1.  </a:t>
            </a:r>
            <a:r>
              <a:rPr lang="en-US" altLang="en-US" sz="2600" b="1" dirty="0">
                <a:latin typeface="Arial Narrow" panose="020B0606020202030204" pitchFamily="34" charset="0"/>
              </a:rPr>
              <a:t>Nature of illness</a:t>
            </a:r>
            <a:r>
              <a:rPr lang="en-US" altLang="en-US" sz="2600" dirty="0">
                <a:latin typeface="Arial Narrow" panose="020B0606020202030204" pitchFamily="34" charset="0"/>
              </a:rPr>
              <a:t>: How acquired, duration, limitations</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2.  </a:t>
            </a:r>
            <a:r>
              <a:rPr lang="en-US" altLang="en-US" sz="2600" b="1" dirty="0">
                <a:latin typeface="Arial Narrow" panose="020B0606020202030204" pitchFamily="34" charset="0"/>
              </a:rPr>
              <a:t>Nature of symptoms</a:t>
            </a:r>
            <a:r>
              <a:rPr lang="en-US" altLang="en-US" sz="2600" dirty="0">
                <a:latin typeface="Arial Narrow" panose="020B0606020202030204" pitchFamily="34" charset="0"/>
              </a:rPr>
              <a:t>:   Objective vs. Subjective</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3.  </a:t>
            </a:r>
            <a:r>
              <a:rPr lang="en-US" altLang="en-US" sz="2600" b="1" dirty="0">
                <a:latin typeface="Arial Narrow" panose="020B0606020202030204" pitchFamily="34" charset="0"/>
              </a:rPr>
              <a:t>Orientation to situation</a:t>
            </a:r>
            <a:r>
              <a:rPr lang="en-US" altLang="en-US" sz="2600" dirty="0">
                <a:latin typeface="Arial Narrow" panose="020B0606020202030204" pitchFamily="34" charset="0"/>
              </a:rPr>
              <a:t>:  </a:t>
            </a:r>
          </a:p>
          <a:p>
            <a:pPr eaLnBrk="1" hangingPunct="1">
              <a:spcBef>
                <a:spcPct val="0"/>
              </a:spcBef>
              <a:buClrTx/>
              <a:buSzTx/>
              <a:buFontTx/>
              <a:buNone/>
            </a:pPr>
            <a:r>
              <a:rPr lang="en-US" altLang="en-US" sz="2600" dirty="0">
                <a:latin typeface="Arial Narrow" panose="020B0606020202030204" pitchFamily="34" charset="0"/>
              </a:rPr>
              <a:t>	Motives (affection vs. guilt)</a:t>
            </a:r>
          </a:p>
          <a:p>
            <a:pPr eaLnBrk="1" hangingPunct="1">
              <a:spcBef>
                <a:spcPct val="0"/>
              </a:spcBef>
              <a:buClrTx/>
              <a:buSzTx/>
              <a:buFontTx/>
              <a:buNone/>
            </a:pPr>
            <a:r>
              <a:rPr lang="en-US" altLang="en-US" sz="2600" dirty="0">
                <a:latin typeface="Arial Narrow" panose="020B0606020202030204" pitchFamily="34" charset="0"/>
              </a:rPr>
              <a:t>	Choice to be in helping role</a:t>
            </a:r>
          </a:p>
          <a:p>
            <a:pPr eaLnBrk="1" hangingPunct="1">
              <a:spcBef>
                <a:spcPct val="0"/>
              </a:spcBef>
              <a:buClrTx/>
              <a:buSzTx/>
              <a:buFontTx/>
              <a:buNone/>
            </a:pPr>
            <a:r>
              <a:rPr lang="en-US" altLang="en-US" sz="2600" dirty="0">
                <a:latin typeface="Arial Narrow" panose="020B0606020202030204" pitchFamily="34" charset="0"/>
              </a:rPr>
              <a:t>	</a:t>
            </a:r>
            <a:r>
              <a:rPr lang="en-US" altLang="en-US" sz="2600" dirty="0" err="1">
                <a:latin typeface="Arial Narrow" panose="020B0606020202030204" pitchFamily="34" charset="0"/>
              </a:rPr>
              <a:t>Helpee’s</a:t>
            </a:r>
            <a:r>
              <a:rPr lang="en-US" altLang="en-US" sz="2600" dirty="0">
                <a:latin typeface="Arial Narrow" panose="020B0606020202030204" pitchFamily="34" charset="0"/>
              </a:rPr>
              <a:t> responsibility for illness</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4.  </a:t>
            </a:r>
            <a:r>
              <a:rPr lang="en-US" altLang="en-US" sz="2600" b="1" dirty="0">
                <a:latin typeface="Arial Narrow" panose="020B0606020202030204" pitchFamily="34" charset="0"/>
              </a:rPr>
              <a:t>Tasks that helper takes on</a:t>
            </a:r>
            <a:r>
              <a:rPr lang="en-US" altLang="en-US" sz="2600" dirty="0">
                <a:latin typeface="Arial Narrow" panose="020B0606020202030204" pitchFamily="34" charset="0"/>
              </a:rPr>
              <a:t>: Clearly defined vs. ambiguous</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5.  </a:t>
            </a:r>
            <a:r>
              <a:rPr lang="en-US" altLang="en-US" sz="2600" b="1" dirty="0">
                <a:latin typeface="Arial Narrow" panose="020B0606020202030204" pitchFamily="34" charset="0"/>
              </a:rPr>
              <a:t>Social network</a:t>
            </a:r>
            <a:r>
              <a:rPr lang="en-US" altLang="en-US" sz="2600" dirty="0">
                <a:latin typeface="Arial Narrow" panose="020B0606020202030204" pitchFamily="34" charset="0"/>
              </a:rPr>
              <a:t>:  Backup supporters vs. isolated</a:t>
            </a:r>
          </a:p>
          <a:p>
            <a:pPr eaLnBrk="1" hangingPunct="1">
              <a:spcBef>
                <a:spcPct val="0"/>
              </a:spcBef>
              <a:buClrTx/>
              <a:buSzTx/>
              <a:buFontTx/>
              <a:buNone/>
            </a:pPr>
            <a:endParaRPr lang="en-US" altLang="en-US" sz="8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6.  </a:t>
            </a:r>
            <a:r>
              <a:rPr lang="en-US" altLang="en-US" sz="2600" b="1" dirty="0">
                <a:latin typeface="Arial Narrow" panose="020B0606020202030204" pitchFamily="34" charset="0"/>
              </a:rPr>
              <a:t>Relationship factors</a:t>
            </a:r>
          </a:p>
          <a:p>
            <a:pPr eaLnBrk="1" hangingPunct="1">
              <a:spcBef>
                <a:spcPct val="0"/>
              </a:spcBef>
              <a:buClrTx/>
              <a:buSzTx/>
              <a:buFontTx/>
              <a:buNone/>
            </a:pPr>
            <a:r>
              <a:rPr lang="en-US" altLang="en-US" sz="2600" dirty="0">
                <a:latin typeface="Arial Narrow" panose="020B0606020202030204" pitchFamily="34" charset="0"/>
              </a:rPr>
              <a:t>		Degree of affection pre-illness</a:t>
            </a:r>
          </a:p>
          <a:p>
            <a:pPr eaLnBrk="1" hangingPunct="1">
              <a:spcBef>
                <a:spcPct val="0"/>
              </a:spcBef>
              <a:buClrTx/>
              <a:buSzTx/>
              <a:buFontTx/>
              <a:buNone/>
            </a:pPr>
            <a:r>
              <a:rPr lang="en-US" altLang="en-US" sz="2600" dirty="0">
                <a:latin typeface="Arial Narrow" panose="020B0606020202030204" pitchFamily="34" charset="0"/>
              </a:rPr>
              <a:t>		Quality of communication pre-illness</a:t>
            </a:r>
          </a:p>
        </p:txBody>
      </p:sp>
      <p:sp>
        <p:nvSpPr>
          <p:cNvPr id="22531" name="Text Box 5"/>
          <p:cNvSpPr txBox="1">
            <a:spLocks noChangeArrowheads="1"/>
          </p:cNvSpPr>
          <p:nvPr/>
        </p:nvSpPr>
        <p:spPr bwMode="auto">
          <a:xfrm>
            <a:off x="990600" y="57785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Causes of Negative Social Support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09600" y="1295400"/>
            <a:ext cx="81534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600" dirty="0">
                <a:latin typeface="Arial Narrow" panose="020B0606020202030204" pitchFamily="34" charset="0"/>
              </a:rPr>
              <a:t>1.  Realistic expectations</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2.  Coordinate perspective of helper and </a:t>
            </a:r>
            <a:r>
              <a:rPr lang="en-US" altLang="en-US" sz="2600" dirty="0" err="1">
                <a:latin typeface="Arial Narrow" panose="020B0606020202030204" pitchFamily="34" charset="0"/>
              </a:rPr>
              <a:t>helpee</a:t>
            </a:r>
            <a:endParaRPr lang="en-US" altLang="en-US" sz="2600" dirty="0">
              <a:latin typeface="Arial Narrow" panose="020B0606020202030204" pitchFamily="34" charset="0"/>
            </a:endParaRP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3.  Provide specific tips on how to help</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4.  Prepare both parties for possible set-backs</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5.  Describe miscarried helping</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6.  Inform helpers how own anxiety </a:t>
            </a:r>
            <a:r>
              <a:rPr lang="en-US" altLang="en-US" sz="2600" dirty="0">
                <a:latin typeface="Arial Narrow" panose="020B0606020202030204" pitchFamily="34" charset="0"/>
                <a:sym typeface="Wingdings" panose="05000000000000000000" pitchFamily="2" charset="2"/>
              </a:rPr>
              <a:t></a:t>
            </a:r>
            <a:r>
              <a:rPr lang="en-US" altLang="en-US" sz="2600" dirty="0">
                <a:latin typeface="Arial Narrow" panose="020B0606020202030204" pitchFamily="34" charset="0"/>
              </a:rPr>
              <a:t> over-involvement</a:t>
            </a:r>
          </a:p>
          <a:p>
            <a:pPr eaLnBrk="1" hangingPunct="1">
              <a:spcBef>
                <a:spcPct val="0"/>
              </a:spcBef>
              <a:buClrTx/>
              <a:buSzTx/>
              <a:buFontTx/>
              <a:buNone/>
            </a:pPr>
            <a:endParaRPr lang="en-US" altLang="en-US" sz="2600" dirty="0">
              <a:latin typeface="Arial Narrow" panose="020B0606020202030204" pitchFamily="34" charset="0"/>
            </a:endParaRPr>
          </a:p>
          <a:p>
            <a:pPr eaLnBrk="1" hangingPunct="1">
              <a:spcBef>
                <a:spcPct val="0"/>
              </a:spcBef>
              <a:buClrTx/>
              <a:buSzTx/>
              <a:buFontTx/>
              <a:buNone/>
            </a:pPr>
            <a:r>
              <a:rPr lang="en-US" altLang="en-US" sz="2600" dirty="0">
                <a:latin typeface="Arial Narrow" panose="020B0606020202030204" pitchFamily="34" charset="0"/>
              </a:rPr>
              <a:t>7. </a:t>
            </a:r>
            <a:r>
              <a:rPr lang="en-US" altLang="en-US" sz="2400" dirty="0">
                <a:latin typeface="Arial Narrow" panose="020B0606020202030204" pitchFamily="34" charset="0"/>
              </a:rPr>
              <a:t>Urge both helper and </a:t>
            </a:r>
            <a:r>
              <a:rPr lang="en-US" altLang="en-US" sz="2400" dirty="0" err="1">
                <a:latin typeface="Arial Narrow" panose="020B0606020202030204" pitchFamily="34" charset="0"/>
              </a:rPr>
              <a:t>helpee</a:t>
            </a:r>
            <a:r>
              <a:rPr lang="en-US" altLang="en-US" sz="2400" dirty="0">
                <a:latin typeface="Arial Narrow" panose="020B0606020202030204" pitchFamily="34" charset="0"/>
              </a:rPr>
              <a:t> to focus on own, personal needs</a:t>
            </a:r>
            <a:endParaRPr lang="en-US" altLang="en-US" sz="2600" dirty="0">
              <a:latin typeface="Arial Narrow" panose="020B0606020202030204" pitchFamily="34" charset="0"/>
            </a:endParaRPr>
          </a:p>
        </p:txBody>
      </p:sp>
      <p:sp>
        <p:nvSpPr>
          <p:cNvPr id="23555" name="Text Box 5"/>
          <p:cNvSpPr txBox="1">
            <a:spLocks noChangeArrowheads="1"/>
          </p:cNvSpPr>
          <p:nvPr/>
        </p:nvSpPr>
        <p:spPr bwMode="auto">
          <a:xfrm>
            <a:off x="1066800" y="5334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600" dirty="0">
                <a:solidFill>
                  <a:srgbClr val="0000FF"/>
                </a:solidFill>
                <a:latin typeface="Arial Narrow" panose="020B0606020202030204" pitchFamily="34" charset="0"/>
              </a:rPr>
              <a:t>How to Maintain Good Social Support?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14400" y="457200"/>
            <a:ext cx="72390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Class 19</a:t>
            </a:r>
          </a:p>
          <a:p>
            <a:pPr algn="ctr" eaLnBrk="1" hangingPunct="1">
              <a:spcBef>
                <a:spcPct val="50000"/>
              </a:spcBef>
              <a:buClrTx/>
              <a:buSzTx/>
              <a:buFontTx/>
              <a:buNone/>
            </a:pPr>
            <a:r>
              <a:rPr lang="en-US" altLang="en-US" sz="3600" dirty="0">
                <a:solidFill>
                  <a:srgbClr val="0000FF"/>
                </a:solidFill>
                <a:latin typeface="Arial Narrow" panose="020B0606020202030204" pitchFamily="34" charset="0"/>
              </a:rPr>
              <a:t>Families Systems and Health             </a:t>
            </a:r>
            <a:r>
              <a:rPr lang="en-US" altLang="en-US" sz="2400" dirty="0" err="1">
                <a:solidFill>
                  <a:srgbClr val="0000FF"/>
                </a:solidFill>
                <a:latin typeface="Arial Narrow" panose="020B0606020202030204" pitchFamily="34" charset="0"/>
              </a:rPr>
              <a:t>Minuchin</a:t>
            </a:r>
            <a:r>
              <a:rPr lang="en-US" altLang="en-US" sz="2400" dirty="0">
                <a:solidFill>
                  <a:srgbClr val="0000FF"/>
                </a:solidFill>
                <a:latin typeface="Arial Narrow" panose="020B0606020202030204" pitchFamily="34" charset="0"/>
              </a:rPr>
              <a:t> et al., 1975</a:t>
            </a: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2552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28194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7"/>
          <p:cNvSpPr txBox="1">
            <a:spLocks noChangeArrowheads="1"/>
          </p:cNvSpPr>
          <p:nvPr/>
        </p:nvSpPr>
        <p:spPr bwMode="auto">
          <a:xfrm>
            <a:off x="1905000" y="4778375"/>
            <a:ext cx="55626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i="1" dirty="0">
                <a:latin typeface="Arial Narrow" panose="020B0606020202030204" pitchFamily="34" charset="0"/>
              </a:rPr>
              <a:t>Happy families are all alike; every unhappy family is unhappy in its own way.               </a:t>
            </a:r>
            <a:r>
              <a:rPr lang="en-US" altLang="en-US" sz="2600" dirty="0">
                <a:latin typeface="Arial Narrow" panose="020B0606020202030204" pitchFamily="34" charset="0"/>
              </a:rPr>
              <a:t>Leo Tolstoy</a:t>
            </a:r>
          </a:p>
          <a:p>
            <a:pPr eaLnBrk="1" hangingPunct="1">
              <a:spcBef>
                <a:spcPct val="50000"/>
              </a:spcBef>
              <a:buClrTx/>
              <a:buSzTx/>
              <a:buFontTx/>
              <a:buNone/>
            </a:pPr>
            <a:r>
              <a:rPr lang="en-US" altLang="en-US" sz="2600" i="1" dirty="0">
                <a:latin typeface="Arial Narrow" panose="020B0606020202030204" pitchFamily="34" charset="0"/>
              </a:rPr>
              <a:t>Maybe, maybe not.  </a:t>
            </a:r>
            <a:r>
              <a:rPr lang="en-US" altLang="en-US" sz="2600" dirty="0">
                <a:latin typeface="Arial Narrow" panose="020B0606020202030204" pitchFamily="34" charset="0"/>
              </a:rPr>
              <a:t>Salvador </a:t>
            </a:r>
            <a:r>
              <a:rPr lang="en-US" altLang="en-US" sz="2600" dirty="0" err="1">
                <a:latin typeface="Arial Narrow" panose="020B0606020202030204" pitchFamily="34" charset="0"/>
              </a:rPr>
              <a:t>Minuchin</a:t>
            </a:r>
            <a:endParaRPr lang="en-US" altLang="en-US" sz="2600" dirty="0">
              <a:latin typeface="Arial Narrow" panose="020B0606020202030204" pitchFamily="34" charset="0"/>
            </a:endParaRPr>
          </a:p>
        </p:txBody>
      </p:sp>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76800"/>
            <a:ext cx="1155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4981575"/>
            <a:ext cx="10414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6" name="Straight Arrow Connector 4"/>
          <p:cNvCxnSpPr>
            <a:cxnSpLocks noChangeShapeType="1"/>
          </p:cNvCxnSpPr>
          <p:nvPr/>
        </p:nvCxnSpPr>
        <p:spPr bwMode="auto">
          <a:xfrm flipV="1">
            <a:off x="6781800" y="6172200"/>
            <a:ext cx="685800" cy="2349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77" name="Straight Arrow Connector 6"/>
          <p:cNvCxnSpPr>
            <a:cxnSpLocks noChangeShapeType="1"/>
          </p:cNvCxnSpPr>
          <p:nvPr/>
        </p:nvCxnSpPr>
        <p:spPr bwMode="auto">
          <a:xfrm flipH="1">
            <a:off x="1524000" y="5867400"/>
            <a:ext cx="38100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93700" y="505460"/>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Arial Narrow" panose="020B0606020202030204" pitchFamily="34" charset="0"/>
              </a:rPr>
              <a:t>Family Diagnosis</a:t>
            </a:r>
          </a:p>
        </p:txBody>
      </p:sp>
      <p:pic>
        <p:nvPicPr>
          <p:cNvPr id="81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1288" y="4764088"/>
            <a:ext cx="3311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2157413"/>
            <a:ext cx="318611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8"/>
          <p:cNvSpPr txBox="1">
            <a:spLocks noChangeArrowheads="1"/>
          </p:cNvSpPr>
          <p:nvPr/>
        </p:nvSpPr>
        <p:spPr bwMode="auto">
          <a:xfrm>
            <a:off x="277812" y="1779588"/>
            <a:ext cx="41417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solidFill>
                  <a:srgbClr val="0070C0"/>
                </a:solidFill>
                <a:latin typeface="Times New Roman" panose="02020603050405020304" pitchFamily="18" charset="0"/>
              </a:rPr>
              <a:t>1. Which Family is most harmonious?</a:t>
            </a:r>
          </a:p>
          <a:p>
            <a:pPr>
              <a:spcBef>
                <a:spcPct val="0"/>
              </a:spcBef>
              <a:buClrTx/>
              <a:buSzTx/>
              <a:buFontTx/>
              <a:buNone/>
            </a:pPr>
            <a:endParaRPr lang="en-US" altLang="en-US" sz="2400" dirty="0">
              <a:latin typeface="Times New Roman" panose="02020603050405020304" pitchFamily="18" charset="0"/>
            </a:endParaRPr>
          </a:p>
          <a:p>
            <a:pPr>
              <a:spcBef>
                <a:spcPct val="0"/>
              </a:spcBef>
              <a:buClrTx/>
              <a:buSzTx/>
              <a:buFontTx/>
              <a:buNone/>
            </a:pPr>
            <a:r>
              <a:rPr lang="en-US" altLang="en-US" sz="2400" dirty="0">
                <a:solidFill>
                  <a:srgbClr val="C00000"/>
                </a:solidFill>
                <a:latin typeface="Times New Roman" panose="02020603050405020304" pitchFamily="18" charset="0"/>
              </a:rPr>
              <a:t>2. Which family has the most overt, noisy, messy conflicts?</a:t>
            </a:r>
          </a:p>
          <a:p>
            <a:pPr>
              <a:spcBef>
                <a:spcPct val="0"/>
              </a:spcBef>
              <a:buClrTx/>
              <a:buSzTx/>
              <a:buFontTx/>
              <a:buNone/>
            </a:pPr>
            <a:endParaRPr lang="en-US" altLang="en-US" sz="2400" dirty="0">
              <a:latin typeface="Times New Roman" panose="02020603050405020304" pitchFamily="18" charset="0"/>
            </a:endParaRPr>
          </a:p>
          <a:p>
            <a:pPr>
              <a:spcBef>
                <a:spcPct val="0"/>
              </a:spcBef>
              <a:buClrTx/>
              <a:buSzTx/>
              <a:buFontTx/>
              <a:buNone/>
            </a:pPr>
            <a:r>
              <a:rPr lang="en-US" altLang="en-US" sz="2400" dirty="0">
                <a:solidFill>
                  <a:srgbClr val="0070C0"/>
                </a:solidFill>
                <a:latin typeface="Times New Roman" panose="02020603050405020304" pitchFamily="18" charset="0"/>
              </a:rPr>
              <a:t>3. Which family values order, structure, consistency?</a:t>
            </a:r>
          </a:p>
          <a:p>
            <a:pPr>
              <a:spcBef>
                <a:spcPct val="0"/>
              </a:spcBef>
              <a:buClrTx/>
              <a:buSzTx/>
              <a:buFontTx/>
              <a:buNone/>
            </a:pPr>
            <a:endParaRPr lang="en-US" altLang="en-US" sz="2400" dirty="0">
              <a:latin typeface="Times New Roman" panose="02020603050405020304" pitchFamily="18" charset="0"/>
            </a:endParaRPr>
          </a:p>
          <a:p>
            <a:pPr>
              <a:spcBef>
                <a:spcPct val="0"/>
              </a:spcBef>
              <a:buClrTx/>
              <a:buSzTx/>
              <a:buFontTx/>
              <a:buNone/>
            </a:pPr>
            <a:r>
              <a:rPr lang="en-US" altLang="en-US" sz="2400" dirty="0">
                <a:solidFill>
                  <a:srgbClr val="C00000"/>
                </a:solidFill>
                <a:latin typeface="Times New Roman" panose="02020603050405020304" pitchFamily="18" charset="0"/>
              </a:rPr>
              <a:t>4. In which family are children most likely to get sick? </a:t>
            </a:r>
          </a:p>
        </p:txBody>
      </p:sp>
      <p:sp>
        <p:nvSpPr>
          <p:cNvPr id="8202" name="TextBox 13"/>
          <p:cNvSpPr txBox="1">
            <a:spLocks noChangeArrowheads="1"/>
          </p:cNvSpPr>
          <p:nvPr/>
        </p:nvSpPr>
        <p:spPr bwMode="auto">
          <a:xfrm>
            <a:off x="5583238" y="1723232"/>
            <a:ext cx="281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b="1" dirty="0">
                <a:latin typeface="Times New Roman" panose="02020603050405020304" pitchFamily="18" charset="0"/>
              </a:rPr>
              <a:t>Von </a:t>
            </a:r>
            <a:r>
              <a:rPr lang="en-US" altLang="en-US" sz="2000" b="1" dirty="0" err="1">
                <a:latin typeface="Times New Roman" panose="02020603050405020304" pitchFamily="18" charset="0"/>
              </a:rPr>
              <a:t>Trappes</a:t>
            </a:r>
            <a:endParaRPr lang="en-US" altLang="en-US" sz="2000" b="1" dirty="0">
              <a:latin typeface="Times New Roman" panose="02020603050405020304" pitchFamily="18" charset="0"/>
            </a:endParaRPr>
          </a:p>
        </p:txBody>
      </p:sp>
      <p:sp>
        <p:nvSpPr>
          <p:cNvPr id="8203" name="TextBox 14"/>
          <p:cNvSpPr txBox="1">
            <a:spLocks noChangeArrowheads="1"/>
          </p:cNvSpPr>
          <p:nvPr/>
        </p:nvSpPr>
        <p:spPr bwMode="auto">
          <a:xfrm>
            <a:off x="5486400" y="4324350"/>
            <a:ext cx="2811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000" b="1" dirty="0">
                <a:latin typeface="Times New Roman" panose="02020603050405020304" pitchFamily="18" charset="0"/>
              </a:rPr>
              <a:t>Griffins</a:t>
            </a:r>
          </a:p>
        </p:txBody>
      </p:sp>
      <p:cxnSp>
        <p:nvCxnSpPr>
          <p:cNvPr id="3" name="Straight Arrow Connector 2">
            <a:extLst>
              <a:ext uri="{FF2B5EF4-FFF2-40B4-BE49-F238E27FC236}">
                <a16:creationId xmlns:a16="http://schemas.microsoft.com/office/drawing/2014/main" id="{50C62F45-27D4-8AA8-847F-D7AA4320E28E}"/>
              </a:ext>
            </a:extLst>
          </p:cNvPr>
          <p:cNvCxnSpPr>
            <a:cxnSpLocks/>
          </p:cNvCxnSpPr>
          <p:nvPr/>
        </p:nvCxnSpPr>
        <p:spPr bwMode="auto">
          <a:xfrm>
            <a:off x="3505200" y="2209800"/>
            <a:ext cx="1828800" cy="609600"/>
          </a:xfrm>
          <a:prstGeom prst="straightConnector1">
            <a:avLst/>
          </a:prstGeom>
          <a:solidFill>
            <a:schemeClr val="accent1"/>
          </a:solidFill>
          <a:ln w="31750" cap="flat" cmpd="sng" algn="ctr">
            <a:solidFill>
              <a:srgbClr val="0070C0"/>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5D423253-1577-4C22-D7D1-F31EC211EBB2}"/>
              </a:ext>
            </a:extLst>
          </p:cNvPr>
          <p:cNvCxnSpPr/>
          <p:nvPr/>
        </p:nvCxnSpPr>
        <p:spPr bwMode="auto">
          <a:xfrm>
            <a:off x="4038600" y="3429000"/>
            <a:ext cx="1143000" cy="1295400"/>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03365C9D-E501-7FBC-76B0-379E6F9F8893}"/>
              </a:ext>
            </a:extLst>
          </p:cNvPr>
          <p:cNvCxnSpPr>
            <a:cxnSpLocks/>
          </p:cNvCxnSpPr>
          <p:nvPr/>
        </p:nvCxnSpPr>
        <p:spPr bwMode="auto">
          <a:xfrm flipV="1">
            <a:off x="4038600" y="3048000"/>
            <a:ext cx="1295400" cy="1276350"/>
          </a:xfrm>
          <a:prstGeom prst="straightConnector1">
            <a:avLst/>
          </a:prstGeom>
          <a:solidFill>
            <a:schemeClr val="accent1"/>
          </a:solidFill>
          <a:ln w="31750" cap="flat" cmpd="sng" algn="ctr">
            <a:solidFill>
              <a:srgbClr val="0070C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1242C024-D160-8A31-D3E0-EDF8A97B3EF2}"/>
              </a:ext>
            </a:extLst>
          </p:cNvPr>
          <p:cNvCxnSpPr>
            <a:cxnSpLocks/>
          </p:cNvCxnSpPr>
          <p:nvPr/>
        </p:nvCxnSpPr>
        <p:spPr bwMode="auto">
          <a:xfrm flipV="1">
            <a:off x="4191000" y="3276600"/>
            <a:ext cx="1143000" cy="1905000"/>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
        <p:nvSpPr>
          <p:cNvPr id="2" name="TextBox 1">
            <a:extLst>
              <a:ext uri="{FF2B5EF4-FFF2-40B4-BE49-F238E27FC236}">
                <a16:creationId xmlns:a16="http://schemas.microsoft.com/office/drawing/2014/main" id="{F1CDA5FF-2D2A-A85B-D054-72A1C74F9AFE}"/>
              </a:ext>
            </a:extLst>
          </p:cNvPr>
          <p:cNvSpPr txBox="1"/>
          <p:nvPr/>
        </p:nvSpPr>
        <p:spPr>
          <a:xfrm>
            <a:off x="5638800" y="3925428"/>
            <a:ext cx="3186112" cy="246221"/>
          </a:xfrm>
          <a:prstGeom prst="rect">
            <a:avLst/>
          </a:prstGeom>
          <a:noFill/>
        </p:spPr>
        <p:txBody>
          <a:bodyPr wrap="square" rtlCol="0">
            <a:spAutoFit/>
          </a:bodyPr>
          <a:lstStyle/>
          <a:p>
            <a:r>
              <a:rPr lang="en-US" sz="1000" dirty="0"/>
              <a:t>https://www.youtube.com/watch?v=Qy9_lfjQopU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9144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Times New Roman" panose="02020603050405020304" pitchFamily="18" charset="0"/>
              </a:rPr>
              <a:t>Family Values</a:t>
            </a:r>
          </a:p>
        </p:txBody>
      </p:sp>
      <p:sp>
        <p:nvSpPr>
          <p:cNvPr id="9219" name="TextBox 2"/>
          <p:cNvSpPr txBox="1">
            <a:spLocks noChangeArrowheads="1"/>
          </p:cNvSpPr>
          <p:nvPr/>
        </p:nvSpPr>
        <p:spPr bwMode="auto">
          <a:xfrm>
            <a:off x="685800" y="2514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Growth</a:t>
            </a:r>
          </a:p>
        </p:txBody>
      </p:sp>
      <p:sp>
        <p:nvSpPr>
          <p:cNvPr id="9220" name="TextBox 3"/>
          <p:cNvSpPr txBox="1">
            <a:spLocks noChangeArrowheads="1"/>
          </p:cNvSpPr>
          <p:nvPr/>
        </p:nvSpPr>
        <p:spPr bwMode="auto">
          <a:xfrm>
            <a:off x="5410200" y="2362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Independence</a:t>
            </a:r>
          </a:p>
        </p:txBody>
      </p:sp>
      <p:sp>
        <p:nvSpPr>
          <p:cNvPr id="9221" name="TextBox 4"/>
          <p:cNvSpPr txBox="1">
            <a:spLocks noChangeArrowheads="1"/>
          </p:cNvSpPr>
          <p:nvPr/>
        </p:nvSpPr>
        <p:spPr bwMode="auto">
          <a:xfrm>
            <a:off x="685800" y="365918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Order</a:t>
            </a:r>
          </a:p>
        </p:txBody>
      </p:sp>
      <p:sp>
        <p:nvSpPr>
          <p:cNvPr id="9222" name="TextBox 5"/>
          <p:cNvSpPr txBox="1">
            <a:spLocks noChangeArrowheads="1"/>
          </p:cNvSpPr>
          <p:nvPr/>
        </p:nvSpPr>
        <p:spPr bwMode="auto">
          <a:xfrm>
            <a:off x="2743200" y="3825875"/>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Harmony</a:t>
            </a:r>
          </a:p>
        </p:txBody>
      </p:sp>
      <p:sp>
        <p:nvSpPr>
          <p:cNvPr id="9223" name="TextBox 6"/>
          <p:cNvSpPr txBox="1">
            <a:spLocks noChangeArrowheads="1"/>
          </p:cNvSpPr>
          <p:nvPr/>
        </p:nvSpPr>
        <p:spPr bwMode="auto">
          <a:xfrm>
            <a:off x="2743200" y="23622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latin typeface="Times New Roman" panose="02020603050405020304" pitchFamily="18" charset="0"/>
              </a:rPr>
              <a:t>Protective</a:t>
            </a:r>
          </a:p>
        </p:txBody>
      </p:sp>
      <p:sp>
        <p:nvSpPr>
          <p:cNvPr id="9224" name="TextBox 7"/>
          <p:cNvSpPr txBox="1">
            <a:spLocks noChangeArrowheads="1"/>
          </p:cNvSpPr>
          <p:nvPr/>
        </p:nvSpPr>
        <p:spPr bwMode="auto">
          <a:xfrm>
            <a:off x="2924175" y="4800600"/>
            <a:ext cx="205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Privacy</a:t>
            </a:r>
          </a:p>
        </p:txBody>
      </p:sp>
      <p:sp>
        <p:nvSpPr>
          <p:cNvPr id="9225" name="TextBox 8"/>
          <p:cNvSpPr txBox="1">
            <a:spLocks noChangeArrowheads="1"/>
          </p:cNvSpPr>
          <p:nvPr/>
        </p:nvSpPr>
        <p:spPr bwMode="auto">
          <a:xfrm>
            <a:off x="5715000" y="48006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Structure</a:t>
            </a:r>
          </a:p>
        </p:txBody>
      </p:sp>
      <p:sp>
        <p:nvSpPr>
          <p:cNvPr id="9226" name="TextBox 9"/>
          <p:cNvSpPr txBox="1">
            <a:spLocks noChangeArrowheads="1"/>
          </p:cNvSpPr>
          <p:nvPr/>
        </p:nvSpPr>
        <p:spPr bwMode="auto">
          <a:xfrm>
            <a:off x="4114800" y="57753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Rules</a:t>
            </a:r>
          </a:p>
        </p:txBody>
      </p:sp>
      <p:sp>
        <p:nvSpPr>
          <p:cNvPr id="9227" name="TextBox 10"/>
          <p:cNvSpPr txBox="1">
            <a:spLocks noChangeArrowheads="1"/>
          </p:cNvSpPr>
          <p:nvPr/>
        </p:nvSpPr>
        <p:spPr bwMode="auto">
          <a:xfrm>
            <a:off x="6019800" y="34290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Openness</a:t>
            </a:r>
          </a:p>
        </p:txBody>
      </p:sp>
      <p:sp>
        <p:nvSpPr>
          <p:cNvPr id="9228" name="TextBox 11"/>
          <p:cNvSpPr txBox="1">
            <a:spLocks noChangeArrowheads="1"/>
          </p:cNvSpPr>
          <p:nvPr/>
        </p:nvSpPr>
        <p:spPr bwMode="auto">
          <a:xfrm>
            <a:off x="457200" y="4800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Unity</a:t>
            </a:r>
          </a:p>
        </p:txBody>
      </p:sp>
      <p:sp>
        <p:nvSpPr>
          <p:cNvPr id="9229" name="TextBox 12"/>
          <p:cNvSpPr txBox="1">
            <a:spLocks noChangeArrowheads="1"/>
          </p:cNvSpPr>
          <p:nvPr/>
        </p:nvSpPr>
        <p:spPr bwMode="auto">
          <a:xfrm>
            <a:off x="762000" y="5867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latin typeface="Times New Roman" panose="02020603050405020304" pitchFamily="18" charset="0"/>
              </a:rPr>
              <a:t>Honesty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677863" y="67945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Times New Roman" panose="02020603050405020304" pitchFamily="18" charset="0"/>
              </a:rPr>
              <a:t>Family </a:t>
            </a:r>
            <a:r>
              <a:rPr lang="en-US" altLang="en-US" sz="3600">
                <a:solidFill>
                  <a:srgbClr val="C00000"/>
                </a:solidFill>
                <a:latin typeface="Times New Roman" panose="02020603050405020304" pitchFamily="18" charset="0"/>
              </a:rPr>
              <a:t>Values </a:t>
            </a:r>
            <a:r>
              <a:rPr lang="en-US" altLang="en-US" sz="3600">
                <a:solidFill>
                  <a:srgbClr val="0066CC"/>
                </a:solidFill>
                <a:latin typeface="Times New Roman" panose="02020603050405020304" pitchFamily="18" charset="0"/>
              </a:rPr>
              <a:t>Can</a:t>
            </a:r>
            <a:r>
              <a:rPr lang="en-US" altLang="en-US" sz="3600">
                <a:solidFill>
                  <a:srgbClr val="C00000"/>
                </a:solidFill>
                <a:latin typeface="Times New Roman" panose="02020603050405020304" pitchFamily="18" charset="0"/>
              </a:rPr>
              <a:t> Conflict</a:t>
            </a:r>
          </a:p>
        </p:txBody>
      </p:sp>
      <p:sp>
        <p:nvSpPr>
          <p:cNvPr id="10243" name="TextBox 2"/>
          <p:cNvSpPr txBox="1">
            <a:spLocks noChangeArrowheads="1"/>
          </p:cNvSpPr>
          <p:nvPr/>
        </p:nvSpPr>
        <p:spPr bwMode="auto">
          <a:xfrm>
            <a:off x="685800" y="1981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0070C0"/>
                </a:solidFill>
                <a:latin typeface="Times New Roman" panose="02020603050405020304" pitchFamily="18" charset="0"/>
              </a:rPr>
              <a:t>Growth</a:t>
            </a:r>
          </a:p>
        </p:txBody>
      </p:sp>
      <p:sp>
        <p:nvSpPr>
          <p:cNvPr id="10244" name="TextBox 3"/>
          <p:cNvSpPr txBox="1">
            <a:spLocks noChangeArrowheads="1"/>
          </p:cNvSpPr>
          <p:nvPr/>
        </p:nvSpPr>
        <p:spPr bwMode="auto">
          <a:xfrm>
            <a:off x="5410200" y="1828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0070C0"/>
                </a:solidFill>
                <a:latin typeface="Times New Roman" panose="02020603050405020304" pitchFamily="18" charset="0"/>
              </a:rPr>
              <a:t>Independence</a:t>
            </a:r>
          </a:p>
        </p:txBody>
      </p:sp>
      <p:sp>
        <p:nvSpPr>
          <p:cNvPr id="10245" name="TextBox 4"/>
          <p:cNvSpPr txBox="1">
            <a:spLocks noChangeArrowheads="1"/>
          </p:cNvSpPr>
          <p:nvPr/>
        </p:nvSpPr>
        <p:spPr bwMode="auto">
          <a:xfrm>
            <a:off x="685800" y="312578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Times New Roman" panose="02020603050405020304" pitchFamily="18" charset="0"/>
              </a:rPr>
              <a:t>Order</a:t>
            </a:r>
          </a:p>
        </p:txBody>
      </p:sp>
      <p:sp>
        <p:nvSpPr>
          <p:cNvPr id="10246" name="TextBox 5"/>
          <p:cNvSpPr txBox="1">
            <a:spLocks noChangeArrowheads="1"/>
          </p:cNvSpPr>
          <p:nvPr/>
        </p:nvSpPr>
        <p:spPr bwMode="auto">
          <a:xfrm>
            <a:off x="2743200" y="3292475"/>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Times New Roman" panose="02020603050405020304" pitchFamily="18" charset="0"/>
              </a:rPr>
              <a:t>Harmony</a:t>
            </a:r>
          </a:p>
        </p:txBody>
      </p:sp>
      <p:sp>
        <p:nvSpPr>
          <p:cNvPr id="10247" name="TextBox 6"/>
          <p:cNvSpPr txBox="1">
            <a:spLocks noChangeArrowheads="1"/>
          </p:cNvSpPr>
          <p:nvPr/>
        </p:nvSpPr>
        <p:spPr bwMode="auto">
          <a:xfrm>
            <a:off x="2743200" y="18288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solidFill>
                  <a:srgbClr val="C00000"/>
                </a:solidFill>
                <a:latin typeface="Times New Roman" panose="02020603050405020304" pitchFamily="18" charset="0"/>
              </a:rPr>
              <a:t>Protective</a:t>
            </a:r>
          </a:p>
        </p:txBody>
      </p:sp>
      <p:sp>
        <p:nvSpPr>
          <p:cNvPr id="10248" name="TextBox 7"/>
          <p:cNvSpPr txBox="1">
            <a:spLocks noChangeArrowheads="1"/>
          </p:cNvSpPr>
          <p:nvPr/>
        </p:nvSpPr>
        <p:spPr bwMode="auto">
          <a:xfrm>
            <a:off x="2924175" y="4267200"/>
            <a:ext cx="205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0070C0"/>
                </a:solidFill>
                <a:latin typeface="Times New Roman" panose="02020603050405020304" pitchFamily="18" charset="0"/>
              </a:rPr>
              <a:t>Privacy</a:t>
            </a:r>
          </a:p>
        </p:txBody>
      </p:sp>
      <p:sp>
        <p:nvSpPr>
          <p:cNvPr id="10249" name="TextBox 8"/>
          <p:cNvSpPr txBox="1">
            <a:spLocks noChangeArrowheads="1"/>
          </p:cNvSpPr>
          <p:nvPr/>
        </p:nvSpPr>
        <p:spPr bwMode="auto">
          <a:xfrm>
            <a:off x="5715000" y="4267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Times New Roman" panose="02020603050405020304" pitchFamily="18" charset="0"/>
              </a:rPr>
              <a:t>Structure</a:t>
            </a:r>
          </a:p>
        </p:txBody>
      </p:sp>
      <p:sp>
        <p:nvSpPr>
          <p:cNvPr id="10250" name="TextBox 9"/>
          <p:cNvSpPr txBox="1">
            <a:spLocks noChangeArrowheads="1"/>
          </p:cNvSpPr>
          <p:nvPr/>
        </p:nvSpPr>
        <p:spPr bwMode="auto">
          <a:xfrm>
            <a:off x="4114800" y="52419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Times New Roman" panose="02020603050405020304" pitchFamily="18" charset="0"/>
              </a:rPr>
              <a:t>Rules</a:t>
            </a:r>
          </a:p>
        </p:txBody>
      </p:sp>
      <p:sp>
        <p:nvSpPr>
          <p:cNvPr id="10251" name="TextBox 10"/>
          <p:cNvSpPr txBox="1">
            <a:spLocks noChangeArrowheads="1"/>
          </p:cNvSpPr>
          <p:nvPr/>
        </p:nvSpPr>
        <p:spPr bwMode="auto">
          <a:xfrm>
            <a:off x="6019800" y="28956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latin typeface="Times New Roman" panose="02020603050405020304" pitchFamily="18" charset="0"/>
              </a:rPr>
              <a:t>Openness</a:t>
            </a:r>
          </a:p>
        </p:txBody>
      </p:sp>
      <p:sp>
        <p:nvSpPr>
          <p:cNvPr id="10252" name="TextBox 11"/>
          <p:cNvSpPr txBox="1">
            <a:spLocks noChangeArrowheads="1"/>
          </p:cNvSpPr>
          <p:nvPr/>
        </p:nvSpPr>
        <p:spPr bwMode="auto">
          <a:xfrm>
            <a:off x="457200" y="4267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C00000"/>
                </a:solidFill>
                <a:latin typeface="Times New Roman" panose="02020603050405020304" pitchFamily="18" charset="0"/>
              </a:rPr>
              <a:t>Unity</a:t>
            </a:r>
          </a:p>
        </p:txBody>
      </p:sp>
      <p:sp>
        <p:nvSpPr>
          <p:cNvPr id="10253" name="TextBox 12"/>
          <p:cNvSpPr txBox="1">
            <a:spLocks noChangeArrowheads="1"/>
          </p:cNvSpPr>
          <p:nvPr/>
        </p:nvSpPr>
        <p:spPr bwMode="auto">
          <a:xfrm>
            <a:off x="762000" y="5334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solidFill>
                  <a:srgbClr val="0070C0"/>
                </a:solidFill>
                <a:latin typeface="Times New Roman" panose="02020603050405020304" pitchFamily="18" charset="0"/>
              </a:rPr>
              <a:t>Honesty</a:t>
            </a:r>
          </a:p>
        </p:txBody>
      </p:sp>
      <p:sp>
        <p:nvSpPr>
          <p:cNvPr id="14" name="TextBox 13"/>
          <p:cNvSpPr txBox="1">
            <a:spLocks noChangeArrowheads="1"/>
          </p:cNvSpPr>
          <p:nvPr/>
        </p:nvSpPr>
        <p:spPr bwMode="auto">
          <a:xfrm>
            <a:off x="457200" y="5864225"/>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rPr>
              <a:t>Minuchin:  How families, as </a:t>
            </a:r>
            <a:r>
              <a:rPr lang="en-US" altLang="en-US" sz="2400" b="1" u="sng" dirty="0">
                <a:latin typeface="Times New Roman" panose="02020603050405020304" pitchFamily="18" charset="0"/>
              </a:rPr>
              <a:t>SYSTEMS</a:t>
            </a:r>
            <a:r>
              <a:rPr lang="en-US" altLang="en-US" sz="2400" dirty="0">
                <a:latin typeface="Times New Roman" panose="02020603050405020304" pitchFamily="18" charset="0"/>
              </a:rPr>
              <a:t>, manage conflicting values can affect children’s physical health.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12492</TotalTime>
  <Words>1795</Words>
  <Application>Microsoft Office PowerPoint</Application>
  <PresentationFormat>On-screen Show (4:3)</PresentationFormat>
  <Paragraphs>270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Arial Narrow</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Emotions</dc:title>
  <dc:creator>Kent Harber</dc:creator>
  <cp:lastModifiedBy>Kent Harber</cp:lastModifiedBy>
  <cp:revision>215</cp:revision>
  <cp:lastPrinted>2022-11-03T17:27:57Z</cp:lastPrinted>
  <dcterms:created xsi:type="dcterms:W3CDTF">2006-08-09T20:27:24Z</dcterms:created>
  <dcterms:modified xsi:type="dcterms:W3CDTF">2024-03-26T15:16:56Z</dcterms:modified>
</cp:coreProperties>
</file>