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414" r:id="rId2"/>
    <p:sldId id="399" r:id="rId3"/>
    <p:sldId id="402" r:id="rId4"/>
    <p:sldId id="404" r:id="rId5"/>
    <p:sldId id="406" r:id="rId6"/>
    <p:sldId id="352" r:id="rId7"/>
    <p:sldId id="396" r:id="rId8"/>
    <p:sldId id="389" r:id="rId9"/>
    <p:sldId id="416" r:id="rId10"/>
    <p:sldId id="417" r:id="rId11"/>
    <p:sldId id="419" r:id="rId12"/>
    <p:sldId id="392" r:id="rId13"/>
    <p:sldId id="393" r:id="rId14"/>
    <p:sldId id="420" r:id="rId15"/>
    <p:sldId id="397" r:id="rId16"/>
    <p:sldId id="398" r:id="rId17"/>
    <p:sldId id="394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66CC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8F12-38DA-4801-B310-FD7BA8C81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5FBB-E76E-4B46-BF19-A69EB11B2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9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1580-3088-4169-AB30-331644F31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78AA-21B8-40AD-BF6D-2AF9143E4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2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473A-2BCC-45C4-B350-4E6227767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7F23D-5B62-41D1-A15F-9B3108DE6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12C18-D64E-45A5-8E79-59B6AF6C9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5DAB-D757-4116-996C-907BACE08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2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0D14-0D34-4064-846C-9E577DF1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9BD4-120F-4B59-A486-849C56CF3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115AF7C4-68FE-4FED-AF08-55EED9C24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tgersrpoints@psychology.rutgers.ed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wkpsych.rutgers.edu/~kharber/healthpsychology/diary%20study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06232F-907B-6D7F-CB75-95B22E65A4B7}"/>
              </a:ext>
            </a:extLst>
          </p:cNvPr>
          <p:cNvSpPr txBox="1"/>
          <p:nvPr/>
        </p:nvSpPr>
        <p:spPr>
          <a:xfrm>
            <a:off x="952500" y="838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Class 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F9FA9-9230-3F19-534F-1DEAFFAA354E}"/>
              </a:ext>
            </a:extLst>
          </p:cNvPr>
          <p:cNvSpPr txBox="1"/>
          <p:nvPr/>
        </p:nvSpPr>
        <p:spPr>
          <a:xfrm>
            <a:off x="952500" y="1752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Diary Study </a:t>
            </a:r>
            <a:r>
              <a:rPr lang="en-US" dirty="0">
                <a:latin typeface="Arial Narrow" panose="020B0606020202030204" pitchFamily="34" charset="0"/>
              </a:rPr>
              <a:t>(15% of course grade) starts today.  Be here!</a:t>
            </a:r>
          </a:p>
          <a:p>
            <a:pPr marL="457200" indent="-457200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Quiz 2 on April 4</a:t>
            </a:r>
            <a:r>
              <a:rPr lang="en-US" dirty="0">
                <a:latin typeface="Arial Narrow" panose="020B0606020202030204" pitchFamily="34" charset="0"/>
              </a:rPr>
              <a:t>.  Everything from Midterm to April 2 class.</a:t>
            </a:r>
          </a:p>
          <a:p>
            <a:pPr marL="457200" indent="-457200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Extra Credit Updates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914400" lvl="1" indent="-457200">
              <a:buAutoNum type="alphaUcPeriod"/>
            </a:pPr>
            <a:r>
              <a:rPr lang="en-US" u="sng" dirty="0">
                <a:latin typeface="Arial Narrow" panose="020B0606020202030204" pitchFamily="34" charset="0"/>
              </a:rPr>
              <a:t>The Subject Pool </a:t>
            </a:r>
            <a:r>
              <a:rPr lang="en-US" dirty="0">
                <a:latin typeface="Arial Narrow" panose="020B0606020202030204" pitchFamily="34" charset="0"/>
              </a:rPr>
              <a:t>is now open for extra credit.  You can get up to 4 points of extra credit via the Subject Pool</a:t>
            </a:r>
          </a:p>
          <a:p>
            <a:pPr lvl="1"/>
            <a:r>
              <a:rPr lang="en-US" dirty="0">
                <a:latin typeface="Arial Narrow" panose="020B0606020202030204" pitchFamily="34" charset="0"/>
                <a:hlinkClick r:id="rId2"/>
              </a:rPr>
              <a:t>rutgersrpoints@psychology.rutgers.edu</a:t>
            </a:r>
            <a:r>
              <a:rPr lang="en-US" dirty="0">
                <a:latin typeface="Arial Narrow" panose="020B0606020202030204" pitchFamily="34" charset="0"/>
              </a:rPr>
              <a:t> 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  <a:p>
            <a:pPr marL="914400" lvl="1" indent="-457200">
              <a:buAutoNum type="alphaUcPeriod" startAt="2"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Stigma for A Day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 Due Thursday March 28 end of class. Bring hard copy to class.  Instructions available today</a:t>
            </a:r>
          </a:p>
        </p:txBody>
      </p:sp>
    </p:spTree>
    <p:extLst>
      <p:ext uri="{BB962C8B-B14F-4D97-AF65-F5344CB8AC3E}">
        <p14:creationId xmlns:p14="http://schemas.microsoft.com/office/powerpoint/2010/main" val="14104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FCCD4-BFD3-1105-1B8D-66869802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02A9091-1D03-45C7-4A06-3D7F34AE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05" y="505313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Your Friends Feels Bad: You know what works for you.  How do you help?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5DA38-6BA3-4641-3E62-5F07AD547C42}"/>
              </a:ext>
            </a:extLst>
          </p:cNvPr>
          <p:cNvSpPr txBox="1"/>
          <p:nvPr/>
        </p:nvSpPr>
        <p:spPr>
          <a:xfrm>
            <a:off x="609600" y="20574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What if you’ve just changed your diet and  completed a 10-week gym class, lost 14 pounds, feel much better about your mood, and gotten complements from friends and co-workers?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A1827-F89C-C3AD-72F6-844A4C1A68A4}"/>
              </a:ext>
            </a:extLst>
          </p:cNvPr>
          <p:cNvSpPr txBox="1"/>
          <p:nvPr/>
        </p:nvSpPr>
        <p:spPr>
          <a:xfrm>
            <a:off x="609600" y="4531753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Give direct and specific advice?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Listen sympathetically and avoid advice?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D1642-702E-0E10-52BE-1E5819B92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88" b="14286"/>
          <a:stretch/>
        </p:blipFill>
        <p:spPr>
          <a:xfrm>
            <a:off x="6096000" y="1524000"/>
            <a:ext cx="2541729" cy="1707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CE54D-ED76-B69F-8340-B10C3763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068390"/>
            <a:ext cx="1746688" cy="212705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6C8B79-75CE-B44D-6576-13E270BCB235}"/>
              </a:ext>
            </a:extLst>
          </p:cNvPr>
          <p:cNvCxnSpPr/>
          <p:nvPr/>
        </p:nvCxnSpPr>
        <p:spPr bwMode="auto">
          <a:xfrm>
            <a:off x="7274144" y="3352800"/>
            <a:ext cx="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1296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D523B-44D0-907D-057E-34B052D9A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08D1031-87E2-2BCB-DED2-B5CEC4E2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05" y="505313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You’ve been going through a tough time: You know what works for you.  How do you help?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E4E92-9F64-0AD6-04C3-1DAE73CDB120}"/>
              </a:ext>
            </a:extLst>
          </p:cNvPr>
          <p:cNvSpPr txBox="1"/>
          <p:nvPr/>
        </p:nvSpPr>
        <p:spPr>
          <a:xfrm>
            <a:off x="609600" y="20574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You’ve been depressed, down.  A lot going on in your life, not sure where to start.   You’ve been hanging-out at home, eating too much, not exercising.  You call your friend. What would help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5BEDA-E5E3-B51D-27FD-E4CE7057A4D2}"/>
              </a:ext>
            </a:extLst>
          </p:cNvPr>
          <p:cNvSpPr txBox="1"/>
          <p:nvPr/>
        </p:nvSpPr>
        <p:spPr>
          <a:xfrm>
            <a:off x="609600" y="4648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Getting direct and specific advice?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Being listened to, with minimal if any advice?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1C989-F985-27C8-5658-FF34B3F4D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88" b="14286"/>
          <a:stretch/>
        </p:blipFill>
        <p:spPr>
          <a:xfrm>
            <a:off x="6160008" y="5097594"/>
            <a:ext cx="2541729" cy="1707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4EF69-6AFD-3461-EB87-1ECF4D668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69336"/>
            <a:ext cx="1746688" cy="212705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1BC0ED-D81F-C0DD-43F9-4605238512FB}"/>
              </a:ext>
            </a:extLst>
          </p:cNvPr>
          <p:cNvCxnSpPr>
            <a:cxnSpLocks/>
          </p:cNvCxnSpPr>
          <p:nvPr/>
        </p:nvCxnSpPr>
        <p:spPr bwMode="auto">
          <a:xfrm flipV="1">
            <a:off x="7426392" y="4211496"/>
            <a:ext cx="0" cy="6405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7507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83" name="Group 99"/>
          <p:cNvGraphicFramePr>
            <a:graphicFrameLocks noGrp="1"/>
          </p:cNvGraphicFramePr>
          <p:nvPr/>
        </p:nvGraphicFramePr>
        <p:xfrm>
          <a:off x="228600" y="1752600"/>
          <a:ext cx="8686800" cy="310852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Directive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Nondirective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Decided what help I needed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Knew when to back off from helping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Solved problems for me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Helped me w/o making me helpless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Organized my schedule for me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Helped w/o taking over.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Decided who could help me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Tried not to take over.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Took charge of my problem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38" name="Text Box 100"/>
          <p:cNvSpPr txBox="1">
            <a:spLocks noChangeArrowheads="1"/>
          </p:cNvSpPr>
          <p:nvPr/>
        </p:nvSpPr>
        <p:spPr bwMode="auto">
          <a:xfrm>
            <a:off x="381000" y="50450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Directive is related to</a:t>
            </a:r>
            <a:r>
              <a:rPr lang="en-US" altLang="en-US" sz="2400">
                <a:latin typeface="Arial Narrow" panose="020B0606020202030204" pitchFamily="34" charset="0"/>
              </a:rPr>
              <a:t>:  	Increased depression, loneliness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Nondirective is related to</a:t>
            </a:r>
            <a:r>
              <a:rPr lang="en-US" altLang="en-US" sz="2400">
                <a:latin typeface="Arial Narrow" panose="020B0606020202030204" pitchFamily="34" charset="0"/>
              </a:rPr>
              <a:t>: 	Increased hope, optimism.</a:t>
            </a:r>
          </a:p>
        </p:txBody>
      </p:sp>
      <p:sp>
        <p:nvSpPr>
          <p:cNvPr id="8239" name="Text Box 101"/>
          <p:cNvSpPr txBox="1">
            <a:spLocks noChangeArrowheads="1"/>
          </p:cNvSpPr>
          <p:nvPr/>
        </p:nvSpPr>
        <p:spPr bwMode="auto">
          <a:xfrm>
            <a:off x="0" y="533400"/>
            <a:ext cx="91440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00FF"/>
                </a:solidFill>
                <a:latin typeface="Arial Narrow" panose="020B0606020202030204" pitchFamily="34" charset="0"/>
              </a:rPr>
              <a:t>Inventory of Nondirective and Directive Support (INDIS)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Arial Narrow" panose="020B0606020202030204" pitchFamily="34" charset="0"/>
              </a:rPr>
              <a:t>Harber, Schneider, Everard, &amp; Fisher, 2004</a:t>
            </a:r>
          </a:p>
        </p:txBody>
      </p:sp>
      <p:sp>
        <p:nvSpPr>
          <p:cNvPr id="8240" name="Text Box 102"/>
          <p:cNvSpPr txBox="1">
            <a:spLocks noChangeArrowheads="1"/>
          </p:cNvSpPr>
          <p:nvPr/>
        </p:nvSpPr>
        <p:spPr bwMode="auto">
          <a:xfrm>
            <a:off x="304800" y="594360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However, failure to give directive support when appropriate is regarded as absence of caring.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62000" y="457200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EFFECTS OF DIRECTIVE AND NON-DIRECT SUPPORT ON COPING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Harber, et al. 2005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85913" y="1820863"/>
            <a:ext cx="2514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 Narrow" panose="020B0606020202030204" pitchFamily="34" charset="0"/>
              </a:rPr>
              <a:t>From Family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438775" y="1811338"/>
            <a:ext cx="3248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latin typeface="Arial Narrow" panose="020B0606020202030204" pitchFamily="34" charset="0"/>
              </a:rPr>
              <a:t>From Friends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524000" y="26622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Directive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124200" y="23622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Non-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Directive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28600" y="3276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Arial Narrow" panose="020B0606020202030204" pitchFamily="34" charset="0"/>
              </a:rPr>
              <a:t>Hope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228600" y="40338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Arial Narrow" panose="020B0606020202030204" pitchFamily="34" charset="0"/>
              </a:rPr>
              <a:t>Optimism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28600" y="52530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996633"/>
                </a:solidFill>
                <a:latin typeface="Arial Narrow" panose="020B0606020202030204" pitchFamily="34" charset="0"/>
              </a:rPr>
              <a:t>Depression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28600" y="60150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996633"/>
                </a:solidFill>
                <a:latin typeface="Arial Narrow" panose="020B0606020202030204" pitchFamily="34" charset="0"/>
              </a:rPr>
              <a:t>Loneliness</a:t>
            </a:r>
          </a:p>
        </p:txBody>
      </p:sp>
      <p:cxnSp>
        <p:nvCxnSpPr>
          <p:cNvPr id="10251" name="Straight Connector 11"/>
          <p:cNvCxnSpPr>
            <a:cxnSpLocks noChangeShapeType="1"/>
          </p:cNvCxnSpPr>
          <p:nvPr/>
        </p:nvCxnSpPr>
        <p:spPr bwMode="auto">
          <a:xfrm>
            <a:off x="1371600" y="3192463"/>
            <a:ext cx="3276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4953000" y="3352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Arial Narrow" panose="020B0606020202030204" pitchFamily="34" charset="0"/>
              </a:rPr>
              <a:t>Hope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4953000" y="41100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Arial Narrow" panose="020B0606020202030204" pitchFamily="34" charset="0"/>
              </a:rPr>
              <a:t>Optimism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4953000" y="53292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996633"/>
                </a:solidFill>
                <a:latin typeface="Arial Narrow" panose="020B0606020202030204" pitchFamily="34" charset="0"/>
              </a:rPr>
              <a:t>Depression</a:t>
            </a:r>
          </a:p>
        </p:txBody>
      </p:sp>
      <p:sp>
        <p:nvSpPr>
          <p:cNvPr id="10255" name="TextBox 15"/>
          <p:cNvSpPr txBox="1">
            <a:spLocks noChangeArrowheads="1"/>
          </p:cNvSpPr>
          <p:nvPr/>
        </p:nvSpPr>
        <p:spPr bwMode="auto">
          <a:xfrm>
            <a:off x="4953000" y="60912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996633"/>
                </a:solidFill>
                <a:latin typeface="Arial Narrow" panose="020B0606020202030204" pitchFamily="34" charset="0"/>
              </a:rPr>
              <a:t>Loneliness</a:t>
            </a:r>
          </a:p>
        </p:txBody>
      </p:sp>
      <p:sp>
        <p:nvSpPr>
          <p:cNvPr id="10256" name="TextBox 16"/>
          <p:cNvSpPr txBox="1">
            <a:spLocks noChangeArrowheads="1"/>
          </p:cNvSpPr>
          <p:nvPr/>
        </p:nvSpPr>
        <p:spPr bwMode="auto">
          <a:xfrm>
            <a:off x="6019800" y="25860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Directive</a:t>
            </a:r>
          </a:p>
        </p:txBody>
      </p:sp>
      <p:sp>
        <p:nvSpPr>
          <p:cNvPr id="10257" name="TextBox 17"/>
          <p:cNvSpPr txBox="1">
            <a:spLocks noChangeArrowheads="1"/>
          </p:cNvSpPr>
          <p:nvPr/>
        </p:nvSpPr>
        <p:spPr bwMode="auto">
          <a:xfrm>
            <a:off x="7620000" y="22860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Non-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Directive</a:t>
            </a:r>
          </a:p>
        </p:txBody>
      </p:sp>
      <p:cxnSp>
        <p:nvCxnSpPr>
          <p:cNvPr id="10258" name="Straight Connector 18"/>
          <p:cNvCxnSpPr>
            <a:cxnSpLocks noChangeShapeType="1"/>
          </p:cNvCxnSpPr>
          <p:nvPr/>
        </p:nvCxnSpPr>
        <p:spPr bwMode="auto">
          <a:xfrm>
            <a:off x="5867400" y="3116263"/>
            <a:ext cx="3276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Straight Arrow Connector 21"/>
          <p:cNvCxnSpPr>
            <a:cxnSpLocks noChangeShapeType="1"/>
          </p:cNvCxnSpPr>
          <p:nvPr/>
        </p:nvCxnSpPr>
        <p:spPr bwMode="auto">
          <a:xfrm flipH="1" flipV="1">
            <a:off x="3843528" y="3448050"/>
            <a:ext cx="12700" cy="4381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Straight Arrow Connector 23"/>
          <p:cNvCxnSpPr>
            <a:cxnSpLocks noChangeShapeType="1"/>
          </p:cNvCxnSpPr>
          <p:nvPr/>
        </p:nvCxnSpPr>
        <p:spPr bwMode="auto">
          <a:xfrm flipH="1" flipV="1">
            <a:off x="3843528" y="4057650"/>
            <a:ext cx="12700" cy="4381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Straight Arrow Connector 24"/>
          <p:cNvCxnSpPr>
            <a:cxnSpLocks noChangeShapeType="1"/>
          </p:cNvCxnSpPr>
          <p:nvPr/>
        </p:nvCxnSpPr>
        <p:spPr bwMode="auto">
          <a:xfrm flipH="1" flipV="1">
            <a:off x="8567928" y="3429000"/>
            <a:ext cx="12700" cy="4381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Straight Arrow Connector 25"/>
          <p:cNvCxnSpPr>
            <a:cxnSpLocks noChangeShapeType="1"/>
          </p:cNvCxnSpPr>
          <p:nvPr/>
        </p:nvCxnSpPr>
        <p:spPr bwMode="auto">
          <a:xfrm flipH="1" flipV="1">
            <a:off x="8567928" y="4038600"/>
            <a:ext cx="12700" cy="4381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Straight Arrow Connector 26"/>
          <p:cNvCxnSpPr>
            <a:cxnSpLocks noChangeShapeType="1"/>
          </p:cNvCxnSpPr>
          <p:nvPr/>
        </p:nvCxnSpPr>
        <p:spPr bwMode="auto">
          <a:xfrm flipH="1">
            <a:off x="3810000" y="5218113"/>
            <a:ext cx="12700" cy="5334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Straight Arrow Connector 28"/>
          <p:cNvCxnSpPr>
            <a:cxnSpLocks noChangeShapeType="1"/>
          </p:cNvCxnSpPr>
          <p:nvPr/>
        </p:nvCxnSpPr>
        <p:spPr bwMode="auto">
          <a:xfrm flipH="1">
            <a:off x="8499475" y="5910263"/>
            <a:ext cx="12700" cy="5334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Straight Arrow Connector 29"/>
          <p:cNvCxnSpPr>
            <a:cxnSpLocks noChangeShapeType="1"/>
          </p:cNvCxnSpPr>
          <p:nvPr/>
        </p:nvCxnSpPr>
        <p:spPr bwMode="auto">
          <a:xfrm flipH="1" flipV="1">
            <a:off x="2230628" y="5299075"/>
            <a:ext cx="12700" cy="4381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Straight Arrow Connector 30"/>
          <p:cNvCxnSpPr>
            <a:cxnSpLocks noChangeShapeType="1"/>
          </p:cNvCxnSpPr>
          <p:nvPr/>
        </p:nvCxnSpPr>
        <p:spPr bwMode="auto">
          <a:xfrm flipH="1" flipV="1">
            <a:off x="2197100" y="5959475"/>
            <a:ext cx="12700" cy="436563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Straight Arrow Connector 31"/>
          <p:cNvCxnSpPr>
            <a:cxnSpLocks noChangeShapeType="1"/>
          </p:cNvCxnSpPr>
          <p:nvPr/>
        </p:nvCxnSpPr>
        <p:spPr bwMode="auto">
          <a:xfrm flipH="1" flipV="1">
            <a:off x="7120128" y="5334000"/>
            <a:ext cx="12700" cy="4381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Straight Arrow Connector 32"/>
          <p:cNvCxnSpPr>
            <a:cxnSpLocks noChangeShapeType="1"/>
          </p:cNvCxnSpPr>
          <p:nvPr/>
        </p:nvCxnSpPr>
        <p:spPr bwMode="auto">
          <a:xfrm flipH="1" flipV="1">
            <a:off x="7082028" y="5994400"/>
            <a:ext cx="12700" cy="436563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Connector 34"/>
          <p:cNvCxnSpPr>
            <a:cxnSpLocks noChangeShapeType="1"/>
          </p:cNvCxnSpPr>
          <p:nvPr/>
        </p:nvCxnSpPr>
        <p:spPr bwMode="auto">
          <a:xfrm>
            <a:off x="304800" y="4876800"/>
            <a:ext cx="8686800" cy="36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F31AE8-2570-D140-A219-BB075DFF0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EFFECTS OF DIRECTIVE AND NON-DIRECT SUPPORT ON HEALTH BEHAVIOR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Stewart, Gabriele, &amp; Fischer (2012)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746CA4-00F9-5DE0-C493-7366C423B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43228"/>
              </p:ext>
            </p:extLst>
          </p:nvPr>
        </p:nvGraphicFramePr>
        <p:xfrm>
          <a:off x="914400" y="3545840"/>
          <a:ext cx="6858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423802576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20645108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49134101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664043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Fruit/Veg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Alcohol Consumption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2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1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Non-Directive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Decreased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57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Directive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617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E2CA4A-333B-C4A4-67AF-4B54DD541379}"/>
              </a:ext>
            </a:extLst>
          </p:cNvPr>
          <p:cNvSpPr txBox="1"/>
          <p:nvPr/>
        </p:nvSpPr>
        <p:spPr>
          <a:xfrm>
            <a:off x="990600" y="2743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Subjects</a:t>
            </a:r>
            <a:r>
              <a:rPr lang="en-US" dirty="0">
                <a:latin typeface="Arial Narrow" panose="020B0606020202030204" pitchFamily="34" charset="0"/>
              </a:rPr>
              <a:t>:  n = 304, Age = 52, 77% female</a:t>
            </a:r>
          </a:p>
        </p:txBody>
      </p:sp>
    </p:spTree>
    <p:extLst>
      <p:ext uri="{BB962C8B-B14F-4D97-AF65-F5344CB8AC3E}">
        <p14:creationId xmlns:p14="http://schemas.microsoft.com/office/powerpoint/2010/main" val="305244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Why is Directive Support Often Harmful?</a:t>
            </a:r>
          </a:p>
          <a:p>
            <a:pPr algn="ctr"/>
            <a:endParaRPr lang="en-US" alt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Why is Non-Direct Support Often Helpful?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874208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 Narrow" panose="020B0606020202030204" pitchFamily="34" charset="0"/>
              </a:rPr>
              <a:t>	*  You are not capable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*  You don’t make sense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*  You are not in charge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*  My care is conditional: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                        Do what I say or I quit.</a:t>
            </a:r>
          </a:p>
          <a:p>
            <a:endParaRPr lang="en-US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0204" y="2375803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 dirty="0">
                <a:latin typeface="Arial Narrow" panose="020B0606020202030204" pitchFamily="34" charset="0"/>
              </a:rPr>
              <a:t>Implicit message of Non-Directive Support</a:t>
            </a:r>
            <a:r>
              <a:rPr lang="en-US" altLang="en-US" sz="2000" dirty="0">
                <a:latin typeface="Arial Narrow" panose="020B0606020202030204" pitchFamily="34" charset="0"/>
              </a:rPr>
              <a:t>: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57200" y="4925441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Arial Narrow" panose="020B0606020202030204" pitchFamily="34" charset="0"/>
              </a:rPr>
              <a:t>When is Directive Support appropriate?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2534" y="5405438"/>
            <a:ext cx="5486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Emergencies, dire situations.</a:t>
            </a:r>
          </a:p>
          <a:p>
            <a:r>
              <a:rPr lang="en-US" altLang="en-US" sz="1000" dirty="0">
                <a:latin typeface="Arial Narrow" panose="020B0606020202030204" pitchFamily="34" charset="0"/>
              </a:rPr>
              <a:t>	</a:t>
            </a:r>
            <a:endParaRPr lang="en-US" altLang="en-US" sz="1000" i="1" dirty="0">
              <a:latin typeface="Arial Narrow" panose="020B0606020202030204" pitchFamily="34" charset="0"/>
            </a:endParaRPr>
          </a:p>
          <a:p>
            <a:r>
              <a:rPr lang="en-US" altLang="en-US" i="1" dirty="0">
                <a:latin typeface="Arial Narrow" panose="020B0606020202030204" pitchFamily="34" charset="0"/>
              </a:rPr>
              <a:t>YOU: There is a rabid dog in my house!                           FRIEND: How does that make you feel?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34" y="465455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BB539B-B41E-71E9-3F60-9353427B2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24" y="2375803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 dirty="0">
                <a:latin typeface="Arial Narrow" panose="020B0606020202030204" pitchFamily="34" charset="0"/>
              </a:rPr>
              <a:t>Implicit message of Directive Support</a:t>
            </a:r>
            <a:r>
              <a:rPr lang="en-US" altLang="en-US" sz="2000" dirty="0">
                <a:latin typeface="Arial Narrow" panose="020B0606020202030204" pitchFamily="34" charset="0"/>
              </a:rPr>
              <a:t>: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F69A6-E4AF-C9EF-0857-D8BD8E59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74208"/>
            <a:ext cx="457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 Narrow" panose="020B0606020202030204" pitchFamily="34" charset="0"/>
              </a:rPr>
              <a:t>	*  You are in charge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*  I’m not judging you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*  I believe you can work this out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*  My care does not require you to </a:t>
            </a:r>
          </a:p>
          <a:p>
            <a:r>
              <a:rPr lang="en-US" altLang="en-US" sz="2000" dirty="0">
                <a:latin typeface="Arial Narrow" panose="020B0606020202030204" pitchFamily="34" charset="0"/>
              </a:rPr>
              <a:t>	    follow my instructions.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2400" y="587375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70C0"/>
                </a:solidFill>
                <a:latin typeface="Arial Narrow" panose="020B0606020202030204" pitchFamily="34" charset="0"/>
              </a:rPr>
              <a:t>Why do People Give Directive Support?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21336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World is just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			World is well ordered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			Self is good</a:t>
            </a:r>
          </a:p>
          <a:p>
            <a:endParaRPr lang="en-US" altLang="en-US" i="1" dirty="0">
              <a:latin typeface="Arial Narrow" panose="020B0606020202030204" pitchFamily="34" charset="0"/>
            </a:endParaRPr>
          </a:p>
          <a:p>
            <a:r>
              <a:rPr lang="en-US" altLang="en-US" dirty="0">
                <a:latin typeface="Arial Narrow" panose="020B0606020202030204" pitchFamily="34" charset="0"/>
              </a:rPr>
              <a:t>What does hearing about others’ troubles do to these beliefs?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04900" y="4419600"/>
            <a:ext cx="7315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 dirty="0">
                <a:latin typeface="Arial Narrow" panose="020B0606020202030204" pitchFamily="34" charset="0"/>
              </a:rPr>
              <a:t>Hearing other’s stories disturbs feelings of control</a:t>
            </a:r>
          </a:p>
          <a:p>
            <a:endParaRPr lang="en-US" altLang="en-US" sz="800" i="1" dirty="0">
              <a:latin typeface="Arial Narrow" panose="020B0606020202030204" pitchFamily="34" charset="0"/>
            </a:endParaRPr>
          </a:p>
          <a:p>
            <a:r>
              <a:rPr lang="en-US" altLang="en-US" i="1" dirty="0">
                <a:latin typeface="Arial Narrow" panose="020B0606020202030204" pitchFamily="34" charset="0"/>
              </a:rPr>
              <a:t>Threatens “just world” beliefs </a:t>
            </a: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 Blaming</a:t>
            </a:r>
          </a:p>
          <a:p>
            <a:endParaRPr lang="en-US" altLang="en-US" sz="800" i="1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Threatens sense that the self is competent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7FF3C-5D7D-7EFC-1DD7-9B487765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528911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Arial Narrow" panose="020B0606020202030204" pitchFamily="34" charset="0"/>
              </a:rPr>
              <a:t>Recall Basic Beliefs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62000" y="609600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70C0"/>
                </a:solidFill>
                <a:latin typeface="Arial Narrow" panose="020B0606020202030204" pitchFamily="34" charset="0"/>
              </a:rPr>
              <a:t>Personality Differences In Giving Directive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70C0"/>
                </a:solidFill>
                <a:latin typeface="Arial Narrow" panose="020B0606020202030204" pitchFamily="34" charset="0"/>
              </a:rPr>
              <a:t>Non-Directive Social Support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70C0"/>
                </a:solidFill>
                <a:latin typeface="Arial Narrow" panose="020B0606020202030204" pitchFamily="34" charset="0"/>
              </a:rPr>
              <a:t>Harber, Jussim, Kennedy, Freyberg, &amp; Baum, 2008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371600" y="22860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People who Prefer to Give Directive Support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953000" y="22860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People who Prefer to Give Non-Directive Support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714500" y="3452813"/>
            <a:ext cx="259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Need for Certainty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676400" y="41148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Just World Beliefs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5105400" y="3452813"/>
            <a:ext cx="259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Empathy: Concern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5105400" y="4262438"/>
            <a:ext cx="339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Empathy: Perspective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5105400" y="5029200"/>
            <a:ext cx="339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Emotional Range &amp; Clarity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105400" y="5821363"/>
            <a:ext cx="361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Use Emotions as Information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6934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“Recipe” for Negative Social Support: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Husbands of Dieting Women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8288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19200"/>
            <a:ext cx="2119312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5800" y="3200400"/>
            <a:ext cx="81534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91% of men support wives</a:t>
            </a:r>
            <a:r>
              <a:rPr lang="en-US" altLang="en-US" sz="2600" dirty="0">
                <a:latin typeface="Times New Roman" panose="02020603050405020304" pitchFamily="18" charset="0"/>
              </a:rPr>
              <a:t>’</a:t>
            </a:r>
            <a:r>
              <a:rPr lang="en-US" altLang="en-US" sz="2600" dirty="0">
                <a:latin typeface="Arial Narrow" panose="020B0606020202030204" pitchFamily="34" charset="0"/>
              </a:rPr>
              <a:t> attempts to lose weight.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Study observes behavior of husbands and dieting wives at dinner.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Finds that husband, compared to wives, are: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Four times more likely to offer food.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Seven times more likely to discuss food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Ratio of criticism to praise:  12:1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Solution:</a:t>
            </a:r>
            <a:r>
              <a:rPr lang="en-US" altLang="en-US" sz="2600" dirty="0">
                <a:latin typeface="Arial Narrow" panose="020B0606020202030204" pitchFamily="34" charset="0"/>
              </a:rPr>
              <a:t>  	Tell husband to just be</a:t>
            </a:r>
            <a:r>
              <a:rPr lang="en-US" altLang="en-US" sz="2600" b="1" dirty="0">
                <a:latin typeface="Arial Narrow" panose="020B0606020202030204" pitchFamily="34" charset="0"/>
              </a:rPr>
              <a:t> uninvolved</a:t>
            </a:r>
            <a:r>
              <a:rPr lang="en-US" altLang="en-US" sz="2600" dirty="0">
                <a:latin typeface="Arial Narrow" panose="020B0606020202030204" pitchFamily="34" charset="0"/>
              </a:rPr>
              <a:t> =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  	Actively involve husband in dieting training 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85354" y="6096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Why Would Social Support from                 	Close Others "Go Bad"?</a:t>
            </a:r>
            <a:r>
              <a:rPr lang="en-US" altLang="en-US" sz="2400" dirty="0">
                <a:latin typeface="Arial Narrow" panose="020B0606020202030204" pitchFamily="34" charset="0"/>
              </a:rPr>
              <a:t>		</a:t>
            </a:r>
            <a:endParaRPr lang="en-US" altLang="en-US" sz="2600" dirty="0">
              <a:latin typeface="Arial Narrow" panose="020B0606020202030204" pitchFamily="34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59436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	Continues over time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	Requires higher level of commitment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	Draws on past history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7400"/>
            <a:ext cx="3491345" cy="1955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5875C015-1A02-481E-B231-4C9E2916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244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Emotions Diary Exercise</a:t>
            </a:r>
          </a:p>
        </p:txBody>
      </p:sp>
      <p:sp>
        <p:nvSpPr>
          <p:cNvPr id="12291" name="TextBox 1">
            <a:extLst>
              <a:ext uri="{FF2B5EF4-FFF2-40B4-BE49-F238E27FC236}">
                <a16:creationId xmlns:a16="http://schemas.microsoft.com/office/drawing/2014/main" id="{3E792DED-2DE2-49B9-B3C8-D5625F74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27" y="951468"/>
            <a:ext cx="8719345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Emotion Diary Project </a:t>
            </a:r>
            <a:r>
              <a:rPr lang="en-US" altLang="en-US" sz="2400" dirty="0">
                <a:latin typeface="Arial Narrow" panose="020B0606020202030204" pitchFamily="34" charset="0"/>
              </a:rPr>
              <a:t>= 15 points toward your final grade.  It is 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  easy way to make points, if you complete as instructed.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Packet of 8 diaries</a:t>
            </a:r>
            <a:r>
              <a:rPr lang="en-US" altLang="en-US" sz="2400" dirty="0">
                <a:latin typeface="Arial Narrow" panose="020B0606020202030204" pitchFamily="34" charset="0"/>
              </a:rPr>
              <a:t>, including today's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No need to make copies, I’ve done that for you!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Complete diary at start of class, from today (Mar. 21) to Apr. 16; or do so </a:t>
            </a:r>
            <a:r>
              <a:rPr lang="en-US" altLang="en-US" sz="2400" u="sng" dirty="0">
                <a:latin typeface="Arial Narrow" panose="020B0606020202030204" pitchFamily="34" charset="0"/>
              </a:rPr>
              <a:t>twice a week </a:t>
            </a:r>
            <a:r>
              <a:rPr lang="en-US" altLang="en-US" sz="2400" dirty="0">
                <a:latin typeface="Arial Narrow" panose="020B0606020202030204" pitchFamily="34" charset="0"/>
              </a:rPr>
              <a:t>in any case.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On Apr. 16 I will provide materials for writing up your diary sets.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NOTE:  </a:t>
            </a:r>
            <a:r>
              <a:rPr lang="en-US" altLang="en-US" sz="2400" u="sng" dirty="0">
                <a:latin typeface="Arial Narrow" panose="020B0606020202030204" pitchFamily="34" charset="0"/>
              </a:rPr>
              <a:t>I will not see your individual diaries</a:t>
            </a:r>
            <a:r>
              <a:rPr lang="en-US" altLang="en-US" sz="2400" dirty="0">
                <a:latin typeface="Arial Narrow" panose="020B0606020202030204" pitchFamily="34" charset="0"/>
              </a:rPr>
              <a:t>—they are yours. What you write on them is for your eyes only!  However, you are welcome to share Diary content in your write-up if you wish to do so.  All Diary reports will be held in strict confidence.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Get the diaries on my webpage:  </a:t>
            </a:r>
            <a:r>
              <a:rPr lang="en-US" altLang="en-US" sz="2400" dirty="0">
                <a:latin typeface="Arial Narrow" panose="020B0606020202030204" pitchFamily="34" charset="0"/>
                <a:hlinkClick r:id="rId2"/>
              </a:rPr>
              <a:t>http://nwkpsych.rutgers.edu/~kharber/healthpsychology/diary%20study/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293" name="Slide Number Placeholder 1">
            <a:extLst>
              <a:ext uri="{FF2B5EF4-FFF2-40B4-BE49-F238E27FC236}">
                <a16:creationId xmlns:a16="http://schemas.microsoft.com/office/drawing/2014/main" id="{95A6141F-A524-4FD0-85C5-6B432AE91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EDE56FC-5FCF-4996-88A6-72F224042958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5260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Social Support as an Interaction</a:t>
            </a:r>
          </a:p>
        </p:txBody>
      </p:sp>
      <p:graphicFrame>
        <p:nvGraphicFramePr>
          <p:cNvPr id="93324" name="Group 140"/>
          <p:cNvGraphicFramePr>
            <a:graphicFrameLocks noGrp="1"/>
          </p:cNvGraphicFramePr>
          <p:nvPr/>
        </p:nvGraphicFramePr>
        <p:xfrm>
          <a:off x="47625" y="1524000"/>
          <a:ext cx="9096375" cy="3386142"/>
        </p:xfrm>
        <a:graphic>
          <a:graphicData uri="http://schemas.openxmlformats.org/drawingml/2006/table">
            <a:tbl>
              <a:tblPr/>
              <a:tblGrid>
                <a:gridCol w="303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Action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Actor's Intent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Partner's Interpretation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  Husb. wants to carry object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 be helpful, show ability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Husband is at risk.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2. Wife says "don't carry"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 protect husband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Wife is overreacting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3.  Husb: "don't be worrier"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can do this, it's OK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Feels dismissed, insulted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4.  Wife: it's right to worry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Sit. is serious, I have stake in your health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Feels manipulated, insulted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5.  Husb.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have a right to make my own choices"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Don't treat me like a child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Feels misunderstood, under-appreciated.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6.  Wife leaves in a huff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You need to understand me.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What happened?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21" name="Text Box 141"/>
          <p:cNvSpPr txBox="1">
            <a:spLocks noChangeArrowheads="1"/>
          </p:cNvSpPr>
          <p:nvPr/>
        </p:nvSpPr>
        <p:spPr bwMode="auto">
          <a:xfrm>
            <a:off x="228600" y="5410200"/>
            <a:ext cx="8763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Few minutes later, husband feels slight chest pain.  		          What does he say to his wife?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Phases of Negative Social Support</a:t>
            </a:r>
            <a:endParaRPr lang="en-US" altLang="en-US" sz="3600" i="1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Arial Narrow" panose="020B0606020202030204" pitchFamily="34" charset="0"/>
              </a:rPr>
              <a:t>Coyne, et al.  1988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90600" y="2362200"/>
            <a:ext cx="7848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	Initial phase:  high morale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	Flagging morale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	Re-definition of situation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	Overwhelmed phase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	Stalemate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Support Statement at Initial Phase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3200" y="2209800"/>
            <a:ext cx="85344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“I gave him repeated pep talks and assured him we were going to   	lick this awful thing that had ruined </a:t>
            </a:r>
            <a:r>
              <a:rPr lang="en-US" altLang="en-US" sz="2600" b="1" i="1" u="sng" dirty="0">
                <a:latin typeface="Arial Narrow" panose="020B0606020202030204" pitchFamily="34" charset="0"/>
              </a:rPr>
              <a:t>our</a:t>
            </a:r>
            <a:r>
              <a:rPr lang="en-US" altLang="en-US" sz="2600" i="1" dirty="0">
                <a:latin typeface="Arial Narrow" panose="020B0606020202030204" pitchFamily="34" charset="0"/>
              </a:rPr>
              <a:t> lives”.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What is good about this statement?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What may be a problem with this statement?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AA53-BBBC-CFC0-0C10-AA76079294A3}"/>
              </a:ext>
            </a:extLst>
          </p:cNvPr>
          <p:cNvSpPr txBox="1"/>
          <p:nvPr/>
        </p:nvSpPr>
        <p:spPr>
          <a:xfrm>
            <a:off x="1524000" y="3962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We’re a team.  In this together.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AF900-2468-23DD-3D87-3C4E6A16C8EE}"/>
              </a:ext>
            </a:extLst>
          </p:cNvPr>
          <p:cNvSpPr txBox="1"/>
          <p:nvPr/>
        </p:nvSpPr>
        <p:spPr>
          <a:xfrm>
            <a:off x="1447800" y="5345668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Your boundaries aren’t your own.  I’ll assume I know what you’re feeling.  I might take charge.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153400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Phase II:  Flagging Morale Helper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Helper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Arial Narrow" panose="020B0606020202030204" pitchFamily="34" charset="0"/>
              </a:rPr>
              <a:t>1.  Reassurance and support statements become forced, 			not sincere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2.  Signs of worry, concern become more common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Recipient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1.  Increased pressure to inhibit and fake.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2.  No-win of inhibition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	a.  Blamed for not disclosing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	b.  Blamed for complaining</a:t>
            </a:r>
          </a:p>
        </p:txBody>
      </p:sp>
      <p:sp>
        <p:nvSpPr>
          <p:cNvPr id="19459" name="Text Box 23"/>
          <p:cNvSpPr txBox="1">
            <a:spLocks noChangeArrowheads="1"/>
          </p:cNvSpPr>
          <p:nvPr/>
        </p:nvSpPr>
        <p:spPr bwMode="auto">
          <a:xfrm>
            <a:off x="37941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9154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Problem persists</a:t>
            </a:r>
            <a:r>
              <a:rPr lang="en-US" altLang="en-US" sz="2600">
                <a:latin typeface="Arial Narrow" panose="020B0606020202030204" pitchFamily="34" charset="0"/>
              </a:rPr>
              <a:t> —helpers and copers become emotionally exhausted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Inability to fix problem</a:t>
            </a:r>
            <a:r>
              <a:rPr lang="en-US" altLang="en-US" sz="2600">
                <a:latin typeface="Arial Narrow" panose="020B0606020202030204" pitchFamily="34" charset="0"/>
              </a:rPr>
              <a:t> --&gt; threatened sense of control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Helpers want to take direct action to regain personal control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a.  Advice giving:  "Try harder", "Do more"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b.  Monitoring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Effects of helper's actions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a.  Close monitoring undermines performance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b.  Undermines intrinsic motivation to cope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143000" y="6096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Redefinition of Problem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Statement of Over-involvement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59436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latin typeface="Arial Narrow" panose="020B0606020202030204" pitchFamily="34" charset="0"/>
              </a:rPr>
              <a:t>“When I tell you to lift your leg and stop dragging it, I am only doing it for your own benefit, because if you concentrate hard enough on lifting that leg you are physically able to do it”.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Wife's comments to her stroke-disabled husband.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What’s going on here?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2764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458200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1.  </a:t>
            </a:r>
            <a:r>
              <a:rPr lang="en-US" altLang="en-US" sz="2600" b="1" dirty="0">
                <a:latin typeface="Arial Narrow" panose="020B0606020202030204" pitchFamily="34" charset="0"/>
              </a:rPr>
              <a:t>Nature of illness</a:t>
            </a:r>
            <a:r>
              <a:rPr lang="en-US" altLang="en-US" sz="2600" dirty="0">
                <a:latin typeface="Arial Narrow" panose="020B0606020202030204" pitchFamily="34" charset="0"/>
              </a:rPr>
              <a:t>: How acquired, duration, limitations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2.  </a:t>
            </a:r>
            <a:r>
              <a:rPr lang="en-US" altLang="en-US" sz="2600" b="1" dirty="0">
                <a:latin typeface="Arial Narrow" panose="020B0606020202030204" pitchFamily="34" charset="0"/>
              </a:rPr>
              <a:t>Nature of symptoms</a:t>
            </a:r>
            <a:r>
              <a:rPr lang="en-US" altLang="en-US" sz="2600" dirty="0">
                <a:latin typeface="Arial Narrow" panose="020B0606020202030204" pitchFamily="34" charset="0"/>
              </a:rPr>
              <a:t>:   Objective vs. Subjective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3.  </a:t>
            </a:r>
            <a:r>
              <a:rPr lang="en-US" altLang="en-US" sz="2600" b="1" dirty="0">
                <a:latin typeface="Arial Narrow" panose="020B0606020202030204" pitchFamily="34" charset="0"/>
              </a:rPr>
              <a:t>Orientation to situation</a:t>
            </a:r>
            <a:r>
              <a:rPr lang="en-US" altLang="en-US" sz="2600" dirty="0">
                <a:latin typeface="Arial Narrow" panose="020B0606020202030204" pitchFamily="34" charset="0"/>
              </a:rPr>
              <a:t>: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Motives (affection vs. guilt)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Choice to be in helping role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dirty="0" err="1">
                <a:latin typeface="Arial Narrow" panose="020B0606020202030204" pitchFamily="34" charset="0"/>
              </a:rPr>
              <a:t>Helpee’s</a:t>
            </a:r>
            <a:r>
              <a:rPr lang="en-US" altLang="en-US" sz="2600" dirty="0">
                <a:latin typeface="Arial Narrow" panose="020B0606020202030204" pitchFamily="34" charset="0"/>
              </a:rPr>
              <a:t> responsibility for illness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4.  </a:t>
            </a:r>
            <a:r>
              <a:rPr lang="en-US" altLang="en-US" sz="2600" b="1" dirty="0">
                <a:latin typeface="Arial Narrow" panose="020B0606020202030204" pitchFamily="34" charset="0"/>
              </a:rPr>
              <a:t>Tasks that helper takes on</a:t>
            </a:r>
            <a:r>
              <a:rPr lang="en-US" altLang="en-US" sz="2600" dirty="0">
                <a:latin typeface="Arial Narrow" panose="020B0606020202030204" pitchFamily="34" charset="0"/>
              </a:rPr>
              <a:t>: Clearly defined vs. ambiguous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5.  </a:t>
            </a:r>
            <a:r>
              <a:rPr lang="en-US" altLang="en-US" sz="2600" b="1" dirty="0">
                <a:latin typeface="Arial Narrow" panose="020B0606020202030204" pitchFamily="34" charset="0"/>
              </a:rPr>
              <a:t>Social network</a:t>
            </a:r>
            <a:r>
              <a:rPr lang="en-US" altLang="en-US" sz="2600" dirty="0">
                <a:latin typeface="Arial Narrow" panose="020B0606020202030204" pitchFamily="34" charset="0"/>
              </a:rPr>
              <a:t>:  Backup supporters vs. isolated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6.  </a:t>
            </a:r>
            <a:r>
              <a:rPr lang="en-US" altLang="en-US" sz="2600" b="1" dirty="0">
                <a:latin typeface="Arial Narrow" panose="020B0606020202030204" pitchFamily="34" charset="0"/>
              </a:rPr>
              <a:t>Relationship factors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Degree of affection pre-illness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Quality of communication pre-illness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90600" y="57785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Causes of Negative Social Support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81534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1.  Realistic expectations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2.  Coordinate perspective of helper and </a:t>
            </a:r>
            <a:r>
              <a:rPr lang="en-US" altLang="en-US" sz="2600" dirty="0" err="1">
                <a:latin typeface="Arial Narrow" panose="020B0606020202030204" pitchFamily="34" charset="0"/>
              </a:rPr>
              <a:t>helpee</a:t>
            </a: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3.  Provide specific tips on how to help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4.  Prepare both parties for possible set-backs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5.  Describe miscarried helping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6.  Inform helpers how own anxiety </a:t>
            </a:r>
            <a:r>
              <a:rPr lang="en-US" altLang="en-US" sz="260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rial Narrow" panose="020B0606020202030204" pitchFamily="34" charset="0"/>
              </a:rPr>
              <a:t> over-involvement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7. </a:t>
            </a:r>
            <a:r>
              <a:rPr lang="en-US" altLang="en-US" sz="2400" dirty="0">
                <a:latin typeface="Arial Narrow" panose="020B0606020202030204" pitchFamily="34" charset="0"/>
              </a:rPr>
              <a:t>Urge both helper and </a:t>
            </a:r>
            <a:r>
              <a:rPr lang="en-US" altLang="en-US" sz="2400" dirty="0" err="1">
                <a:latin typeface="Arial Narrow" panose="020B0606020202030204" pitchFamily="34" charset="0"/>
              </a:rPr>
              <a:t>helpee</a:t>
            </a:r>
            <a:r>
              <a:rPr lang="en-US" altLang="en-US" sz="2400" dirty="0">
                <a:latin typeface="Arial Narrow" panose="020B0606020202030204" pitchFamily="34" charset="0"/>
              </a:rPr>
              <a:t> to focus on own, personal needs</a:t>
            </a:r>
            <a:endParaRPr lang="en-US" altLang="en-US" sz="2600" dirty="0">
              <a:latin typeface="Arial Narrow" panose="020B0606020202030204" pitchFamily="34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066800" y="533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How to Maintain Good Social Support?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4C450518-2D5A-40DB-8C7B-776EDFB1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7083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17789B21-D261-4D13-876A-0E196C1FB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AC9BC1C-3A39-4313-B3E4-EF42DF04BB1A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grpSp>
        <p:nvGrpSpPr>
          <p:cNvPr id="3" name="Group 2"/>
          <p:cNvGrpSpPr/>
          <p:nvPr/>
        </p:nvGrpSpPr>
        <p:grpSpPr>
          <a:xfrm>
            <a:off x="1003300" y="880877"/>
            <a:ext cx="7137400" cy="5672323"/>
            <a:chOff x="834736" y="590608"/>
            <a:chExt cx="7137400" cy="5672323"/>
          </a:xfrm>
        </p:grpSpPr>
        <p:pic>
          <p:nvPicPr>
            <p:cNvPr id="11267" name="Picture 15">
              <a:extLst>
                <a:ext uri="{FF2B5EF4-FFF2-40B4-BE49-F238E27FC236}">
                  <a16:creationId xmlns:a16="http://schemas.microsoft.com/office/drawing/2014/main" id="{67209DFC-4A5D-4892-BE14-DAB057437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92" t="20650" r="10574" b="23428"/>
            <a:stretch>
              <a:fillRect/>
            </a:stretch>
          </p:blipFill>
          <p:spPr bwMode="auto">
            <a:xfrm>
              <a:off x="834736" y="590608"/>
              <a:ext cx="7137400" cy="567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657600" y="1359622"/>
              <a:ext cx="20574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Arial Narrow" panose="020B0606020202030204" pitchFamily="34" charset="0"/>
                </a:rPr>
                <a:t>Date: March 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04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Why did the traditional medical establishment resist the health effects of social support?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 A. MDs cannot bill for social support</a:t>
            </a:r>
          </a:p>
          <a:p>
            <a:r>
              <a:rPr lang="en-US" dirty="0">
                <a:latin typeface="Arial Narrow" panose="020B0606020202030204" pitchFamily="34" charset="0"/>
              </a:rPr>
              <a:t>___ B. There is no scientific connection between social support</a:t>
            </a:r>
          </a:p>
          <a:p>
            <a:r>
              <a:rPr lang="en-US" dirty="0">
                <a:latin typeface="Arial Narrow" panose="020B0606020202030204" pitchFamily="34" charset="0"/>
              </a:rPr>
              <a:t>	 and physical health. </a:t>
            </a:r>
          </a:p>
          <a:p>
            <a:r>
              <a:rPr lang="en-US" dirty="0">
                <a:latin typeface="Arial Narrow" panose="020B0606020202030204" pitchFamily="34" charset="0"/>
              </a:rPr>
              <a:t>___ C. Social support contradicts the one-cause for any illness</a:t>
            </a:r>
          </a:p>
          <a:p>
            <a:r>
              <a:rPr lang="en-US" dirty="0">
                <a:latin typeface="Arial Narrow" panose="020B0606020202030204" pitchFamily="34" charset="0"/>
              </a:rPr>
              <a:t>	 approach. </a:t>
            </a:r>
          </a:p>
          <a:p>
            <a:r>
              <a:rPr lang="en-US" dirty="0">
                <a:latin typeface="Arial Narrow" panose="020B0606020202030204" pitchFamily="34" charset="0"/>
              </a:rPr>
              <a:t>___ D. Social support has no relation to mortality</a:t>
            </a:r>
          </a:p>
          <a:p>
            <a:r>
              <a:rPr lang="en-US" dirty="0">
                <a:latin typeface="Arial Narrow" panose="020B0606020202030204" pitchFamily="34" charset="0"/>
              </a:rPr>
              <a:t>___ E. None of the above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962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24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Cohen et al. showed that social support reduces illness by first asking people about their social support and then: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A. Asking people how often they went to the doctor</a:t>
            </a:r>
          </a:p>
          <a:p>
            <a:r>
              <a:rPr lang="en-US" dirty="0">
                <a:latin typeface="Arial Narrow" panose="020B0606020202030204" pitchFamily="34" charset="0"/>
              </a:rPr>
              <a:t>____ B. Asking people what physical symptoms they have had</a:t>
            </a:r>
          </a:p>
          <a:p>
            <a:r>
              <a:rPr lang="en-US" dirty="0">
                <a:latin typeface="Arial Narrow" panose="020B0606020202030204" pitchFamily="34" charset="0"/>
              </a:rPr>
              <a:t>____ C. Checking subjects’ MD records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D. Giving people the cold virus via nose drops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E. None of the above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" y="3962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304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807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Class 18: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Social Support and Negative Social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3622412" cy="2409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88" y="3429000"/>
            <a:ext cx="3622412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572000"/>
            <a:ext cx="997445" cy="994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" y="476250"/>
            <a:ext cx="86106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	Summary of Social Support Benefits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1.  General health promoter—effects all physio-systems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2.  Reduces rates of illness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3.  Reduces death rates (e.g., post MI)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4.  Quicker recovery from major illness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5.  Sustains life for people with terminal illness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38200" y="53340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However, people’s helping efforts can also fail.  How so?  What are ways in which people made it worse by trying to make it better?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What is the "Right" Kind of Social Support?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5105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Listen sympathetically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Avoid telling people what they should do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	OR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Take action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Give people clear and direct advice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267200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12" y="1828800"/>
            <a:ext cx="258127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88C220E-4D75-84C6-F157-5DA18723C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Your Friends Feels Bad: How Do You Help?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417EB-4049-A9BF-775E-4CC4FDECCA36}"/>
              </a:ext>
            </a:extLst>
          </p:cNvPr>
          <p:cNvSpPr txBox="1"/>
          <p:nvPr/>
        </p:nvSpPr>
        <p:spPr>
          <a:xfrm>
            <a:off x="457200" y="19812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Your friend has been feeling down.  He’s eating a lot, not getting exercise, and complaining about feeling sluggish. Missing classes, not socializing.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Do you: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940BD-81D9-F58D-A0D3-8096F5653F30}"/>
              </a:ext>
            </a:extLst>
          </p:cNvPr>
          <p:cNvSpPr txBox="1"/>
          <p:nvPr/>
        </p:nvSpPr>
        <p:spPr>
          <a:xfrm>
            <a:off x="457200" y="48006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Give direct and specific advice?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Listen sympathetically and avoid advice?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150BF-15E4-24E0-7F4A-4896EFC01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4"/>
          <a:stretch/>
        </p:blipFill>
        <p:spPr>
          <a:xfrm>
            <a:off x="6176052" y="2057400"/>
            <a:ext cx="212589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8278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1913</Words>
  <Application>Microsoft Office PowerPoint</Application>
  <PresentationFormat>On-screen Show (4:3)</PresentationFormat>
  <Paragraphs>308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Arial Narrow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174</cp:revision>
  <cp:lastPrinted>2024-03-19T17:26:45Z</cp:lastPrinted>
  <dcterms:created xsi:type="dcterms:W3CDTF">2006-08-09T20:27:24Z</dcterms:created>
  <dcterms:modified xsi:type="dcterms:W3CDTF">2024-03-21T16:53:33Z</dcterms:modified>
</cp:coreProperties>
</file>