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414" r:id="rId2"/>
    <p:sldId id="412" r:id="rId3"/>
    <p:sldId id="393" r:id="rId4"/>
    <p:sldId id="405" r:id="rId5"/>
    <p:sldId id="407" r:id="rId6"/>
    <p:sldId id="410" r:id="rId7"/>
    <p:sldId id="398" r:id="rId8"/>
    <p:sldId id="399" r:id="rId9"/>
    <p:sldId id="400" r:id="rId10"/>
    <p:sldId id="397" r:id="rId11"/>
    <p:sldId id="401" r:id="rId12"/>
    <p:sldId id="402" r:id="rId13"/>
    <p:sldId id="396" r:id="rId14"/>
    <p:sldId id="374" r:id="rId15"/>
    <p:sldId id="375" r:id="rId16"/>
    <p:sldId id="395" r:id="rId17"/>
    <p:sldId id="378" r:id="rId18"/>
    <p:sldId id="377" r:id="rId19"/>
    <p:sldId id="394" r:id="rId20"/>
    <p:sldId id="411" r:id="rId21"/>
    <p:sldId id="380" r:id="rId22"/>
    <p:sldId id="390" r:id="rId23"/>
    <p:sldId id="389" r:id="rId24"/>
    <p:sldId id="381" r:id="rId25"/>
    <p:sldId id="382" r:id="rId26"/>
    <p:sldId id="383" r:id="rId27"/>
    <p:sldId id="384" r:id="rId28"/>
    <p:sldId id="385" r:id="rId29"/>
    <p:sldId id="386" r:id="rId30"/>
    <p:sldId id="387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1" autoAdjust="0"/>
    <p:restoredTop sz="94634" autoAdjust="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20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</p:grpSp>
      <p:sp>
        <p:nvSpPr>
          <p:cNvPr id="9627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627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342B5-0F24-48A6-A574-0643917137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002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175D6-0980-4EB1-BAC4-22CB965C4C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10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4FD8-6A03-4961-B6DC-B84E3EAD5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8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2650E-2C63-4620-A1D6-78B02A44CF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10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0A174-05DF-4944-81B4-B5CD5A75D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0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7C7F5-0401-4E59-98E1-6DDC003FD0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7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D5594-CC8C-4988-86CD-65C0B40843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5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F78E7-84DD-487C-AA63-64C4C550FD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45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A8B5A-036B-4BD6-BE66-4B8424DC6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0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8545C-CF9D-4C1A-9CCD-229B850B3F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4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BABB9-54BD-43AC-95E4-DBED999D3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40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5E8997BE-7D85-483B-9E5A-6F69022BCE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52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emf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yeberg.com/curated-videos/wire-or-cloth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F3j5UVCSCA" TargetMode="External"/><Relationship Id="rId2" Type="http://schemas.openxmlformats.org/officeDocument/2006/relationships/hyperlink" Target="http://https/www.youtube.com/watch?v=iW3UHcYfCPI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06232F-907B-6D7F-CB75-95B22E65A4B7}"/>
              </a:ext>
            </a:extLst>
          </p:cNvPr>
          <p:cNvSpPr txBox="1"/>
          <p:nvPr/>
        </p:nvSpPr>
        <p:spPr>
          <a:xfrm>
            <a:off x="952500" y="8382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Class Announcements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EF9FA9-9230-3F19-534F-1DEAFFAA354E}"/>
              </a:ext>
            </a:extLst>
          </p:cNvPr>
          <p:cNvSpPr txBox="1"/>
          <p:nvPr/>
        </p:nvSpPr>
        <p:spPr>
          <a:xfrm>
            <a:off x="762000" y="2133600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b="1" dirty="0">
                <a:latin typeface="Arial Narrow" panose="020B0606020202030204" pitchFamily="34" charset="0"/>
              </a:rPr>
              <a:t>Diary Study </a:t>
            </a:r>
            <a:r>
              <a:rPr lang="en-US" dirty="0">
                <a:latin typeface="Arial Narrow" panose="020B0606020202030204" pitchFamily="34" charset="0"/>
              </a:rPr>
              <a:t>(15% of course grade) starts Thursday.  Be here!</a:t>
            </a:r>
          </a:p>
          <a:p>
            <a:pPr marL="457200" indent="-457200">
              <a:buAutoNum type="arabicPeriod"/>
            </a:pPr>
            <a:endParaRPr lang="en-US" dirty="0">
              <a:latin typeface="Arial Narrow" panose="020B0606020202030204" pitchFamily="34" charset="0"/>
            </a:endParaRPr>
          </a:p>
          <a:p>
            <a:pPr marL="457200" indent="-457200">
              <a:buAutoNum type="arabicPeriod"/>
            </a:pPr>
            <a:r>
              <a:rPr lang="en-US" b="1" dirty="0">
                <a:latin typeface="Arial Narrow" panose="020B0606020202030204" pitchFamily="34" charset="0"/>
              </a:rPr>
              <a:t>Quiz 2 on April 4</a:t>
            </a:r>
            <a:r>
              <a:rPr lang="en-US" dirty="0">
                <a:latin typeface="Arial Narrow" panose="020B0606020202030204" pitchFamily="34" charset="0"/>
              </a:rPr>
              <a:t>.  Everything from Midterm up to and including April 2 class (</a:t>
            </a:r>
            <a:r>
              <a:rPr lang="en-US" i="1" dirty="0">
                <a:latin typeface="Arial Narrow" panose="020B0606020202030204" pitchFamily="34" charset="0"/>
              </a:rPr>
              <a:t>Race, Gender, Class, and Health</a:t>
            </a:r>
            <a:r>
              <a:rPr lang="en-US" dirty="0">
                <a:latin typeface="Arial Narrow" panose="020B0606020202030204" pitchFamily="34" charset="0"/>
              </a:rPr>
              <a:t>).</a:t>
            </a:r>
          </a:p>
          <a:p>
            <a:pPr marL="457200" indent="-457200">
              <a:buAutoNum type="arabicPeriod"/>
            </a:pPr>
            <a:endParaRPr lang="en-US" dirty="0">
              <a:latin typeface="Arial Narrow" panose="020B0606020202030204" pitchFamily="34" charset="0"/>
            </a:endParaRPr>
          </a:p>
          <a:p>
            <a:pPr marL="457200" indent="-457200">
              <a:buAutoNum type="arabicPeriod"/>
            </a:pPr>
            <a:r>
              <a:rPr lang="en-US" b="1" dirty="0">
                <a:latin typeface="Arial Narrow" panose="020B0606020202030204" pitchFamily="34" charset="0"/>
              </a:rPr>
              <a:t>All grading now appears on Canvas</a:t>
            </a:r>
          </a:p>
          <a:p>
            <a:pPr marL="457200" indent="-457200">
              <a:buAutoNum type="arabicPeriod"/>
            </a:pP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43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295400" y="1905000"/>
            <a:ext cx="66294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0066CC"/>
                </a:solidFill>
                <a:latin typeface="Arial Narrow" panose="020B0606020202030204" pitchFamily="34" charset="0"/>
              </a:rPr>
              <a:t>What is Social Support?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0066CC"/>
                </a:solidFill>
                <a:latin typeface="Arial Narrow" panose="020B0606020202030204" pitchFamily="34" charset="0"/>
              </a:rPr>
              <a:t>	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0066CC"/>
                </a:solidFill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838200" y="3276600"/>
            <a:ext cx="6781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Knowledge that one is not alone; that one belongs, is cared for; that one has emotional care when facing stressors.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84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219200" y="560896"/>
            <a:ext cx="716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What Are Types of Social Support?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796288" y="1665795"/>
            <a:ext cx="6400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00" i="1" dirty="0">
                <a:latin typeface="Times New Roman" panose="02020603050405020304" pitchFamily="18" charset="0"/>
              </a:rPr>
              <a:t>Emotional 		Informational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3000" i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00" i="1" dirty="0">
                <a:latin typeface="Times New Roman" panose="02020603050405020304" pitchFamily="18" charset="0"/>
              </a:rPr>
              <a:t>Instrumental	Tangible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2384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70717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88527"/>
              </p:ext>
            </p:extLst>
          </p:nvPr>
        </p:nvGraphicFramePr>
        <p:xfrm>
          <a:off x="142748" y="4460112"/>
          <a:ext cx="8826500" cy="2089151"/>
        </p:xfrm>
        <a:graphic>
          <a:graphicData uri="http://schemas.openxmlformats.org/drawingml/2006/table">
            <a:tbl>
              <a:tblPr/>
              <a:tblGrid>
                <a:gridCol w="220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3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Emotional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Informational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Instrumental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Tangible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Disclosure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How to get help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Transportation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Provide funds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Belonging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Nature of problem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Help clean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Provide materials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 Worthiness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 Affection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Poss. solutions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Track meds.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217" name="Rectangle 62"/>
          <p:cNvSpPr>
            <a:spLocks noChangeArrowheads="1"/>
          </p:cNvSpPr>
          <p:nvPr/>
        </p:nvSpPr>
        <p:spPr bwMode="auto">
          <a:xfrm>
            <a:off x="0" y="4473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1B961F-FA26-E387-8DE4-4E9A894B9B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19" r="20909"/>
          <a:stretch/>
        </p:blipFill>
        <p:spPr>
          <a:xfrm>
            <a:off x="329184" y="1215709"/>
            <a:ext cx="1447800" cy="13080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ED9544-BE64-9D61-3F3A-B3D51DFBCE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55" r="39167"/>
          <a:stretch/>
        </p:blipFill>
        <p:spPr>
          <a:xfrm>
            <a:off x="347472" y="2745660"/>
            <a:ext cx="1034288" cy="13666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82CB5C-8987-F142-9D6B-A93098C706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17" t="2247" r="16560" b="-2247"/>
          <a:stretch/>
        </p:blipFill>
        <p:spPr>
          <a:xfrm>
            <a:off x="7114889" y="1281627"/>
            <a:ext cx="1404937" cy="1543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500444-C22C-8692-2E93-96E4A90996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832" y="2911312"/>
            <a:ext cx="2067052" cy="13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2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048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2954338" cy="45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838200" y="609600"/>
            <a:ext cx="7450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</a:rPr>
              <a:t>Social Support and Coping: 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</a:rPr>
              <a:t>When Just Being There Matters</a:t>
            </a:r>
          </a:p>
        </p:txBody>
      </p:sp>
      <p:pic>
        <p:nvPicPr>
          <p:cNvPr id="922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48200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688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457200" y="609600"/>
            <a:ext cx="8229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Social Support and Biomedical Model of Health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449263" y="1501775"/>
            <a:ext cx="6324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Social support challenges the bio-med model.  Why? 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150813" y="4175125"/>
            <a:ext cx="56388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“Over the last 150 years of medical research from Pasteur, Koch onward, research has proceeded </a:t>
            </a:r>
            <a:r>
              <a:rPr lang="en-US" altLang="en-US" sz="2200" i="1">
                <a:latin typeface="Arial Narrow" panose="020B0606020202030204" pitchFamily="34" charset="0"/>
              </a:rPr>
              <a:t>successfully</a:t>
            </a:r>
            <a:r>
              <a:rPr lang="en-US" altLang="en-US" sz="2200">
                <a:latin typeface="Arial Narrow" panose="020B0606020202030204" pitchFamily="34" charset="0"/>
              </a:rPr>
              <a:t> along lines of identifying one cause of one disease with the theory of disease specificity being one of the major advances in our thinking over the last century.”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176213" y="2608263"/>
            <a:ext cx="4860925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Biomed model predicts 1 cause for illness, specific to illness.  Social support indicates multiple, general causes for specific illness.</a:t>
            </a:r>
          </a:p>
        </p:txBody>
      </p:sp>
      <p:pic>
        <p:nvPicPr>
          <p:cNvPr id="102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5200650"/>
            <a:ext cx="1292225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4140200"/>
            <a:ext cx="1246187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9" t="632" r="18222" b="-632"/>
          <a:stretch>
            <a:fillRect/>
          </a:stretch>
        </p:blipFill>
        <p:spPr bwMode="auto">
          <a:xfrm>
            <a:off x="8027988" y="3954463"/>
            <a:ext cx="7620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4175125"/>
            <a:ext cx="134778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603875"/>
            <a:ext cx="14747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2185988"/>
            <a:ext cx="3062287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533400" y="304800"/>
            <a:ext cx="82296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Community Based Studies, 1979-1984        </a:t>
            </a:r>
            <a:r>
              <a:rPr lang="en-US" altLang="en-US" sz="2200">
                <a:solidFill>
                  <a:srgbClr val="0000FF"/>
                </a:solidFill>
                <a:latin typeface="Times New Roman" panose="02020603050405020304" pitchFamily="18" charset="0"/>
              </a:rPr>
              <a:t>Lisa Berkman</a:t>
            </a: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228600" y="1296988"/>
            <a:ext cx="66294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Alameda County:</a:t>
            </a:r>
            <a:r>
              <a:rPr lang="en-US" altLang="en-US" sz="2400">
                <a:latin typeface="Arial Narrow" panose="020B0606020202030204" pitchFamily="34" charset="0"/>
              </a:rPr>
              <a:t>  Men and women w/o support                                  were 1.9 to 3.1 times more likely to die in 9 year follow up.</a:t>
            </a:r>
          </a:p>
        </p:txBody>
      </p:sp>
      <p:grpSp>
        <p:nvGrpSpPr>
          <p:cNvPr id="7172" name="Group 14"/>
          <p:cNvGrpSpPr>
            <a:grpSpLocks/>
          </p:cNvGrpSpPr>
          <p:nvPr/>
        </p:nvGrpSpPr>
        <p:grpSpPr bwMode="auto">
          <a:xfrm>
            <a:off x="1143000" y="2209800"/>
            <a:ext cx="4191000" cy="2492375"/>
            <a:chOff x="720" y="2256"/>
            <a:chExt cx="2640" cy="1570"/>
          </a:xfrm>
        </p:grpSpPr>
        <p:sp>
          <p:nvSpPr>
            <p:cNvPr id="7176" name="Text Box 7"/>
            <p:cNvSpPr txBox="1">
              <a:spLocks noChangeArrowheads="1"/>
            </p:cNvSpPr>
            <p:nvPr/>
          </p:nvSpPr>
          <p:spPr bwMode="auto">
            <a:xfrm>
              <a:off x="720" y="2256"/>
              <a:ext cx="2640" cy="1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Arial Narrow" panose="020B0606020202030204" pitchFamily="34" charset="0"/>
                </a:rPr>
                <a:t>What was main cause of death?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Arial Narrow" panose="020B0606020202030204" pitchFamily="34" charset="0"/>
                </a:rPr>
                <a:t>	___ Heart Disease                    	___ Stroke                        	___ Cancer			___ Respiratory      	___ Gastrointestinal</a:t>
              </a:r>
            </a:p>
          </p:txBody>
        </p:sp>
        <p:grpSp>
          <p:nvGrpSpPr>
            <p:cNvPr id="7177" name="Group 13"/>
            <p:cNvGrpSpPr>
              <a:grpSpLocks/>
            </p:cNvGrpSpPr>
            <p:nvPr/>
          </p:nvGrpSpPr>
          <p:grpSpPr bwMode="auto">
            <a:xfrm>
              <a:off x="1296" y="2544"/>
              <a:ext cx="384" cy="1248"/>
              <a:chOff x="1296" y="2544"/>
              <a:chExt cx="384" cy="1248"/>
            </a:xfrm>
          </p:grpSpPr>
          <p:sp>
            <p:nvSpPr>
              <p:cNvPr id="7178" name="Text Box 8"/>
              <p:cNvSpPr txBox="1">
                <a:spLocks noChangeArrowheads="1"/>
              </p:cNvSpPr>
              <p:nvPr/>
            </p:nvSpPr>
            <p:spPr bwMode="auto">
              <a:xfrm>
                <a:off x="1296" y="2544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X</a:t>
                </a:r>
              </a:p>
            </p:txBody>
          </p:sp>
          <p:sp>
            <p:nvSpPr>
              <p:cNvPr id="7179" name="Text Box 9"/>
              <p:cNvSpPr txBox="1">
                <a:spLocks noChangeArrowheads="1"/>
              </p:cNvSpPr>
              <p:nvPr/>
            </p:nvSpPr>
            <p:spPr bwMode="auto">
              <a:xfrm>
                <a:off x="1296" y="2784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X</a:t>
                </a:r>
              </a:p>
            </p:txBody>
          </p:sp>
          <p:sp>
            <p:nvSpPr>
              <p:cNvPr id="7180" name="Text Box 10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X</a:t>
                </a:r>
              </a:p>
            </p:txBody>
          </p:sp>
          <p:sp>
            <p:nvSpPr>
              <p:cNvPr id="7181" name="Text Box 11"/>
              <p:cNvSpPr txBox="1">
                <a:spLocks noChangeArrowheads="1"/>
              </p:cNvSpPr>
              <p:nvPr/>
            </p:nvSpPr>
            <p:spPr bwMode="auto">
              <a:xfrm>
                <a:off x="1296" y="3264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X</a:t>
                </a:r>
              </a:p>
            </p:txBody>
          </p:sp>
          <p:sp>
            <p:nvSpPr>
              <p:cNvPr id="7182" name="Text Box 12"/>
              <p:cNvSpPr txBox="1">
                <a:spLocks noChangeArrowheads="1"/>
              </p:cNvSpPr>
              <p:nvPr/>
            </p:nvSpPr>
            <p:spPr bwMode="auto">
              <a:xfrm>
                <a:off x="1296" y="3504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X</a:t>
                </a:r>
              </a:p>
            </p:txBody>
          </p:sp>
        </p:grpSp>
      </p:grpSp>
      <p:sp>
        <p:nvSpPr>
          <p:cNvPr id="7173" name="Text Box 15"/>
          <p:cNvSpPr txBox="1">
            <a:spLocks noChangeArrowheads="1"/>
          </p:cNvSpPr>
          <p:nvPr/>
        </p:nvSpPr>
        <p:spPr bwMode="auto">
          <a:xfrm>
            <a:off x="4610100" y="3448050"/>
            <a:ext cx="43053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Problems with this study:</a:t>
            </a:r>
            <a:r>
              <a:rPr lang="en-US" altLang="en-US" sz="2400" dirty="0">
                <a:latin typeface="Arial Narrow" panose="020B0606020202030204" pitchFamily="34" charset="0"/>
              </a:rPr>
              <a:t>        Doesn't account for pre-study illness	 </a:t>
            </a:r>
          </a:p>
        </p:txBody>
      </p:sp>
      <p:sp>
        <p:nvSpPr>
          <p:cNvPr id="7174" name="Text Box 15"/>
          <p:cNvSpPr txBox="1">
            <a:spLocks noChangeArrowheads="1"/>
          </p:cNvSpPr>
          <p:nvPr/>
        </p:nvSpPr>
        <p:spPr bwMode="auto">
          <a:xfrm>
            <a:off x="228600" y="4953000"/>
            <a:ext cx="8915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  N. Karelia, CA Study:</a:t>
            </a:r>
            <a:r>
              <a:rPr lang="en-US" altLang="en-US" sz="2400" dirty="0">
                <a:latin typeface="Arial Narrow" panose="020B0606020202030204" pitchFamily="34" charset="0"/>
              </a:rPr>
              <a:t>     Focuses only on CHD                                                         	Admits only patients with pre-existing CHD/CHD risks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Isolated men (but not isolated women) higher CHD mortality	 </a:t>
            </a:r>
          </a:p>
        </p:txBody>
      </p:sp>
      <p:pic>
        <p:nvPicPr>
          <p:cNvPr id="717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143000"/>
            <a:ext cx="20272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04800" y="685800"/>
            <a:ext cx="8534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12 Additional Studies Associate                       Social Isolation with Mortality</a:t>
            </a: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685800" y="2179638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</a:rPr>
              <a:t>Emotional Isolation Pre-MI, Mortality Post Myocardial Infarction (MI)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8196" name="Object 5"/>
          <p:cNvGraphicFramePr>
            <a:graphicFrameLocks noChangeAspect="1"/>
          </p:cNvGraphicFramePr>
          <p:nvPr/>
        </p:nvGraphicFramePr>
        <p:xfrm>
          <a:off x="1219200" y="2854325"/>
          <a:ext cx="6877050" cy="377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867463" imgH="3771740" progId="MSGraph.Chart.8">
                  <p:embed/>
                </p:oleObj>
              </mc:Choice>
              <mc:Fallback>
                <p:oleObj name="Chart" r:id="rId2" imgW="6867463" imgH="3771740" progId="MSGraph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854325"/>
                        <a:ext cx="6877050" cy="377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685800" y="587375"/>
            <a:ext cx="815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Social Support as Non-Specific Resistance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941388" y="257333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Stress:  Non-specific health threat.  Why?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1981200" y="3259138"/>
            <a:ext cx="64770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Effects cardiovascular, respiratory, digestive, emotional health.  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928688" y="4418013"/>
            <a:ext cx="7239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Social Support:  Non-specific resistance factor.  Why?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2057400" y="5121275"/>
            <a:ext cx="6477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Effects cardiovascular, respiratory, digestive, emotional health.</a:t>
            </a:r>
          </a:p>
        </p:txBody>
      </p:sp>
      <p:pic>
        <p:nvPicPr>
          <p:cNvPr id="922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1295400"/>
            <a:ext cx="161925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/>
      <p:bldP spid="716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487488" y="507911"/>
            <a:ext cx="6003246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 Narrow" panose="020B0606020202030204" pitchFamily="34" charset="0"/>
              </a:rPr>
              <a:t>Illnesses Related to Social Isolation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1.  Pregnancy complications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2.  Herpes outbreaks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3.  Arthritis pain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4.  Cancer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5.  Diabetes mismanagement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6.  Cardiac illness and recovery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</a:t>
            </a:r>
            <a:r>
              <a:rPr lang="en-US" altLang="en-US" sz="2400" dirty="0">
                <a:latin typeface="Arial Narrow" panose="020B0606020202030204" pitchFamily="34" charset="0"/>
              </a:rPr>
              <a:t>7.  Suppressed recovery from  other illnesses</a:t>
            </a:r>
            <a:endParaRPr lang="en-US" altLang="en-US" sz="26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57200" y="762000"/>
            <a:ext cx="8305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Social Support Affects Multiple                       Biological Mechanisms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514600" y="2527300"/>
            <a:ext cx="46482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 Narrow" panose="020B0606020202030204" pitchFamily="34" charset="0"/>
              </a:rPr>
              <a:t>Immune system functioning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 Narrow" panose="020B0606020202030204" pitchFamily="34" charset="0"/>
              </a:rPr>
              <a:t>Neuroendocrine functioning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 Narrow" panose="020B0606020202030204" pitchFamily="34" charset="0"/>
              </a:rPr>
              <a:t>Cardiovascular functioning			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252" y="3657600"/>
            <a:ext cx="33194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304800" y="609600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</a:rPr>
              <a:t>Social support, loneliness, and telomere length for POWs. </a:t>
            </a:r>
          </a:p>
          <a:p>
            <a:r>
              <a:rPr lang="en-US" altLang="en-US" i="1" dirty="0">
                <a:solidFill>
                  <a:srgbClr val="0070C0"/>
                </a:solidFill>
              </a:rPr>
              <a:t>Stein, Levin, et al. (2018) Health Psychology, 37, 1067-1076.  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228600" y="1524000"/>
            <a:ext cx="43434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Telomeres (TL) are protective caps on the ends of DNA</a:t>
            </a:r>
          </a:p>
          <a:p>
            <a:endParaRPr lang="en-US" altLang="en-US" sz="1200" dirty="0"/>
          </a:p>
          <a:p>
            <a:r>
              <a:rPr lang="en-US" altLang="en-US" dirty="0"/>
              <a:t>Telomeres shorten with cell division, and below a critical length cell stops dividing, or dies. </a:t>
            </a:r>
          </a:p>
          <a:p>
            <a:endParaRPr lang="en-US" altLang="en-US" sz="1200" dirty="0"/>
          </a:p>
          <a:p>
            <a:r>
              <a:rPr lang="en-US" altLang="en-US" dirty="0"/>
              <a:t>Longer TL </a:t>
            </a:r>
            <a:r>
              <a:rPr lang="en-US" altLang="en-US" dirty="0">
                <a:sym typeface="Wingdings" panose="05000000000000000000" pitchFamily="2" charset="2"/>
              </a:rPr>
              <a:t></a:t>
            </a:r>
            <a:r>
              <a:rPr lang="en-US" altLang="en-US" dirty="0"/>
              <a:t> greater cell health 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dirty="0"/>
              <a:t>greater longevity. </a:t>
            </a:r>
          </a:p>
          <a:p>
            <a:endParaRPr lang="en-US" altLang="en-US" sz="1200" dirty="0"/>
          </a:p>
          <a:p>
            <a:r>
              <a:rPr lang="en-US" altLang="en-US" dirty="0"/>
              <a:t>Returned POWs surveyed about loneliness, social support.</a:t>
            </a:r>
          </a:p>
          <a:p>
            <a:endParaRPr lang="en-US" altLang="en-US" sz="1200" dirty="0"/>
          </a:p>
          <a:p>
            <a:r>
              <a:rPr lang="en-US" altLang="en-US" dirty="0"/>
              <a:t>Loneliness </a:t>
            </a:r>
            <a:r>
              <a:rPr lang="en-US" altLang="en-US" dirty="0">
                <a:sym typeface="Wingdings" panose="05000000000000000000" pitchFamily="2" charset="2"/>
              </a:rPr>
              <a:t> shorter TL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Lack of support  shorter TL</a:t>
            </a: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89BC54-22EF-BA80-49E4-709496343A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43" r="16717"/>
          <a:stretch/>
        </p:blipFill>
        <p:spPr>
          <a:xfrm>
            <a:off x="5102065" y="1590675"/>
            <a:ext cx="2898935" cy="18383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10EA8F-3702-7FB6-5B17-1423EE069E72}"/>
              </a:ext>
            </a:extLst>
          </p:cNvPr>
          <p:cNvSpPr txBox="1"/>
          <p:nvPr/>
        </p:nvSpPr>
        <p:spPr>
          <a:xfrm>
            <a:off x="685800" y="1143000"/>
            <a:ext cx="7162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70C0"/>
                </a:solidFill>
                <a:latin typeface="Arial Narrow" panose="020B0606020202030204" pitchFamily="34" charset="0"/>
              </a:rPr>
              <a:t>HEALTH PSYCHOLOGY EXTRA CREDIT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870941-AD35-1A8A-EEB3-D173C08863E9}"/>
              </a:ext>
            </a:extLst>
          </p:cNvPr>
          <p:cNvSpPr txBox="1"/>
          <p:nvPr/>
        </p:nvSpPr>
        <p:spPr>
          <a:xfrm>
            <a:off x="342900" y="2438400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You can earn up to </a:t>
            </a:r>
            <a:r>
              <a:rPr lang="en-US" b="1" dirty="0">
                <a:latin typeface="Arial Narrow" panose="020B0606020202030204" pitchFamily="34" charset="0"/>
              </a:rPr>
              <a:t>6 points </a:t>
            </a:r>
            <a:r>
              <a:rPr lang="en-US" dirty="0">
                <a:latin typeface="Arial Narrow" panose="020B0606020202030204" pitchFamily="34" charset="0"/>
              </a:rPr>
              <a:t>to your total class grade, as follows: 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	Experiments: 		4 points (Studies offer 1-3 points)</a:t>
            </a:r>
          </a:p>
          <a:p>
            <a:r>
              <a:rPr lang="en-US" dirty="0">
                <a:latin typeface="Arial Narrow" panose="020B0606020202030204" pitchFamily="34" charset="0"/>
              </a:rPr>
              <a:t>	Stigma for a Day:	2 points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    </a:t>
            </a:r>
            <a:r>
              <a:rPr lang="en-US" b="1" dirty="0">
                <a:latin typeface="Arial Narrow" panose="020B0606020202030204" pitchFamily="34" charset="0"/>
              </a:rPr>
              <a:t>TOTAL POSSIBLE POINTS = 6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Note: This means if you have a: Low B (83-84 pts) + 6 Pts (89-90 pts) </a:t>
            </a:r>
            <a:r>
              <a:rPr lang="en-US" dirty="0">
                <a:latin typeface="Arial Narrow" panose="020B0606020202030204" pitchFamily="34" charset="0"/>
                <a:sym typeface="Wingdings" panose="05000000000000000000" pitchFamily="2" charset="2"/>
              </a:rPr>
              <a:t> A</a:t>
            </a:r>
          </a:p>
          <a:p>
            <a:r>
              <a:rPr lang="en-US" dirty="0">
                <a:latin typeface="Arial Narrow" panose="020B0606020202030204" pitchFamily="34" charset="0"/>
                <a:sym typeface="Wingdings" panose="05000000000000000000" pitchFamily="2" charset="2"/>
              </a:rPr>
              <a:t>                                                   Low C (73-74 pts) + 6 pts (79-80 pts)  B</a:t>
            </a:r>
          </a:p>
          <a:p>
            <a:r>
              <a:rPr lang="en-US" dirty="0">
                <a:latin typeface="Arial Narrow" panose="020B0606020202030204" pitchFamily="34" charset="0"/>
                <a:sym typeface="Wingdings" panose="05000000000000000000" pitchFamily="2" charset="2"/>
              </a:rPr>
              <a:t>                                                   Low D (63-64 pts) + 6 pts (69-70 pts)  C</a:t>
            </a:r>
            <a:endParaRPr lang="en-US" dirty="0">
              <a:latin typeface="Arial Narrow" panose="020B0606020202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BB44F4F-61B4-4ECD-9AD0-34E7FDC05600}"/>
              </a:ext>
            </a:extLst>
          </p:cNvPr>
          <p:cNvCxnSpPr/>
          <p:nvPr/>
        </p:nvCxnSpPr>
        <p:spPr bwMode="auto">
          <a:xfrm>
            <a:off x="304800" y="4191000"/>
            <a:ext cx="8610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33910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457200" y="525809"/>
            <a:ext cx="85344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66CC"/>
                </a:solidFill>
                <a:latin typeface="Arial Narrow" panose="020B0606020202030204" pitchFamily="34" charset="0"/>
              </a:rPr>
              <a:t>Social Support, Hugging, and Resistance to Cold Virus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solidFill>
                  <a:srgbClr val="0066CC"/>
                </a:solidFill>
                <a:latin typeface="Arial Narrow" panose="020B0606020202030204" pitchFamily="34" charset="0"/>
              </a:rPr>
              <a:t>Cohen, et al., 2015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29063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304800" y="1905000"/>
            <a:ext cx="5867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Healthy volunteers report degree of social support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Vols. Get nasal drops that contain cold virus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Outcome:  Who gets more colds?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6455"/>
          <a:stretch/>
        </p:blipFill>
        <p:spPr>
          <a:xfrm>
            <a:off x="6416964" y="1600200"/>
            <a:ext cx="1866006" cy="195804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457200" y="5181600"/>
            <a:ext cx="1905000" cy="1143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695700" y="5322586"/>
            <a:ext cx="2057400" cy="100055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981200" y="3993573"/>
            <a:ext cx="2057400" cy="103562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399157"/>
            <a:ext cx="990600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Narrow" panose="020B0606020202030204" pitchFamily="34" charset="0"/>
              </a:rPr>
              <a:t>Daily Tension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10050" y="5622810"/>
            <a:ext cx="990600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Narrow" panose="020B0606020202030204" pitchFamily="34" charset="0"/>
              </a:rPr>
              <a:t>Infection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4600" y="4126617"/>
            <a:ext cx="990600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Narrow" panose="020B0606020202030204" pitchFamily="34" charset="0"/>
              </a:rPr>
              <a:t>Daily Hugs</a:t>
            </a:r>
          </a:p>
        </p:txBody>
      </p:sp>
      <p:cxnSp>
        <p:nvCxnSpPr>
          <p:cNvPr id="13" name="Straight Arrow Connector 12"/>
          <p:cNvCxnSpPr>
            <a:stCxn id="4" idx="6"/>
          </p:cNvCxnSpPr>
          <p:nvPr/>
        </p:nvCxnSpPr>
        <p:spPr bwMode="auto">
          <a:xfrm>
            <a:off x="2362200" y="5753100"/>
            <a:ext cx="12192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11" idx="4"/>
          </p:cNvCxnSpPr>
          <p:nvPr/>
        </p:nvCxnSpPr>
        <p:spPr bwMode="auto">
          <a:xfrm>
            <a:off x="3009900" y="5029200"/>
            <a:ext cx="0" cy="6876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91916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066800" y="685800"/>
            <a:ext cx="7239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66CC"/>
                </a:solidFill>
                <a:latin typeface="Arial Narrow" panose="020B0606020202030204" pitchFamily="34" charset="0"/>
              </a:rPr>
              <a:t>Social Support and Resistance to Cold Virus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solidFill>
                  <a:srgbClr val="0066CC"/>
                </a:solidFill>
                <a:latin typeface="Arial Narrow" panose="020B0606020202030204" pitchFamily="34" charset="0"/>
              </a:rPr>
              <a:t>Cohen, et al., 1997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78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228600" y="2057400"/>
            <a:ext cx="5867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Healthy volunteers report degree of social support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Vols. Get nasal drops that contain cold virus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Outcome:  Who gets more colds?</a:t>
            </a:r>
          </a:p>
        </p:txBody>
      </p:sp>
      <p:sp>
        <p:nvSpPr>
          <p:cNvPr id="13317" name="TextBox 3"/>
          <p:cNvSpPr txBox="1">
            <a:spLocks noChangeArrowheads="1"/>
          </p:cNvSpPr>
          <p:nvPr/>
        </p:nvSpPr>
        <p:spPr bwMode="auto">
          <a:xfrm>
            <a:off x="762000" y="4800600"/>
            <a:ext cx="3733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___  Low Social Support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___ High Social Support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4648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76800" y="4433399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rial Narrow" panose="020B0606020202030204" pitchFamily="34" charset="0"/>
              </a:rPr>
              <a:t>Also important: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   </a:t>
            </a:r>
            <a:r>
              <a:rPr lang="en-US" i="1" dirty="0">
                <a:latin typeface="Arial Narrow" panose="020B0606020202030204" pitchFamily="34" charset="0"/>
              </a:rPr>
              <a:t>Range of social connections</a:t>
            </a:r>
          </a:p>
          <a:p>
            <a:r>
              <a:rPr lang="en-US" i="1" dirty="0">
                <a:latin typeface="Arial Narrow" panose="020B0606020202030204" pitchFamily="34" charset="0"/>
              </a:rPr>
              <a:t>   Sociable personality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42863" y="500063"/>
            <a:ext cx="8753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bg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Perceiving Stressors as Less Extreme </a:t>
            </a:r>
            <a:r>
              <a:rPr lang="en-US" altLang="en-US" sz="2800">
                <a:solidFill>
                  <a:schemeClr val="bg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Less Extreme Stress 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3048000" y="2667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348164" name="Group 4"/>
          <p:cNvGrpSpPr>
            <a:grpSpLocks/>
          </p:cNvGrpSpPr>
          <p:nvPr/>
        </p:nvGrpSpPr>
        <p:grpSpPr bwMode="auto">
          <a:xfrm>
            <a:off x="231775" y="3505200"/>
            <a:ext cx="2351088" cy="1522413"/>
            <a:chOff x="146" y="2208"/>
            <a:chExt cx="1481" cy="959"/>
          </a:xfrm>
        </p:grpSpPr>
        <p:sp>
          <p:nvSpPr>
            <p:cNvPr id="18449" name="Text Box 5"/>
            <p:cNvSpPr txBox="1">
              <a:spLocks noChangeArrowheads="1"/>
            </p:cNvSpPr>
            <p:nvPr/>
          </p:nvSpPr>
          <p:spPr bwMode="auto">
            <a:xfrm>
              <a:off x="146" y="2208"/>
              <a:ext cx="1208" cy="959"/>
            </a:xfrm>
            <a:prstGeom prst="rect">
              <a:avLst/>
            </a:prstGeom>
            <a:solidFill>
              <a:srgbClr val="FFFF99"/>
            </a:solidFill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latin typeface="Arial Narrow" panose="020B0606020202030204" pitchFamily="34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600">
                  <a:latin typeface="Arial Narrow" panose="020B0606020202030204" pitchFamily="34" charset="0"/>
                </a:rPr>
                <a:t>Psycho-social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600">
                  <a:latin typeface="Arial Narrow" panose="020B0606020202030204" pitchFamily="34" charset="0"/>
                </a:rPr>
                <a:t>Resources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latin typeface="Arial Narrow" panose="020B0606020202030204" pitchFamily="34" charset="0"/>
              </a:endParaRPr>
            </a:p>
          </p:txBody>
        </p:sp>
        <p:sp>
          <p:nvSpPr>
            <p:cNvPr id="18450" name="Line 6"/>
            <p:cNvSpPr>
              <a:spLocks noChangeShapeType="1"/>
            </p:cNvSpPr>
            <p:nvPr/>
          </p:nvSpPr>
          <p:spPr bwMode="auto">
            <a:xfrm>
              <a:off x="1365" y="2697"/>
              <a:ext cx="2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438" name="Group 7"/>
          <p:cNvGrpSpPr>
            <a:grpSpLocks/>
          </p:cNvGrpSpPr>
          <p:nvPr/>
        </p:nvGrpSpPr>
        <p:grpSpPr bwMode="auto">
          <a:xfrm>
            <a:off x="2582863" y="1295400"/>
            <a:ext cx="3048000" cy="5410200"/>
            <a:chOff x="1627" y="816"/>
            <a:chExt cx="1920" cy="3408"/>
          </a:xfrm>
        </p:grpSpPr>
        <p:sp>
          <p:nvSpPr>
            <p:cNvPr id="18440" name="Text Box 8"/>
            <p:cNvSpPr txBox="1">
              <a:spLocks noChangeArrowheads="1"/>
            </p:cNvSpPr>
            <p:nvPr/>
          </p:nvSpPr>
          <p:spPr bwMode="auto">
            <a:xfrm>
              <a:off x="1627" y="816"/>
              <a:ext cx="1920" cy="33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500">
                  <a:latin typeface="Arial Narrow" panose="020B0606020202030204" pitchFamily="34" charset="0"/>
                </a:rPr>
                <a:t>Stressful Events</a:t>
              </a:r>
            </a:p>
          </p:txBody>
        </p:sp>
        <p:sp>
          <p:nvSpPr>
            <p:cNvPr id="18441" name="Text Box 9"/>
            <p:cNvSpPr txBox="1">
              <a:spLocks noChangeArrowheads="1"/>
            </p:cNvSpPr>
            <p:nvPr/>
          </p:nvSpPr>
          <p:spPr bwMode="auto">
            <a:xfrm>
              <a:off x="1639" y="1440"/>
              <a:ext cx="1872" cy="578"/>
            </a:xfrm>
            <a:prstGeom prst="rect">
              <a:avLst/>
            </a:prstGeom>
            <a:solidFill>
              <a:srgbClr val="99C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Arial Narrow" panose="020B0606020202030204" pitchFamily="34" charset="0"/>
                </a:rPr>
                <a:t>Primary Appraisal</a:t>
              </a:r>
            </a:p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Arial Narrow" panose="020B0606020202030204" pitchFamily="34" charset="0"/>
                </a:rPr>
                <a:t>Self Relevance</a:t>
              </a:r>
            </a:p>
          </p:txBody>
        </p:sp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>
              <a:off x="2551" y="1152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1627" y="2304"/>
              <a:ext cx="1885" cy="76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Arial Narrow" panose="020B0606020202030204" pitchFamily="34" charset="0"/>
                </a:rPr>
                <a:t>Secondary Appraisal</a:t>
              </a:r>
              <a:endParaRPr lang="en-US" altLang="en-US" sz="2000">
                <a:latin typeface="Arial Narrow" panose="020B0606020202030204" pitchFamily="34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800">
                <a:latin typeface="Arial Narrow" panose="020B0606020202030204" pitchFamily="34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Arial Narrow" panose="020B0606020202030204" pitchFamily="34" charset="0"/>
                </a:rPr>
                <a:t> Appraisal of Adaptive Capacities</a:t>
              </a:r>
            </a:p>
          </p:txBody>
        </p:sp>
        <p:sp>
          <p:nvSpPr>
            <p:cNvPr id="18444" name="Line 12"/>
            <p:cNvSpPr>
              <a:spLocks noChangeShapeType="1"/>
            </p:cNvSpPr>
            <p:nvPr/>
          </p:nvSpPr>
          <p:spPr bwMode="auto">
            <a:xfrm flipH="1">
              <a:off x="2551" y="201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5" name="Line 13"/>
            <p:cNvSpPr>
              <a:spLocks noChangeShapeType="1"/>
            </p:cNvSpPr>
            <p:nvPr/>
          </p:nvSpPr>
          <p:spPr bwMode="auto">
            <a:xfrm>
              <a:off x="2539" y="3072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6" name="Text Box 14"/>
            <p:cNvSpPr txBox="1">
              <a:spLocks noChangeArrowheads="1"/>
            </p:cNvSpPr>
            <p:nvPr/>
          </p:nvSpPr>
          <p:spPr bwMode="auto">
            <a:xfrm>
              <a:off x="1627" y="3360"/>
              <a:ext cx="1872" cy="290"/>
            </a:xfrm>
            <a:prstGeom prst="rect">
              <a:avLst/>
            </a:prstGeom>
            <a:solidFill>
              <a:srgbClr val="99C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Arial Narrow" panose="020B0606020202030204" pitchFamily="34" charset="0"/>
                </a:rPr>
                <a:t>Stress</a:t>
              </a:r>
              <a:endParaRPr lang="en-US" altLang="en-US" sz="2000">
                <a:latin typeface="Arial Narrow" panose="020B0606020202030204" pitchFamily="34" charset="0"/>
              </a:endParaRPr>
            </a:p>
          </p:txBody>
        </p:sp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>
              <a:off x="2539" y="3648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8" name="Text Box 16"/>
            <p:cNvSpPr txBox="1">
              <a:spLocks noChangeArrowheads="1"/>
            </p:cNvSpPr>
            <p:nvPr/>
          </p:nvSpPr>
          <p:spPr bwMode="auto">
            <a:xfrm>
              <a:off x="1627" y="3934"/>
              <a:ext cx="1872" cy="290"/>
            </a:xfrm>
            <a:prstGeom prst="rect">
              <a:avLst/>
            </a:prstGeom>
            <a:solidFill>
              <a:srgbClr val="99C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Arial Narrow" panose="020B0606020202030204" pitchFamily="34" charset="0"/>
                </a:rPr>
                <a:t>Stressor Perception</a:t>
              </a:r>
              <a:endParaRPr lang="en-US" altLang="en-US" sz="2000">
                <a:latin typeface="Arial Narrow" panose="020B0606020202030204" pitchFamily="34" charset="0"/>
              </a:endParaRPr>
            </a:p>
          </p:txBody>
        </p:sp>
      </p:grpSp>
      <p:pic>
        <p:nvPicPr>
          <p:cNvPr id="1843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79663"/>
            <a:ext cx="2776538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762000" y="438150"/>
            <a:ext cx="8018463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800">
                <a:solidFill>
                  <a:srgbClr val="003399"/>
                </a:solidFill>
                <a:latin typeface="Arial Narrow" panose="020B0606020202030204" pitchFamily="34" charset="0"/>
              </a:rPr>
              <a:t>Social Support and Stressor Perception</a:t>
            </a:r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2238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11225"/>
            <a:ext cx="4094163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2813050"/>
            <a:ext cx="1477963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2627313"/>
            <a:ext cx="394017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" t="68646" r="-317" b="-27"/>
          <a:stretch>
            <a:fillRect/>
          </a:stretch>
        </p:blipFill>
        <p:spPr bwMode="auto">
          <a:xfrm>
            <a:off x="1828800" y="4908550"/>
            <a:ext cx="36099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5026025"/>
            <a:ext cx="1268412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18" name="Straight Arrow Connector 8"/>
          <p:cNvCxnSpPr>
            <a:cxnSpLocks noChangeShapeType="1"/>
            <a:endCxn id="17416" idx="1"/>
          </p:cNvCxnSpPr>
          <p:nvPr/>
        </p:nvCxnSpPr>
        <p:spPr bwMode="auto">
          <a:xfrm>
            <a:off x="1624013" y="5822950"/>
            <a:ext cx="2047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419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105400"/>
            <a:ext cx="33528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066800" y="457200"/>
            <a:ext cx="7620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Lending a Hand                                                    </a:t>
            </a:r>
            <a:r>
              <a:rPr lang="en-US" altLang="en-US" sz="2000">
                <a:solidFill>
                  <a:srgbClr val="0000FF"/>
                </a:solidFill>
                <a:latin typeface="Arial Narrow" panose="020B0606020202030204" pitchFamily="34" charset="0"/>
              </a:rPr>
              <a:t>Coan, Shaefer, &amp; Davidson, 2006</a:t>
            </a:r>
          </a:p>
        </p:txBody>
      </p:sp>
      <p:pic>
        <p:nvPicPr>
          <p:cNvPr id="1433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4495800" cy="300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762000" y="50292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What's happening in this photo?  Why?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066800" y="457200"/>
            <a:ext cx="7620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Lending a Hand                                                    </a:t>
            </a:r>
            <a:r>
              <a:rPr lang="en-US" altLang="en-US" sz="2000">
                <a:solidFill>
                  <a:srgbClr val="0000FF"/>
                </a:solidFill>
                <a:latin typeface="Arial Narrow" panose="020B0606020202030204" pitchFamily="34" charset="0"/>
              </a:rPr>
              <a:t>Coan, Shaefer, &amp; Davidson, 2006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28600" y="1828800"/>
            <a:ext cx="86868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Thesis:</a:t>
            </a:r>
            <a:r>
              <a:rPr lang="en-US" altLang="en-US" sz="2400" dirty="0">
                <a:latin typeface="Arial Narrow" panose="020B0606020202030204" pitchFamily="34" charset="0"/>
              </a:rPr>
              <a:t>  Social contact helps people regulate disturbing emotion.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Method: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	</a:t>
            </a:r>
            <a:r>
              <a:rPr lang="en-US" altLang="en-US" sz="2400" dirty="0">
                <a:latin typeface="Arial Narrow" panose="020B0606020202030204" pitchFamily="34" charset="0"/>
              </a:rPr>
              <a:t>16 married women expected to receive painful shocks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Women placed in fMRI scanner with shock electrodes on ankle.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Women receive signal indicating shock/no shock will be 			delivered.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Fear measured at signal onset.  This is repeated for 3 blocks of 		12 trials.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During these trial blocks, women hold:                                                            		1) husband's hand  2) Experimenter's hand 3) no hand.</a:t>
            </a:r>
            <a:r>
              <a:rPr lang="en-US" altLang="en-US" sz="2400" b="1" dirty="0">
                <a:latin typeface="Arial Narrow" panose="020B0606020202030204" pitchFamily="34" charset="0"/>
              </a:rPr>
              <a:t> </a:t>
            </a:r>
            <a:endParaRPr lang="en-US" altLang="en-US" sz="2400" dirty="0"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016" r="3622" b="10656"/>
          <a:stretch/>
        </p:blipFill>
        <p:spPr>
          <a:xfrm>
            <a:off x="838200" y="125989"/>
            <a:ext cx="1981200" cy="1557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000" r="12182"/>
          <a:stretch/>
        </p:blipFill>
        <p:spPr>
          <a:xfrm>
            <a:off x="7010400" y="0"/>
            <a:ext cx="1758846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066800" y="501650"/>
            <a:ext cx="7620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Lending a Hand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Arial Narrow" panose="020B0606020202030204" pitchFamily="34" charset="0"/>
              </a:rPr>
              <a:t>Coan, Shaefer, &amp; Davidson, 2006</a:t>
            </a:r>
          </a:p>
        </p:txBody>
      </p:sp>
      <p:graphicFrame>
        <p:nvGraphicFramePr>
          <p:cNvPr id="16387" name="Object 6"/>
          <p:cNvGraphicFramePr>
            <a:graphicFrameLocks noChangeAspect="1"/>
          </p:cNvGraphicFramePr>
          <p:nvPr/>
        </p:nvGraphicFramePr>
        <p:xfrm>
          <a:off x="304800" y="2614613"/>
          <a:ext cx="4191000" cy="279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096090" imgH="4067280" progId="MSGraph.Chart.8">
                  <p:embed followColorScheme="full"/>
                </p:oleObj>
              </mc:Choice>
              <mc:Fallback>
                <p:oleObj name="Chart" r:id="rId2" imgW="6096090" imgH="4067280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614613"/>
                        <a:ext cx="4191000" cy="279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7"/>
          <p:cNvGraphicFramePr>
            <a:graphicFrameLocks noChangeAspect="1"/>
          </p:cNvGraphicFramePr>
          <p:nvPr/>
        </p:nvGraphicFramePr>
        <p:xfrm>
          <a:off x="4724400" y="2690813"/>
          <a:ext cx="4191000" cy="279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6096090" imgH="4067280" progId="MSGraph.Chart.8">
                  <p:embed followColorScheme="full"/>
                </p:oleObj>
              </mc:Choice>
              <mc:Fallback>
                <p:oleObj name="Chart" r:id="rId4" imgW="6096090" imgH="4067280" progId="MSGraph.Chart.8">
                  <p:embed followColorScheme="full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690813"/>
                        <a:ext cx="4191000" cy="279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990600" y="1828800"/>
            <a:ext cx="2971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Unpleasantness of Expected Shock</a:t>
            </a: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5334000" y="1828800"/>
            <a:ext cx="2971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Phys. Arousal Due to Expected Shock</a:t>
            </a:r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609600" y="5562600"/>
            <a:ext cx="7391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Effect of spousal hand holding on neural threat response was moderated by relationship quality:  Closer relationships led to lower threat response, but only when holding husband's hand.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066800" y="11430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914400" y="717550"/>
            <a:ext cx="7772400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>
                <a:solidFill>
                  <a:srgbClr val="0000FF"/>
                </a:solidFill>
                <a:latin typeface="Arial Narrow" panose="020B0606020202030204" pitchFamily="34" charset="0"/>
              </a:rPr>
              <a:t>Social Support: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>
                <a:solidFill>
                  <a:srgbClr val="0000FF"/>
                </a:solidFill>
                <a:latin typeface="Arial Narrow" panose="020B0606020202030204" pitchFamily="34" charset="0"/>
              </a:rPr>
              <a:t>Better to Give Or to Receive?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Arial Narrow" panose="020B0606020202030204" pitchFamily="34" charset="0"/>
              </a:rPr>
              <a:t>Brown, Nesse, Vinokur, &amp; Smith, 2003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41600"/>
            <a:ext cx="5410200" cy="360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914400" y="488950"/>
            <a:ext cx="7772400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>
                <a:solidFill>
                  <a:srgbClr val="0000FF"/>
                </a:solidFill>
                <a:latin typeface="Arial Narrow" panose="020B0606020202030204" pitchFamily="34" charset="0"/>
              </a:rPr>
              <a:t>Social Support: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>
                <a:solidFill>
                  <a:srgbClr val="0000FF"/>
                </a:solidFill>
                <a:latin typeface="Arial Narrow" panose="020B0606020202030204" pitchFamily="34" charset="0"/>
              </a:rPr>
              <a:t>Better to Give than to Receive?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Arial Narrow" panose="020B0606020202030204" pitchFamily="34" charset="0"/>
              </a:rPr>
              <a:t>Brown, Nesse, Vinokur, &amp; Smith, 2003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609600" y="2133600"/>
            <a:ext cx="80010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Design:</a:t>
            </a:r>
            <a:r>
              <a:rPr lang="en-US" altLang="en-US" sz="2400">
                <a:latin typeface="Arial Narrow" panose="020B0606020202030204" pitchFamily="34" charset="0"/>
              </a:rPr>
              <a:t>  Prospective study conducted over five years.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Subjects</a:t>
            </a:r>
            <a:r>
              <a:rPr lang="en-US" altLang="en-US" sz="2400">
                <a:latin typeface="Arial Narrow" panose="020B0606020202030204" pitchFamily="34" charset="0"/>
              </a:rPr>
              <a:t>—Older couples, where husband is 65 + years old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Time 1 measures:</a:t>
            </a:r>
            <a:r>
              <a:rPr lang="en-US" altLang="en-US" sz="2400">
                <a:latin typeface="Arial Narrow" panose="020B060602020203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a.  Receive social support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b.  Supply social support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c.  Dependency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d.  Age, gender, physical health, mental health, SES,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     personality.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Time 2 measure:</a:t>
            </a:r>
            <a:r>
              <a:rPr lang="en-US" altLang="en-US" sz="2400">
                <a:latin typeface="Arial Narrow" panose="020B0606020202030204" pitchFamily="34" charset="0"/>
              </a:rPr>
              <a:t>  Mortality.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21507" name="Object 4"/>
          <p:cNvGraphicFramePr>
            <a:graphicFrameLocks noChangeAspect="1"/>
          </p:cNvGraphicFramePr>
          <p:nvPr/>
        </p:nvGraphicFramePr>
        <p:xfrm>
          <a:off x="2133600" y="2057400"/>
          <a:ext cx="54864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477089" imgH="5105489" progId="MSGraph.Chart.8">
                  <p:embed/>
                </p:oleObj>
              </mc:Choice>
              <mc:Fallback>
                <p:oleObj name="Chart" r:id="rId2" imgW="6477089" imgH="5105489" progId="MSGraph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057400"/>
                        <a:ext cx="54864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990600" y="609600"/>
            <a:ext cx="7696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Effects of Giving Vs. Receiving            Support on Mortality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762000" y="5334000"/>
            <a:ext cx="75438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Note</a:t>
            </a:r>
            <a:r>
              <a:rPr lang="en-US" altLang="en-US" sz="2400">
                <a:latin typeface="Arial Narrow" panose="020B0606020202030204" pitchFamily="34" charset="0"/>
              </a:rPr>
              <a:t>:  Anyone seemed "hurt" here by support delivery/receipt?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What's that about?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295400"/>
            <a:ext cx="1731962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192338" y="1295400"/>
            <a:ext cx="5943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i="1"/>
              <a:t>Psychological Stress and Mitochondria</a:t>
            </a:r>
          </a:p>
          <a:p>
            <a:r>
              <a:rPr lang="en-US" altLang="en-US" sz="2000" i="1"/>
              <a:t>Positive Affect and Negative Affect and Allostatic Load</a:t>
            </a:r>
          </a:p>
          <a:p>
            <a:r>
              <a:rPr lang="en-US" altLang="en-US" sz="2000" i="1"/>
              <a:t>Childhood socioeconomic status, cortisol, stress</a:t>
            </a:r>
          </a:p>
          <a:p>
            <a:r>
              <a:rPr lang="en-US" altLang="en-US" sz="2000" i="1"/>
              <a:t>Childhood trauma and sleep disorders in adulthood</a:t>
            </a:r>
          </a:p>
          <a:p>
            <a:r>
              <a:rPr lang="en-US" altLang="en-US" sz="2000" i="1"/>
              <a:t>Racial discrimination, hostility, adrenal response 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195263" y="609600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</a:rPr>
              <a:t>Health Psychology Research Journals</a:t>
            </a:r>
          </a:p>
        </p:txBody>
      </p:sp>
      <p:pic>
        <p:nvPicPr>
          <p:cNvPr id="410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3886200"/>
            <a:ext cx="17319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2238375" y="4059238"/>
            <a:ext cx="69119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i="1"/>
              <a:t>Time-varying social support and time of death –CHD</a:t>
            </a:r>
          </a:p>
          <a:p>
            <a:r>
              <a:rPr lang="en-US" altLang="en-US" sz="2000" i="1"/>
              <a:t>Mental health treatment and physical healthcare costs</a:t>
            </a:r>
          </a:p>
          <a:p>
            <a:r>
              <a:rPr lang="en-US" altLang="en-US" sz="2000" i="1"/>
              <a:t>Marital satisfaction and mortality</a:t>
            </a:r>
          </a:p>
          <a:p>
            <a:r>
              <a:rPr lang="en-US" altLang="en-US" sz="2000" i="1"/>
              <a:t>Social nudging: Effects of social feedback on vaccines</a:t>
            </a:r>
          </a:p>
          <a:p>
            <a:r>
              <a:rPr lang="en-US" altLang="en-US" sz="2000" i="1"/>
              <a:t>Fruit and veg. intake and mental health among Mex. Americans</a:t>
            </a:r>
          </a:p>
          <a:p>
            <a:r>
              <a:rPr lang="en-US" altLang="en-US" sz="2000" i="1"/>
              <a:t>Social support, loneliness, and telomere length for POWs.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381000" y="476250"/>
            <a:ext cx="861060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</a:t>
            </a: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	Summary of Social Support Benefits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1.  General health promoter—effects all physio-systems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2.  Reduces rates of illness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3.  Reduces death rates (e.g., post MI)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4.  Quicker recovery from major illness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5.  Sustains life for people with terminal illness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838200" y="5334000"/>
            <a:ext cx="7620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latin typeface="Arial Narrow" panose="020B0606020202030204" pitchFamily="34" charset="0"/>
              </a:rPr>
              <a:t>However, people’s helping efforts can also fail.  How so?  What are ways in which people made it worse by trying to make it better?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14400"/>
            <a:ext cx="7239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0070C0"/>
                </a:solidFill>
                <a:latin typeface="Arial Narrow" panose="020B0606020202030204" pitchFamily="34" charset="0"/>
              </a:rPr>
              <a:t>Review Question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057400"/>
            <a:ext cx="75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Days after the Loma </a:t>
            </a:r>
            <a:r>
              <a:rPr lang="en-US" dirty="0" err="1">
                <a:latin typeface="Arial Narrow" panose="020B0606020202030204" pitchFamily="34" charset="0"/>
              </a:rPr>
              <a:t>Prieta</a:t>
            </a:r>
            <a:r>
              <a:rPr lang="en-US" dirty="0">
                <a:latin typeface="Arial Narrow" panose="020B0606020202030204" pitchFamily="34" charset="0"/>
              </a:rPr>
              <a:t> Earthquake Harber and Knutson handed out quake-coping surveys to people in the Bay Area.  People eagerly agreed to complete the surveys because: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____ The surveys were expertly prepared.</a:t>
            </a:r>
          </a:p>
          <a:p>
            <a:r>
              <a:rPr lang="en-US" dirty="0">
                <a:latin typeface="Arial Narrow" panose="020B0606020202030204" pitchFamily="34" charset="0"/>
              </a:rPr>
              <a:t>____ People in the Bay Area were bored.</a:t>
            </a:r>
          </a:p>
          <a:p>
            <a:r>
              <a:rPr lang="en-US" dirty="0">
                <a:latin typeface="Arial Narrow" panose="020B0606020202030204" pitchFamily="34" charset="0"/>
              </a:rPr>
              <a:t>____ The survey gave people a chance to disclose.</a:t>
            </a:r>
          </a:p>
          <a:p>
            <a:r>
              <a:rPr lang="en-US" dirty="0">
                <a:latin typeface="Arial Narrow" panose="020B0606020202030204" pitchFamily="34" charset="0"/>
              </a:rPr>
              <a:t>____ The survey helped people suppress quake-related thoughts</a:t>
            </a:r>
          </a:p>
          <a:p>
            <a:r>
              <a:rPr lang="en-US" dirty="0">
                <a:latin typeface="Arial Narrow" panose="020B0606020202030204" pitchFamily="34" charset="0"/>
              </a:rPr>
              <a:t>____ None of the above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0545" y="4191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8682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14400"/>
            <a:ext cx="7239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0070C0"/>
                </a:solidFill>
                <a:latin typeface="Arial Narrow" panose="020B0606020202030204" pitchFamily="34" charset="0"/>
              </a:rPr>
              <a:t>Review Question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057400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During the “Inhibition Phase”, about weeks 2-6 after wide-scale disasters, people are more likely to: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____ Have disaster-related dreams</a:t>
            </a:r>
          </a:p>
          <a:p>
            <a:r>
              <a:rPr lang="en-US" dirty="0">
                <a:latin typeface="Arial Narrow" panose="020B0606020202030204" pitchFamily="34" charset="0"/>
              </a:rPr>
              <a:t>____ Get into more arguments</a:t>
            </a:r>
          </a:p>
          <a:p>
            <a:r>
              <a:rPr lang="en-US" dirty="0">
                <a:latin typeface="Arial Narrow" panose="020B0606020202030204" pitchFamily="34" charset="0"/>
              </a:rPr>
              <a:t>____ Joke about the disaster</a:t>
            </a:r>
          </a:p>
          <a:p>
            <a:r>
              <a:rPr lang="en-US" dirty="0">
                <a:latin typeface="Arial Narrow" panose="020B0606020202030204" pitchFamily="34" charset="0"/>
              </a:rPr>
              <a:t>____ Commit more aggravated assaults</a:t>
            </a:r>
          </a:p>
          <a:p>
            <a:r>
              <a:rPr lang="en-US" dirty="0">
                <a:latin typeface="Arial Narrow" panose="020B0606020202030204" pitchFamily="34" charset="0"/>
              </a:rPr>
              <a:t>____ All of the above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494271"/>
            <a:ext cx="762066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066800" y="3108325"/>
            <a:ext cx="731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FF3300"/>
                </a:solidFill>
                <a:latin typeface="Arial Narrow" panose="020B0606020202030204" pitchFamily="34" charset="0"/>
              </a:rPr>
              <a:t>No se vive sin amour.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066800" y="1371600"/>
            <a:ext cx="7391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rgbClr val="0000FF"/>
                </a:solidFill>
                <a:latin typeface="Arial Narrow" panose="020B0606020202030204" pitchFamily="34" charset="0"/>
              </a:rPr>
              <a:t>Class 18:  Social Support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90600" y="4098925"/>
            <a:ext cx="731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FF3300"/>
                </a:solidFill>
                <a:latin typeface="Arial Narrow" panose="020B0606020202030204" pitchFamily="34" charset="0"/>
              </a:rPr>
              <a:t>(One cannot live without love)</a:t>
            </a:r>
          </a:p>
        </p:txBody>
      </p:sp>
    </p:spTree>
    <p:extLst>
      <p:ext uri="{BB962C8B-B14F-4D97-AF65-F5344CB8AC3E}">
        <p14:creationId xmlns:p14="http://schemas.microsoft.com/office/powerpoint/2010/main" val="408087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92288"/>
            <a:ext cx="3524250" cy="285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8" y="2057400"/>
            <a:ext cx="2779712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1300018" y="801688"/>
            <a:ext cx="647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Harlow "Wire Mother" Studies</a:t>
            </a:r>
          </a:p>
        </p:txBody>
      </p:sp>
      <p:sp>
        <p:nvSpPr>
          <p:cNvPr id="5125" name="TextBox 1"/>
          <p:cNvSpPr txBox="1">
            <a:spLocks noChangeArrowheads="1"/>
          </p:cNvSpPr>
          <p:nvPr/>
        </p:nvSpPr>
        <p:spPr bwMode="auto">
          <a:xfrm>
            <a:off x="457200" y="5638800"/>
            <a:ext cx="464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hlinkClick r:id="rId4"/>
              </a:rPr>
              <a:t>https://ryeberg.com/curated-videos/wire-or-cloth/</a:t>
            </a:r>
            <a:r>
              <a:rPr lang="en-US" altLang="en-US" sz="2400" dirty="0">
                <a:latin typeface="Times New Roman" panose="02020603050405020304" pitchFamily="18" charset="0"/>
              </a:rPr>
              <a:t>  4:20</a:t>
            </a:r>
          </a:p>
        </p:txBody>
      </p:sp>
    </p:spTree>
    <p:extLst>
      <p:ext uri="{BB962C8B-B14F-4D97-AF65-F5344CB8AC3E}">
        <p14:creationId xmlns:p14="http://schemas.microsoft.com/office/powerpoint/2010/main" val="2051650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762000" y="533400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Rene' Spitz Foundling Home Study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627063" y="5334000"/>
            <a:ext cx="729000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hlinkClick r:id="rId2"/>
              </a:rPr>
              <a:t>http://https://www.youtube.com/watch?v=iW3UHcYfCPI</a:t>
            </a: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hlinkClick r:id="rId3"/>
              </a:rPr>
              <a:t>https://www.youtube.com/watch?v=bF3j5UVCSCA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2081213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1447800"/>
            <a:ext cx="38657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11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My Documents\Rutgers\teaching and advising\Emotions\classes\emotions.power pt\classes powerpoint\class 07 attachment and temperament\dwarf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1219200"/>
            <a:ext cx="778986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371600" y="381000"/>
            <a:ext cx="69342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800">
                <a:solidFill>
                  <a:srgbClr val="00B0F0"/>
                </a:solidFill>
                <a:latin typeface="Arial Narrow" panose="020B0606020202030204" pitchFamily="34" charset="0"/>
              </a:rPr>
              <a:t>DEPRIVATION DWARFISM</a:t>
            </a:r>
          </a:p>
        </p:txBody>
      </p:sp>
    </p:spTree>
    <p:extLst>
      <p:ext uri="{BB962C8B-B14F-4D97-AF65-F5344CB8AC3E}">
        <p14:creationId xmlns:p14="http://schemas.microsoft.com/office/powerpoint/2010/main" val="755549232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2503</TotalTime>
  <Words>1451</Words>
  <Application>Microsoft Office PowerPoint</Application>
  <PresentationFormat>On-screen Show (4:3)</PresentationFormat>
  <Paragraphs>225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Black</vt:lpstr>
      <vt:lpstr>Arial Narrow</vt:lpstr>
      <vt:lpstr>Times New Roman</vt:lpstr>
      <vt:lpstr>Wingdings</vt:lpstr>
      <vt:lpstr>Pixel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Rutgers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and Emotions</dc:title>
  <dc:creator>Kent Harber</dc:creator>
  <cp:lastModifiedBy>Kent Harber</cp:lastModifiedBy>
  <cp:revision>157</cp:revision>
  <cp:lastPrinted>2016-03-22T20:13:42Z</cp:lastPrinted>
  <dcterms:created xsi:type="dcterms:W3CDTF">2006-08-09T20:27:24Z</dcterms:created>
  <dcterms:modified xsi:type="dcterms:W3CDTF">2024-03-19T15:04:41Z</dcterms:modified>
</cp:coreProperties>
</file>