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89" r:id="rId2"/>
    <p:sldId id="420" r:id="rId3"/>
    <p:sldId id="391" r:id="rId4"/>
    <p:sldId id="393" r:id="rId5"/>
    <p:sldId id="275" r:id="rId6"/>
    <p:sldId id="397" r:id="rId7"/>
    <p:sldId id="398" r:id="rId8"/>
    <p:sldId id="277" r:id="rId9"/>
    <p:sldId id="278" r:id="rId10"/>
    <p:sldId id="399" r:id="rId11"/>
    <p:sldId id="297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8" r:id="rId24"/>
    <p:sldId id="413" r:id="rId25"/>
    <p:sldId id="414" r:id="rId26"/>
    <p:sldId id="415" r:id="rId27"/>
    <p:sldId id="416" r:id="rId28"/>
    <p:sldId id="419" r:id="rId29"/>
    <p:sldId id="421" r:id="rId30"/>
    <p:sldId id="423" r:id="rId31"/>
    <p:sldId id="424" r:id="rId32"/>
    <p:sldId id="42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962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0B49-4E12-4307-8BDB-E980F0B46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72B4-83C8-410D-8608-EC2285E94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32D9-0B16-48DF-B876-893A74156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B056-6391-428B-A87E-CFF5CAC1B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1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C4881-5A94-4713-BDC1-012B7A9A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1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EBD3-6ED3-4113-AED9-3812D6410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0C6B1-4599-40F3-9EAF-864AB19D4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4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77E5-0CF4-42B2-9F7C-F483D2CFE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C5E6-1BC9-44B3-8A4F-F9846ED11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3D20-928F-44B3-A0E9-B4FE2E256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86303-4B4F-49A4-BEE2-848751650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906F652-3E14-42BE-98A4-E85C4344C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utgersRpoints@psychology.Rutger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Collective Coping</a:t>
            </a:r>
          </a:p>
        </p:txBody>
      </p:sp>
    </p:spTree>
    <p:extLst>
      <p:ext uri="{BB962C8B-B14F-4D97-AF65-F5344CB8AC3E}">
        <p14:creationId xmlns:p14="http://schemas.microsoft.com/office/powerpoint/2010/main" val="366345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652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Listening Isn’t Easy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71500" y="1038553"/>
            <a:ext cx="8001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Contagion of Distress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u="sng" dirty="0">
                <a:latin typeface="Arial Narrow" panose="020B0606020202030204" pitchFamily="34" charset="0"/>
              </a:rPr>
              <a:t>Holocaust survivors study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Victims disclose, bodies relax                              	       	 	Students listen to stories, bodies show stress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u="sng" dirty="0">
                <a:latin typeface="Arial Narrow" panose="020B0606020202030204" pitchFamily="34" charset="0"/>
              </a:rPr>
              <a:t>Vicarious traumatization among therapists                 </a:t>
            </a:r>
            <a:r>
              <a:rPr lang="en-US" altLang="en-US" sz="2400" dirty="0">
                <a:latin typeface="Arial Narrow" panose="020B0606020202030204" pitchFamily="34" charset="0"/>
              </a:rPr>
              <a:t>	  		Nightmares, phobias, flashbacks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Avoidance of the supporter role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u="sng" dirty="0">
                <a:latin typeface="Arial Narrow" panose="020B0606020202030204" pitchFamily="34" charset="0"/>
              </a:rPr>
              <a:t>Pseudo-sympathetic responses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              “When the going gets tough, the tough get going”            	       “It’s always darker before the dawn”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u="sng" dirty="0">
                <a:latin typeface="Arial Narrow" panose="020B0606020202030204" pitchFamily="34" charset="0"/>
              </a:rPr>
              <a:t>Outright rejection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FD9CFD-C242-4E49-814E-80FBC68A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41C81-ACCC-ACE8-4E97-CC05F7622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148" y="1143000"/>
            <a:ext cx="243535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>
                <a:solidFill>
                  <a:srgbClr val="0000FF"/>
                </a:solidFill>
                <a:latin typeface="Arial Narrow" panose="020B0606020202030204" pitchFamily="34" charset="0"/>
              </a:rPr>
              <a:t>Social Dilemma of Collective Coping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8978" y="1912938"/>
            <a:ext cx="7162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People simultaneously placed in two roles: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1.  Seek out others for support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2.  Sought out as a support source for others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AND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1.  Telling your problem advances coping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2.  Hearing others disclose is a stressor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A586A-D849-F7EC-9A83-C13FB6C3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600200"/>
            <a:ext cx="1376363" cy="1376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910E7-2C2E-02BD-6EBA-757E50108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512" y="3193395"/>
            <a:ext cx="2067889" cy="13760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ollective coping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 r="3133"/>
          <a:stretch/>
        </p:blipFill>
        <p:spPr bwMode="auto">
          <a:xfrm>
            <a:off x="1752601" y="869950"/>
            <a:ext cx="57912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1891855" y="400494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Quake Study Survey Locations</a:t>
            </a:r>
          </a:p>
        </p:txBody>
      </p:sp>
      <p:cxnSp>
        <p:nvCxnSpPr>
          <p:cNvPr id="47108" name="Straight Arrow Connector 2"/>
          <p:cNvCxnSpPr>
            <a:cxnSpLocks noChangeShapeType="1"/>
          </p:cNvCxnSpPr>
          <p:nvPr/>
        </p:nvCxnSpPr>
        <p:spPr bwMode="auto">
          <a:xfrm flipV="1">
            <a:off x="1371600" y="2971800"/>
            <a:ext cx="13716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9" name="Straight Arrow Connector 4"/>
          <p:cNvCxnSpPr>
            <a:cxnSpLocks noChangeShapeType="1"/>
          </p:cNvCxnSpPr>
          <p:nvPr/>
        </p:nvCxnSpPr>
        <p:spPr bwMode="auto">
          <a:xfrm flipV="1">
            <a:off x="2819400" y="3657600"/>
            <a:ext cx="6096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0" name="Straight Arrow Connector 6"/>
          <p:cNvCxnSpPr>
            <a:cxnSpLocks noChangeShapeType="1"/>
          </p:cNvCxnSpPr>
          <p:nvPr/>
        </p:nvCxnSpPr>
        <p:spPr bwMode="auto">
          <a:xfrm flipH="1">
            <a:off x="3200400" y="1447800"/>
            <a:ext cx="7620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1" name="Straight Arrow Connector 8"/>
          <p:cNvCxnSpPr>
            <a:cxnSpLocks noChangeShapeType="1"/>
          </p:cNvCxnSpPr>
          <p:nvPr/>
        </p:nvCxnSpPr>
        <p:spPr bwMode="auto">
          <a:xfrm flipH="1" flipV="1">
            <a:off x="5867400" y="4191000"/>
            <a:ext cx="1524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3810000" y="1143000"/>
            <a:ext cx="2286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Sacramento, CA</a:t>
            </a:r>
          </a:p>
        </p:txBody>
      </p:sp>
      <p:sp>
        <p:nvSpPr>
          <p:cNvPr id="47113" name="TextBox 12"/>
          <p:cNvSpPr txBox="1">
            <a:spLocks noChangeArrowheads="1"/>
          </p:cNvSpPr>
          <p:nvPr/>
        </p:nvSpPr>
        <p:spPr bwMode="auto">
          <a:xfrm>
            <a:off x="987425" y="3633788"/>
            <a:ext cx="2286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San Francisco, CA</a:t>
            </a:r>
          </a:p>
        </p:txBody>
      </p:sp>
      <p:sp>
        <p:nvSpPr>
          <p:cNvPr id="47114" name="TextBox 13"/>
          <p:cNvSpPr txBox="1">
            <a:spLocks noChangeArrowheads="1"/>
          </p:cNvSpPr>
          <p:nvPr/>
        </p:nvSpPr>
        <p:spPr bwMode="auto">
          <a:xfrm>
            <a:off x="1468438" y="4427538"/>
            <a:ext cx="2286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Los Angeles, CA</a:t>
            </a:r>
          </a:p>
        </p:txBody>
      </p:sp>
      <p:sp>
        <p:nvSpPr>
          <p:cNvPr id="47115" name="TextBox 14"/>
          <p:cNvSpPr txBox="1">
            <a:spLocks noChangeArrowheads="1"/>
          </p:cNvSpPr>
          <p:nvPr/>
        </p:nvSpPr>
        <p:spPr bwMode="auto">
          <a:xfrm>
            <a:off x="5334000" y="5014913"/>
            <a:ext cx="2286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Dallas, TX</a:t>
            </a:r>
          </a:p>
        </p:txBody>
      </p:sp>
      <p:sp>
        <p:nvSpPr>
          <p:cNvPr id="47116" name="TextBox 15"/>
          <p:cNvSpPr txBox="1">
            <a:spLocks noChangeArrowheads="1"/>
          </p:cNvSpPr>
          <p:nvPr/>
        </p:nvSpPr>
        <p:spPr bwMode="auto">
          <a:xfrm>
            <a:off x="1163638" y="5467350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Survey conducted 8 times after quake: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Weeks 1, 2, 3, 6, 8, 16, 28, 50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9F51B-AFAB-4F83-977D-4438328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00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Quake Study Method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7924800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Sample  size:</a:t>
            </a:r>
            <a:r>
              <a:rPr lang="en-US" altLang="en-US" sz="2600">
                <a:latin typeface="Arial Narrow" panose="020B0606020202030204" pitchFamily="34" charset="0"/>
              </a:rPr>
              <a:t>	789 residents (SF, Sac, S. Cal, Dallas)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Data gathering method: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Phone survey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Random digit dialing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Calls made 6:30 – 9:30, weeknights only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Survey lasts 10 minutes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238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24670-3A85-4116-A266-F8A13743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33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Survey Content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295400" y="2286000"/>
            <a:ext cx="63246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Communication:</a:t>
            </a:r>
            <a:r>
              <a:rPr lang="en-US" altLang="en-US" sz="2600">
                <a:latin typeface="Arial Narrow" panose="020B0606020202030204" pitchFamily="34" charset="0"/>
              </a:rPr>
              <a:t>   Thinking, talking, listening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Emotional reactions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Physical symptoms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Coping tactics</a:t>
            </a:r>
            <a:r>
              <a:rPr lang="en-US" altLang="en-US" sz="2600">
                <a:latin typeface="Arial Narrow" panose="020B0606020202030204" pitchFamily="34" charset="0"/>
              </a:rPr>
              <a:t>: praying, joking, drinking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F69AF-048B-44EF-80ED-070158E7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79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2019" y="5334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Rates of Talking and Thinking Following the Loma </a:t>
            </a:r>
            <a:r>
              <a:rPr lang="en-US" altLang="en-US" sz="3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Prieta</a:t>
            </a:r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 Earthquake: Bay Area Only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80081"/>
              </p:ext>
            </p:extLst>
          </p:nvPr>
        </p:nvGraphicFramePr>
        <p:xfrm>
          <a:off x="1473200" y="1752600"/>
          <a:ext cx="7306701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170409" imgH="4069008" progId="MSGraph.Chart.8">
                  <p:embed followColorScheme="full"/>
                </p:oleObj>
              </mc:Choice>
              <mc:Fallback>
                <p:oleObj name="Chart" r:id="rId2" imgW="7170409" imgH="4069008" progId="MSGraph.Chart.8">
                  <p:embed followColorScheme="full"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52600"/>
                        <a:ext cx="7306701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785A9-A94F-49C5-9216-31E6D4F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34E489-BA7F-0346-9FD1-412A4EEF454C}"/>
              </a:ext>
            </a:extLst>
          </p:cNvPr>
          <p:cNvCxnSpPr/>
          <p:nvPr/>
        </p:nvCxnSpPr>
        <p:spPr bwMode="auto">
          <a:xfrm>
            <a:off x="3810000" y="2112264"/>
            <a:ext cx="0" cy="27432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1D60E3-9E35-1B97-AB73-D3D511D72C76}"/>
              </a:ext>
            </a:extLst>
          </p:cNvPr>
          <p:cNvCxnSpPr/>
          <p:nvPr/>
        </p:nvCxnSpPr>
        <p:spPr bwMode="auto">
          <a:xfrm>
            <a:off x="5257800" y="2112264"/>
            <a:ext cx="0" cy="27432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DA8A48-BCBE-0FFB-84A6-A7DF50058784}"/>
              </a:ext>
            </a:extLst>
          </p:cNvPr>
          <p:cNvSpPr txBox="1"/>
          <p:nvPr/>
        </p:nvSpPr>
        <p:spPr>
          <a:xfrm>
            <a:off x="2078418" y="5952034"/>
            <a:ext cx="487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 Narrow" panose="020B0606020202030204" pitchFamily="34" charset="0"/>
              </a:rPr>
              <a:t>Talking rate/Thinking rate:   Week 1 = 73%</a:t>
            </a:r>
          </a:p>
          <a:p>
            <a:r>
              <a:rPr lang="en-US" sz="2200" i="1" dirty="0">
                <a:latin typeface="Arial Narrow" panose="020B0606020202030204" pitchFamily="34" charset="0"/>
              </a:rPr>
              <a:t>			 Week 3 = 36% </a:t>
            </a:r>
          </a:p>
        </p:txBody>
      </p:sp>
    </p:spTree>
    <p:extLst>
      <p:ext uri="{BB962C8B-B14F-4D97-AF65-F5344CB8AC3E}">
        <p14:creationId xmlns:p14="http://schemas.microsoft.com/office/powerpoint/2010/main" val="20439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504950" y="2133600"/>
            <a:ext cx="693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200" i="1" dirty="0">
                <a:solidFill>
                  <a:srgbClr val="C00000"/>
                </a:solidFill>
                <a:latin typeface="Arial Narrow" panose="020B0606020202030204" pitchFamily="34" charset="0"/>
              </a:rPr>
              <a:t>“Thank you for not sharing your earthquake experience with me.”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581150" y="4249578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T-shirts in Palo Alto during weeks 3-6 after the quake.</a:t>
            </a:r>
          </a:p>
        </p:txBody>
      </p:sp>
      <p:sp>
        <p:nvSpPr>
          <p:cNvPr id="52228" name="TextBox 1"/>
          <p:cNvSpPr txBox="1">
            <a:spLocks noChangeArrowheads="1"/>
          </p:cNvSpPr>
          <p:nvPr/>
        </p:nvSpPr>
        <p:spPr bwMode="auto">
          <a:xfrm>
            <a:off x="1162050" y="615950"/>
            <a:ext cx="7696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Why Weren’t People Speaking                          During Weeks 2-6?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4B2B0D-5504-4D06-810B-C466D777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6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5718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Percent Reporting an Earthquake-Related Dream, SF vs. Other Locations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2158"/>
              </p:ext>
            </p:extLst>
          </p:nvPr>
        </p:nvGraphicFramePr>
        <p:xfrm>
          <a:off x="1524000" y="2790825"/>
          <a:ext cx="7172325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170409" imgH="4069008" progId="MSGraph.Chart.8">
                  <p:embed followColorScheme="full"/>
                </p:oleObj>
              </mc:Choice>
              <mc:Fallback>
                <p:oleObj name="Chart" r:id="rId2" imgW="7170409" imgH="4069008" progId="MSGraph.Chart.8">
                  <p:embed followColorScheme="full"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90825"/>
                        <a:ext cx="7172325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D3AA9-63A7-467B-B075-D9D43D96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51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6833" y="2317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Percent Reporting an Argument with Family                         or Co-Workers During the Prior Week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50309"/>
              </p:ext>
            </p:extLst>
          </p:nvPr>
        </p:nvGraphicFramePr>
        <p:xfrm>
          <a:off x="1281113" y="2286000"/>
          <a:ext cx="7581897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82924" imgH="4678776" progId="MSGraph.Chart.8">
                  <p:embed followColorScheme="full"/>
                </p:oleObj>
              </mc:Choice>
              <mc:Fallback>
                <p:oleObj name="Chart" r:id="rId2" imgW="8282924" imgH="4678776" progId="MSGraph.Chart.8">
                  <p:embed followColorScheme="full"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2286000"/>
                        <a:ext cx="7581897" cy="42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Line 4"/>
          <p:cNvSpPr>
            <a:spLocks noChangeShapeType="1"/>
          </p:cNvSpPr>
          <p:nvPr/>
        </p:nvSpPr>
        <p:spPr bwMode="auto">
          <a:xfrm flipV="1">
            <a:off x="4391025" y="3810000"/>
            <a:ext cx="9906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42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37477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169D3-6DA1-419E-B94A-E17B7049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4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Percentage Change in Aggravated Assaults </a:t>
            </a:r>
            <a:br>
              <a:rPr lang="en-US" altLang="en-US" sz="2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From Year Before Quake to Year After Quake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914400" y="2438400"/>
          <a:ext cx="77724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415981" imgH="4297752" progId="MSGraph.Chart.8">
                  <p:embed followColorScheme="full"/>
                </p:oleObj>
              </mc:Choice>
              <mc:Fallback>
                <p:oleObj name="Chart" r:id="rId2" imgW="6415981" imgH="4297752" progId="MSGraph.Chart.8">
                  <p:embed followColorScheme="full"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77724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4343400" y="2971800"/>
            <a:ext cx="15240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53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0"/>
          <a:stretch>
            <a:fillRect/>
          </a:stretch>
        </p:blipFill>
        <p:spPr bwMode="auto">
          <a:xfrm>
            <a:off x="4191000" y="1295400"/>
            <a:ext cx="2495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25A4B-9E8A-4C0D-BBDD-70761640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82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FEEEC-CA83-775F-2653-AFEF7BE0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64" y="1130433"/>
            <a:ext cx="5334000" cy="3380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50F09-7AAC-F729-39BA-1370B122C70A}"/>
              </a:ext>
            </a:extLst>
          </p:cNvPr>
          <p:cNvSpPr txBox="1"/>
          <p:nvPr/>
        </p:nvSpPr>
        <p:spPr>
          <a:xfrm>
            <a:off x="697992" y="438808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How To Get Extra Credit R-Points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D89CD-A615-1288-A888-7DED8785690D}"/>
              </a:ext>
            </a:extLst>
          </p:cNvPr>
          <p:cNvSpPr txBox="1"/>
          <p:nvPr/>
        </p:nvSpPr>
        <p:spPr>
          <a:xfrm>
            <a:off x="507492" y="4724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PDF of this document posted to Canvas and my Health Psych webpage.</a:t>
            </a:r>
          </a:p>
          <a:p>
            <a:pPr algn="ctr"/>
            <a:r>
              <a:rPr lang="en-US" sz="2000" dirty="0">
                <a:latin typeface="Arial Narrow" panose="020B0606020202030204" pitchFamily="34" charset="0"/>
              </a:rPr>
              <a:t>For more information, contact </a:t>
            </a:r>
            <a:r>
              <a:rPr lang="en-US" sz="2000" dirty="0">
                <a:latin typeface="Arial Narrow" panose="020B0606020202030204" pitchFamily="34" charset="0"/>
                <a:hlinkClick r:id="rId3"/>
              </a:rPr>
              <a:t>RutgersRpoints@psychology.Rutgers.edu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DED41-36C1-B433-9515-786FE1170FAD}"/>
              </a:ext>
            </a:extLst>
          </p:cNvPr>
          <p:cNvSpPr txBox="1"/>
          <p:nvPr/>
        </p:nvSpPr>
        <p:spPr>
          <a:xfrm>
            <a:off x="381000" y="5943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POSTING TEST GRADES ON CANVAS:  Will do this soon. </a:t>
            </a:r>
          </a:p>
        </p:txBody>
      </p:sp>
    </p:spTree>
    <p:extLst>
      <p:ext uri="{BB962C8B-B14F-4D97-AF65-F5344CB8AC3E}">
        <p14:creationId xmlns:p14="http://schemas.microsoft.com/office/powerpoint/2010/main" val="368979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solidFill>
                  <a:srgbClr val="0070C0"/>
                </a:solidFill>
                <a:latin typeface="Arial Narrow" panose="020B0606020202030204" pitchFamily="34" charset="0"/>
              </a:rPr>
              <a:t>Rates of Quake Related Joking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147763" y="1905000"/>
          <a:ext cx="7851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82924" imgH="4678776" progId="MSGraph.Chart.8">
                  <p:embed followColorScheme="full"/>
                </p:oleObj>
              </mc:Choice>
              <mc:Fallback>
                <p:oleObj name="Chart" r:id="rId2" imgW="8282924" imgH="4678776" progId="MSGraph.Chart.8">
                  <p:embed followColorScheme="full"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905000"/>
                        <a:ext cx="7851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038600" y="3581400"/>
            <a:ext cx="12192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4038600" y="4724400"/>
            <a:ext cx="12192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632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286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5B2D64-A32A-40C0-91FE-20A746C8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26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5770"/>
            <a:ext cx="8610600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A need to be shaken and stirred: To What Degree were you glad you experienced the earthquake?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02664" y="1752600"/>
            <a:ext cx="6934200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i="1" dirty="0">
                <a:latin typeface="Arial Narrow" panose="020B0606020202030204" pitchFamily="34" charset="0"/>
              </a:rPr>
              <a:t>“But deep in my heart I know not that a major disaster would be deliverance from my drab, wretched life – salvation from the old week-by-week, a chance for two-bit heroics blown up on the front page … . I’ve talked to others, and I’m not alone.  Maybe we crave a chance to be stouthearted for once and have a real situation to cope with.”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Michael Hood, NPR Reporter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Commenting on minor quake in Seattle, WA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05/09/96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AA164-1C18-4D53-8613-18B54069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31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1485900" y="533400"/>
            <a:ext cx="720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Arial Narrow" panose="020B0606020202030204" pitchFamily="34" charset="0"/>
              </a:rPr>
              <a:t>The Three Stage Model of Collective Coping</a:t>
            </a:r>
          </a:p>
        </p:txBody>
      </p:sp>
      <p:pic>
        <p:nvPicPr>
          <p:cNvPr id="58371" name="Picture 7" descr="collective coping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2209" b="3086"/>
          <a:stretch/>
        </p:blipFill>
        <p:spPr bwMode="auto">
          <a:xfrm>
            <a:off x="990600" y="342899"/>
            <a:ext cx="7924799" cy="60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762000" y="533400"/>
            <a:ext cx="803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Arial Narrow" panose="020B0606020202030204" pitchFamily="34" charset="0"/>
              </a:rPr>
              <a:t>The Three Stage Model of Collective Coping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00322-599A-4D7A-A8B0-AE9EABF0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0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72C0DA-9C51-3A99-B2F6-46D605ED4BAA}"/>
              </a:ext>
            </a:extLst>
          </p:cNvPr>
          <p:cNvSpPr txBox="1"/>
          <p:nvPr/>
        </p:nvSpPr>
        <p:spPr>
          <a:xfrm>
            <a:off x="1581150" y="45089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Persian Gulf War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36F46-3AB1-0D8E-BFC0-20030FADE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12" y="3046101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A42D1-EF47-7BE9-49F2-7925E458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4454175"/>
            <a:ext cx="260032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D4272-F19D-0CCF-C354-E3B148B98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213" y="4273600"/>
            <a:ext cx="2209800" cy="2133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E6553-3F64-A237-7C8E-F5F579FDD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06" y="1175676"/>
            <a:ext cx="3429000" cy="1538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2BB69-96F4-9272-F86D-C56D434A6C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732"/>
          <a:stretch/>
        </p:blipFill>
        <p:spPr>
          <a:xfrm>
            <a:off x="7086600" y="1382721"/>
            <a:ext cx="1790700" cy="2219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3F099-F109-0D8A-DAD7-413ACDB93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2362" y="4724400"/>
            <a:ext cx="2514600" cy="181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8F249-3E27-8240-0D43-696D77874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24" y="1701838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6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Rates and Talking and Thinking Following the Persian Gulf War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147763" y="1965325"/>
          <a:ext cx="7851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82924" imgH="4678776" progId="MSGraph.Chart.8">
                  <p:embed followColorScheme="full"/>
                </p:oleObj>
              </mc:Choice>
              <mc:Fallback>
                <p:oleObj name="Chart" r:id="rId2" imgW="8282924" imgH="4678776" progId="MSGraph.Chart.8">
                  <p:embed followColorScheme="full"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965325"/>
                        <a:ext cx="7851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80DC4-2C4E-48D6-9D4D-BD94F14A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96A690-177A-1EE8-E29A-66346D7A6279}"/>
              </a:ext>
            </a:extLst>
          </p:cNvPr>
          <p:cNvCxnSpPr/>
          <p:nvPr/>
        </p:nvCxnSpPr>
        <p:spPr bwMode="auto">
          <a:xfrm flipH="1">
            <a:off x="3429000" y="2286000"/>
            <a:ext cx="76200" cy="2743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9893F6-8896-AE36-ED69-AEEBFD31D7DC}"/>
              </a:ext>
            </a:extLst>
          </p:cNvPr>
          <p:cNvCxnSpPr/>
          <p:nvPr/>
        </p:nvCxnSpPr>
        <p:spPr bwMode="auto">
          <a:xfrm flipH="1">
            <a:off x="5257800" y="2286000"/>
            <a:ext cx="76200" cy="2743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90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Rates of Event-Related Dreaming, </a:t>
            </a:r>
            <a:b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Following the Quake and Following the War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292225" y="2057400"/>
          <a:ext cx="7851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82924" imgH="4678776" progId="MSGraph.Chart.8">
                  <p:embed followColorScheme="full"/>
                </p:oleObj>
              </mc:Choice>
              <mc:Fallback>
                <p:oleObj name="Chart" r:id="rId2" imgW="8282924" imgH="4678776" progId="MSGraph.Chart.8">
                  <p:embed followColorScheme="full"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2057400"/>
                        <a:ext cx="7851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4419600" y="3048000"/>
            <a:ext cx="1600200" cy="160020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6019800" y="4648200"/>
            <a:ext cx="1066800" cy="7620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9C74AF-4732-4F47-B37B-A111D469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387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Rate of </a:t>
            </a: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Increased</a:t>
            </a:r>
            <a:r>
              <a:rPr lang="en-US" altLang="en-US" sz="4000" dirty="0">
                <a:solidFill>
                  <a:srgbClr val="0070C0"/>
                </a:solidFill>
                <a:latin typeface="Arial Narrow" panose="020B0606020202030204" pitchFamily="34" charset="0"/>
              </a:rPr>
              <a:t> Aggravated Assaults, Dallas, 1991 (War) vs. 1990 (Pre-War)</a:t>
            </a:r>
          </a:p>
        </p:txBody>
      </p:sp>
      <p:graphicFrame>
        <p:nvGraphicFramePr>
          <p:cNvPr id="634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3426"/>
              </p:ext>
            </p:extLst>
          </p:nvPr>
        </p:nvGraphicFramePr>
        <p:xfrm>
          <a:off x="533400" y="2057400"/>
          <a:ext cx="9829800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90488" imgH="4678776" progId="MSGraph.Chart.8">
                  <p:embed followColorScheme="full"/>
                </p:oleObj>
              </mc:Choice>
              <mc:Fallback>
                <p:oleObj name="Chart" r:id="rId2" imgW="8290488" imgH="4678776" progId="MSGraph.Chart.8">
                  <p:embed followColorScheme="full"/>
                  <p:pic>
                    <p:nvPicPr>
                      <p:cNvPr id="634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9829800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2AFD4-6C59-4D07-BCAF-BCF84378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58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4293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Implications of Collective              Coping Research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7818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600" dirty="0">
                <a:latin typeface="Arial Narrow" panose="020B0606020202030204" pitchFamily="34" charset="0"/>
              </a:rPr>
              <a:t>Coping appears to occur in a three-stage manner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 i="1" dirty="0">
                <a:latin typeface="Arial Narrow" panose="020B0606020202030204" pitchFamily="34" charset="0"/>
              </a:rPr>
              <a:t>Emergency:  Weeks 1-2  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 i="1" dirty="0">
                <a:latin typeface="Arial Narrow" panose="020B0606020202030204" pitchFamily="34" charset="0"/>
              </a:rPr>
              <a:t>Inhibition:  Weeks 2-6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 i="1" dirty="0">
                <a:latin typeface="Arial Narrow" panose="020B0606020202030204" pitchFamily="34" charset="0"/>
              </a:rPr>
              <a:t>Recovery:  Weeks 6 on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295400" y="4572000"/>
            <a:ext cx="72390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2600" dirty="0">
                <a:latin typeface="Arial Narrow" panose="020B0606020202030204" pitchFamily="34" charset="0"/>
              </a:rPr>
              <a:t>Public safety should be on especial alert during inhibition stage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2600" dirty="0">
                <a:latin typeface="Arial Narrow" panose="020B0606020202030204" pitchFamily="34" charset="0"/>
              </a:rPr>
              <a:t>Emotions are negotiated events. We need to know how to share the burdens of disclosure and listening.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A4E68-CFD7-4102-AB03-3CD1429A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50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ECDDC-30C3-0227-80EE-6A8C83512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Coping with COVID: An Infodemic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D641C-5F57-10FA-3DCC-8C8BD6C6F39D}"/>
              </a:ext>
            </a:extLst>
          </p:cNvPr>
          <p:cNvSpPr txBox="1"/>
          <p:nvPr/>
        </p:nvSpPr>
        <p:spPr>
          <a:xfrm>
            <a:off x="228600" y="1447800"/>
            <a:ext cx="7772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COVID leads to bogus beliefs: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	Disease arrived by asteroid</a:t>
            </a:r>
          </a:p>
          <a:p>
            <a:r>
              <a:rPr lang="en-US" dirty="0">
                <a:latin typeface="Arial Narrow" panose="020B0606020202030204" pitchFamily="34" charset="0"/>
              </a:rPr>
              <a:t>	Disease is fake, invented to benefit businesses</a:t>
            </a:r>
          </a:p>
          <a:p>
            <a:r>
              <a:rPr lang="en-US" dirty="0">
                <a:latin typeface="Arial Narrow" panose="020B0606020202030204" pitchFamily="34" charset="0"/>
              </a:rPr>
              <a:t>	Disease can be treated by ingesting bleach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COVID leads to denial of facts (“Denialism”)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	Vaccines DON’T work.	</a:t>
            </a:r>
          </a:p>
          <a:p>
            <a:r>
              <a:rPr lang="en-US" dirty="0">
                <a:latin typeface="Arial Narrow" panose="020B0606020202030204" pitchFamily="34" charset="0"/>
              </a:rPr>
              <a:t>	Elderly and young ARE NOT especially vulnerable</a:t>
            </a:r>
          </a:p>
          <a:p>
            <a:r>
              <a:rPr lang="en-US" dirty="0">
                <a:latin typeface="Arial Narrow" panose="020B0606020202030204" pitchFamily="34" charset="0"/>
              </a:rPr>
              <a:t>	“Long haul COVID” DOES NOT exist.</a:t>
            </a:r>
          </a:p>
          <a:p>
            <a:endParaRPr lang="en-US" sz="3400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Why bogus beliefs?  Why denialism?  What’s going on?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6A02D-1622-0B7E-F740-F3392FC1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1371600"/>
            <a:ext cx="192405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5D7BC5-A7EC-F246-4BA2-E2631AEF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2800350"/>
            <a:ext cx="2114550" cy="140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D87DC-CDD5-D8EE-5D5A-77EA7DA19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863" y="4495800"/>
            <a:ext cx="1633537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0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ECDDC-30C3-0227-80EE-6A8C83512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Why do People Adopt Odd Beliefs                        During Collective Crises?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D641C-5F57-10FA-3DCC-8C8BD6C6F39D}"/>
              </a:ext>
            </a:extLst>
          </p:cNvPr>
          <p:cNvSpPr txBox="1"/>
          <p:nvPr/>
        </p:nvSpPr>
        <p:spPr>
          <a:xfrm>
            <a:off x="228600" y="3581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D51FD-43B3-1D24-99B8-5486749C3DDB}"/>
              </a:ext>
            </a:extLst>
          </p:cNvPr>
          <p:cNvSpPr txBox="1"/>
          <p:nvPr/>
        </p:nvSpPr>
        <p:spPr>
          <a:xfrm>
            <a:off x="533400" y="182880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Disaster leads to search for answers (recall “Basic Beliefs”).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	</a:t>
            </a:r>
            <a:r>
              <a:rPr lang="en-US" i="1" dirty="0">
                <a:latin typeface="Arial Narrow" panose="020B0606020202030204" pitchFamily="34" charset="0"/>
              </a:rPr>
              <a:t>Why did this happen?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	Who is responsible?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	How can it be prevented?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Bogus beliefs satisfy this need.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	Give people feelings of meaning and control</a:t>
            </a:r>
          </a:p>
          <a:p>
            <a:r>
              <a:rPr lang="en-US" dirty="0">
                <a:latin typeface="Arial Narrow" panose="020B0606020202030204" pitchFamily="34" charset="0"/>
              </a:rPr>
              <a:t>	Provide simple answers to complex problems</a:t>
            </a:r>
          </a:p>
          <a:p>
            <a:r>
              <a:rPr lang="en-US" dirty="0">
                <a:latin typeface="Arial Narrow" panose="020B0606020202030204" pitchFamily="34" charset="0"/>
              </a:rPr>
              <a:t>	Identify specific “bad actors” </a:t>
            </a:r>
          </a:p>
          <a:p>
            <a:r>
              <a:rPr lang="en-US" dirty="0">
                <a:latin typeface="Arial Narrow" panose="020B0606020202030204" pitchFamily="34" charset="0"/>
              </a:rPr>
              <a:t>	Make people feel that they are in the know. </a:t>
            </a:r>
          </a:p>
          <a:p>
            <a:r>
              <a:rPr lang="en-US" dirty="0">
                <a:latin typeface="Arial Narrow" panose="020B0606020202030204" pitchFamily="34" charset="0"/>
              </a:rPr>
              <a:t>	Turns fear into anger 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FE310-7820-DA03-1DCF-94B5ED14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504650"/>
            <a:ext cx="137160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F36A10-341B-9304-7DE8-26684FAF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9" r="17619"/>
          <a:stretch/>
        </p:blipFill>
        <p:spPr>
          <a:xfrm>
            <a:off x="6949440" y="5334000"/>
            <a:ext cx="1533144" cy="13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Pennebaker</a:t>
            </a:r>
            <a:r>
              <a:rPr lang="en-US" dirty="0">
                <a:latin typeface="Arial Narrow" panose="020B0606020202030204" pitchFamily="34" charset="0"/>
              </a:rPr>
              <a:t> conducted a study of people whose spouse had died the previous year.  What aspect of these people determined whether or not they themselves became ill following their partner’s death?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 They had new financial burdens</a:t>
            </a:r>
          </a:p>
          <a:p>
            <a:r>
              <a:rPr lang="en-US" dirty="0">
                <a:latin typeface="Arial Narrow" panose="020B0606020202030204" pitchFamily="34" charset="0"/>
              </a:rPr>
              <a:t>___ Their partner was killed in a car accident</a:t>
            </a:r>
          </a:p>
          <a:p>
            <a:r>
              <a:rPr lang="en-US" dirty="0">
                <a:latin typeface="Arial Narrow" panose="020B0606020202030204" pitchFamily="34" charset="0"/>
              </a:rPr>
              <a:t>___ Their partner had committed suicide</a:t>
            </a:r>
          </a:p>
          <a:p>
            <a:r>
              <a:rPr lang="en-US" dirty="0">
                <a:latin typeface="Arial Narrow" panose="020B0606020202030204" pitchFamily="34" charset="0"/>
              </a:rPr>
              <a:t>___ They did not talk to others about their partner’s death</a:t>
            </a:r>
          </a:p>
          <a:p>
            <a:r>
              <a:rPr lang="en-US" dirty="0">
                <a:latin typeface="Arial Narrow" panose="020B0606020202030204" pitchFamily="34" charset="0"/>
              </a:rPr>
              <a:t>___ All of the above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419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704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ECDDC-30C3-0227-80EE-6A8C83512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2439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Research Questions</a:t>
            </a:r>
            <a:b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alt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Harber &amp; Vila,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D641C-5F57-10FA-3DCC-8C8BD6C6F39D}"/>
              </a:ext>
            </a:extLst>
          </p:cNvPr>
          <p:cNvSpPr txBox="1"/>
          <p:nvPr/>
        </p:nvSpPr>
        <p:spPr>
          <a:xfrm>
            <a:off x="228600" y="3581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D51FD-43B3-1D24-99B8-5486749C3DDB}"/>
              </a:ext>
            </a:extLst>
          </p:cNvPr>
          <p:cNvSpPr txBox="1"/>
          <p:nvPr/>
        </p:nvSpPr>
        <p:spPr>
          <a:xfrm>
            <a:off x="381000" y="1780907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 Does distress increase bogus beliefs, denialism?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Do psychosocial resources reduce bogus beliefs, denialism?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Method: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Survey of COVID beliefs:  Bogus and Factual</a:t>
            </a:r>
          </a:p>
          <a:p>
            <a:pPr marL="457200" indent="-457200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Survey of stresses:  Daily stresses, COVID stresses</a:t>
            </a:r>
          </a:p>
          <a:p>
            <a:pPr marL="457200" indent="-457200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Survey of resources:  Esteem, Social Support, Purpose, Hope</a:t>
            </a:r>
          </a:p>
        </p:txBody>
      </p:sp>
    </p:spTree>
    <p:extLst>
      <p:ext uri="{BB962C8B-B14F-4D97-AF65-F5344CB8AC3E}">
        <p14:creationId xmlns:p14="http://schemas.microsoft.com/office/powerpoint/2010/main" val="3434250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ECDDC-30C3-0227-80EE-6A8C83512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COVID BELIEFS SURVEY SAMPLE ITEMS</a:t>
            </a:r>
            <a:b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alt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D641C-5F57-10FA-3DCC-8C8BD6C6F39D}"/>
              </a:ext>
            </a:extLst>
          </p:cNvPr>
          <p:cNvSpPr txBox="1"/>
          <p:nvPr/>
        </p:nvSpPr>
        <p:spPr>
          <a:xfrm>
            <a:off x="228600" y="3581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D51FD-43B3-1D24-99B8-5486749C3DDB}"/>
              </a:ext>
            </a:extLst>
          </p:cNvPr>
          <p:cNvSpPr txBox="1"/>
          <p:nvPr/>
        </p:nvSpPr>
        <p:spPr>
          <a:xfrm>
            <a:off x="304800" y="11430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Bogus Beliefs Items</a:t>
            </a:r>
          </a:p>
          <a:p>
            <a:pPr marL="514350" indent="-514350">
              <a:buAutoNum type="romanUcPeriod"/>
            </a:pPr>
            <a:r>
              <a:rPr lang="en-US" sz="2000" dirty="0">
                <a:latin typeface="Arial Narrow" panose="020B0606020202030204" pitchFamily="34" charset="0"/>
              </a:rPr>
              <a:t>Socio-Political</a:t>
            </a:r>
          </a:p>
          <a:p>
            <a:pPr marL="914400" lvl="1" indent="-457200">
              <a:buAutoNum type="arabicPeriod"/>
            </a:pPr>
            <a:r>
              <a:rPr lang="en-US" sz="2000" i="1" dirty="0">
                <a:latin typeface="Arial Narrow" panose="020B0606020202030204" pitchFamily="34" charset="0"/>
              </a:rPr>
              <a:t>The Coronavirus is a hoax, designed to control the stock market</a:t>
            </a:r>
          </a:p>
          <a:p>
            <a:pPr marL="914400" lvl="1" indent="-457200">
              <a:buAutoNum type="arabicPeriod"/>
            </a:pPr>
            <a:r>
              <a:rPr lang="en-US" sz="2000" i="1" dirty="0">
                <a:latin typeface="Arial Narrow" panose="020B0606020202030204" pitchFamily="34" charset="0"/>
              </a:rPr>
              <a:t>The national government is creating mass camps for the homeless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 II.     Medical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     </a:t>
            </a:r>
            <a:r>
              <a:rPr lang="en-US" sz="2000" i="1" dirty="0">
                <a:latin typeface="Arial Narrow" panose="020B0606020202030204" pitchFamily="34" charset="0"/>
              </a:rPr>
              <a:t>1.      Covid can be cured by teas and essential oils.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     2.      Inhaling hot air from a hair dryer can reduce COVID symptoms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III.     Spiritual</a:t>
            </a:r>
          </a:p>
          <a:p>
            <a:pPr marL="914400" lvl="1" indent="-457200">
              <a:buAutoNum type="arabicPeriod"/>
            </a:pPr>
            <a:r>
              <a:rPr lang="en-US" sz="2000" i="1" dirty="0">
                <a:latin typeface="Arial Narrow" panose="020B0606020202030204" pitchFamily="34" charset="0"/>
              </a:rPr>
              <a:t>COVID is divine punishment for a sinful world.</a:t>
            </a:r>
          </a:p>
          <a:p>
            <a:pPr marL="914400" lvl="1" indent="-457200">
              <a:buAutoNum type="arabicPeriod"/>
            </a:pPr>
            <a:r>
              <a:rPr lang="en-US" sz="2000" i="1" dirty="0">
                <a:latin typeface="Arial Narrow" panose="020B0606020202030204" pitchFamily="34" charset="0"/>
              </a:rPr>
              <a:t>COVID is the first part of the End of Days.</a:t>
            </a:r>
          </a:p>
          <a:p>
            <a:pPr marL="457200" indent="-457200">
              <a:buAutoNum type="arabicPeriod"/>
            </a:pPr>
            <a:endParaRPr lang="en-US" sz="2000" b="1" dirty="0">
              <a:latin typeface="Arial Narrow" panose="020B0606020202030204" pitchFamily="34" charset="0"/>
            </a:endParaRPr>
          </a:p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Factual Items</a:t>
            </a:r>
          </a:p>
          <a:p>
            <a:pPr marL="514350" indent="-514350">
              <a:buAutoNum type="romanUcPeriod"/>
            </a:pPr>
            <a:r>
              <a:rPr lang="en-US" sz="2000" dirty="0">
                <a:latin typeface="Arial Narrow" panose="020B0606020202030204" pitchFamily="34" charset="0"/>
              </a:rPr>
              <a:t>Socio-Political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       </a:t>
            </a:r>
            <a:r>
              <a:rPr lang="en-US" sz="2000" i="1" dirty="0">
                <a:latin typeface="Arial Narrow" panose="020B0606020202030204" pitchFamily="34" charset="0"/>
              </a:rPr>
              <a:t>1.  The national government was unprepared for COVID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       2.  Many people are out of work because of COVID</a:t>
            </a:r>
          </a:p>
          <a:p>
            <a:pPr marL="514350" indent="-514350">
              <a:buAutoNum type="romanUcPeriod" startAt="2"/>
            </a:pPr>
            <a:r>
              <a:rPr lang="en-US" sz="2000" dirty="0">
                <a:latin typeface="Arial Narrow" panose="020B0606020202030204" pitchFamily="34" charset="0"/>
              </a:rPr>
              <a:t>Medical</a:t>
            </a:r>
          </a:p>
          <a:p>
            <a:pPr marL="914400" lvl="1" indent="-457200">
              <a:buAutoNum type="arabicPeriod"/>
            </a:pPr>
            <a:r>
              <a:rPr lang="en-US" sz="2000" i="1" dirty="0">
                <a:latin typeface="Arial Narrow" panose="020B0606020202030204" pitchFamily="34" charset="0"/>
              </a:rPr>
              <a:t>Washing your hands can reduce COVID spread</a:t>
            </a:r>
          </a:p>
          <a:p>
            <a:pPr marL="914400" lvl="1" indent="-457200">
              <a:buAutoNum type="arabicPeriod"/>
            </a:pPr>
            <a:r>
              <a:rPr lang="en-US" sz="2000" i="1" dirty="0">
                <a:latin typeface="Arial Narrow" panose="020B0606020202030204" pitchFamily="34" charset="0"/>
              </a:rPr>
              <a:t>A person can have COVID and not feel 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6AAFE-052F-4D72-D0A1-E8363A1D0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501646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3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6F692-9ED1-6E2A-C920-2C89DFA621DF}"/>
              </a:ext>
            </a:extLst>
          </p:cNvPr>
          <p:cNvSpPr txBox="1"/>
          <p:nvPr/>
        </p:nvSpPr>
        <p:spPr>
          <a:xfrm>
            <a:off x="685800" y="533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849384-63DE-49CF-175F-CC93A86CE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43195"/>
              </p:ext>
            </p:extLst>
          </p:nvPr>
        </p:nvGraphicFramePr>
        <p:xfrm>
          <a:off x="762000" y="1295400"/>
          <a:ext cx="754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90666296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5546007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90034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7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Bogus Beliefs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= 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= -.47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37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Factual Beliefs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= -.28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= 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3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Survivalism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= 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= -.29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9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Follow CDC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= -.40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= 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926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DCBF1D-1F4D-EECC-2D5A-E64A4C7D823A}"/>
              </a:ext>
            </a:extLst>
          </p:cNvPr>
          <p:cNvSpPr txBox="1"/>
          <p:nvPr/>
        </p:nvSpPr>
        <p:spPr>
          <a:xfrm>
            <a:off x="734568" y="362360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Distress leads to: </a:t>
            </a:r>
            <a:r>
              <a:rPr lang="en-US" dirty="0">
                <a:latin typeface="Arial Narrow" panose="020B0606020202030204" pitchFamily="34" charset="0"/>
              </a:rPr>
              <a:t>More bogus beliefs, more denialism, survivalism, neglect of CDC.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Resources lead to</a:t>
            </a:r>
            <a:r>
              <a:rPr lang="en-US" dirty="0">
                <a:latin typeface="Arial Narrow" panose="020B0606020202030204" pitchFamily="34" charset="0"/>
              </a:rPr>
              <a:t>: Less bogus beliefs, more factual beliefs, less survivalism, more attention to CDC</a:t>
            </a:r>
          </a:p>
        </p:txBody>
      </p:sp>
    </p:spTree>
    <p:extLst>
      <p:ext uri="{BB962C8B-B14F-4D97-AF65-F5344CB8AC3E}">
        <p14:creationId xmlns:p14="http://schemas.microsoft.com/office/powerpoint/2010/main" val="245827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Pennebaker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Kiecolt</a:t>
            </a:r>
            <a:r>
              <a:rPr lang="en-US" dirty="0">
                <a:latin typeface="Arial Narrow" panose="020B0606020202030204" pitchFamily="34" charset="0"/>
              </a:rPr>
              <a:t>-Glaser, and Glaser used a mitogen test to show that emotional disclosure has what effect?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 Improves metabolism</a:t>
            </a:r>
          </a:p>
          <a:p>
            <a:r>
              <a:rPr lang="en-US" dirty="0">
                <a:latin typeface="Arial Narrow" panose="020B0606020202030204" pitchFamily="34" charset="0"/>
              </a:rPr>
              <a:t>___ Stimulates antibody production</a:t>
            </a:r>
          </a:p>
          <a:p>
            <a:r>
              <a:rPr lang="en-US" dirty="0">
                <a:latin typeface="Arial Narrow" panose="020B0606020202030204" pitchFamily="34" charset="0"/>
              </a:rPr>
              <a:t>___ Slows heart rate following stressor</a:t>
            </a:r>
          </a:p>
          <a:p>
            <a:r>
              <a:rPr lang="en-US" dirty="0">
                <a:latin typeface="Arial Narrow" panose="020B0606020202030204" pitchFamily="34" charset="0"/>
              </a:rPr>
              <a:t>___ Decreases cortisol production</a:t>
            </a:r>
          </a:p>
          <a:p>
            <a:r>
              <a:rPr lang="en-US" dirty="0">
                <a:latin typeface="Arial Narrow" panose="020B0606020202030204" pitchFamily="34" charset="0"/>
              </a:rPr>
              <a:t>___ Facilitates homeostasis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106689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066800" y="685800"/>
            <a:ext cx="693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Arial Narrow" panose="020B0606020202030204" pitchFamily="34" charset="0"/>
              </a:rPr>
              <a:t>Class 17:  Collective Coping</a:t>
            </a:r>
          </a:p>
        </p:txBody>
      </p: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4538"/>
            <a:ext cx="467677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19AE7-471C-6B8E-B64E-C120CF070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244" y="4404673"/>
            <a:ext cx="3430504" cy="2289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754C0-6D4B-B7A6-39C4-69D97C0AB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44" t="16495" b="5154"/>
          <a:stretch/>
        </p:blipFill>
        <p:spPr>
          <a:xfrm>
            <a:off x="5148724" y="1884813"/>
            <a:ext cx="3430504" cy="23809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The Loma </a:t>
            </a:r>
            <a:r>
              <a:rPr lang="en-US" altLang="en-US" dirty="0" err="1">
                <a:solidFill>
                  <a:srgbClr val="0070C0"/>
                </a:solidFill>
                <a:latin typeface="Arial Narrow" panose="020B0606020202030204" pitchFamily="34" charset="0"/>
              </a:rPr>
              <a:t>Prieta</a:t>
            </a:r>
            <a:r>
              <a:rPr lang="en-US" alt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 Earthquake, CA 1989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33272" y="3200400"/>
            <a:ext cx="3657600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u="sng" dirty="0">
                <a:latin typeface="Arial Narrow" panose="020B0606020202030204" pitchFamily="34" charset="0"/>
              </a:rPr>
              <a:t>Characteristics of Quake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 u="sng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7.1 on Richter scale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Duration: 15 seconds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Most intense seismic event since 1906 quake, which destroyed SF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29200" y="3200400"/>
            <a:ext cx="3505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u="sng" dirty="0">
                <a:latin typeface="Arial Narrow" panose="020B0606020202030204" pitchFamily="34" charset="0"/>
              </a:rPr>
              <a:t>Effects of Quake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 u="sng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Deaths		=   60 +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Injured		=   3700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Displaced	= 12,000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Damage	= $6 billion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30492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295400"/>
            <a:ext cx="21859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AE4694-1917-4ABD-AACD-EB8BCAFC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85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1524000" y="533400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 Narrow" panose="020B0606020202030204" pitchFamily="34" charset="0"/>
              </a:rPr>
              <a:t>My Quake Survey Journey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95400" y="21336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SF to Oakland Ferry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Jack London Square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Office Worker's Survey 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Husband's survey 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What was going on?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28" y="2057400"/>
            <a:ext cx="3041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0F47C-30E5-4419-8420-B806AFEF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D45-3490-4BFE-A741-463BD6F47CA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0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Disclosure and Coping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7239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>
                <a:latin typeface="Arial Narrow" panose="020B0606020202030204" pitchFamily="34" charset="0"/>
              </a:rPr>
              <a:t>Schacter Anxiety and Affiliation Studies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</a:rPr>
              <a:t>	a.  Clarify causes of distress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</a:rPr>
              <a:t>	b.  Validates own emotions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>
                <a:latin typeface="Arial Narrow" panose="020B0606020202030204" pitchFamily="34" charset="0"/>
              </a:rPr>
              <a:t>Sympathetic Listening as Key to Social Support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</a:rPr>
              <a:t>	a.  Making sense of trauma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</a:rPr>
              <a:t>	b.  Perspective, insight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>
                <a:latin typeface="Arial Narrow" panose="020B0606020202030204" pitchFamily="34" charset="0"/>
              </a:rPr>
              <a:t>Failure to Disclose is a Health Risk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</a:rPr>
              <a:t>	a.  Suppression physically effortful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</a:rPr>
              <a:t>	b.  Prolonged suppression </a:t>
            </a:r>
            <a:r>
              <a:rPr lang="en-US" altLang="en-US" sz="2500">
                <a:latin typeface="Arial Narrow" panose="020B0606020202030204" pitchFamily="34" charset="0"/>
                <a:sym typeface="Wingdings" panose="05000000000000000000" pitchFamily="2" charset="2"/>
              </a:rPr>
              <a:t> chronic stress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latin typeface="Arial Narrow" panose="020B0606020202030204" pitchFamily="34" charset="0"/>
                <a:sym typeface="Wingdings" panose="05000000000000000000" pitchFamily="2" charset="2"/>
              </a:rPr>
              <a:t>	c.  Disclosure stops suppression, reduces illness</a:t>
            </a: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  <a:latin typeface="Arial Narrow" panose="020B0606020202030204" pitchFamily="34" charset="0"/>
              </a:rPr>
              <a:t>Health Benefits of Disclosure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47700" y="1447800"/>
            <a:ext cx="7848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Immediate</a:t>
            </a:r>
            <a:r>
              <a:rPr lang="en-US" altLang="en-US" sz="2500" dirty="0">
                <a:latin typeface="Arial Narrow" panose="020B0606020202030204" pitchFamily="34" charset="0"/>
              </a:rPr>
              <a:t>		Lowered heart rate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		Lowered skin conductance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		Reduced muscle tension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Long term health</a:t>
            </a:r>
            <a:r>
              <a:rPr lang="en-US" altLang="en-US" sz="2500" dirty="0">
                <a:latin typeface="Arial Narrow" panose="020B0606020202030204" pitchFamily="34" charset="0"/>
              </a:rPr>
              <a:t>	Fewer MD visits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		Fewer symptoms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		Stronger immune system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Long term coping</a:t>
            </a:r>
            <a:r>
              <a:rPr lang="en-US" altLang="en-US" sz="2500" dirty="0">
                <a:latin typeface="Arial Narrow" panose="020B0606020202030204" pitchFamily="34" charset="0"/>
              </a:rPr>
              <a:t>	Reduced depression, stress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		higher grades, less absenteeism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		Quicker re-employment after loss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1387</Words>
  <Application>Microsoft Office PowerPoint</Application>
  <PresentationFormat>On-screen Show (4:3)</PresentationFormat>
  <Paragraphs>231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Arial Narrow</vt:lpstr>
      <vt:lpstr>Times New Roman</vt:lpstr>
      <vt:lpstr>Wingdings</vt:lpstr>
      <vt:lpstr>Pixel</vt:lpstr>
      <vt:lpstr>Chart</vt:lpstr>
      <vt:lpstr>Class 16</vt:lpstr>
      <vt:lpstr>PowerPoint Presentation</vt:lpstr>
      <vt:lpstr>PowerPoint Presentation</vt:lpstr>
      <vt:lpstr>PowerPoint Presentation</vt:lpstr>
      <vt:lpstr>PowerPoint Presentation</vt:lpstr>
      <vt:lpstr>The Loma Prieta Earthquake, CA 1989</vt:lpstr>
      <vt:lpstr>PowerPoint Presentation</vt:lpstr>
      <vt:lpstr>Disclosure and Coping</vt:lpstr>
      <vt:lpstr>Health Benefits of Disclosure</vt:lpstr>
      <vt:lpstr>Listening Isn’t Easy</vt:lpstr>
      <vt:lpstr>Social Dilemma of Collective Coping</vt:lpstr>
      <vt:lpstr>PowerPoint Presentation</vt:lpstr>
      <vt:lpstr>Quake Study Method</vt:lpstr>
      <vt:lpstr>Survey Content</vt:lpstr>
      <vt:lpstr>Rates of Talking and Thinking Following the Loma Prieta Earthquake: Bay Area Only</vt:lpstr>
      <vt:lpstr>PowerPoint Presentation</vt:lpstr>
      <vt:lpstr>Percent Reporting an Earthquake-Related Dream, SF vs. Other Locations</vt:lpstr>
      <vt:lpstr>Percent Reporting an Argument with Family                         or Co-Workers During the Prior Week</vt:lpstr>
      <vt:lpstr>Percentage Change in Aggravated Assaults  From Year Before Quake to Year After Quake</vt:lpstr>
      <vt:lpstr>Rates of Quake Related Joking</vt:lpstr>
      <vt:lpstr>A need to be shaken and stirred: To What Degree were you glad you experienced the earthquake?</vt:lpstr>
      <vt:lpstr>PowerPoint Presentation</vt:lpstr>
      <vt:lpstr>PowerPoint Presentation</vt:lpstr>
      <vt:lpstr>Rates and Talking and Thinking Following the Persian Gulf War</vt:lpstr>
      <vt:lpstr>Rates of Event-Related Dreaming,  Following the Quake and Following the War</vt:lpstr>
      <vt:lpstr>Rate of Increased Aggravated Assaults, Dallas, 1991 (War) vs. 1990 (Pre-War)</vt:lpstr>
      <vt:lpstr>Implications of Collective              Coping Research</vt:lpstr>
      <vt:lpstr>Coping with COVID: An Infodemic</vt:lpstr>
      <vt:lpstr>Why do People Adopt Odd Beliefs                        During Collective Crises? </vt:lpstr>
      <vt:lpstr>Research Questions Harber &amp; Vila, 2023</vt:lpstr>
      <vt:lpstr>COVID BELIEFS SURVEY SAMPLE ITEMS  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125</cp:revision>
  <cp:lastPrinted>2018-11-01T17:16:54Z</cp:lastPrinted>
  <dcterms:created xsi:type="dcterms:W3CDTF">2006-08-09T20:27:24Z</dcterms:created>
  <dcterms:modified xsi:type="dcterms:W3CDTF">2024-03-07T17:40:41Z</dcterms:modified>
</cp:coreProperties>
</file>