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367" r:id="rId2"/>
    <p:sldId id="399" r:id="rId3"/>
    <p:sldId id="398" r:id="rId4"/>
    <p:sldId id="400" r:id="rId5"/>
    <p:sldId id="401" r:id="rId6"/>
    <p:sldId id="365" r:id="rId7"/>
    <p:sldId id="360" r:id="rId8"/>
    <p:sldId id="361" r:id="rId9"/>
    <p:sldId id="378" r:id="rId10"/>
    <p:sldId id="379" r:id="rId11"/>
    <p:sldId id="380" r:id="rId12"/>
    <p:sldId id="381" r:id="rId13"/>
    <p:sldId id="382" r:id="rId14"/>
    <p:sldId id="383" r:id="rId15"/>
    <p:sldId id="364" r:id="rId16"/>
    <p:sldId id="392" r:id="rId17"/>
    <p:sldId id="391" r:id="rId18"/>
    <p:sldId id="305" r:id="rId19"/>
    <p:sldId id="306" r:id="rId20"/>
    <p:sldId id="396" r:id="rId21"/>
    <p:sldId id="307" r:id="rId22"/>
    <p:sldId id="308" r:id="rId23"/>
    <p:sldId id="309" r:id="rId24"/>
    <p:sldId id="310" r:id="rId25"/>
    <p:sldId id="311" r:id="rId26"/>
    <p:sldId id="312" r:id="rId27"/>
    <p:sldId id="385" r:id="rId28"/>
    <p:sldId id="395" r:id="rId29"/>
    <p:sldId id="387" r:id="rId30"/>
    <p:sldId id="397" r:id="rId31"/>
    <p:sldId id="318" r:id="rId32"/>
    <p:sldId id="377" r:id="rId33"/>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0000"/>
    <a:srgbClr val="996600"/>
    <a:srgbClr val="0000FF"/>
    <a:srgbClr val="0099FF"/>
    <a:srgbClr val="66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5" autoAdjust="0"/>
    <p:restoredTop sz="94660"/>
  </p:normalViewPr>
  <p:slideViewPr>
    <p:cSldViewPr>
      <p:cViewPr varScale="1">
        <p:scale>
          <a:sx n="105" d="100"/>
          <a:sy n="105" d="100"/>
        </p:scale>
        <p:origin x="93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609" y="0"/>
            <a:ext cx="2982641" cy="465774"/>
          </a:xfrm>
          <a:prstGeom prst="rect">
            <a:avLst/>
          </a:prstGeom>
        </p:spPr>
        <p:txBody>
          <a:bodyPr vert="horz" lIns="91440" tIns="45720" rIns="91440" bIns="45720" rtlCol="0"/>
          <a:lstStyle>
            <a:lvl1pPr algn="r">
              <a:defRPr sz="1200"/>
            </a:lvl1pPr>
          </a:lstStyle>
          <a:p>
            <a:fld id="{4795D7CF-43B6-497B-BFCA-57900DC0C6F7}" type="datetimeFigureOut">
              <a:rPr lang="en-US" smtClean="0"/>
              <a:t>3/5/2024</a:t>
            </a:fld>
            <a:endParaRPr lang="en-US"/>
          </a:p>
        </p:txBody>
      </p:sp>
      <p:sp>
        <p:nvSpPr>
          <p:cNvPr id="4" name="Slide Image Placeholder 3"/>
          <p:cNvSpPr>
            <a:spLocks noGrp="1" noRot="1" noChangeAspect="1"/>
          </p:cNvSpPr>
          <p:nvPr>
            <p:ph type="sldImg" idx="2"/>
          </p:nvPr>
        </p:nvSpPr>
        <p:spPr>
          <a:xfrm>
            <a:off x="1349375" y="1162050"/>
            <a:ext cx="4183063"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73337"/>
            <a:ext cx="5505450" cy="36610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27"/>
            <a:ext cx="2982641" cy="4657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609" y="8830627"/>
            <a:ext cx="2982641" cy="465773"/>
          </a:xfrm>
          <a:prstGeom prst="rect">
            <a:avLst/>
          </a:prstGeom>
        </p:spPr>
        <p:txBody>
          <a:bodyPr vert="horz" lIns="91440" tIns="45720" rIns="91440" bIns="45720" rtlCol="0" anchor="b"/>
          <a:lstStyle>
            <a:lvl1pPr algn="r">
              <a:defRPr sz="1200"/>
            </a:lvl1pPr>
          </a:lstStyle>
          <a:p>
            <a:fld id="{39ECD258-B62D-4DA3-9FD6-2733BEBF978C}" type="slidenum">
              <a:rPr lang="en-US" smtClean="0"/>
              <a:t>‹#›</a:t>
            </a:fld>
            <a:endParaRPr lang="en-US"/>
          </a:p>
        </p:txBody>
      </p:sp>
    </p:spTree>
    <p:extLst>
      <p:ext uri="{BB962C8B-B14F-4D97-AF65-F5344CB8AC3E}">
        <p14:creationId xmlns:p14="http://schemas.microsoft.com/office/powerpoint/2010/main" val="272798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US" altLang="en-US"/>
              <a:t>However, there is an alternative to suppression—emotional disclosure</a:t>
            </a:r>
          </a:p>
          <a:p>
            <a:endParaRPr lang="en-US" altLang="en-US"/>
          </a:p>
          <a:p>
            <a:r>
              <a:rPr lang="en-US" altLang="en-US"/>
              <a:t>Freud’s great insight that expressing forbidden, taboo thoughts and feelings brought relief.  But Freud distained experimental psych, and experimental psychologists returned the favor.  So the efficacy of disclosure was never fully, and widely appreciated. </a:t>
            </a:r>
          </a:p>
          <a:p>
            <a:r>
              <a:rPr lang="en-US" altLang="en-US"/>
              <a:t>This changed 100 yrs later, when James Pennebaker conducts controlled experiments showing that emotional disclosure promotes physical health. </a:t>
            </a:r>
          </a:p>
          <a:p>
            <a:endParaRPr lang="en-US" altLang="en-US"/>
          </a:p>
          <a:p>
            <a:r>
              <a:rPr lang="en-US" altLang="en-US"/>
              <a:t>More recent research shows that disclosure boosts a host of psychosocial resources, that can themselves help people manage feelings of threat. 	</a:t>
            </a:r>
          </a:p>
          <a:p>
            <a:endParaRPr lang="en-US" altLang="en-US"/>
          </a:p>
          <a:p>
            <a:endParaRPr lang="en-US" altLang="en-US"/>
          </a:p>
          <a:p>
            <a:endParaRPr lang="en-US" altLang="en-US"/>
          </a:p>
          <a:p>
            <a:r>
              <a:rPr lang="en-US" altLang="en-US"/>
              <a:t>And for those in the back who can’t see the print, this is Freud here, and this is Pennebaker here. </a:t>
            </a:r>
          </a:p>
        </p:txBody>
      </p:sp>
      <p:sp>
        <p:nvSpPr>
          <p:cNvPr id="10244" name="Slide Number Placeholder 3"/>
          <p:cNvSpPr>
            <a:spLocks noGrp="1"/>
          </p:cNvSpPr>
          <p:nvPr>
            <p:ph type="sldNum" sz="quarter" idx="5"/>
          </p:nvPr>
        </p:nvSpPr>
        <p:spPr>
          <a:noFill/>
        </p:spPr>
        <p:txBody>
          <a:bodyPr/>
          <a:lstStyle>
            <a:lvl1pPr>
              <a:defRPr sz="1000">
                <a:solidFill>
                  <a:schemeClr val="tx1"/>
                </a:solidFill>
                <a:latin typeface="Times New Roman" panose="02020603050405020304" pitchFamily="18" charset="0"/>
                <a:cs typeface="Arial" panose="020B0604020202020204" pitchFamily="34" charset="0"/>
              </a:defRPr>
            </a:lvl1pPr>
            <a:lvl2pPr marL="742950" indent="-285750">
              <a:defRPr sz="1000">
                <a:solidFill>
                  <a:schemeClr val="tx1"/>
                </a:solidFill>
                <a:latin typeface="Times New Roman" panose="02020603050405020304" pitchFamily="18" charset="0"/>
                <a:cs typeface="Arial" panose="020B0604020202020204" pitchFamily="34" charset="0"/>
              </a:defRPr>
            </a:lvl2pPr>
            <a:lvl3pPr marL="1143000" indent="-228600">
              <a:defRPr sz="1000">
                <a:solidFill>
                  <a:schemeClr val="tx1"/>
                </a:solidFill>
                <a:latin typeface="Times New Roman" panose="02020603050405020304" pitchFamily="18" charset="0"/>
                <a:cs typeface="Arial" panose="020B0604020202020204" pitchFamily="34" charset="0"/>
              </a:defRPr>
            </a:lvl3pPr>
            <a:lvl4pPr marL="1600200" indent="-228600">
              <a:defRPr sz="1000">
                <a:solidFill>
                  <a:schemeClr val="tx1"/>
                </a:solidFill>
                <a:latin typeface="Times New Roman" panose="02020603050405020304" pitchFamily="18" charset="0"/>
                <a:cs typeface="Arial" panose="020B0604020202020204" pitchFamily="34" charset="0"/>
              </a:defRPr>
            </a:lvl4pPr>
            <a:lvl5pPr marL="2057400" indent="-228600">
              <a:defRPr sz="1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cs typeface="Arial" panose="020B0604020202020204" pitchFamily="34" charset="0"/>
              </a:defRPr>
            </a:lvl9pPr>
          </a:lstStyle>
          <a:p>
            <a:fld id="{8C64C455-6417-4C17-9495-96EC18D74CE5}" type="slidenum">
              <a:rPr lang="en-US" altLang="en-US" sz="1200" smtClean="0"/>
              <a:pPr/>
              <a:t>17</a:t>
            </a:fld>
            <a:endParaRPr lang="en-US" altLang="en-US" sz="1200"/>
          </a:p>
        </p:txBody>
      </p:sp>
    </p:spTree>
    <p:extLst>
      <p:ext uri="{BB962C8B-B14F-4D97-AF65-F5344CB8AC3E}">
        <p14:creationId xmlns:p14="http://schemas.microsoft.com/office/powerpoint/2010/main" val="213064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defRPr/>
              </a:pPr>
              <a:endParaRPr lang="en-US" alt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9" name="Rectangle 17"/>
          <p:cNvSpPr>
            <a:spLocks noGrp="1" noChangeArrowheads="1"/>
          </p:cNvSpPr>
          <p:nvPr>
            <p:ph type="ftr" sz="quarter" idx="11"/>
          </p:nvPr>
        </p:nvSpPr>
        <p:spPr/>
        <p:txBody>
          <a:bodyPr/>
          <a:lstStyle>
            <a:lvl1pPr>
              <a:defRPr/>
            </a:lvl1pPr>
          </a:lstStyle>
          <a:p>
            <a:pPr>
              <a:defRPr/>
            </a:pPr>
            <a:endParaRPr lang="en-US" altLang="en-US"/>
          </a:p>
        </p:txBody>
      </p:sp>
      <p:sp>
        <p:nvSpPr>
          <p:cNvPr id="20" name="Rectangle 18"/>
          <p:cNvSpPr>
            <a:spLocks noGrp="1" noChangeArrowheads="1"/>
          </p:cNvSpPr>
          <p:nvPr>
            <p:ph type="sldNum" sz="quarter" idx="12"/>
          </p:nvPr>
        </p:nvSpPr>
        <p:spPr/>
        <p:txBody>
          <a:bodyPr/>
          <a:lstStyle>
            <a:lvl1pPr>
              <a:defRPr/>
            </a:lvl1pPr>
          </a:lstStyle>
          <a:p>
            <a:pPr>
              <a:defRPr/>
            </a:pPr>
            <a:fld id="{1D884D10-1233-4463-AC6E-5341DA171D72}" type="slidenum">
              <a:rPr lang="en-US" altLang="en-US"/>
              <a:pPr>
                <a:defRPr/>
              </a:pPr>
              <a:t>‹#›</a:t>
            </a:fld>
            <a:endParaRPr lang="en-US" altLang="en-US"/>
          </a:p>
        </p:txBody>
      </p:sp>
    </p:spTree>
    <p:extLst>
      <p:ext uri="{BB962C8B-B14F-4D97-AF65-F5344CB8AC3E}">
        <p14:creationId xmlns:p14="http://schemas.microsoft.com/office/powerpoint/2010/main" val="128896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62B9C97E-14A4-4959-B9D4-AA83770F9F97}"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3603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13CFBEF1-CFFD-4822-BA39-EA2DC093E533}"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7689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037639D5-8003-4084-83E9-59A73106067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8868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DDBB2790-A333-463A-A797-EB216E6CC28B}"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30438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D33F61BD-A300-49F7-8D0A-EAE637049CC3}"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3332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D3EE1F87-4C9F-404A-9205-CB955F627486}"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9968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0240009E-B80A-439D-B0B1-EA66047DBC16}"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5583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471FEF26-702A-4324-A7CE-F3230CC7B460}"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8613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5B4FB510-A578-4770-ACE8-3D5202811A63}"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7836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BCDCA637-E980-41B0-9C69-4D225DE0DF72}"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9692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lt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F98D00D8-0481-4DDA-9ED7-323CF664D5EB}"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defRPr/>
              </a:pPr>
              <a:endParaRPr lang="en-US" alt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defRPr/>
              </a:pPr>
              <a:endParaRPr lang="en-US" altLang="en-US">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hyperlink" Target="mailto:deanofstudents@newark.Rutgers.ed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F04C7D82-A5AF-4637-D0BF-41B0CB2D7815}"/>
              </a:ext>
            </a:extLst>
          </p:cNvPr>
          <p:cNvSpPr txBox="1">
            <a:spLocks noChangeArrowheads="1"/>
          </p:cNvSpPr>
          <p:nvPr/>
        </p:nvSpPr>
        <p:spPr bwMode="auto">
          <a:xfrm>
            <a:off x="304800" y="1127125"/>
            <a:ext cx="8534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4000" dirty="0">
                <a:solidFill>
                  <a:srgbClr val="0000FF"/>
                </a:solidFill>
                <a:latin typeface="Arial Narrow" panose="020B0606020202030204" pitchFamily="34" charset="0"/>
              </a:rPr>
              <a:t>Class 14:  Tell Me a Story:</a:t>
            </a:r>
          </a:p>
          <a:p>
            <a:pPr algn="ctr" eaLnBrk="1" hangingPunct="1">
              <a:spcBef>
                <a:spcPct val="50000"/>
              </a:spcBef>
              <a:buClrTx/>
              <a:buSzTx/>
              <a:buFontTx/>
              <a:buNone/>
            </a:pPr>
            <a:r>
              <a:rPr lang="en-US" altLang="en-US" sz="4000" dirty="0">
                <a:solidFill>
                  <a:srgbClr val="0000FF"/>
                </a:solidFill>
                <a:latin typeface="Arial Narrow" panose="020B0606020202030204" pitchFamily="34" charset="0"/>
              </a:rPr>
              <a:t>Suppression, Disclosure, and Coping</a:t>
            </a:r>
          </a:p>
        </p:txBody>
      </p:sp>
      <p:pic>
        <p:nvPicPr>
          <p:cNvPr id="4099" name="Picture 5">
            <a:extLst>
              <a:ext uri="{FF2B5EF4-FFF2-40B4-BE49-F238E27FC236}">
                <a16:creationId xmlns:a16="http://schemas.microsoft.com/office/drawing/2014/main" id="{5E2251FC-F88D-D377-AD62-613FEC863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3352800"/>
            <a:ext cx="44767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C3A39D0-6962-AA6A-A3CE-B38CD7EBE91B}"/>
              </a:ext>
            </a:extLst>
          </p:cNvPr>
          <p:cNvSpPr txBox="1"/>
          <p:nvPr/>
        </p:nvSpPr>
        <p:spPr>
          <a:xfrm>
            <a:off x="2286000" y="3244334"/>
            <a:ext cx="4572000" cy="369332"/>
          </a:xfrm>
          <a:prstGeom prst="rect">
            <a:avLst/>
          </a:prstGeom>
          <a:noFill/>
        </p:spPr>
        <p:txBody>
          <a:bodyPr wrap="square">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0"/>
          <p:cNvSpPr>
            <a:spLocks noChangeArrowheads="1"/>
          </p:cNvSpPr>
          <p:nvPr/>
        </p:nvSpPr>
        <p:spPr bwMode="auto">
          <a:xfrm>
            <a:off x="1228725" y="1644650"/>
            <a:ext cx="2087563"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latin typeface="Arial Narrow" panose="020B0606020202030204" pitchFamily="34" charset="0"/>
                <a:cs typeface="Times New Roman" panose="02020603050405020304" pitchFamily="18" charset="0"/>
              </a:rPr>
              <a:t>Girlfriend</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
        <p:nvSpPr>
          <p:cNvPr id="10243" name="Rectangle 41"/>
          <p:cNvSpPr>
            <a:spLocks noChangeArrowheads="1"/>
          </p:cNvSpPr>
          <p:nvPr/>
        </p:nvSpPr>
        <p:spPr bwMode="auto">
          <a:xfrm>
            <a:off x="3316288" y="1644650"/>
            <a:ext cx="2087562"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2000">
                <a:latin typeface="Arial Narrow" panose="020B0606020202030204" pitchFamily="34" charset="0"/>
                <a:cs typeface="Times New Roman" panose="02020603050405020304" pitchFamily="18" charset="0"/>
              </a:rPr>
              <a:t>77</a:t>
            </a:r>
            <a:endParaRPr lang="en-US" altLang="en-US" sz="120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a:latin typeface="Times New Roman" panose="02020603050405020304" pitchFamily="18" charset="0"/>
            </a:endParaRPr>
          </a:p>
        </p:txBody>
      </p:sp>
      <p:sp>
        <p:nvSpPr>
          <p:cNvPr id="10244" name="Rectangle 42"/>
          <p:cNvSpPr>
            <a:spLocks noChangeArrowheads="1"/>
          </p:cNvSpPr>
          <p:nvPr/>
        </p:nvSpPr>
        <p:spPr bwMode="auto">
          <a:xfrm>
            <a:off x="5403850" y="1644650"/>
            <a:ext cx="32004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latin typeface="Arial Narrow" panose="020B0606020202030204" pitchFamily="34" charset="0"/>
                <a:cs typeface="Times New Roman" panose="02020603050405020304" pitchFamily="18" charset="0"/>
              </a:rPr>
              <a:t>Some disagreements about intimacy, but we are close.</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
        <p:nvSpPr>
          <p:cNvPr id="10245" name="Rectangle 43"/>
          <p:cNvSpPr>
            <a:spLocks noChangeArrowheads="1"/>
          </p:cNvSpPr>
          <p:nvPr/>
        </p:nvSpPr>
        <p:spPr bwMode="auto">
          <a:xfrm>
            <a:off x="1228725" y="2700338"/>
            <a:ext cx="2087563"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College courses</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a:latin typeface="Times New Roman" panose="02020603050405020304" pitchFamily="18" charset="0"/>
            </a:endParaRPr>
          </a:p>
        </p:txBody>
      </p:sp>
      <p:sp>
        <p:nvSpPr>
          <p:cNvPr id="10246" name="Rectangle 44"/>
          <p:cNvSpPr>
            <a:spLocks noChangeArrowheads="1"/>
          </p:cNvSpPr>
          <p:nvPr/>
        </p:nvSpPr>
        <p:spPr bwMode="auto">
          <a:xfrm>
            <a:off x="3316288" y="2700338"/>
            <a:ext cx="2087562"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71</a:t>
            </a:r>
            <a:endParaRPr lang="en-US" altLang="en-US" sz="120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a:latin typeface="Times New Roman" panose="02020603050405020304" pitchFamily="18" charset="0"/>
            </a:endParaRPr>
          </a:p>
        </p:txBody>
      </p:sp>
      <p:sp>
        <p:nvSpPr>
          <p:cNvPr id="10247" name="Rectangle 45"/>
          <p:cNvSpPr>
            <a:spLocks noChangeArrowheads="1"/>
          </p:cNvSpPr>
          <p:nvPr/>
        </p:nvSpPr>
        <p:spPr bwMode="auto">
          <a:xfrm>
            <a:off x="5403850" y="2700338"/>
            <a:ext cx="3200400"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Most have been interesting … tests another matter</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
        <p:nvSpPr>
          <p:cNvPr id="10248" name="Rectangle 46"/>
          <p:cNvSpPr>
            <a:spLocks noChangeArrowheads="1"/>
          </p:cNvSpPr>
          <p:nvPr/>
        </p:nvSpPr>
        <p:spPr bwMode="auto">
          <a:xfrm>
            <a:off x="1228725" y="3549650"/>
            <a:ext cx="2087563"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Failing exams</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
        <p:nvSpPr>
          <p:cNvPr id="10249" name="Rectangle 47"/>
          <p:cNvSpPr>
            <a:spLocks noChangeArrowheads="1"/>
          </p:cNvSpPr>
          <p:nvPr/>
        </p:nvSpPr>
        <p:spPr bwMode="auto">
          <a:xfrm>
            <a:off x="3316288" y="3549650"/>
            <a:ext cx="2087562"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76</a:t>
            </a:r>
            <a:endParaRPr lang="en-US" altLang="en-US" sz="120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a:latin typeface="Times New Roman" panose="02020603050405020304" pitchFamily="18" charset="0"/>
            </a:endParaRPr>
          </a:p>
        </p:txBody>
      </p:sp>
      <p:sp>
        <p:nvSpPr>
          <p:cNvPr id="10250" name="Rectangle 48"/>
          <p:cNvSpPr>
            <a:spLocks noChangeArrowheads="1"/>
          </p:cNvSpPr>
          <p:nvPr/>
        </p:nvSpPr>
        <p:spPr bwMode="auto">
          <a:xfrm>
            <a:off x="5403850" y="3549650"/>
            <a:ext cx="32004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It’s been hard on my ego.</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latin typeface="Arial Narrow" panose="020B0606020202030204" pitchFamily="34"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
        <p:nvSpPr>
          <p:cNvPr id="10251" name="Rectangle 49"/>
          <p:cNvSpPr>
            <a:spLocks noChangeArrowheads="1"/>
          </p:cNvSpPr>
          <p:nvPr/>
        </p:nvSpPr>
        <p:spPr bwMode="auto">
          <a:xfrm>
            <a:off x="1228725" y="4398963"/>
            <a:ext cx="20875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Parents</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a:latin typeface="Times New Roman" panose="02020603050405020304" pitchFamily="18" charset="0"/>
            </a:endParaRPr>
          </a:p>
        </p:txBody>
      </p:sp>
      <p:sp>
        <p:nvSpPr>
          <p:cNvPr id="10252" name="Rectangle 50"/>
          <p:cNvSpPr>
            <a:spLocks noChangeArrowheads="1"/>
          </p:cNvSpPr>
          <p:nvPr/>
        </p:nvSpPr>
        <p:spPr bwMode="auto">
          <a:xfrm>
            <a:off x="3316288" y="4398963"/>
            <a:ext cx="2087562"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84</a:t>
            </a:r>
            <a:endParaRPr lang="en-US" altLang="en-US" sz="120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a:latin typeface="Times New Roman" panose="02020603050405020304" pitchFamily="18" charset="0"/>
            </a:endParaRPr>
          </a:p>
        </p:txBody>
      </p:sp>
      <p:sp>
        <p:nvSpPr>
          <p:cNvPr id="10253" name="Rectangle 51"/>
          <p:cNvSpPr>
            <a:spLocks noChangeArrowheads="1"/>
          </p:cNvSpPr>
          <p:nvPr/>
        </p:nvSpPr>
        <p:spPr bwMode="auto">
          <a:xfrm>
            <a:off x="5403850" y="4398963"/>
            <a:ext cx="32004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latin typeface="Arial Narrow" panose="020B0606020202030204" pitchFamily="34" charset="0"/>
                <a:cs typeface="Times New Roman" panose="02020603050405020304" pitchFamily="18" charset="0"/>
              </a:rPr>
              <a:t>We were a close family until divorce</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dirty="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dirty="0">
              <a:latin typeface="Times New Roman" panose="02020603050405020304" pitchFamily="18" charset="0"/>
            </a:endParaRPr>
          </a:p>
        </p:txBody>
      </p:sp>
      <p:sp>
        <p:nvSpPr>
          <p:cNvPr id="10254" name="Rectangle 52"/>
          <p:cNvSpPr>
            <a:spLocks noChangeArrowheads="1"/>
          </p:cNvSpPr>
          <p:nvPr/>
        </p:nvSpPr>
        <p:spPr bwMode="auto">
          <a:xfrm>
            <a:off x="1228725" y="5246688"/>
            <a:ext cx="2087563"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FF0000"/>
                </a:solidFill>
                <a:latin typeface="Arial Narrow" panose="020B0606020202030204" pitchFamily="34" charset="0"/>
                <a:cs typeface="Times New Roman" panose="02020603050405020304" pitchFamily="18" charset="0"/>
              </a:rPr>
              <a:t>Parents’ divorce</a:t>
            </a:r>
            <a:endParaRPr lang="en-US" altLang="en-US" sz="120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a:solidFill>
                  <a:srgbClr val="FF0000"/>
                </a:solidFill>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solidFill>
                <a:srgbClr val="FF0000"/>
              </a:solidFill>
              <a:latin typeface="Times New Roman" panose="02020603050405020304" pitchFamily="18" charset="0"/>
            </a:endParaRPr>
          </a:p>
        </p:txBody>
      </p:sp>
      <p:sp>
        <p:nvSpPr>
          <p:cNvPr id="10255" name="Rectangle 53"/>
          <p:cNvSpPr>
            <a:spLocks noChangeArrowheads="1"/>
          </p:cNvSpPr>
          <p:nvPr/>
        </p:nvSpPr>
        <p:spPr bwMode="auto">
          <a:xfrm>
            <a:off x="3316288" y="5246688"/>
            <a:ext cx="2087562"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solidFill>
                  <a:srgbClr val="FF0000"/>
                </a:solidFill>
                <a:latin typeface="Arial Narrow" panose="020B0606020202030204" pitchFamily="34" charset="0"/>
                <a:cs typeface="Times New Roman" panose="02020603050405020304" pitchFamily="18" charset="0"/>
              </a:rPr>
              <a:t>103</a:t>
            </a:r>
            <a:endParaRPr lang="en-US" altLang="en-US" sz="1200">
              <a:solidFill>
                <a:srgbClr val="FF0000"/>
              </a:solidFill>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a:solidFill>
                <a:srgbClr val="FF0000"/>
              </a:solidFill>
              <a:latin typeface="Times New Roman" panose="02020603050405020304" pitchFamily="18" charset="0"/>
            </a:endParaRPr>
          </a:p>
        </p:txBody>
      </p:sp>
      <p:sp>
        <p:nvSpPr>
          <p:cNvPr id="10256" name="Rectangle 54"/>
          <p:cNvSpPr>
            <a:spLocks noChangeArrowheads="1"/>
          </p:cNvSpPr>
          <p:nvPr/>
        </p:nvSpPr>
        <p:spPr bwMode="auto">
          <a:xfrm>
            <a:off x="5403850" y="5246688"/>
            <a:ext cx="3200400"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FF0000"/>
                </a:solidFill>
                <a:latin typeface="Arial Narrow" panose="020B0606020202030204" pitchFamily="34" charset="0"/>
                <a:cs typeface="Times New Roman" panose="02020603050405020304" pitchFamily="18" charset="0"/>
              </a:rPr>
              <a:t>It was no big deal, really.</a:t>
            </a:r>
            <a:endParaRPr lang="en-US" altLang="en-US" sz="1200" dirty="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solidFill>
                  <a:srgbClr val="FF0000"/>
                </a:solidFill>
                <a:latin typeface="Arial Narrow" panose="020B0606020202030204" pitchFamily="34" charset="0"/>
                <a:cs typeface="Times New Roman" panose="02020603050405020304" pitchFamily="18" charset="0"/>
              </a:rPr>
              <a:t> </a:t>
            </a:r>
            <a:endParaRPr lang="en-US" altLang="en-US" sz="1200" dirty="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dirty="0">
                <a:solidFill>
                  <a:srgbClr val="FF0000"/>
                </a:solidFill>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dirty="0">
              <a:solidFill>
                <a:srgbClr val="FF0000"/>
              </a:solidFill>
              <a:latin typeface="Times New Roman" panose="02020603050405020304" pitchFamily="18" charset="0"/>
            </a:endParaRPr>
          </a:p>
        </p:txBody>
      </p:sp>
      <p:sp>
        <p:nvSpPr>
          <p:cNvPr id="10257" name="Rectangle 37"/>
          <p:cNvSpPr>
            <a:spLocks noChangeArrowheads="1"/>
          </p:cNvSpPr>
          <p:nvPr/>
        </p:nvSpPr>
        <p:spPr bwMode="auto">
          <a:xfrm>
            <a:off x="1092200" y="1311275"/>
            <a:ext cx="2087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TOPIC</a:t>
            </a:r>
            <a:endParaRPr lang="en-US" altLang="en-US" sz="120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a:latin typeface="Times New Roman" panose="02020603050405020304" pitchFamily="18" charset="0"/>
            </a:endParaRPr>
          </a:p>
        </p:txBody>
      </p:sp>
      <p:sp>
        <p:nvSpPr>
          <p:cNvPr id="10258" name="Rectangle 58"/>
          <p:cNvSpPr>
            <a:spLocks noChangeArrowheads="1"/>
          </p:cNvSpPr>
          <p:nvPr/>
        </p:nvSpPr>
        <p:spPr bwMode="auto">
          <a:xfrm>
            <a:off x="1160463" y="1127125"/>
            <a:ext cx="2224087" cy="51752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0259" name="Rectangle 38"/>
          <p:cNvSpPr>
            <a:spLocks noChangeArrowheads="1"/>
          </p:cNvSpPr>
          <p:nvPr/>
        </p:nvSpPr>
        <p:spPr bwMode="auto">
          <a:xfrm>
            <a:off x="3452813" y="1311275"/>
            <a:ext cx="20875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latin typeface="Arial Narrow" panose="020B0606020202030204" pitchFamily="34" charset="0"/>
              </a:rPr>
              <a:t>HEART RATE</a:t>
            </a:r>
          </a:p>
          <a:p>
            <a:pPr algn="ctr">
              <a:spcBef>
                <a:spcPct val="0"/>
              </a:spcBef>
              <a:buClrTx/>
              <a:buSzTx/>
              <a:buFontTx/>
              <a:buNone/>
            </a:pPr>
            <a:endParaRPr lang="en-US" altLang="en-US" sz="2000">
              <a:latin typeface="Times New Roman" panose="02020603050405020304" pitchFamily="18" charset="0"/>
            </a:endParaRPr>
          </a:p>
        </p:txBody>
      </p:sp>
      <p:sp>
        <p:nvSpPr>
          <p:cNvPr id="10260" name="Rectangle 60"/>
          <p:cNvSpPr>
            <a:spLocks noChangeArrowheads="1"/>
          </p:cNvSpPr>
          <p:nvPr/>
        </p:nvSpPr>
        <p:spPr bwMode="auto">
          <a:xfrm>
            <a:off x="3384550" y="1127125"/>
            <a:ext cx="2224088" cy="51752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0261" name="Rectangle 39"/>
          <p:cNvSpPr>
            <a:spLocks noChangeArrowheads="1"/>
          </p:cNvSpPr>
          <p:nvPr/>
        </p:nvSpPr>
        <p:spPr bwMode="auto">
          <a:xfrm>
            <a:off x="5676900" y="1127125"/>
            <a:ext cx="3200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latin typeface="Arial Narrow" panose="020B0606020202030204" pitchFamily="34" charset="0"/>
              </a:rPr>
              <a:t>COMMENTS</a:t>
            </a:r>
          </a:p>
          <a:p>
            <a:pPr algn="ctr">
              <a:spcBef>
                <a:spcPct val="0"/>
              </a:spcBef>
              <a:buClrTx/>
              <a:buSzTx/>
              <a:buFontTx/>
              <a:buNone/>
            </a:pPr>
            <a:endParaRPr lang="en-US" altLang="en-US" sz="2400">
              <a:latin typeface="Times New Roman" panose="02020603050405020304" pitchFamily="18" charset="0"/>
            </a:endParaRPr>
          </a:p>
        </p:txBody>
      </p:sp>
      <p:sp>
        <p:nvSpPr>
          <p:cNvPr id="10262" name="Rectangle 62"/>
          <p:cNvSpPr>
            <a:spLocks noChangeArrowheads="1"/>
          </p:cNvSpPr>
          <p:nvPr/>
        </p:nvSpPr>
        <p:spPr bwMode="auto">
          <a:xfrm>
            <a:off x="5634038" y="1127125"/>
            <a:ext cx="3336925" cy="51752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nvGrpSpPr>
          <p:cNvPr id="10263" name="Group 65"/>
          <p:cNvGrpSpPr>
            <a:grpSpLocks/>
          </p:cNvGrpSpPr>
          <p:nvPr/>
        </p:nvGrpSpPr>
        <p:grpSpPr bwMode="auto">
          <a:xfrm>
            <a:off x="1160463" y="6096000"/>
            <a:ext cx="2224087" cy="517525"/>
            <a:chOff x="0" y="4607"/>
            <a:chExt cx="1401" cy="480"/>
          </a:xfrm>
        </p:grpSpPr>
        <p:sp>
          <p:nvSpPr>
            <p:cNvPr id="10271" name="Rectangle 55"/>
            <p:cNvSpPr>
              <a:spLocks noChangeArrowheads="1"/>
            </p:cNvSpPr>
            <p:nvPr/>
          </p:nvSpPr>
          <p:spPr bwMode="auto">
            <a:xfrm>
              <a:off x="43" y="4607"/>
              <a:ext cx="131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The future</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a:latin typeface="Times New Roman" panose="02020603050405020304" pitchFamily="18" charset="0"/>
              </a:endParaRPr>
            </a:p>
          </p:txBody>
        </p:sp>
        <p:sp>
          <p:nvSpPr>
            <p:cNvPr id="10272" name="Rectangle 64"/>
            <p:cNvSpPr>
              <a:spLocks noChangeArrowheads="1"/>
            </p:cNvSpPr>
            <p:nvPr/>
          </p:nvSpPr>
          <p:spPr bwMode="auto">
            <a:xfrm>
              <a:off x="0" y="4607"/>
              <a:ext cx="1401"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sp>
        <p:nvSpPr>
          <p:cNvPr id="10264" name="Rectangle 56"/>
          <p:cNvSpPr>
            <a:spLocks noChangeArrowheads="1"/>
          </p:cNvSpPr>
          <p:nvPr/>
        </p:nvSpPr>
        <p:spPr bwMode="auto">
          <a:xfrm>
            <a:off x="3452813" y="6096000"/>
            <a:ext cx="20875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79</a:t>
            </a:r>
            <a:endParaRPr lang="en-US" altLang="en-US" sz="120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a:latin typeface="Times New Roman" panose="02020603050405020304" pitchFamily="18" charset="0"/>
            </a:endParaRPr>
          </a:p>
        </p:txBody>
      </p:sp>
      <p:sp>
        <p:nvSpPr>
          <p:cNvPr id="10265" name="Rectangle 66"/>
          <p:cNvSpPr>
            <a:spLocks noChangeArrowheads="1"/>
          </p:cNvSpPr>
          <p:nvPr/>
        </p:nvSpPr>
        <p:spPr bwMode="auto">
          <a:xfrm>
            <a:off x="3384550" y="6096000"/>
            <a:ext cx="2224088" cy="51752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nvGrpSpPr>
          <p:cNvPr id="10266" name="Group 69"/>
          <p:cNvGrpSpPr>
            <a:grpSpLocks/>
          </p:cNvGrpSpPr>
          <p:nvPr/>
        </p:nvGrpSpPr>
        <p:grpSpPr bwMode="auto">
          <a:xfrm>
            <a:off x="5608638" y="6096000"/>
            <a:ext cx="3336925" cy="517525"/>
            <a:chOff x="2802" y="4607"/>
            <a:chExt cx="2102" cy="480"/>
          </a:xfrm>
        </p:grpSpPr>
        <p:sp>
          <p:nvSpPr>
            <p:cNvPr id="10269" name="Rectangle 57"/>
            <p:cNvSpPr>
              <a:spLocks noChangeArrowheads="1"/>
            </p:cNvSpPr>
            <p:nvPr/>
          </p:nvSpPr>
          <p:spPr bwMode="auto">
            <a:xfrm>
              <a:off x="2845" y="4607"/>
              <a:ext cx="20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It scares me.  </a:t>
              </a:r>
              <a:endParaRPr lang="en-US" altLang="en-US" sz="120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a:latin typeface="Times New Roman" panose="02020603050405020304" pitchFamily="18" charset="0"/>
              </a:endParaRPr>
            </a:p>
          </p:txBody>
        </p:sp>
        <p:sp>
          <p:nvSpPr>
            <p:cNvPr id="10270" name="Rectangle 68"/>
            <p:cNvSpPr>
              <a:spLocks noChangeArrowheads="1"/>
            </p:cNvSpPr>
            <p:nvPr/>
          </p:nvSpPr>
          <p:spPr bwMode="auto">
            <a:xfrm>
              <a:off x="2802" y="4607"/>
              <a:ext cx="210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pic>
        <p:nvPicPr>
          <p:cNvPr id="102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231775"/>
            <a:ext cx="20955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8" name="TextBox 1"/>
          <p:cNvSpPr txBox="1">
            <a:spLocks noChangeArrowheads="1"/>
          </p:cNvSpPr>
          <p:nvPr/>
        </p:nvSpPr>
        <p:spPr bwMode="auto">
          <a:xfrm>
            <a:off x="819150" y="414337"/>
            <a:ext cx="548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r>
              <a:rPr lang="en-US" altLang="en-US" sz="3000" dirty="0">
                <a:solidFill>
                  <a:srgbClr val="0070C0"/>
                </a:solidFill>
              </a:rPr>
              <a:t>Warren:  A Suppression Case Study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914400" y="762000"/>
            <a:ext cx="77724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600" dirty="0">
                <a:solidFill>
                  <a:srgbClr val="0070C0"/>
                </a:solidFill>
                <a:latin typeface="Arial Narrow" panose="020B0606020202030204" pitchFamily="34" charset="0"/>
                <a:cs typeface="Times New Roman" panose="02020603050405020304" pitchFamily="18" charset="0"/>
              </a:rPr>
              <a:t>Reviewing Clues Leading to                                          Inhibition and Illness Hypothesis</a:t>
            </a:r>
            <a:endParaRPr lang="en-US" altLang="en-US" sz="3600" dirty="0">
              <a:solidFill>
                <a:srgbClr val="0070C0"/>
              </a:solidFill>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3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2500" dirty="0">
                <a:latin typeface="Arial Narrow" panose="020B0606020202030204" pitchFamily="34" charset="0"/>
                <a:cs typeface="Times New Roman" panose="02020603050405020304" pitchFamily="18" charset="0"/>
              </a:rPr>
              <a:t> </a:t>
            </a:r>
            <a:endParaRPr lang="en-US" altLang="en-US" sz="25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500" dirty="0">
                <a:latin typeface="Arial Narrow" panose="020B0606020202030204" pitchFamily="34" charset="0"/>
                <a:cs typeface="Times New Roman" panose="02020603050405020304" pitchFamily="18" charset="0"/>
              </a:rPr>
              <a:t>1.  People like to talk and learn from talking about themselves.</a:t>
            </a:r>
            <a:endParaRPr lang="en-US" altLang="en-US" sz="25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500" dirty="0">
                <a:latin typeface="Arial Narrow" panose="020B0606020202030204" pitchFamily="34" charset="0"/>
                <a:cs typeface="Times New Roman" panose="02020603050405020304" pitchFamily="18" charset="0"/>
              </a:rPr>
              <a:t> </a:t>
            </a:r>
            <a:endParaRPr lang="en-US" altLang="en-US" sz="25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500" dirty="0">
                <a:latin typeface="Arial Narrow" panose="020B0606020202030204" pitchFamily="34" charset="0"/>
                <a:cs typeface="Times New Roman" panose="02020603050405020304" pitchFamily="18" charset="0"/>
              </a:rPr>
              <a:t>2.  Certain kinds of events create communication conflicts—	want to talk but  afraid to talk.</a:t>
            </a:r>
            <a:endParaRPr lang="en-US" altLang="en-US" sz="25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500" dirty="0">
                <a:latin typeface="Arial Narrow" panose="020B0606020202030204" pitchFamily="34" charset="0"/>
                <a:cs typeface="Times New Roman" panose="02020603050405020304" pitchFamily="18" charset="0"/>
              </a:rPr>
              <a:t> </a:t>
            </a:r>
            <a:endParaRPr lang="en-US" altLang="en-US" sz="25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500" dirty="0">
                <a:latin typeface="Arial Narrow" panose="020B0606020202030204" pitchFamily="34" charset="0"/>
                <a:cs typeface="Times New Roman" panose="02020603050405020304" pitchFamily="18" charset="0"/>
              </a:rPr>
              <a:t>3.  Response to this conflict is inhibition, which is a stressor.</a:t>
            </a:r>
            <a:endParaRPr lang="en-US" altLang="en-US" sz="25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500" dirty="0">
                <a:latin typeface="Arial Narrow" panose="020B0606020202030204" pitchFamily="34" charset="0"/>
                <a:cs typeface="Times New Roman" panose="02020603050405020304" pitchFamily="18" charset="0"/>
              </a:rPr>
              <a:t> </a:t>
            </a:r>
            <a:endParaRPr lang="en-US" altLang="en-US" sz="25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500" dirty="0">
                <a:latin typeface="Arial Narrow" panose="020B0606020202030204" pitchFamily="34" charset="0"/>
                <a:cs typeface="Times New Roman" panose="02020603050405020304" pitchFamily="18" charset="0"/>
              </a:rPr>
              <a:t>4. Confronting difficult topics reduces inhibition, reduces stress.</a:t>
            </a:r>
            <a:endParaRPr lang="en-US" altLang="en-US" sz="2500" dirty="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500"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182244"/>
            <a:ext cx="7954963" cy="1143000"/>
          </a:xfrm>
        </p:spPr>
        <p:txBody>
          <a:bodyPr/>
          <a:lstStyle/>
          <a:p>
            <a:pPr algn="ctr" eaLnBrk="1" hangingPunct="1"/>
            <a:r>
              <a:rPr lang="en-US" altLang="en-US" sz="3200" dirty="0">
                <a:solidFill>
                  <a:srgbClr val="0070C0"/>
                </a:solidFill>
                <a:latin typeface="Arial Narrow" panose="020B0606020202030204" pitchFamily="34" charset="0"/>
                <a:cs typeface="Times New Roman" panose="02020603050405020304" pitchFamily="18" charset="0"/>
              </a:rPr>
              <a:t>Inability to Discuss Trauma</a:t>
            </a:r>
            <a:r>
              <a:rPr lang="en-US" altLang="en-US" sz="3200" dirty="0">
                <a:solidFill>
                  <a:srgbClr val="0070C0"/>
                </a:solidFill>
              </a:rPr>
              <a:t> </a:t>
            </a:r>
          </a:p>
        </p:txBody>
      </p:sp>
      <p:sp>
        <p:nvSpPr>
          <p:cNvPr id="12291" name="Rectangle 3"/>
          <p:cNvSpPr>
            <a:spLocks noChangeArrowheads="1"/>
          </p:cNvSpPr>
          <p:nvPr/>
        </p:nvSpPr>
        <p:spPr bwMode="auto">
          <a:xfrm>
            <a:off x="363682" y="3066499"/>
            <a:ext cx="8305800"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dirty="0">
                <a:latin typeface="Arial Narrow" panose="020B0606020202030204" pitchFamily="34" charset="0"/>
                <a:cs typeface="Times New Roman" panose="02020603050405020304" pitchFamily="18" charset="0"/>
              </a:rPr>
              <a:t> </a:t>
            </a:r>
            <a:r>
              <a:rPr lang="en-US" altLang="en-US" sz="1200" i="1" dirty="0">
                <a:latin typeface="Times New Roman" panose="02020603050405020304" pitchFamily="18" charset="0"/>
                <a:cs typeface="Times New Roman" panose="02020603050405020304" pitchFamily="18" charset="0"/>
              </a:rPr>
              <a:t> </a:t>
            </a:r>
            <a:r>
              <a:rPr lang="en-US" altLang="en-US" sz="2400" i="1" dirty="0">
                <a:latin typeface="Arial Narrow" panose="020B0606020202030204" pitchFamily="34" charset="0"/>
                <a:cs typeface="Times New Roman" panose="02020603050405020304" pitchFamily="18" charset="0"/>
              </a:rPr>
              <a:t>“I had always been close to my mother.  If she had known what [my stepfather] was doing to me, it would have broken her heart.  I wanted to tell her so much.”</a:t>
            </a:r>
          </a:p>
          <a:p>
            <a:pPr>
              <a:spcBef>
                <a:spcPct val="0"/>
              </a:spcBef>
              <a:buClrTx/>
              <a:buSzTx/>
              <a:buFontTx/>
              <a:buNone/>
            </a:pPr>
            <a:r>
              <a:rPr lang="en-US" altLang="en-US" sz="1100" i="1" dirty="0">
                <a:latin typeface="Arial Narrow" panose="020B0606020202030204" pitchFamily="34" charset="0"/>
                <a:cs typeface="Times New Roman" panose="02020603050405020304" pitchFamily="18" charset="0"/>
              </a:rPr>
              <a:t> </a:t>
            </a:r>
            <a:endParaRPr lang="en-US" altLang="en-US" sz="1100" i="1"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i="1" dirty="0">
                <a:latin typeface="Arial Narrow" panose="020B0606020202030204" pitchFamily="34" charset="0"/>
                <a:cs typeface="Times New Roman" panose="02020603050405020304" pitchFamily="18" charset="0"/>
              </a:rPr>
              <a:t>“Looking back on it all, the very worst thing was that I couldn’t talk to my mother anymore.  I had to keep a wall between us.  If I wasn’t careful, the wall might crumble and I’d tell her everything.”</a:t>
            </a:r>
            <a:r>
              <a:rPr lang="en-US" altLang="en-US" sz="1100" i="1" dirty="0">
                <a:latin typeface="Times New Roman" panose="02020603050405020304" pitchFamily="18" charset="0"/>
              </a:rPr>
              <a:t> </a:t>
            </a:r>
            <a:endParaRPr lang="en-US" altLang="en-US" sz="2400" i="1" dirty="0">
              <a:latin typeface="Times New Roman" panose="02020603050405020304" pitchFamily="18" charset="0"/>
            </a:endParaRPr>
          </a:p>
        </p:txBody>
      </p:sp>
      <p:sp>
        <p:nvSpPr>
          <p:cNvPr id="12292" name="Text Box 4"/>
          <p:cNvSpPr txBox="1">
            <a:spLocks noChangeArrowheads="1"/>
          </p:cNvSpPr>
          <p:nvPr/>
        </p:nvSpPr>
        <p:spPr bwMode="auto">
          <a:xfrm>
            <a:off x="477982" y="5715000"/>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000" dirty="0">
                <a:latin typeface="Arial Narrow" panose="020B0606020202030204" pitchFamily="34" charset="0"/>
              </a:rPr>
              <a:t>NOTE:  Those who report trauma have more health problems than other groups in survey.</a:t>
            </a:r>
          </a:p>
        </p:txBody>
      </p:sp>
      <p:pic>
        <p:nvPicPr>
          <p:cNvPr id="2" name="Picture 1"/>
          <p:cNvPicPr>
            <a:picLocks noChangeAspect="1"/>
          </p:cNvPicPr>
          <p:nvPr/>
        </p:nvPicPr>
        <p:blipFill rotWithShape="1">
          <a:blip r:embed="rId2"/>
          <a:srcRect l="-1900" t="2105" r="1900" b="-2105"/>
          <a:stretch/>
        </p:blipFill>
        <p:spPr>
          <a:xfrm>
            <a:off x="2338387" y="1094081"/>
            <a:ext cx="4467225" cy="180151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81000" y="609600"/>
            <a:ext cx="86868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000">
                <a:solidFill>
                  <a:srgbClr val="0070C0"/>
                </a:solidFill>
                <a:latin typeface="Arial Narrow" panose="020B0606020202030204" pitchFamily="34" charset="0"/>
              </a:rPr>
              <a:t>ADDITIONAL EVIDENCE LINKING TRAUMAS TO ILLNESS</a:t>
            </a:r>
          </a:p>
        </p:txBody>
      </p:sp>
      <p:sp>
        <p:nvSpPr>
          <p:cNvPr id="13315" name="Text Box 5"/>
          <p:cNvSpPr txBox="1">
            <a:spLocks noChangeArrowheads="1"/>
          </p:cNvSpPr>
          <p:nvPr/>
        </p:nvSpPr>
        <p:spPr bwMode="auto">
          <a:xfrm>
            <a:off x="990600" y="1295400"/>
            <a:ext cx="79248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Psychology Today Survey, May 1982</a:t>
            </a:r>
          </a:p>
          <a:p>
            <a:pPr eaLnBrk="1" hangingPunct="1">
              <a:spcBef>
                <a:spcPct val="50000"/>
              </a:spcBef>
              <a:buClrTx/>
              <a:buSzTx/>
              <a:buFontTx/>
              <a:buNone/>
            </a:pPr>
            <a:r>
              <a:rPr lang="en-US" altLang="en-US" sz="2400" dirty="0">
                <a:latin typeface="Arial Narrow" panose="020B0606020202030204" pitchFamily="34" charset="0"/>
              </a:rPr>
              <a:t>	a. Question:  Ever had a sexual trauma?                                            	b. 22% women, 10% men report trauma                             	c. Traumas linked to ulcers, infections, heart problems.            	d. Childhood traumas most health-debilitating. Why?      			Hardest to talk about.</a:t>
            </a:r>
          </a:p>
          <a:p>
            <a:pPr eaLnBrk="1" hangingPunct="1">
              <a:spcBef>
                <a:spcPct val="50000"/>
              </a:spcBef>
              <a:buClrTx/>
              <a:buSzTx/>
              <a:buFontTx/>
              <a:buNone/>
            </a:pPr>
            <a:endParaRPr lang="en-US" altLang="en-US" sz="600" dirty="0">
              <a:latin typeface="Arial Narrow" panose="020B0606020202030204" pitchFamily="34" charset="0"/>
            </a:endParaRPr>
          </a:p>
          <a:p>
            <a:pPr eaLnBrk="1" hangingPunct="1">
              <a:spcBef>
                <a:spcPct val="50000"/>
              </a:spcBef>
              <a:buClrTx/>
              <a:buSzTx/>
              <a:buFontTx/>
              <a:buNone/>
            </a:pPr>
            <a:r>
              <a:rPr lang="en-US" altLang="en-US" sz="2400" dirty="0">
                <a:latin typeface="Arial Narrow" panose="020B0606020202030204" pitchFamily="34" charset="0"/>
              </a:rPr>
              <a:t>Zale Corporation employee study</a:t>
            </a:r>
          </a:p>
          <a:p>
            <a:pPr eaLnBrk="1" hangingPunct="1">
              <a:spcBef>
                <a:spcPct val="50000"/>
              </a:spcBef>
              <a:buClrTx/>
              <a:buSzTx/>
              <a:buFontTx/>
              <a:buNone/>
            </a:pPr>
            <a:r>
              <a:rPr lang="en-US" altLang="en-US" sz="2400" dirty="0">
                <a:latin typeface="Arial Narrow" panose="020B0606020202030204" pitchFamily="34" charset="0"/>
              </a:rPr>
              <a:t>	a.  Interviews employees                                                      	b.  Those with childhood trauma most often ill                              	c.  Nature of trauma (sexual, death of parent, etc.) didn't 			determine illness. What did?</a:t>
            </a:r>
          </a:p>
        </p:txBody>
      </p:sp>
      <p:sp>
        <p:nvSpPr>
          <p:cNvPr id="257030" name="Text Box 6"/>
          <p:cNvSpPr txBox="1">
            <a:spLocks noChangeArrowheads="1"/>
          </p:cNvSpPr>
          <p:nvPr/>
        </p:nvSpPr>
        <p:spPr bwMode="auto">
          <a:xfrm>
            <a:off x="1828800" y="60960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d.  </a:t>
            </a:r>
            <a:r>
              <a:rPr lang="en-US" altLang="en-US" sz="2400" dirty="0">
                <a:solidFill>
                  <a:srgbClr val="FF0000"/>
                </a:solidFill>
                <a:latin typeface="Arial Narrow" panose="020B0606020202030204" pitchFamily="34" charset="0"/>
              </a:rPr>
              <a:t>Whether or not person talked about trauma</a:t>
            </a:r>
            <a:r>
              <a:rPr lang="en-US" altLang="en-US" sz="2400" dirty="0">
                <a:latin typeface="Times New Roman" panose="02020603050405020304" pitchFamily="18" charset="0"/>
              </a:rPr>
              <a:t>.     </a:t>
            </a:r>
          </a:p>
        </p:txBody>
      </p:sp>
      <p:pic>
        <p:nvPicPr>
          <p:cNvPr id="133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14750"/>
            <a:ext cx="15621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609600"/>
            <a:ext cx="8686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0000FF"/>
                </a:solidFill>
                <a:latin typeface="Arial Narrow" panose="020B0606020202030204" pitchFamily="34" charset="0"/>
              </a:rPr>
              <a:t>Effects of Disclosure on Health,                          College Survey Samples</a:t>
            </a:r>
          </a:p>
        </p:txBody>
      </p:sp>
      <p:sp>
        <p:nvSpPr>
          <p:cNvPr id="14339" name="Rectangle 3"/>
          <p:cNvSpPr>
            <a:spLocks noChangeArrowheads="1"/>
          </p:cNvSpPr>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Arial Narrow" panose="020B0606020202030204" pitchFamily="34" charset="0"/>
            </a:endParaRPr>
          </a:p>
        </p:txBody>
      </p:sp>
      <p:graphicFrame>
        <p:nvGraphicFramePr>
          <p:cNvPr id="14340" name="Object 4"/>
          <p:cNvGraphicFramePr>
            <a:graphicFrameLocks noChangeAspect="1"/>
          </p:cNvGraphicFramePr>
          <p:nvPr/>
        </p:nvGraphicFramePr>
        <p:xfrm>
          <a:off x="1123950" y="1897063"/>
          <a:ext cx="6640513" cy="4000500"/>
        </p:xfrm>
        <a:graphic>
          <a:graphicData uri="http://schemas.openxmlformats.org/presentationml/2006/ole">
            <mc:AlternateContent xmlns:mc="http://schemas.openxmlformats.org/markup-compatibility/2006">
              <mc:Choice xmlns:v="urn:schemas-microsoft-com:vml" Requires="v">
                <p:oleObj name="Chart" r:id="rId2" imgW="8534310" imgH="5143500" progId="MSGraph.Chart.8">
                  <p:embed/>
                </p:oleObj>
              </mc:Choice>
              <mc:Fallback>
                <p:oleObj name="Chart" r:id="rId2" imgW="8534310" imgH="5143500" progId="MSGraph.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897063"/>
                        <a:ext cx="66405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TextBox 2"/>
          <p:cNvSpPr txBox="1">
            <a:spLocks noChangeArrowheads="1"/>
          </p:cNvSpPr>
          <p:nvPr/>
        </p:nvSpPr>
        <p:spPr bwMode="auto">
          <a:xfrm rot="-5400000">
            <a:off x="-257175" y="3457575"/>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000">
                <a:solidFill>
                  <a:srgbClr val="0000FF"/>
                </a:solidFill>
                <a:latin typeface="Arial Narrow" panose="020B0606020202030204" pitchFamily="34" charset="0"/>
              </a:rPr>
              <a:t>Number Illnesses Last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14400" y="304800"/>
            <a:ext cx="78486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800">
                <a:solidFill>
                  <a:srgbClr val="0000FF"/>
                </a:solidFill>
                <a:latin typeface="Arial Narrow" panose="020B0606020202030204" pitchFamily="34" charset="0"/>
              </a:rPr>
              <a:t>Bereavement and Disclosure Study</a:t>
            </a:r>
          </a:p>
        </p:txBody>
      </p:sp>
      <p:sp>
        <p:nvSpPr>
          <p:cNvPr id="15363" name="Text Box 5"/>
          <p:cNvSpPr txBox="1">
            <a:spLocks noChangeArrowheads="1"/>
          </p:cNvSpPr>
          <p:nvPr/>
        </p:nvSpPr>
        <p:spPr bwMode="auto">
          <a:xfrm>
            <a:off x="609600" y="1143000"/>
            <a:ext cx="8077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Are all kinds of traumas equally "</a:t>
            </a:r>
            <a:r>
              <a:rPr lang="en-US" altLang="en-US" sz="2400" dirty="0" err="1">
                <a:latin typeface="Arial Narrow" panose="020B0606020202030204" pitchFamily="34" charset="0"/>
              </a:rPr>
              <a:t>disclosable</a:t>
            </a:r>
            <a:r>
              <a:rPr lang="en-US" altLang="en-US" sz="2400" dirty="0">
                <a:latin typeface="Arial Narrow" panose="020B0606020202030204" pitchFamily="34" charset="0"/>
              </a:rPr>
              <a:t>"?  Are some kinds more likely to be kept to yourself, others easier to share?                                 </a:t>
            </a:r>
            <a:r>
              <a:rPr lang="en-US" altLang="en-US" sz="1200" dirty="0">
                <a:latin typeface="Arial Narrow" panose="020B0606020202030204" pitchFamily="34" charset="0"/>
              </a:rPr>
              <a:t>	</a:t>
            </a:r>
          </a:p>
          <a:p>
            <a:pPr>
              <a:spcBef>
                <a:spcPct val="0"/>
              </a:spcBef>
              <a:buClrTx/>
              <a:buSzTx/>
              <a:buFontTx/>
              <a:buNone/>
            </a:pPr>
            <a:r>
              <a:rPr lang="en-US" altLang="en-US" sz="2400" dirty="0">
                <a:latin typeface="Arial Narrow" panose="020B0606020202030204" pitchFamily="34" charset="0"/>
              </a:rPr>
              <a:t>Someone close to you dies.  </a:t>
            </a:r>
          </a:p>
          <a:p>
            <a:pPr>
              <a:spcBef>
                <a:spcPct val="0"/>
              </a:spcBef>
              <a:buClrTx/>
              <a:buSzTx/>
              <a:buFontTx/>
              <a:buNone/>
            </a:pPr>
            <a:r>
              <a:rPr lang="en-US" altLang="en-US" sz="2400" dirty="0">
                <a:latin typeface="Arial Narrow" panose="020B0606020202030204" pitchFamily="34" charset="0"/>
              </a:rPr>
              <a:t>      What is a "socially acceptable" kind of death?</a:t>
            </a:r>
          </a:p>
          <a:p>
            <a:pPr>
              <a:spcBef>
                <a:spcPct val="0"/>
              </a:spcBef>
              <a:buClrTx/>
              <a:buSzTx/>
              <a:buFontTx/>
              <a:buNone/>
            </a:pPr>
            <a:r>
              <a:rPr lang="en-US" altLang="en-US" sz="2400" dirty="0">
                <a:latin typeface="Arial Narrow" panose="020B0606020202030204" pitchFamily="34" charset="0"/>
              </a:rPr>
              <a:t>      What is a "socially unacceptable" kind of death?</a:t>
            </a:r>
          </a:p>
        </p:txBody>
      </p:sp>
      <p:sp>
        <p:nvSpPr>
          <p:cNvPr id="15364" name="Text Box 6"/>
          <p:cNvSpPr txBox="1">
            <a:spLocks noChangeArrowheads="1"/>
          </p:cNvSpPr>
          <p:nvPr/>
        </p:nvSpPr>
        <p:spPr bwMode="auto">
          <a:xfrm>
            <a:off x="457200" y="3509963"/>
            <a:ext cx="7620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Pennebaker interviews people who loose spouse due to auto accident or suicide. </a:t>
            </a:r>
          </a:p>
          <a:p>
            <a:pPr>
              <a:spcBef>
                <a:spcPct val="50000"/>
              </a:spcBef>
              <a:buClrTx/>
              <a:buSzTx/>
              <a:buFontTx/>
              <a:buNone/>
            </a:pPr>
            <a:r>
              <a:rPr lang="en-US" altLang="en-US" sz="2400">
                <a:latin typeface="Arial Narrow" panose="020B0606020202030204" pitchFamily="34" charset="0"/>
              </a:rPr>
              <a:t>Predicts which group will suppress more?                                Predicts which group will get more illnesses?			</a:t>
            </a:r>
          </a:p>
        </p:txBody>
      </p:sp>
      <p:sp>
        <p:nvSpPr>
          <p:cNvPr id="187399" name="Text Box 7"/>
          <p:cNvSpPr txBox="1">
            <a:spLocks noChangeArrowheads="1"/>
          </p:cNvSpPr>
          <p:nvPr/>
        </p:nvSpPr>
        <p:spPr bwMode="auto">
          <a:xfrm>
            <a:off x="5867400" y="4419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00FF"/>
                </a:solidFill>
                <a:latin typeface="Arial Narrow" panose="020B0606020202030204" pitchFamily="34" charset="0"/>
              </a:rPr>
              <a:t>Spouses of suicide</a:t>
            </a:r>
          </a:p>
        </p:txBody>
      </p:sp>
      <p:sp>
        <p:nvSpPr>
          <p:cNvPr id="187400" name="Text Box 8"/>
          <p:cNvSpPr txBox="1">
            <a:spLocks noChangeArrowheads="1"/>
          </p:cNvSpPr>
          <p:nvPr/>
        </p:nvSpPr>
        <p:spPr bwMode="auto">
          <a:xfrm>
            <a:off x="5867400" y="4876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00FF"/>
                </a:solidFill>
                <a:latin typeface="Arial Narrow" panose="020B0606020202030204" pitchFamily="34" charset="0"/>
              </a:rPr>
              <a:t>Spouses of suicide</a:t>
            </a:r>
          </a:p>
        </p:txBody>
      </p:sp>
      <p:sp>
        <p:nvSpPr>
          <p:cNvPr id="187401" name="Text Box 9"/>
          <p:cNvSpPr txBox="1">
            <a:spLocks noChangeArrowheads="1"/>
          </p:cNvSpPr>
          <p:nvPr/>
        </p:nvSpPr>
        <p:spPr bwMode="auto">
          <a:xfrm>
            <a:off x="380999" y="5486400"/>
            <a:ext cx="8510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Arial Narrow" panose="020B0606020202030204" pitchFamily="34" charset="0"/>
              </a:rPr>
              <a:t>Finds:  </a:t>
            </a:r>
            <a:r>
              <a:rPr lang="en-US" altLang="en-US" sz="2400" u="sng" dirty="0">
                <a:latin typeface="Arial Narrow" panose="020B0606020202030204" pitchFamily="34" charset="0"/>
              </a:rPr>
              <a:t>NO Differences </a:t>
            </a:r>
            <a:r>
              <a:rPr lang="en-US" altLang="en-US" sz="2400" dirty="0">
                <a:latin typeface="Arial Narrow" panose="020B0606020202030204" pitchFamily="34" charset="0"/>
              </a:rPr>
              <a:t>between spouses of accident/suicide </a:t>
            </a:r>
          </a:p>
          <a:p>
            <a:pPr>
              <a:spcBef>
                <a:spcPct val="0"/>
              </a:spcBef>
              <a:buClrTx/>
              <a:buSzTx/>
              <a:buFontTx/>
              <a:buNone/>
            </a:pPr>
            <a:r>
              <a:rPr lang="en-US" altLang="en-US" sz="2400" dirty="0">
                <a:latin typeface="Arial Narrow" panose="020B0606020202030204" pitchFamily="34" charset="0"/>
              </a:rPr>
              <a:t>BUT:  Among all survivors, </a:t>
            </a:r>
            <a:r>
              <a:rPr lang="en-US" altLang="en-US" sz="2400" u="sng" dirty="0">
                <a:latin typeface="Arial Narrow" panose="020B0606020202030204" pitchFamily="34" charset="0"/>
              </a:rPr>
              <a:t>those who DON’T disclose get sick more often</a:t>
            </a:r>
            <a:r>
              <a:rPr lang="en-US" altLang="en-US" sz="2400" dirty="0">
                <a:latin typeface="Arial Narrow" panose="020B0606020202030204" pitchFamily="34" charset="0"/>
              </a:rPr>
              <a:t>	</a:t>
            </a:r>
          </a:p>
        </p:txBody>
      </p:sp>
      <p:pic>
        <p:nvPicPr>
          <p:cNvPr id="2" name="Picture 1"/>
          <p:cNvPicPr>
            <a:picLocks noChangeAspect="1"/>
          </p:cNvPicPr>
          <p:nvPr/>
        </p:nvPicPr>
        <p:blipFill>
          <a:blip r:embed="rId2"/>
          <a:stretch>
            <a:fillRect/>
          </a:stretch>
        </p:blipFill>
        <p:spPr>
          <a:xfrm>
            <a:off x="6629400" y="1695303"/>
            <a:ext cx="2262187" cy="1573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p:bldP spid="187400" grpId="0"/>
      <p:bldP spid="1874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55675" y="152400"/>
            <a:ext cx="8213725" cy="1143000"/>
          </a:xfrm>
        </p:spPr>
        <p:txBody>
          <a:bodyPr/>
          <a:lstStyle/>
          <a:p>
            <a:pPr algn="ctr" eaLnBrk="1" hangingPunct="1"/>
            <a:r>
              <a:rPr lang="en-US" altLang="en-US" sz="3600">
                <a:solidFill>
                  <a:srgbClr val="0070C0"/>
                </a:solidFill>
                <a:latin typeface="Arial Narrow" panose="020B0606020202030204" pitchFamily="34" charset="0"/>
              </a:rPr>
              <a:t>James Pennebaker Inhibition and Illness Model</a:t>
            </a:r>
          </a:p>
        </p:txBody>
      </p:sp>
      <p:sp>
        <p:nvSpPr>
          <p:cNvPr id="6147" name="Rectangle 3"/>
          <p:cNvSpPr>
            <a:spLocks noChangeArrowheads="1"/>
          </p:cNvSpPr>
          <p:nvPr/>
        </p:nvSpPr>
        <p:spPr bwMode="auto">
          <a:xfrm>
            <a:off x="76200" y="2971800"/>
            <a:ext cx="8991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r>
              <a:rPr lang="en-US" altLang="en-US" sz="2600" dirty="0">
                <a:latin typeface="Arial Narrow" panose="020B0606020202030204" pitchFamily="34" charset="0"/>
                <a:cs typeface="Times New Roman" panose="02020603050405020304" pitchFamily="18" charset="0"/>
              </a:rPr>
              <a:t>1.  Inhibiting thoughts and feelings is stressful</a:t>
            </a:r>
            <a:endParaRPr lang="en-US" altLang="en-US" sz="26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dirty="0">
                <a:latin typeface="Arial Narrow" panose="020B0606020202030204" pitchFamily="34" charset="0"/>
                <a:cs typeface="Times New Roman" panose="02020603050405020304" pitchFamily="18" charset="0"/>
              </a:rPr>
              <a:t> </a:t>
            </a:r>
            <a:endParaRPr lang="en-US" altLang="en-US" sz="26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dirty="0">
                <a:latin typeface="Arial Narrow" panose="020B0606020202030204" pitchFamily="34" charset="0"/>
                <a:cs typeface="Times New Roman" panose="02020603050405020304" pitchFamily="18" charset="0"/>
              </a:rPr>
              <a:t>	2.  In short term, suppression leads to physiological arousal.</a:t>
            </a:r>
            <a:endParaRPr lang="en-US" altLang="en-US" sz="26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dirty="0">
                <a:latin typeface="Arial Narrow" panose="020B0606020202030204" pitchFamily="34" charset="0"/>
                <a:cs typeface="Times New Roman" panose="02020603050405020304" pitchFamily="18" charset="0"/>
              </a:rPr>
              <a:t> </a:t>
            </a:r>
            <a:endParaRPr lang="en-US" altLang="en-US" sz="26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dirty="0">
                <a:latin typeface="Arial Narrow" panose="020B0606020202030204" pitchFamily="34" charset="0"/>
                <a:cs typeface="Times New Roman" panose="02020603050405020304" pitchFamily="18" charset="0"/>
              </a:rPr>
              <a:t>	3.  Over the long term, suppression leads to </a:t>
            </a:r>
            <a:r>
              <a:rPr lang="en-US" altLang="en-US" sz="2600" dirty="0" err="1">
                <a:latin typeface="Arial Narrow" panose="020B0606020202030204" pitchFamily="34" charset="0"/>
                <a:cs typeface="Times New Roman" panose="02020603050405020304" pitchFamily="18" charset="0"/>
              </a:rPr>
              <a:t>immunocompromise</a:t>
            </a:r>
            <a:r>
              <a:rPr lang="en-US" altLang="en-US" sz="2600" dirty="0">
                <a:latin typeface="Arial Narrow" panose="020B0606020202030204" pitchFamily="34" charset="0"/>
                <a:cs typeface="Times New Roman" panose="02020603050405020304" pitchFamily="18" charset="0"/>
              </a:rPr>
              <a:t>.</a:t>
            </a:r>
            <a:endParaRPr lang="en-US" altLang="en-US" sz="26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dirty="0">
                <a:latin typeface="Arial Narrow" panose="020B0606020202030204" pitchFamily="34" charset="0"/>
                <a:cs typeface="Times New Roman" panose="02020603050405020304" pitchFamily="18" charset="0"/>
              </a:rPr>
              <a:t> </a:t>
            </a:r>
            <a:endParaRPr lang="en-US" altLang="en-US" sz="26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dirty="0">
                <a:latin typeface="Arial Narrow" panose="020B0606020202030204" pitchFamily="34" charset="0"/>
                <a:cs typeface="Times New Roman" panose="02020603050405020304" pitchFamily="18" charset="0"/>
              </a:rPr>
              <a:t>	4.  The result is increased susceptibility to a wide range of illness</a:t>
            </a:r>
            <a:r>
              <a:rPr lang="en-US" altLang="en-US" sz="2000" dirty="0">
                <a:latin typeface="Arial Narrow" panose="020B0606020202030204" pitchFamily="34" charset="0"/>
                <a:cs typeface="Times New Roman" panose="02020603050405020304" pitchFamily="18" charset="0"/>
              </a:rPr>
              <a:t>.</a:t>
            </a:r>
            <a:r>
              <a:rPr lang="en-US" altLang="en-US" sz="1100" dirty="0">
                <a:latin typeface="Times New Roman" panose="02020603050405020304" pitchFamily="18" charset="0"/>
              </a:rPr>
              <a:t> </a:t>
            </a:r>
            <a:endParaRPr lang="en-US" altLang="en-US" sz="2400" dirty="0">
              <a:latin typeface="Times New Roman" panose="02020603050405020304" pitchFamily="18" charset="0"/>
            </a:endParaRPr>
          </a:p>
        </p:txBody>
      </p:sp>
      <p:pic>
        <p:nvPicPr>
          <p:cNvPr id="614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43000"/>
            <a:ext cx="2381250" cy="170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F12EFB-2EE6-75BB-54C8-A175AD8D289D}"/>
              </a:ext>
            </a:extLst>
          </p:cNvPr>
          <p:cNvSpPr txBox="1"/>
          <p:nvPr/>
        </p:nvSpPr>
        <p:spPr>
          <a:xfrm>
            <a:off x="1219200" y="5948351"/>
            <a:ext cx="5867400" cy="769441"/>
          </a:xfrm>
          <a:prstGeom prst="rect">
            <a:avLst/>
          </a:prstGeom>
          <a:noFill/>
        </p:spPr>
        <p:txBody>
          <a:bodyPr wrap="square" rtlCol="0">
            <a:spAutoFit/>
          </a:bodyPr>
          <a:lstStyle/>
          <a:p>
            <a:r>
              <a:rPr lang="en-US" sz="2200" b="1" i="1" dirty="0"/>
              <a:t>Note:  </a:t>
            </a:r>
            <a:r>
              <a:rPr lang="en-US" sz="2200" i="1" dirty="0"/>
              <a:t>Long term stress </a:t>
            </a:r>
            <a:r>
              <a:rPr lang="en-US" sz="2200" i="1" dirty="0">
                <a:sym typeface="Wingdings" panose="05000000000000000000" pitchFamily="2" charset="2"/>
              </a:rPr>
              <a:t> immunocompromise fits with what stress and health theorist?  </a:t>
            </a:r>
            <a:endParaRPr lang="en-US" sz="2200" i="1" dirty="0"/>
          </a:p>
        </p:txBody>
      </p:sp>
      <p:sp>
        <p:nvSpPr>
          <p:cNvPr id="3" name="TextBox 2">
            <a:extLst>
              <a:ext uri="{FF2B5EF4-FFF2-40B4-BE49-F238E27FC236}">
                <a16:creationId xmlns:a16="http://schemas.microsoft.com/office/drawing/2014/main" id="{09973CAB-2A8E-6C64-5B2B-C7B320DE2CCD}"/>
              </a:ext>
            </a:extLst>
          </p:cNvPr>
          <p:cNvSpPr txBox="1"/>
          <p:nvPr/>
        </p:nvSpPr>
        <p:spPr>
          <a:xfrm>
            <a:off x="7117080" y="6117627"/>
            <a:ext cx="1447800" cy="430887"/>
          </a:xfrm>
          <a:prstGeom prst="rect">
            <a:avLst/>
          </a:prstGeom>
          <a:noFill/>
        </p:spPr>
        <p:txBody>
          <a:bodyPr wrap="square" rtlCol="0">
            <a:spAutoFit/>
          </a:bodyPr>
          <a:lstStyle/>
          <a:p>
            <a:pPr algn="ctr"/>
            <a:r>
              <a:rPr lang="en-US" sz="2200" dirty="0">
                <a:solidFill>
                  <a:srgbClr val="FF0000"/>
                </a:solidFill>
              </a:rPr>
              <a:t>Selye</a:t>
            </a:r>
          </a:p>
        </p:txBody>
      </p:sp>
    </p:spTree>
    <p:extLst>
      <p:ext uri="{BB962C8B-B14F-4D97-AF65-F5344CB8AC3E}">
        <p14:creationId xmlns:p14="http://schemas.microsoft.com/office/powerpoint/2010/main" val="284799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955386" y="507207"/>
            <a:ext cx="803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dirty="0">
                <a:solidFill>
                  <a:srgbClr val="0070C0"/>
                </a:solidFill>
                <a:latin typeface="Arial Narrow" panose="020B0606020202030204" pitchFamily="34" charset="0"/>
              </a:rPr>
              <a:t>Disclosure: Resolves Emotions, Boosts Resources</a:t>
            </a:r>
          </a:p>
        </p:txBody>
      </p:sp>
      <p:sp>
        <p:nvSpPr>
          <p:cNvPr id="9219" name="AutoShape 2" descr="Image result for freud pics"/>
          <p:cNvSpPr>
            <a:spLocks noChangeAspect="1" noChangeArrowheads="1"/>
          </p:cNvSpPr>
          <p:nvPr/>
        </p:nvSpPr>
        <p:spPr bwMode="auto">
          <a:xfrm>
            <a:off x="123825" y="-533400"/>
            <a:ext cx="16954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000">
              <a:latin typeface="Times New Roman" panose="02020603050405020304" pitchFamily="18" charset="0"/>
            </a:endParaRPr>
          </a:p>
        </p:txBody>
      </p:sp>
      <p:sp>
        <p:nvSpPr>
          <p:cNvPr id="9220" name="AutoShape 4" descr="Image result for freud pics"/>
          <p:cNvSpPr>
            <a:spLocks noChangeAspect="1" noChangeArrowheads="1"/>
          </p:cNvSpPr>
          <p:nvPr/>
        </p:nvSpPr>
        <p:spPr bwMode="auto">
          <a:xfrm>
            <a:off x="276225" y="-381000"/>
            <a:ext cx="16954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000">
              <a:latin typeface="Times New Roman" panose="02020603050405020304" pitchFamily="18" charset="0"/>
            </a:endParaRPr>
          </a:p>
        </p:txBody>
      </p:sp>
      <p:sp>
        <p:nvSpPr>
          <p:cNvPr id="9221" name="AutoShape 6" descr="Image result for freud pics"/>
          <p:cNvSpPr>
            <a:spLocks noChangeAspect="1" noChangeArrowheads="1"/>
          </p:cNvSpPr>
          <p:nvPr/>
        </p:nvSpPr>
        <p:spPr bwMode="auto">
          <a:xfrm>
            <a:off x="428625" y="-228600"/>
            <a:ext cx="16954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000">
              <a:latin typeface="Times New Roman" panose="02020603050405020304" pitchFamily="18" charset="0"/>
            </a:endParaRPr>
          </a:p>
        </p:txBody>
      </p:sp>
      <p:pic>
        <p:nvPicPr>
          <p:cNvPr id="92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2674937" cy="203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TextBox 6"/>
          <p:cNvSpPr txBox="1">
            <a:spLocks noChangeArrowheads="1"/>
          </p:cNvSpPr>
          <p:nvPr/>
        </p:nvSpPr>
        <p:spPr bwMode="auto">
          <a:xfrm>
            <a:off x="762000" y="1755920"/>
            <a:ext cx="465296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latin typeface="Arial Narrow" panose="020B0606020202030204" pitchFamily="34" charset="0"/>
              </a:rPr>
              <a:t>Freud’s “Talking cure”  </a:t>
            </a:r>
          </a:p>
          <a:p>
            <a:pPr eaLnBrk="1" hangingPunct="1">
              <a:spcBef>
                <a:spcPct val="0"/>
              </a:spcBef>
              <a:buClrTx/>
              <a:buSzTx/>
              <a:buFontTx/>
              <a:buNone/>
            </a:pPr>
            <a:endParaRPr lang="en-US" altLang="en-US" sz="1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Expressing taboo thoughts and feelings    brings profound relief.</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Cures “hysterical paralysis”</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Explanation:  </a:t>
            </a:r>
            <a:r>
              <a:rPr lang="en-US" altLang="en-US" sz="2400" b="1" dirty="0">
                <a:latin typeface="Arial Narrow" panose="020B0606020202030204" pitchFamily="34" charset="0"/>
              </a:rPr>
              <a:t>“Catharsis” </a:t>
            </a:r>
            <a:r>
              <a:rPr lang="en-US" altLang="en-US" sz="2400" dirty="0">
                <a:latin typeface="Arial Narrow" panose="020B0606020202030204" pitchFamily="34" charset="0"/>
              </a:rPr>
              <a:t>= purging, expelling negative feelings.  Like “primal scream therapy”. </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endParaRPr lang="en-US" altLang="en-US" sz="2400" dirty="0">
              <a:latin typeface="Arial Narrow" panose="020B0606020202030204" pitchFamily="34" charset="0"/>
            </a:endParaRPr>
          </a:p>
        </p:txBody>
      </p:sp>
      <p:pic>
        <p:nvPicPr>
          <p:cNvPr id="3" name="Picture 2">
            <a:extLst>
              <a:ext uri="{FF2B5EF4-FFF2-40B4-BE49-F238E27FC236}">
                <a16:creationId xmlns:a16="http://schemas.microsoft.com/office/drawing/2014/main" id="{D0D0FBB9-CE7B-08FE-9F0F-BDB56565EB59}"/>
              </a:ext>
            </a:extLst>
          </p:cNvPr>
          <p:cNvPicPr>
            <a:picLocks noChangeAspect="1"/>
          </p:cNvPicPr>
          <p:nvPr/>
        </p:nvPicPr>
        <p:blipFill rotWithShape="1">
          <a:blip r:embed="rId4"/>
          <a:srcRect l="15114" r="15553"/>
          <a:stretch/>
        </p:blipFill>
        <p:spPr>
          <a:xfrm>
            <a:off x="6324600" y="4750593"/>
            <a:ext cx="1981201" cy="1600200"/>
          </a:xfrm>
          <a:prstGeom prst="rect">
            <a:avLst/>
          </a:prstGeom>
        </p:spPr>
      </p:pic>
    </p:spTree>
    <p:extLst>
      <p:ext uri="{BB962C8B-B14F-4D97-AF65-F5344CB8AC3E}">
        <p14:creationId xmlns:p14="http://schemas.microsoft.com/office/powerpoint/2010/main" val="737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73163" y="228600"/>
            <a:ext cx="7772400" cy="1143000"/>
          </a:xfrm>
        </p:spPr>
        <p:txBody>
          <a:bodyPr/>
          <a:lstStyle/>
          <a:p>
            <a:pPr algn="ctr" eaLnBrk="1" hangingPunct="1"/>
            <a:r>
              <a:rPr lang="en-US" altLang="en-US">
                <a:solidFill>
                  <a:srgbClr val="0000FF"/>
                </a:solidFill>
                <a:latin typeface="Arial Narrow" panose="020B0606020202030204" pitchFamily="34" charset="0"/>
                <a:cs typeface="Times New Roman" panose="02020603050405020304" pitchFamily="18" charset="0"/>
              </a:rPr>
              <a:t>Catharsis vs. Insight</a:t>
            </a:r>
            <a:r>
              <a:rPr lang="en-US" altLang="en-US">
                <a:solidFill>
                  <a:srgbClr val="0000FF"/>
                </a:solidFill>
              </a:rPr>
              <a:t> </a:t>
            </a:r>
          </a:p>
        </p:txBody>
      </p:sp>
      <p:grpSp>
        <p:nvGrpSpPr>
          <p:cNvPr id="118787" name="Group 3"/>
          <p:cNvGrpSpPr>
            <a:grpSpLocks/>
          </p:cNvGrpSpPr>
          <p:nvPr/>
        </p:nvGrpSpPr>
        <p:grpSpPr bwMode="auto">
          <a:xfrm>
            <a:off x="762000" y="2495550"/>
            <a:ext cx="7935913" cy="3600450"/>
            <a:chOff x="-3" y="-3"/>
            <a:chExt cx="5678" cy="2425"/>
          </a:xfrm>
        </p:grpSpPr>
        <p:grpSp>
          <p:nvGrpSpPr>
            <p:cNvPr id="17413" name="Group 4"/>
            <p:cNvGrpSpPr>
              <a:grpSpLocks/>
            </p:cNvGrpSpPr>
            <p:nvPr/>
          </p:nvGrpSpPr>
          <p:grpSpPr bwMode="auto">
            <a:xfrm>
              <a:off x="0" y="0"/>
              <a:ext cx="5672" cy="2419"/>
              <a:chOff x="0" y="0"/>
              <a:chExt cx="5672" cy="2419"/>
            </a:xfrm>
          </p:grpSpPr>
          <p:grpSp>
            <p:nvGrpSpPr>
              <p:cNvPr id="17415" name="Group 5"/>
              <p:cNvGrpSpPr>
                <a:grpSpLocks/>
              </p:cNvGrpSpPr>
              <p:nvPr/>
            </p:nvGrpSpPr>
            <p:grpSpPr bwMode="auto">
              <a:xfrm>
                <a:off x="0" y="0"/>
                <a:ext cx="2836" cy="480"/>
                <a:chOff x="0" y="0"/>
                <a:chExt cx="2836" cy="480"/>
              </a:xfrm>
            </p:grpSpPr>
            <p:sp>
              <p:nvSpPr>
                <p:cNvPr id="17425" name="Rectangle 6"/>
                <p:cNvSpPr>
                  <a:spLocks noChangeArrowheads="1"/>
                </p:cNvSpPr>
                <p:nvPr/>
              </p:nvSpPr>
              <p:spPr bwMode="auto">
                <a:xfrm>
                  <a:off x="43" y="0"/>
                  <a:ext cx="275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b="1">
                      <a:solidFill>
                        <a:srgbClr val="CC0000"/>
                      </a:solidFill>
                      <a:latin typeface="Arial Narrow" panose="020B0606020202030204" pitchFamily="34" charset="0"/>
                    </a:rPr>
                    <a:t>Catharsis</a:t>
                  </a:r>
                </a:p>
                <a:p>
                  <a:pPr algn="ctr">
                    <a:spcBef>
                      <a:spcPct val="0"/>
                    </a:spcBef>
                    <a:buClrTx/>
                    <a:buSzTx/>
                    <a:buFontTx/>
                    <a:buNone/>
                  </a:pPr>
                  <a:endParaRPr lang="en-US" altLang="en-US" sz="2800">
                    <a:solidFill>
                      <a:srgbClr val="CC0000"/>
                    </a:solidFill>
                    <a:latin typeface="Times New Roman" panose="02020603050405020304" pitchFamily="18" charset="0"/>
                  </a:endParaRPr>
                </a:p>
              </p:txBody>
            </p:sp>
            <p:sp>
              <p:nvSpPr>
                <p:cNvPr id="17426" name="Rectangle 7"/>
                <p:cNvSpPr>
                  <a:spLocks noChangeArrowheads="1"/>
                </p:cNvSpPr>
                <p:nvPr/>
              </p:nvSpPr>
              <p:spPr bwMode="auto">
                <a:xfrm>
                  <a:off x="0" y="0"/>
                  <a:ext cx="2836"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Arial Narrow" panose="020B0606020202030204" pitchFamily="34" charset="0"/>
                  </a:endParaRPr>
                </a:p>
              </p:txBody>
            </p:sp>
          </p:grpSp>
          <p:grpSp>
            <p:nvGrpSpPr>
              <p:cNvPr id="17416" name="Group 8"/>
              <p:cNvGrpSpPr>
                <a:grpSpLocks/>
              </p:cNvGrpSpPr>
              <p:nvPr/>
            </p:nvGrpSpPr>
            <p:grpSpPr bwMode="auto">
              <a:xfrm>
                <a:off x="2836" y="0"/>
                <a:ext cx="2836" cy="480"/>
                <a:chOff x="2836" y="0"/>
                <a:chExt cx="2836" cy="480"/>
              </a:xfrm>
            </p:grpSpPr>
            <p:sp>
              <p:nvSpPr>
                <p:cNvPr id="17423" name="Rectangle 9"/>
                <p:cNvSpPr>
                  <a:spLocks noChangeArrowheads="1"/>
                </p:cNvSpPr>
                <p:nvPr/>
              </p:nvSpPr>
              <p:spPr bwMode="auto">
                <a:xfrm>
                  <a:off x="2879" y="0"/>
                  <a:ext cx="275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b="1">
                      <a:solidFill>
                        <a:srgbClr val="0000FF"/>
                      </a:solidFill>
                      <a:latin typeface="Arial Narrow" panose="020B0606020202030204" pitchFamily="34" charset="0"/>
                      <a:cs typeface="Times New Roman" panose="02020603050405020304" pitchFamily="18" charset="0"/>
                    </a:rPr>
                    <a:t>Insight</a:t>
                  </a:r>
                  <a:endParaRPr lang="en-US" altLang="en-US" sz="2800" b="1">
                    <a:solidFill>
                      <a:srgbClr val="0000FF"/>
                    </a:solidFill>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800">
                    <a:latin typeface="Times New Roman" panose="02020603050405020304" pitchFamily="18" charset="0"/>
                  </a:endParaRPr>
                </a:p>
              </p:txBody>
            </p:sp>
            <p:sp>
              <p:nvSpPr>
                <p:cNvPr id="17424" name="Rectangle 10"/>
                <p:cNvSpPr>
                  <a:spLocks noChangeArrowheads="1"/>
                </p:cNvSpPr>
                <p:nvPr/>
              </p:nvSpPr>
              <p:spPr bwMode="auto">
                <a:xfrm>
                  <a:off x="2836" y="0"/>
                  <a:ext cx="2836"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Arial Narrow" panose="020B0606020202030204" pitchFamily="34" charset="0"/>
                  </a:endParaRPr>
                </a:p>
              </p:txBody>
            </p:sp>
          </p:grpSp>
          <p:grpSp>
            <p:nvGrpSpPr>
              <p:cNvPr id="17417" name="Group 11"/>
              <p:cNvGrpSpPr>
                <a:grpSpLocks/>
              </p:cNvGrpSpPr>
              <p:nvPr/>
            </p:nvGrpSpPr>
            <p:grpSpPr bwMode="auto">
              <a:xfrm>
                <a:off x="0" y="480"/>
                <a:ext cx="2836" cy="1939"/>
                <a:chOff x="0" y="480"/>
                <a:chExt cx="2836" cy="1939"/>
              </a:xfrm>
            </p:grpSpPr>
            <p:sp>
              <p:nvSpPr>
                <p:cNvPr id="17421" name="Rectangle 12"/>
                <p:cNvSpPr>
                  <a:spLocks noChangeArrowheads="1"/>
                </p:cNvSpPr>
                <p:nvPr/>
              </p:nvSpPr>
              <p:spPr bwMode="auto">
                <a:xfrm>
                  <a:off x="43" y="480"/>
                  <a:ext cx="2750" cy="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CC0000"/>
                      </a:solidFill>
                      <a:latin typeface="Arial Narrow" panose="020B0606020202030204" pitchFamily="34" charset="0"/>
                      <a:cs typeface="Times New Roman" panose="02020603050405020304" pitchFamily="18" charset="0"/>
                    </a:rPr>
                    <a:t> </a:t>
                  </a:r>
                  <a:endParaRPr lang="en-US" altLang="en-US" sz="120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CC0000"/>
                      </a:solidFill>
                      <a:latin typeface="Arial Narrow" panose="020B0606020202030204" pitchFamily="34" charset="0"/>
                      <a:cs typeface="Times New Roman" panose="02020603050405020304" pitchFamily="18" charset="0"/>
                    </a:rPr>
                    <a:t>*  Emotional buildup causes stress.</a:t>
                  </a:r>
                  <a:endParaRPr lang="en-US" altLang="en-US" sz="120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CC0000"/>
                      </a:solidFill>
                      <a:latin typeface="Arial Narrow" panose="020B0606020202030204" pitchFamily="34" charset="0"/>
                      <a:cs typeface="Times New Roman" panose="02020603050405020304" pitchFamily="18" charset="0"/>
                    </a:rPr>
                    <a:t> </a:t>
                  </a:r>
                  <a:endParaRPr lang="en-US" altLang="en-US" sz="120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CC0000"/>
                      </a:solidFill>
                      <a:latin typeface="Arial Narrow" panose="020B0606020202030204" pitchFamily="34" charset="0"/>
                      <a:cs typeface="Times New Roman" panose="02020603050405020304" pitchFamily="18" charset="0"/>
                    </a:rPr>
                    <a:t>*  Release pent-up emotions (catharsis) releases stress.  </a:t>
                  </a:r>
                  <a:endParaRPr lang="en-US" altLang="en-US" sz="120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CC0000"/>
                      </a:solidFill>
                      <a:latin typeface="Arial Narrow" panose="020B0606020202030204" pitchFamily="34" charset="0"/>
                      <a:cs typeface="Times New Roman" panose="02020603050405020304" pitchFamily="18" charset="0"/>
                    </a:rPr>
                    <a:t> </a:t>
                  </a:r>
                  <a:endParaRPr lang="en-US" altLang="en-US" sz="120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CC0000"/>
                      </a:solidFill>
                      <a:latin typeface="Arial Narrow" panose="020B0606020202030204" pitchFamily="34" charset="0"/>
                      <a:cs typeface="Times New Roman" panose="02020603050405020304" pitchFamily="18" charset="0"/>
                    </a:rPr>
                    <a:t>*  Language provides an outlet for venting pent up emotions.</a:t>
                  </a:r>
                  <a:endParaRPr lang="en-US" altLang="en-US" sz="120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200">
                      <a:solidFill>
                        <a:srgbClr val="CC0000"/>
                      </a:solidFill>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solidFill>
                      <a:srgbClr val="CC0000"/>
                    </a:solidFill>
                    <a:latin typeface="Times New Roman" panose="02020603050405020304" pitchFamily="18" charset="0"/>
                  </a:endParaRPr>
                </a:p>
              </p:txBody>
            </p:sp>
            <p:sp>
              <p:nvSpPr>
                <p:cNvPr id="17422" name="Rectangle 13"/>
                <p:cNvSpPr>
                  <a:spLocks noChangeArrowheads="1"/>
                </p:cNvSpPr>
                <p:nvPr/>
              </p:nvSpPr>
              <p:spPr bwMode="auto">
                <a:xfrm>
                  <a:off x="0" y="480"/>
                  <a:ext cx="2836" cy="193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Arial Narrow" panose="020B0606020202030204" pitchFamily="34" charset="0"/>
                  </a:endParaRPr>
                </a:p>
              </p:txBody>
            </p:sp>
          </p:grpSp>
          <p:grpSp>
            <p:nvGrpSpPr>
              <p:cNvPr id="17418" name="Group 14"/>
              <p:cNvGrpSpPr>
                <a:grpSpLocks/>
              </p:cNvGrpSpPr>
              <p:nvPr/>
            </p:nvGrpSpPr>
            <p:grpSpPr bwMode="auto">
              <a:xfrm>
                <a:off x="2836" y="480"/>
                <a:ext cx="2836" cy="1939"/>
                <a:chOff x="2836" y="480"/>
                <a:chExt cx="2836" cy="1939"/>
              </a:xfrm>
            </p:grpSpPr>
            <p:sp>
              <p:nvSpPr>
                <p:cNvPr id="17419" name="Rectangle 15"/>
                <p:cNvSpPr>
                  <a:spLocks noChangeArrowheads="1"/>
                </p:cNvSpPr>
                <p:nvPr/>
              </p:nvSpPr>
              <p:spPr bwMode="auto">
                <a:xfrm>
                  <a:off x="2879" y="480"/>
                  <a:ext cx="2750" cy="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latin typeface="Arial Narrow" panose="020B0606020202030204" pitchFamily="34" charset="0"/>
                      <a:cs typeface="Times New Roman" panose="02020603050405020304" pitchFamily="18" charset="0"/>
                    </a:rPr>
                    <a:t> </a:t>
                  </a:r>
                  <a:endParaRPr lang="en-US" altLang="en-US" sz="1200">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0000FF"/>
                      </a:solidFill>
                      <a:latin typeface="Arial Narrow" panose="020B0606020202030204" pitchFamily="34" charset="0"/>
                      <a:cs typeface="Times New Roman" panose="02020603050405020304" pitchFamily="18" charset="0"/>
                    </a:rPr>
                    <a:t>*  Uncompleted problems are emotionally arousing.</a:t>
                  </a:r>
                  <a:endParaRPr lang="en-US" altLang="en-US" sz="1200">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0000FF"/>
                      </a:solidFill>
                      <a:latin typeface="Arial Narrow" panose="020B0606020202030204" pitchFamily="34" charset="0"/>
                      <a:cs typeface="Times New Roman" panose="02020603050405020304" pitchFamily="18" charset="0"/>
                    </a:rPr>
                    <a:t> </a:t>
                  </a:r>
                  <a:endParaRPr lang="en-US" altLang="en-US" sz="1200">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0000FF"/>
                      </a:solidFill>
                      <a:latin typeface="Arial Narrow" panose="020B0606020202030204" pitchFamily="34" charset="0"/>
                      <a:cs typeface="Times New Roman" panose="02020603050405020304" pitchFamily="18" charset="0"/>
                    </a:rPr>
                    <a:t>*  Uncompleted tasks stay alive until finished.</a:t>
                  </a:r>
                  <a:endParaRPr lang="en-US" altLang="en-US" sz="1200">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0000FF"/>
                      </a:solidFill>
                      <a:latin typeface="Arial Narrow" panose="020B0606020202030204" pitchFamily="34" charset="0"/>
                      <a:cs typeface="Times New Roman" panose="02020603050405020304" pitchFamily="18" charset="0"/>
                    </a:rPr>
                    <a:t> </a:t>
                  </a:r>
                  <a:endParaRPr lang="en-US" altLang="en-US" sz="1200">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0000FF"/>
                      </a:solidFill>
                      <a:latin typeface="Arial Narrow" panose="020B0606020202030204" pitchFamily="34" charset="0"/>
                      <a:cs typeface="Times New Roman" panose="02020603050405020304" pitchFamily="18" charset="0"/>
                    </a:rPr>
                    <a:t>*  Language helps people get “closure” on unfinished business.</a:t>
                  </a:r>
                  <a:endParaRPr lang="en-US" altLang="en-US" sz="1200">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a:latin typeface="Times New Roman" panose="02020603050405020304" pitchFamily="18" charset="0"/>
                  </a:endParaRPr>
                </a:p>
              </p:txBody>
            </p:sp>
            <p:sp>
              <p:nvSpPr>
                <p:cNvPr id="17420" name="Rectangle 16"/>
                <p:cNvSpPr>
                  <a:spLocks noChangeArrowheads="1"/>
                </p:cNvSpPr>
                <p:nvPr/>
              </p:nvSpPr>
              <p:spPr bwMode="auto">
                <a:xfrm>
                  <a:off x="2836" y="480"/>
                  <a:ext cx="2836" cy="193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Arial Narrow" panose="020B0606020202030204" pitchFamily="34" charset="0"/>
                  </a:endParaRPr>
                </a:p>
              </p:txBody>
            </p:sp>
          </p:grpSp>
        </p:grpSp>
        <p:sp>
          <p:nvSpPr>
            <p:cNvPr id="17414" name="Rectangle 17"/>
            <p:cNvSpPr>
              <a:spLocks noChangeArrowheads="1"/>
            </p:cNvSpPr>
            <p:nvPr/>
          </p:nvSpPr>
          <p:spPr bwMode="auto">
            <a:xfrm>
              <a:off x="-3" y="-3"/>
              <a:ext cx="5678" cy="242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Arial Narrow" panose="020B0606020202030204" pitchFamily="34" charset="0"/>
              </a:endParaRPr>
            </a:p>
          </p:txBody>
        </p:sp>
      </p:grpSp>
      <p:sp>
        <p:nvSpPr>
          <p:cNvPr id="17412" name="Text Box 18"/>
          <p:cNvSpPr txBox="1">
            <a:spLocks noChangeArrowheads="1"/>
          </p:cNvSpPr>
          <p:nvPr/>
        </p:nvSpPr>
        <p:spPr bwMode="auto">
          <a:xfrm>
            <a:off x="1219200" y="1524000"/>
            <a:ext cx="7467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600" dirty="0">
                <a:latin typeface="Arial Narrow" panose="020B0606020202030204" pitchFamily="34" charset="0"/>
              </a:rPr>
              <a:t>Why do people need to disclose?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3400" y="549275"/>
            <a:ext cx="9144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600" b="1" dirty="0">
                <a:solidFill>
                  <a:srgbClr val="0000FF"/>
                </a:solidFill>
                <a:latin typeface="Arial Narrow" panose="020B0606020202030204" pitchFamily="34" charset="0"/>
              </a:rPr>
              <a:t>Initial Test of the Inhibition of Health Model</a:t>
            </a:r>
          </a:p>
          <a:p>
            <a:pPr algn="ctr">
              <a:spcBef>
                <a:spcPct val="0"/>
              </a:spcBef>
              <a:buClrTx/>
              <a:buSzTx/>
              <a:buFontTx/>
              <a:buNone/>
            </a:pPr>
            <a:r>
              <a:rPr lang="en-US" altLang="en-US" sz="2600" b="1" i="1" dirty="0">
                <a:solidFill>
                  <a:srgbClr val="0000FF"/>
                </a:solidFill>
                <a:latin typeface="Arial Narrow" panose="020B0606020202030204" pitchFamily="34" charset="0"/>
              </a:rPr>
              <a:t>Pennebaker &amp; Beal, 1986</a:t>
            </a:r>
            <a:endParaRPr lang="en-US" altLang="en-US" sz="2600" b="1" dirty="0">
              <a:solidFill>
                <a:srgbClr val="0000FF"/>
              </a:solidFill>
              <a:latin typeface="Arial Narrow" panose="020B0606020202030204" pitchFamily="34" charset="0"/>
            </a:endParaRPr>
          </a:p>
          <a:p>
            <a:pPr>
              <a:spcBef>
                <a:spcPct val="0"/>
              </a:spcBef>
              <a:buClrTx/>
              <a:buSzTx/>
              <a:buFontTx/>
              <a:buNone/>
            </a:pPr>
            <a:r>
              <a:rPr lang="en-US" altLang="en-US" sz="1200" b="1" dirty="0">
                <a:latin typeface="Arial Narrow" panose="020B0606020202030204" pitchFamily="34" charset="0"/>
                <a:cs typeface="Times New Roman" panose="02020603050405020304" pitchFamily="18" charset="0"/>
              </a:rPr>
              <a:t> </a:t>
            </a:r>
            <a:endParaRPr lang="en-US" altLang="en-US" sz="1200" dirty="0">
              <a:latin typeface="Arial Narrow" panose="020B0606020202030204" pitchFamily="34"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endParaRPr lang="en-US" altLang="en-US" sz="1200" dirty="0">
              <a:latin typeface="Arial Narrow" panose="020B0606020202030204" pitchFamily="34" charset="0"/>
              <a:cs typeface="Times New Roman" panose="02020603050405020304" pitchFamily="18" charset="0"/>
            </a:endParaRPr>
          </a:p>
          <a:p>
            <a:pPr>
              <a:spcBef>
                <a:spcPct val="0"/>
              </a:spcBef>
              <a:buClrTx/>
              <a:buSzTx/>
              <a:buFontTx/>
              <a:buNone/>
            </a:pPr>
            <a:endParaRPr lang="en-US" altLang="en-US" sz="2400" dirty="0">
              <a:latin typeface="Arial Narrow" panose="020B0606020202030204" pitchFamily="34" charset="0"/>
            </a:endParaRPr>
          </a:p>
        </p:txBody>
      </p:sp>
      <p:sp>
        <p:nvSpPr>
          <p:cNvPr id="18435" name="Rectangle 3"/>
          <p:cNvSpPr>
            <a:spLocks noChangeArrowheads="1"/>
          </p:cNvSpPr>
          <p:nvPr/>
        </p:nvSpPr>
        <p:spPr bwMode="auto">
          <a:xfrm>
            <a:off x="0" y="2789238"/>
            <a:ext cx="9144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200" b="1">
              <a:latin typeface="Arial Narrow" panose="020B0606020202030204" pitchFamily="34" charset="0"/>
            </a:endParaRPr>
          </a:p>
          <a:p>
            <a:pPr eaLnBrk="1" hangingPunct="1">
              <a:spcBef>
                <a:spcPct val="0"/>
              </a:spcBef>
              <a:buClrTx/>
              <a:buSzTx/>
              <a:buFontTx/>
              <a:buNone/>
            </a:pPr>
            <a:r>
              <a:rPr lang="en-US" altLang="en-US" sz="1200" b="1">
                <a:latin typeface="Arial Narrow" panose="020B0606020202030204" pitchFamily="34" charset="0"/>
              </a:rPr>
              <a:t> </a:t>
            </a:r>
          </a:p>
          <a:p>
            <a:pPr>
              <a:spcBef>
                <a:spcPct val="0"/>
              </a:spcBef>
              <a:buClrTx/>
              <a:buSzTx/>
              <a:buFontTx/>
              <a:buNone/>
            </a:pPr>
            <a:endParaRPr lang="en-US" altLang="en-US" sz="2400">
              <a:latin typeface="Times New Roman" panose="02020603050405020304" pitchFamily="18" charset="0"/>
            </a:endParaRPr>
          </a:p>
        </p:txBody>
      </p:sp>
      <p:sp>
        <p:nvSpPr>
          <p:cNvPr id="18436" name="Rectangle 4"/>
          <p:cNvSpPr>
            <a:spLocks noChangeArrowheads="1"/>
          </p:cNvSpPr>
          <p:nvPr/>
        </p:nvSpPr>
        <p:spPr bwMode="auto">
          <a:xfrm>
            <a:off x="1066800" y="3030760"/>
            <a:ext cx="46101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200" b="1" dirty="0">
              <a:latin typeface="Arial Narrow" panose="020B0606020202030204" pitchFamily="34" charset="0"/>
            </a:endParaRPr>
          </a:p>
          <a:p>
            <a:pPr>
              <a:spcBef>
                <a:spcPct val="0"/>
              </a:spcBef>
              <a:buClrTx/>
              <a:buSzTx/>
              <a:buFontTx/>
              <a:buNone/>
            </a:pPr>
            <a:r>
              <a:rPr lang="en-US" altLang="en-US" sz="2000" b="1" dirty="0">
                <a:latin typeface="Arial Narrow" panose="020B0606020202030204" pitchFamily="34" charset="0"/>
                <a:cs typeface="Times New Roman" panose="02020603050405020304" pitchFamily="18" charset="0"/>
              </a:rPr>
              <a:t> </a:t>
            </a:r>
            <a:r>
              <a:rPr lang="en-US" altLang="en-US" sz="2000" dirty="0">
                <a:latin typeface="Arial Narrow" panose="020B0606020202030204" pitchFamily="34" charset="0"/>
                <a:cs typeface="Times New Roman" panose="02020603050405020304" pitchFamily="18" charset="0"/>
              </a:rPr>
              <a:t>	</a:t>
            </a:r>
            <a:r>
              <a:rPr lang="en-US" altLang="en-US" sz="2000" dirty="0">
                <a:solidFill>
                  <a:srgbClr val="CC0000"/>
                </a:solidFill>
                <a:latin typeface="Arial Narrow" panose="020B0606020202030204" pitchFamily="34" charset="0"/>
                <a:cs typeface="Times New Roman" panose="02020603050405020304" pitchFamily="18" charset="0"/>
              </a:rPr>
              <a:t>1.  Thoughts and Feelings (Insight)</a:t>
            </a:r>
            <a:endParaRPr lang="en-US" altLang="en-US" sz="1200" dirty="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000" dirty="0">
                <a:solidFill>
                  <a:srgbClr val="CC0000"/>
                </a:solidFill>
                <a:latin typeface="Arial Narrow" panose="020B0606020202030204" pitchFamily="34" charset="0"/>
                <a:cs typeface="Times New Roman" panose="02020603050405020304" pitchFamily="18" charset="0"/>
              </a:rPr>
              <a:t> </a:t>
            </a:r>
            <a:endParaRPr lang="en-US" altLang="en-US" sz="1200" dirty="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solidFill>
                  <a:srgbClr val="CC0000"/>
                </a:solidFill>
                <a:latin typeface="Arial Narrow" panose="020B0606020202030204" pitchFamily="34" charset="0"/>
                <a:cs typeface="Times New Roman" panose="02020603050405020304" pitchFamily="18" charset="0"/>
              </a:rPr>
              <a:t>	2.  Emotions only (Catharsis)</a:t>
            </a:r>
            <a:endParaRPr lang="en-US" altLang="en-US" sz="1200" dirty="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000" dirty="0">
                <a:solidFill>
                  <a:srgbClr val="CC0000"/>
                </a:solidFill>
                <a:latin typeface="Arial Narrow" panose="020B0606020202030204" pitchFamily="34" charset="0"/>
                <a:cs typeface="Times New Roman" panose="02020603050405020304" pitchFamily="18" charset="0"/>
              </a:rPr>
              <a:t>	</a:t>
            </a:r>
            <a:endParaRPr lang="en-US" altLang="en-US" sz="1200" dirty="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solidFill>
                  <a:srgbClr val="CC0000"/>
                </a:solidFill>
                <a:latin typeface="Arial Narrow" panose="020B0606020202030204" pitchFamily="34" charset="0"/>
                <a:cs typeface="Times New Roman" panose="02020603050405020304" pitchFamily="18" charset="0"/>
              </a:rPr>
              <a:t>	3.  Facts only (Suppress)</a:t>
            </a:r>
            <a:endParaRPr lang="en-US" altLang="en-US" sz="1200" dirty="0">
              <a:solidFill>
                <a:srgbClr val="CC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p:txBody>
      </p:sp>
      <p:sp>
        <p:nvSpPr>
          <p:cNvPr id="2" name="Rectangle 4">
            <a:extLst>
              <a:ext uri="{FF2B5EF4-FFF2-40B4-BE49-F238E27FC236}">
                <a16:creationId xmlns:a16="http://schemas.microsoft.com/office/drawing/2014/main" id="{A2B586B5-BF43-C6D6-90BA-CE9E830560B1}"/>
              </a:ext>
            </a:extLst>
          </p:cNvPr>
          <p:cNvSpPr>
            <a:spLocks noChangeArrowheads="1"/>
          </p:cNvSpPr>
          <p:nvPr/>
        </p:nvSpPr>
        <p:spPr bwMode="auto">
          <a:xfrm>
            <a:off x="1246632" y="5283481"/>
            <a:ext cx="7543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200" b="1" dirty="0">
              <a:latin typeface="Arial Narrow" panose="020B0606020202030204" pitchFamily="34" charset="0"/>
            </a:endParaRPr>
          </a:p>
          <a:p>
            <a:pPr>
              <a:spcBef>
                <a:spcPct val="0"/>
              </a:spcBef>
              <a:buClrTx/>
              <a:buSzTx/>
              <a:buFontTx/>
              <a:buNone/>
            </a:pPr>
            <a:r>
              <a:rPr lang="en-US" altLang="en-US" sz="2000" b="1" dirty="0">
                <a:latin typeface="Arial Narrow" panose="020B0606020202030204" pitchFamily="34" charset="0"/>
                <a:cs typeface="Times New Roman" panose="02020603050405020304" pitchFamily="18" charset="0"/>
              </a:rPr>
              <a:t> </a:t>
            </a:r>
            <a:r>
              <a:rPr lang="en-US" altLang="en-US" sz="2400" dirty="0">
                <a:latin typeface="Arial Narrow" panose="020B0606020202030204" pitchFamily="34" charset="0"/>
                <a:cs typeface="Times New Roman" panose="02020603050405020304" pitchFamily="18" charset="0"/>
              </a:rPr>
              <a:t>Subjects write on four consecutive days, 15 minutes each time.</a:t>
            </a:r>
            <a:r>
              <a:rPr lang="en-US" altLang="en-US" sz="1100" dirty="0">
                <a:latin typeface="Times New Roman" panose="02020603050405020304" pitchFamily="18" charset="0"/>
              </a:rPr>
              <a:t> </a:t>
            </a:r>
            <a:endParaRPr lang="en-US" altLang="en-US" sz="2400" dirty="0">
              <a:latin typeface="Times New Roman" panose="02020603050405020304" pitchFamily="18" charset="0"/>
            </a:endParaRPr>
          </a:p>
        </p:txBody>
      </p:sp>
      <p:sp>
        <p:nvSpPr>
          <p:cNvPr id="3" name="Rectangle 4">
            <a:extLst>
              <a:ext uri="{FF2B5EF4-FFF2-40B4-BE49-F238E27FC236}">
                <a16:creationId xmlns:a16="http://schemas.microsoft.com/office/drawing/2014/main" id="{72FBC02C-54C8-A240-C0E4-FB3941A89F57}"/>
              </a:ext>
            </a:extLst>
          </p:cNvPr>
          <p:cNvSpPr>
            <a:spLocks noChangeArrowheads="1"/>
          </p:cNvSpPr>
          <p:nvPr/>
        </p:nvSpPr>
        <p:spPr bwMode="auto">
          <a:xfrm>
            <a:off x="1249680" y="2166938"/>
            <a:ext cx="7543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200" b="1"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Subjects (</a:t>
            </a:r>
            <a:r>
              <a:rPr lang="en-US" altLang="en-US" sz="2400" i="1" dirty="0">
                <a:latin typeface="Arial Narrow" panose="020B0606020202030204" pitchFamily="34" charset="0"/>
              </a:rPr>
              <a:t>n</a:t>
            </a:r>
            <a:r>
              <a:rPr lang="en-US" altLang="en-US" sz="2400" dirty="0">
                <a:latin typeface="Arial Narrow" panose="020B0606020202030204" pitchFamily="34" charset="0"/>
              </a:rPr>
              <a:t> = 46) assigned to one of four writing conditions:</a:t>
            </a:r>
          </a:p>
          <a:p>
            <a:pPr>
              <a:spcBef>
                <a:spcPct val="0"/>
              </a:spcBef>
              <a:buClrTx/>
              <a:buSzTx/>
              <a:buFontTx/>
              <a:buNone/>
            </a:pPr>
            <a:r>
              <a:rPr lang="en-US" altLang="en-US" sz="2000" b="1" dirty="0">
                <a:latin typeface="Arial Narrow" panose="020B0606020202030204" pitchFamily="34" charset="0"/>
                <a:cs typeface="Times New Roman" panose="02020603050405020304" pitchFamily="18" charset="0"/>
              </a:rPr>
              <a:t> </a:t>
            </a:r>
            <a:r>
              <a:rPr lang="en-US" altLang="en-US" sz="2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p:txBody>
      </p:sp>
      <p:sp>
        <p:nvSpPr>
          <p:cNvPr id="4" name="Rectangle 4">
            <a:extLst>
              <a:ext uri="{FF2B5EF4-FFF2-40B4-BE49-F238E27FC236}">
                <a16:creationId xmlns:a16="http://schemas.microsoft.com/office/drawing/2014/main" id="{C5EE3CA2-6233-E7EA-CCB6-EB716E3C500F}"/>
              </a:ext>
            </a:extLst>
          </p:cNvPr>
          <p:cNvSpPr>
            <a:spLocks noChangeArrowheads="1"/>
          </p:cNvSpPr>
          <p:nvPr/>
        </p:nvSpPr>
        <p:spPr bwMode="auto">
          <a:xfrm>
            <a:off x="1075563" y="4419600"/>
            <a:ext cx="35943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r>
              <a:rPr lang="en-US" altLang="en-US" sz="2000" dirty="0">
                <a:solidFill>
                  <a:srgbClr val="00B050"/>
                </a:solidFill>
                <a:latin typeface="Arial Narrow" panose="020B0606020202030204" pitchFamily="34" charset="0"/>
                <a:cs typeface="Times New Roman" panose="02020603050405020304" pitchFamily="18" charset="0"/>
              </a:rPr>
              <a:t>4.  Trivial topics (Control)</a:t>
            </a:r>
            <a:endParaRPr lang="en-US" altLang="en-US" sz="1200" dirty="0">
              <a:solidFill>
                <a:srgbClr val="00B05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B7F8771-92AF-ECA6-78DD-E26D6ABF07C4}"/>
              </a:ext>
            </a:extLst>
          </p:cNvPr>
          <p:cNvSpPr>
            <a:spLocks noChangeArrowheads="1"/>
          </p:cNvSpPr>
          <p:nvPr/>
        </p:nvSpPr>
        <p:spPr bwMode="auto">
          <a:xfrm>
            <a:off x="4664202" y="3244596"/>
            <a:ext cx="447675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b="1" dirty="0">
              <a:latin typeface="Arial Narrow" panose="020B0606020202030204" pitchFamily="34" charset="0"/>
            </a:endParaRPr>
          </a:p>
          <a:p>
            <a:pPr algn="ctr">
              <a:spcBef>
                <a:spcPct val="0"/>
              </a:spcBef>
              <a:buClrTx/>
              <a:buSzTx/>
              <a:buFontTx/>
              <a:buNone/>
            </a:pPr>
            <a:r>
              <a:rPr lang="en-US" altLang="en-US" sz="2000" b="1" dirty="0">
                <a:latin typeface="Arial Narrow" panose="020B0606020202030204" pitchFamily="34" charset="0"/>
                <a:cs typeface="Times New Roman" panose="02020603050405020304" pitchFamily="18" charset="0"/>
              </a:rPr>
              <a:t> </a:t>
            </a:r>
            <a:r>
              <a:rPr lang="en-US" altLang="en-US" sz="2000" b="1" dirty="0">
                <a:solidFill>
                  <a:srgbClr val="CC0000"/>
                </a:solidFill>
                <a:latin typeface="Arial Narrow" panose="020B0606020202030204" pitchFamily="34" charset="0"/>
                <a:cs typeface="Times New Roman" panose="02020603050405020304" pitchFamily="18" charset="0"/>
              </a:rPr>
              <a:t>WRITE ABOUT</a:t>
            </a:r>
          </a:p>
          <a:p>
            <a:pPr algn="ctr">
              <a:spcBef>
                <a:spcPct val="0"/>
              </a:spcBef>
              <a:buClrTx/>
              <a:buSzTx/>
              <a:buFontTx/>
              <a:buNone/>
            </a:pPr>
            <a:r>
              <a:rPr lang="en-US" altLang="en-US" sz="2000" b="1" dirty="0">
                <a:solidFill>
                  <a:srgbClr val="CC0000"/>
                </a:solidFill>
                <a:latin typeface="Arial Narrow" panose="020B0606020202030204" pitchFamily="34" charset="0"/>
                <a:cs typeface="Times New Roman" panose="02020603050405020304" pitchFamily="18" charset="0"/>
              </a:rPr>
              <a:t> </a:t>
            </a:r>
          </a:p>
          <a:p>
            <a:pPr algn="ctr">
              <a:spcBef>
                <a:spcPct val="0"/>
              </a:spcBef>
              <a:buClrTx/>
              <a:buSzTx/>
              <a:buFontTx/>
              <a:buNone/>
            </a:pPr>
            <a:r>
              <a:rPr lang="en-US" altLang="en-US" sz="2000" b="1" dirty="0">
                <a:solidFill>
                  <a:srgbClr val="CC0000"/>
                </a:solidFill>
                <a:latin typeface="Arial Narrow" panose="020B0606020202030204" pitchFamily="34" charset="0"/>
                <a:cs typeface="Times New Roman" panose="02020603050405020304" pitchFamily="18" charset="0"/>
              </a:rPr>
              <a:t>PAST NEGATIVE EVENT</a:t>
            </a:r>
            <a:endParaRPr lang="en-US" altLang="en-US" sz="1200" b="1" dirty="0">
              <a:solidFill>
                <a:srgbClr val="CC0000"/>
              </a:solidFill>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2F7A7CBA-2EFC-05D1-3FE3-0C3DD46F25C4}"/>
              </a:ext>
            </a:extLst>
          </p:cNvPr>
          <p:cNvSpPr>
            <a:spLocks noChangeArrowheads="1"/>
          </p:cNvSpPr>
          <p:nvPr/>
        </p:nvSpPr>
        <p:spPr bwMode="auto">
          <a:xfrm>
            <a:off x="5211318" y="4511308"/>
            <a:ext cx="35943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lgn="r">
              <a:spcBef>
                <a:spcPct val="0"/>
              </a:spcBef>
              <a:buClrTx/>
              <a:buSzTx/>
              <a:buFontTx/>
              <a:buNone/>
            </a:pPr>
            <a:r>
              <a:rPr lang="en-US" altLang="en-US" sz="2000" b="1" dirty="0">
                <a:solidFill>
                  <a:srgbClr val="00B050"/>
                </a:solidFill>
                <a:latin typeface="Arial Narrow" panose="020B0606020202030204" pitchFamily="34" charset="0"/>
                <a:cs typeface="Times New Roman" panose="02020603050405020304" pitchFamily="18" charset="0"/>
              </a:rPr>
              <a:t>WRITE ABOUT NEUTRAL TOPIC</a:t>
            </a:r>
            <a:endParaRPr lang="en-US" altLang="en-US" sz="1200" b="1" dirty="0">
              <a:solidFill>
                <a:srgbClr val="00B05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52A51FB6-1CD5-1875-BCAA-9F6D475B0A86}"/>
              </a:ext>
            </a:extLst>
          </p:cNvPr>
          <p:cNvCxnSpPr/>
          <p:nvPr/>
        </p:nvCxnSpPr>
        <p:spPr bwMode="auto">
          <a:xfrm>
            <a:off x="5676900" y="3030760"/>
            <a:ext cx="25527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6A61BA82-BED8-7E28-D170-0B87913F9981}"/>
              </a:ext>
            </a:extLst>
          </p:cNvPr>
          <p:cNvCxnSpPr/>
          <p:nvPr/>
        </p:nvCxnSpPr>
        <p:spPr bwMode="auto">
          <a:xfrm flipH="1">
            <a:off x="5638800" y="3028712"/>
            <a:ext cx="38100" cy="13908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FF64F589-CAE7-6663-386A-083F65500F42}"/>
              </a:ext>
            </a:extLst>
          </p:cNvPr>
          <p:cNvCxnSpPr/>
          <p:nvPr/>
        </p:nvCxnSpPr>
        <p:spPr bwMode="auto">
          <a:xfrm>
            <a:off x="5635752" y="4419600"/>
            <a:ext cx="26289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5D02A4C3-CF12-A550-666C-620F7FBB7798}"/>
              </a:ext>
            </a:extLst>
          </p:cNvPr>
          <p:cNvCxnSpPr/>
          <p:nvPr/>
        </p:nvCxnSpPr>
        <p:spPr bwMode="auto">
          <a:xfrm flipH="1" flipV="1">
            <a:off x="5334000" y="3429000"/>
            <a:ext cx="277749" cy="276207"/>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0B431165-7F74-DD9A-F831-4C396A2DB4B5}"/>
              </a:ext>
            </a:extLst>
          </p:cNvPr>
          <p:cNvCxnSpPr/>
          <p:nvPr/>
        </p:nvCxnSpPr>
        <p:spPr bwMode="auto">
          <a:xfrm flipH="1">
            <a:off x="4966526" y="3733323"/>
            <a:ext cx="669226" cy="27687"/>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EFA78530-FA4E-7C92-1026-087F6EEF44FB}"/>
              </a:ext>
            </a:extLst>
          </p:cNvPr>
          <p:cNvCxnSpPr/>
          <p:nvPr/>
        </p:nvCxnSpPr>
        <p:spPr bwMode="auto">
          <a:xfrm flipH="1">
            <a:off x="4661154" y="3796914"/>
            <a:ext cx="950595" cy="435965"/>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11E20FAA-6A05-658E-F4B3-8C2B00AE7966}"/>
              </a:ext>
            </a:extLst>
          </p:cNvPr>
          <p:cNvCxnSpPr/>
          <p:nvPr/>
        </p:nvCxnSpPr>
        <p:spPr bwMode="auto">
          <a:xfrm flipH="1" flipV="1">
            <a:off x="4498657" y="4766477"/>
            <a:ext cx="1039749" cy="47471"/>
          </a:xfrm>
          <a:prstGeom prst="straightConnector1">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9E9225FA-4AC8-CF29-A950-E73F19408799}"/>
              </a:ext>
            </a:extLst>
          </p:cNvPr>
          <p:cNvSpPr txBox="1">
            <a:spLocks noChangeArrowheads="1"/>
          </p:cNvSpPr>
          <p:nvPr/>
        </p:nvSpPr>
        <p:spPr bwMode="auto">
          <a:xfrm>
            <a:off x="491299" y="4572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en-US" altLang="en-US" sz="3600" dirty="0">
                <a:solidFill>
                  <a:srgbClr val="0070C0"/>
                </a:solidFill>
              </a:rPr>
              <a:t>MIDTERM GRADES</a:t>
            </a:r>
            <a:endParaRPr lang="en-US" altLang="en-US" sz="2800" dirty="0">
              <a:solidFill>
                <a:srgbClr val="00B0F0"/>
              </a:solidFill>
            </a:endParaRPr>
          </a:p>
        </p:txBody>
      </p:sp>
      <p:sp>
        <p:nvSpPr>
          <p:cNvPr id="7" name="TextBox 6">
            <a:extLst>
              <a:ext uri="{FF2B5EF4-FFF2-40B4-BE49-F238E27FC236}">
                <a16:creationId xmlns:a16="http://schemas.microsoft.com/office/drawing/2014/main" id="{64B1C3B4-17F4-2E6E-F3C0-A1EA7C88C7C9}"/>
              </a:ext>
            </a:extLst>
          </p:cNvPr>
          <p:cNvSpPr txBox="1"/>
          <p:nvPr/>
        </p:nvSpPr>
        <p:spPr>
          <a:xfrm>
            <a:off x="838199" y="5721350"/>
            <a:ext cx="7796213" cy="923330"/>
          </a:xfrm>
          <a:prstGeom prst="rect">
            <a:avLst/>
          </a:prstGeom>
          <a:noFill/>
        </p:spPr>
        <p:txBody>
          <a:bodyPr wrap="square" rtlCol="0">
            <a:spAutoFit/>
          </a:bodyPr>
          <a:lstStyle/>
          <a:p>
            <a:r>
              <a:rPr lang="en-US" dirty="0"/>
              <a:t>NOTE:  Number Correct = total correct + 5 pts bonus.  50 is highest possible score.</a:t>
            </a:r>
          </a:p>
          <a:p>
            <a:endParaRPr lang="en-US" dirty="0"/>
          </a:p>
          <a:p>
            <a:r>
              <a:rPr lang="en-US" dirty="0"/>
              <a:t>MIDTERM = 30% of total course grade.   </a:t>
            </a:r>
          </a:p>
        </p:txBody>
      </p:sp>
      <p:pic>
        <p:nvPicPr>
          <p:cNvPr id="10" name="Picture 9">
            <a:extLst>
              <a:ext uri="{FF2B5EF4-FFF2-40B4-BE49-F238E27FC236}">
                <a16:creationId xmlns:a16="http://schemas.microsoft.com/office/drawing/2014/main" id="{C3CFE097-6370-DD91-FFE2-7E8AE31EB096}"/>
              </a:ext>
            </a:extLst>
          </p:cNvPr>
          <p:cNvPicPr>
            <a:picLocks noChangeAspect="1"/>
          </p:cNvPicPr>
          <p:nvPr/>
        </p:nvPicPr>
        <p:blipFill rotWithShape="1">
          <a:blip r:embed="rId2"/>
          <a:srcRect t="7058" r="24677" b="7058"/>
          <a:stretch/>
        </p:blipFill>
        <p:spPr>
          <a:xfrm>
            <a:off x="509587" y="1371601"/>
            <a:ext cx="4976813" cy="4114800"/>
          </a:xfrm>
          <a:prstGeom prst="rect">
            <a:avLst/>
          </a:prstGeom>
        </p:spPr>
      </p:pic>
      <p:sp>
        <p:nvSpPr>
          <p:cNvPr id="11" name="TextBox 10">
            <a:extLst>
              <a:ext uri="{FF2B5EF4-FFF2-40B4-BE49-F238E27FC236}">
                <a16:creationId xmlns:a16="http://schemas.microsoft.com/office/drawing/2014/main" id="{6E160384-4BD7-C5A7-ED71-47FC5C66EEA3}"/>
              </a:ext>
            </a:extLst>
          </p:cNvPr>
          <p:cNvSpPr txBox="1"/>
          <p:nvPr/>
        </p:nvSpPr>
        <p:spPr>
          <a:xfrm>
            <a:off x="6172200" y="1905000"/>
            <a:ext cx="2209800" cy="2862322"/>
          </a:xfrm>
          <a:prstGeom prst="rect">
            <a:avLst/>
          </a:prstGeom>
          <a:noFill/>
          <a:ln>
            <a:solidFill>
              <a:schemeClr val="tx1"/>
            </a:solidFill>
          </a:ln>
        </p:spPr>
        <p:txBody>
          <a:bodyPr wrap="square" rtlCol="0">
            <a:spAutoFit/>
          </a:bodyPr>
          <a:lstStyle/>
          <a:p>
            <a:pPr algn="ctr"/>
            <a:endParaRPr lang="en-US" dirty="0"/>
          </a:p>
          <a:p>
            <a:pPr algn="ctr"/>
            <a:r>
              <a:rPr lang="en-US" dirty="0"/>
              <a:t>NO. CORRECT AND GRADES</a:t>
            </a:r>
          </a:p>
          <a:p>
            <a:pPr algn="ctr"/>
            <a:endParaRPr lang="en-US" dirty="0"/>
          </a:p>
          <a:p>
            <a:pPr algn="ctr"/>
            <a:r>
              <a:rPr lang="en-US" dirty="0"/>
              <a:t>44-50  A</a:t>
            </a:r>
          </a:p>
          <a:p>
            <a:pPr algn="ctr"/>
            <a:r>
              <a:rPr lang="en-US" dirty="0"/>
              <a:t>39-43  B</a:t>
            </a:r>
          </a:p>
          <a:p>
            <a:pPr algn="ctr"/>
            <a:r>
              <a:rPr lang="en-US" dirty="0"/>
              <a:t>35-38 C</a:t>
            </a:r>
          </a:p>
          <a:p>
            <a:pPr algn="ctr"/>
            <a:r>
              <a:rPr lang="en-US" dirty="0"/>
              <a:t>29-34 D</a:t>
            </a:r>
          </a:p>
          <a:p>
            <a:pPr algn="ctr"/>
            <a:r>
              <a:rPr lang="en-US" dirty="0"/>
              <a:t>00-28 F</a:t>
            </a:r>
          </a:p>
          <a:p>
            <a:pPr algn="ctr"/>
            <a:endParaRPr lang="en-US" dirty="0"/>
          </a:p>
        </p:txBody>
      </p:sp>
    </p:spTree>
    <p:extLst>
      <p:ext uri="{BB962C8B-B14F-4D97-AF65-F5344CB8AC3E}">
        <p14:creationId xmlns:p14="http://schemas.microsoft.com/office/powerpoint/2010/main" val="2888076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3400" y="549275"/>
            <a:ext cx="9144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600" b="1" dirty="0">
                <a:solidFill>
                  <a:srgbClr val="0000FF"/>
                </a:solidFill>
                <a:latin typeface="Arial Narrow" panose="020B0606020202030204" pitchFamily="34" charset="0"/>
              </a:rPr>
              <a:t>Initial Test of the Inhibition of Health Model</a:t>
            </a:r>
          </a:p>
          <a:p>
            <a:pPr algn="ctr">
              <a:spcBef>
                <a:spcPct val="0"/>
              </a:spcBef>
              <a:buClrTx/>
              <a:buSzTx/>
              <a:buFontTx/>
              <a:buNone/>
            </a:pPr>
            <a:r>
              <a:rPr lang="en-US" altLang="en-US" sz="2600" b="1" i="1" dirty="0">
                <a:solidFill>
                  <a:srgbClr val="0000FF"/>
                </a:solidFill>
                <a:latin typeface="Arial Narrow" panose="020B0606020202030204" pitchFamily="34" charset="0"/>
              </a:rPr>
              <a:t>Pennebaker &amp; Beal, 1986</a:t>
            </a:r>
            <a:endParaRPr lang="en-US" altLang="en-US" sz="2600" b="1" dirty="0">
              <a:solidFill>
                <a:srgbClr val="0000FF"/>
              </a:solidFill>
              <a:latin typeface="Arial Narrow" panose="020B0606020202030204" pitchFamily="34" charset="0"/>
            </a:endParaRPr>
          </a:p>
          <a:p>
            <a:pPr>
              <a:spcBef>
                <a:spcPct val="0"/>
              </a:spcBef>
              <a:buClrTx/>
              <a:buSzTx/>
              <a:buFontTx/>
              <a:buNone/>
            </a:pPr>
            <a:r>
              <a:rPr lang="en-US" altLang="en-US" sz="1200" b="1" dirty="0">
                <a:latin typeface="Arial Narrow" panose="020B0606020202030204" pitchFamily="34" charset="0"/>
                <a:cs typeface="Times New Roman" panose="02020603050405020304" pitchFamily="18" charset="0"/>
              </a:rPr>
              <a:t> </a:t>
            </a:r>
            <a:endParaRPr lang="en-US" altLang="en-US" sz="1200" dirty="0">
              <a:latin typeface="Arial Narrow" panose="020B0606020202030204" pitchFamily="34"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endParaRPr lang="en-US" altLang="en-US" sz="1200" dirty="0">
              <a:latin typeface="Arial Narrow" panose="020B0606020202030204" pitchFamily="34" charset="0"/>
              <a:cs typeface="Times New Roman" panose="02020603050405020304" pitchFamily="18" charset="0"/>
            </a:endParaRPr>
          </a:p>
          <a:p>
            <a:pPr>
              <a:spcBef>
                <a:spcPct val="0"/>
              </a:spcBef>
              <a:buClrTx/>
              <a:buSzTx/>
              <a:buFontTx/>
              <a:buNone/>
            </a:pPr>
            <a:endParaRPr lang="en-US" altLang="en-US" sz="2400" dirty="0">
              <a:latin typeface="Arial Narrow" panose="020B0606020202030204" pitchFamily="34" charset="0"/>
            </a:endParaRPr>
          </a:p>
        </p:txBody>
      </p:sp>
      <p:sp>
        <p:nvSpPr>
          <p:cNvPr id="18435" name="Rectangle 3"/>
          <p:cNvSpPr>
            <a:spLocks noChangeArrowheads="1"/>
          </p:cNvSpPr>
          <p:nvPr/>
        </p:nvSpPr>
        <p:spPr bwMode="auto">
          <a:xfrm>
            <a:off x="0" y="2789238"/>
            <a:ext cx="9144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200" b="1">
              <a:latin typeface="Arial Narrow" panose="020B0606020202030204" pitchFamily="34" charset="0"/>
            </a:endParaRPr>
          </a:p>
          <a:p>
            <a:pPr eaLnBrk="1" hangingPunct="1">
              <a:spcBef>
                <a:spcPct val="0"/>
              </a:spcBef>
              <a:buClrTx/>
              <a:buSzTx/>
              <a:buFontTx/>
              <a:buNone/>
            </a:pPr>
            <a:r>
              <a:rPr lang="en-US" altLang="en-US" sz="1200" b="1">
                <a:latin typeface="Arial Narrow" panose="020B0606020202030204" pitchFamily="34" charset="0"/>
              </a:rPr>
              <a:t> </a:t>
            </a:r>
          </a:p>
          <a:p>
            <a:pPr>
              <a:spcBef>
                <a:spcPct val="0"/>
              </a:spcBef>
              <a:buClrTx/>
              <a:buSzTx/>
              <a:buFontTx/>
              <a:buNone/>
            </a:pPr>
            <a:endParaRPr lang="en-US" altLang="en-US" sz="2400">
              <a:latin typeface="Times New Roman" panose="02020603050405020304" pitchFamily="18" charset="0"/>
            </a:endParaRPr>
          </a:p>
        </p:txBody>
      </p:sp>
      <p:sp>
        <p:nvSpPr>
          <p:cNvPr id="18436" name="Rectangle 4"/>
          <p:cNvSpPr>
            <a:spLocks noChangeArrowheads="1"/>
          </p:cNvSpPr>
          <p:nvPr/>
        </p:nvSpPr>
        <p:spPr bwMode="auto">
          <a:xfrm>
            <a:off x="1097280" y="2014538"/>
            <a:ext cx="7543800" cy="42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200" b="1"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Subjects (</a:t>
            </a:r>
            <a:r>
              <a:rPr lang="en-US" altLang="en-US" sz="2400" i="1" dirty="0">
                <a:latin typeface="Arial Narrow" panose="020B0606020202030204" pitchFamily="34" charset="0"/>
              </a:rPr>
              <a:t>n</a:t>
            </a:r>
            <a:r>
              <a:rPr lang="en-US" altLang="en-US" sz="2400" dirty="0">
                <a:latin typeface="Arial Narrow" panose="020B0606020202030204" pitchFamily="34" charset="0"/>
              </a:rPr>
              <a:t> = 46) assigned to one of four writing conditions:</a:t>
            </a:r>
          </a:p>
          <a:p>
            <a:pPr>
              <a:spcBef>
                <a:spcPct val="0"/>
              </a:spcBef>
              <a:buClrTx/>
              <a:buSzTx/>
              <a:buFontTx/>
              <a:buNone/>
            </a:pPr>
            <a:r>
              <a:rPr lang="en-US" altLang="en-US" sz="2000" b="1"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1.  Thoughts and Feelings (Insight)</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2.  Emotions only (Catharsis)</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3.  Facts only (Suppress)</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4.  Trivial topics (Control)</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Conditions 1-3 write about some past, negative event.</a:t>
            </a: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Condition 4 writes about trivial, non-emotional topic</a:t>
            </a:r>
            <a:endParaRPr lang="en-US" altLang="en-US" sz="24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Subjects write on four consecutive days, 15 minutes each time.</a:t>
            </a:r>
            <a:r>
              <a:rPr lang="en-US" altLang="en-US" sz="1100" dirty="0">
                <a:latin typeface="Times New Roman" panose="02020603050405020304" pitchFamily="18" charset="0"/>
              </a:rPr>
              <a:t> </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54063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73163" y="304800"/>
            <a:ext cx="7772400" cy="1143000"/>
          </a:xfrm>
        </p:spPr>
        <p:txBody>
          <a:bodyPr/>
          <a:lstStyle/>
          <a:p>
            <a:pPr algn="ctr" eaLnBrk="1" hangingPunct="1"/>
            <a:r>
              <a:rPr lang="en-US" altLang="en-US" sz="4000">
                <a:solidFill>
                  <a:srgbClr val="0000FF"/>
                </a:solidFill>
                <a:latin typeface="Arial Narrow" panose="020B0606020202030204" pitchFamily="34" charset="0"/>
              </a:rPr>
              <a:t>“Insight Writing” Instructions</a:t>
            </a:r>
          </a:p>
        </p:txBody>
      </p:sp>
      <p:sp>
        <p:nvSpPr>
          <p:cNvPr id="19459" name="Rectangle 3"/>
          <p:cNvSpPr>
            <a:spLocks noChangeArrowheads="1"/>
          </p:cNvSpPr>
          <p:nvPr/>
        </p:nvSpPr>
        <p:spPr bwMode="auto">
          <a:xfrm>
            <a:off x="990600" y="1730375"/>
            <a:ext cx="74676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600" i="1">
                <a:latin typeface="Arial Narrow" panose="020B0606020202030204" pitchFamily="34" charset="0"/>
                <a:cs typeface="Times New Roman" panose="02020603050405020304" pitchFamily="18" charset="0"/>
              </a:rPr>
              <a:t>“I want you to write continuously about the most upsetting or traumatic experience of your entire life.  Don’t worry about spelling, grammar, or sentence structure.  In your writing, I want your deepest thoughts and feelings about your experience.  …. Ideally, it should be something you have not talked about with others in detail.”  </a:t>
            </a:r>
            <a:endParaRPr lang="en-US" altLang="en-US" sz="2600" i="1">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i="1">
                <a:latin typeface="Arial Narrow" panose="020B0606020202030204" pitchFamily="34" charset="0"/>
                <a:cs typeface="Times New Roman" panose="02020603050405020304" pitchFamily="18" charset="0"/>
              </a:rPr>
              <a:t> </a:t>
            </a:r>
            <a:endParaRPr lang="en-US" altLang="en-US" sz="2600" i="1">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i="1">
                <a:latin typeface="Arial Narrow" panose="020B0606020202030204" pitchFamily="34" charset="0"/>
                <a:cs typeface="Times New Roman" panose="02020603050405020304" pitchFamily="18" charset="0"/>
              </a:rPr>
              <a:t>“It is critical, however, that you </a:t>
            </a:r>
            <a:r>
              <a:rPr lang="en-US" altLang="en-US" sz="2600" i="1" u="sng">
                <a:latin typeface="Arial Narrow" panose="020B0606020202030204" pitchFamily="34" charset="0"/>
                <a:cs typeface="Times New Roman" panose="02020603050405020304" pitchFamily="18" charset="0"/>
              </a:rPr>
              <a:t>let yourself go and explore those deepest emotions and thoughts</a:t>
            </a:r>
            <a:r>
              <a:rPr lang="en-US" altLang="en-US" sz="2600" i="1">
                <a:latin typeface="Arial Narrow" panose="020B0606020202030204" pitchFamily="34" charset="0"/>
                <a:cs typeface="Times New Roman" panose="02020603050405020304" pitchFamily="18" charset="0"/>
              </a:rPr>
              <a:t> that you have.   Your choice of trauma for each session is up to you.</a:t>
            </a:r>
            <a:r>
              <a:rPr lang="en-US" altLang="en-US" sz="2600" i="1">
                <a:latin typeface="Times New Roman" panose="02020603050405020304"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73163" y="228600"/>
            <a:ext cx="7772400" cy="1143000"/>
          </a:xfrm>
        </p:spPr>
        <p:txBody>
          <a:bodyPr/>
          <a:lstStyle/>
          <a:p>
            <a:pPr algn="ctr" eaLnBrk="1" hangingPunct="1"/>
            <a:r>
              <a:rPr lang="en-US" altLang="en-US" sz="3600">
                <a:solidFill>
                  <a:srgbClr val="0000FF"/>
                </a:solidFill>
                <a:latin typeface="Arial Narrow" panose="020B0606020202030204" pitchFamily="34" charset="0"/>
                <a:cs typeface="Times New Roman" panose="02020603050405020304" pitchFamily="18" charset="0"/>
              </a:rPr>
              <a:t>Types of Traumas Disclosed</a:t>
            </a:r>
            <a:r>
              <a:rPr lang="en-US" altLang="en-US" sz="3600">
                <a:solidFill>
                  <a:srgbClr val="0000FF"/>
                </a:solidFill>
              </a:rPr>
              <a:t> </a:t>
            </a:r>
          </a:p>
        </p:txBody>
      </p:sp>
      <p:sp>
        <p:nvSpPr>
          <p:cNvPr id="20483" name="Rectangle 3"/>
          <p:cNvSpPr>
            <a:spLocks noChangeArrowheads="1"/>
          </p:cNvSpPr>
          <p:nvPr/>
        </p:nvSpPr>
        <p:spPr bwMode="auto">
          <a:xfrm>
            <a:off x="685800" y="1355725"/>
            <a:ext cx="82296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Narrow" panose="020B0606020202030204" pitchFamily="34" charset="0"/>
              </a:defRPr>
            </a:lvl1pPr>
            <a:lvl2pPr marL="914400" indent="-457200">
              <a:defRPr>
                <a:solidFill>
                  <a:schemeClr val="tx1"/>
                </a:solidFill>
                <a:latin typeface="Arial Narrow" panose="020B0606020202030204" pitchFamily="34" charset="0"/>
              </a:defRPr>
            </a:lvl2pPr>
            <a:lvl3pPr marL="1371600" indent="-457200">
              <a:defRPr>
                <a:solidFill>
                  <a:schemeClr val="tx1"/>
                </a:solidFill>
                <a:latin typeface="Arial Narrow" panose="020B0606020202030204" pitchFamily="34" charset="0"/>
              </a:defRPr>
            </a:lvl3pPr>
            <a:lvl4pPr marL="1828800" indent="-457200">
              <a:defRPr>
                <a:solidFill>
                  <a:schemeClr val="tx1"/>
                </a:solidFill>
                <a:latin typeface="Arial Narrow" panose="020B0606020202030204" pitchFamily="34" charset="0"/>
              </a:defRPr>
            </a:lvl4pPr>
            <a:lvl5pPr marL="2286000" indent="-457200">
              <a:defRPr>
                <a:solidFill>
                  <a:schemeClr val="tx1"/>
                </a:solidFill>
                <a:latin typeface="Arial Narrow" panose="020B0606020202030204" pitchFamily="34" charset="0"/>
              </a:defRPr>
            </a:lvl5pPr>
            <a:lvl6pPr marL="2743200" indent="-457200" eaLnBrk="0" fontAlgn="base" hangingPunct="0">
              <a:spcBef>
                <a:spcPct val="0"/>
              </a:spcBef>
              <a:spcAft>
                <a:spcPct val="0"/>
              </a:spcAft>
              <a:defRPr>
                <a:solidFill>
                  <a:schemeClr val="tx1"/>
                </a:solidFill>
                <a:latin typeface="Arial Narrow" panose="020B0606020202030204" pitchFamily="34" charset="0"/>
              </a:defRPr>
            </a:lvl6pPr>
            <a:lvl7pPr marL="3200400" indent="-457200" eaLnBrk="0" fontAlgn="base" hangingPunct="0">
              <a:spcBef>
                <a:spcPct val="0"/>
              </a:spcBef>
              <a:spcAft>
                <a:spcPct val="0"/>
              </a:spcAft>
              <a:defRPr>
                <a:solidFill>
                  <a:schemeClr val="tx1"/>
                </a:solidFill>
                <a:latin typeface="Arial Narrow" panose="020B0606020202030204" pitchFamily="34" charset="0"/>
              </a:defRPr>
            </a:lvl7pPr>
            <a:lvl8pPr marL="3657600" indent="-457200" eaLnBrk="0" fontAlgn="base" hangingPunct="0">
              <a:spcBef>
                <a:spcPct val="0"/>
              </a:spcBef>
              <a:spcAft>
                <a:spcPct val="0"/>
              </a:spcAft>
              <a:defRPr>
                <a:solidFill>
                  <a:schemeClr val="tx1"/>
                </a:solidFill>
                <a:latin typeface="Arial Narrow" panose="020B0606020202030204" pitchFamily="34" charset="0"/>
              </a:defRPr>
            </a:lvl8pPr>
            <a:lvl9pPr marL="4114800" indent="-4572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buFontTx/>
              <a:buAutoNum type="arabicPeriod"/>
            </a:pPr>
            <a:r>
              <a:rPr lang="en-US" altLang="en-US" sz="2500">
                <a:cs typeface="Times New Roman" panose="02020603050405020304" pitchFamily="18" charset="0"/>
              </a:rPr>
              <a:t>Parents’ divorce:  </a:t>
            </a:r>
            <a:r>
              <a:rPr lang="en-US" altLang="en-US" sz="2500" i="1">
                <a:cs typeface="Times New Roman" panose="02020603050405020304" pitchFamily="18" charset="0"/>
              </a:rPr>
              <a:t>“ Son, the problem with me and your </a:t>
            </a:r>
          </a:p>
          <a:p>
            <a:pPr eaLnBrk="1" hangingPunct="1"/>
            <a:r>
              <a:rPr lang="en-US" altLang="en-US" sz="2500" i="1">
                <a:cs typeface="Times New Roman" panose="02020603050405020304" pitchFamily="18" charset="0"/>
              </a:rPr>
              <a:t>      mother was having kids in the first place.  Things haven’t been </a:t>
            </a:r>
          </a:p>
          <a:p>
            <a:pPr eaLnBrk="1" hangingPunct="1"/>
            <a:r>
              <a:rPr lang="en-US" altLang="en-US" sz="2500" i="1">
                <a:cs typeface="Times New Roman" panose="02020603050405020304" pitchFamily="18" charset="0"/>
              </a:rPr>
              <a:t>	the same since you and your sister’s birth”.</a:t>
            </a:r>
          </a:p>
          <a:p>
            <a:endParaRPr lang="en-US" altLang="en-US" sz="2500">
              <a:latin typeface="Times New Roman" panose="02020603050405020304" pitchFamily="18" charset="0"/>
              <a:cs typeface="Times New Roman" panose="02020603050405020304" pitchFamily="18" charset="0"/>
            </a:endParaRPr>
          </a:p>
          <a:p>
            <a:r>
              <a:rPr lang="en-US" altLang="en-US" sz="2500">
                <a:cs typeface="Times New Roman" panose="02020603050405020304" pitchFamily="18" charset="0"/>
              </a:rPr>
              <a:t>2.  Responsibility for grandmother’s death.</a:t>
            </a:r>
            <a:endParaRPr lang="en-US" altLang="en-US" sz="2500">
              <a:latin typeface="Times New Roman" panose="02020603050405020304" pitchFamily="18" charset="0"/>
              <a:cs typeface="Times New Roman" panose="02020603050405020304" pitchFamily="18" charset="0"/>
            </a:endParaRPr>
          </a:p>
          <a:p>
            <a:r>
              <a:rPr lang="en-US" altLang="en-US" sz="2500">
                <a:cs typeface="Times New Roman" panose="02020603050405020304" pitchFamily="18" charset="0"/>
              </a:rPr>
              <a:t> </a:t>
            </a:r>
            <a:endParaRPr lang="en-US" altLang="en-US" sz="2500">
              <a:latin typeface="Times New Roman" panose="02020603050405020304" pitchFamily="18" charset="0"/>
              <a:cs typeface="Times New Roman" panose="02020603050405020304" pitchFamily="18" charset="0"/>
            </a:endParaRPr>
          </a:p>
          <a:p>
            <a:r>
              <a:rPr lang="en-US" altLang="en-US" sz="2500">
                <a:cs typeface="Times New Roman" panose="02020603050405020304" pitchFamily="18" charset="0"/>
              </a:rPr>
              <a:t>3.  Molestation by grandfather, at age 13.</a:t>
            </a:r>
            <a:endParaRPr lang="en-US" altLang="en-US" sz="2500">
              <a:latin typeface="Times New Roman" panose="02020603050405020304" pitchFamily="18" charset="0"/>
              <a:cs typeface="Times New Roman" panose="02020603050405020304" pitchFamily="18" charset="0"/>
            </a:endParaRPr>
          </a:p>
          <a:p>
            <a:r>
              <a:rPr lang="en-US" altLang="en-US" sz="2500">
                <a:cs typeface="Times New Roman" panose="02020603050405020304" pitchFamily="18" charset="0"/>
              </a:rPr>
              <a:t> </a:t>
            </a:r>
            <a:endParaRPr lang="en-US" altLang="en-US" sz="2500">
              <a:latin typeface="Times New Roman" panose="02020603050405020304" pitchFamily="18" charset="0"/>
              <a:cs typeface="Times New Roman" panose="02020603050405020304" pitchFamily="18" charset="0"/>
            </a:endParaRPr>
          </a:p>
          <a:p>
            <a:r>
              <a:rPr lang="en-US" altLang="en-US" sz="2500">
                <a:cs typeface="Times New Roman" panose="02020603050405020304" pitchFamily="18" charset="0"/>
              </a:rPr>
              <a:t>4.  Hiding sexual orientation from parents</a:t>
            </a:r>
            <a:endParaRPr lang="en-US" altLang="en-US" sz="2500">
              <a:latin typeface="Times New Roman" panose="02020603050405020304" pitchFamily="18" charset="0"/>
              <a:cs typeface="Times New Roman" panose="02020603050405020304" pitchFamily="18" charset="0"/>
            </a:endParaRPr>
          </a:p>
          <a:p>
            <a:r>
              <a:rPr lang="en-US" altLang="en-US" sz="2500">
                <a:cs typeface="Times New Roman" panose="02020603050405020304" pitchFamily="18" charset="0"/>
              </a:rPr>
              <a:t> </a:t>
            </a:r>
            <a:endParaRPr lang="en-US" altLang="en-US" sz="2500">
              <a:latin typeface="Times New Roman" panose="02020603050405020304" pitchFamily="18" charset="0"/>
              <a:cs typeface="Times New Roman" panose="02020603050405020304" pitchFamily="18" charset="0"/>
            </a:endParaRPr>
          </a:p>
          <a:p>
            <a:r>
              <a:rPr lang="en-US" altLang="en-US" sz="2500" i="1">
                <a:cs typeface="Times New Roman" panose="02020603050405020304" pitchFamily="18" charset="0"/>
              </a:rPr>
              <a:t>“Family abuse, alcoholism, suicide attempts, public humiliation </a:t>
            </a:r>
          </a:p>
          <a:p>
            <a:r>
              <a:rPr lang="en-US" altLang="en-US" sz="2500" i="1">
                <a:cs typeface="Times New Roman" panose="02020603050405020304" pitchFamily="18" charset="0"/>
              </a:rPr>
              <a:t> were frequent topics”</a:t>
            </a:r>
            <a:r>
              <a:rPr lang="en-US" altLang="en-US" sz="2500" i="1">
                <a:latin typeface="Times New Roman" panose="02020603050405020304" pitchFamily="18"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73163" y="304800"/>
            <a:ext cx="7772400" cy="1143000"/>
          </a:xfrm>
        </p:spPr>
        <p:txBody>
          <a:bodyPr/>
          <a:lstStyle/>
          <a:p>
            <a:pPr algn="ctr" eaLnBrk="1" hangingPunct="1"/>
            <a:r>
              <a:rPr lang="en-US" altLang="en-US" sz="3600" dirty="0">
                <a:solidFill>
                  <a:srgbClr val="0000FF"/>
                </a:solidFill>
                <a:latin typeface="Arial Narrow" panose="020B0606020202030204" pitchFamily="34" charset="0"/>
                <a:cs typeface="Times New Roman" panose="02020603050405020304" pitchFamily="18" charset="0"/>
              </a:rPr>
              <a:t>Pennebaker &amp; Beale (1986) Results</a:t>
            </a:r>
            <a:r>
              <a:rPr lang="en-US" altLang="en-US" sz="3600" dirty="0">
                <a:solidFill>
                  <a:srgbClr val="0000FF"/>
                </a:solidFill>
              </a:rPr>
              <a:t> </a:t>
            </a:r>
          </a:p>
        </p:txBody>
      </p:sp>
      <p:sp>
        <p:nvSpPr>
          <p:cNvPr id="21507" name="Rectangle 3"/>
          <p:cNvSpPr>
            <a:spLocks noChangeArrowheads="1"/>
          </p:cNvSpPr>
          <p:nvPr/>
        </p:nvSpPr>
        <p:spPr bwMode="auto">
          <a:xfrm>
            <a:off x="914400" y="1470025"/>
            <a:ext cx="7772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latin typeface="Arial Narrow" panose="020B0606020202030204" pitchFamily="34" charset="0"/>
                <a:cs typeface="Times New Roman" panose="02020603050405020304" pitchFamily="18" charset="0"/>
              </a:rPr>
              <a:t>Immediate Moods:   </a:t>
            </a:r>
            <a:r>
              <a:rPr lang="en-US" altLang="en-US" sz="2400" dirty="0">
                <a:latin typeface="Arial Narrow" panose="020B0606020202030204" pitchFamily="34" charset="0"/>
                <a:cs typeface="Times New Roman" panose="02020603050405020304" pitchFamily="18" charset="0"/>
              </a:rPr>
              <a:t>Thoughts &amp; Feelings (T &amp; F) lowest</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b="1" dirty="0">
                <a:latin typeface="Arial Narrow" panose="020B0606020202030204" pitchFamily="34" charset="0"/>
                <a:cs typeface="Times New Roman" panose="02020603050405020304" pitchFamily="18" charset="0"/>
              </a:rPr>
              <a:t>Health Center visits over 6 months:</a:t>
            </a:r>
            <a:endParaRPr lang="en-US" altLang="en-US" sz="1200" b="1"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0000FF"/>
                </a:solidFill>
                <a:latin typeface="Arial Narrow" panose="020B0606020202030204" pitchFamily="34" charset="0"/>
                <a:cs typeface="Times New Roman" panose="02020603050405020304" pitchFamily="18" charset="0"/>
              </a:rPr>
              <a:t>Thoughts &amp; feelings	= 0.5 visits</a:t>
            </a:r>
            <a:endParaRPr lang="en-US" altLang="en-US" sz="1200" dirty="0">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FF0000"/>
                </a:solidFill>
                <a:latin typeface="Arial Narrow" panose="020B0606020202030204" pitchFamily="34" charset="0"/>
                <a:cs typeface="Times New Roman" panose="02020603050405020304" pitchFamily="18" charset="0"/>
              </a:rPr>
              <a:t>All other groups 		= 1.5 visits</a:t>
            </a:r>
            <a:endParaRPr lang="en-US" altLang="en-US" sz="1200" dirty="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b="1" dirty="0">
                <a:latin typeface="Arial Narrow" panose="020B0606020202030204" pitchFamily="34" charset="0"/>
                <a:cs typeface="Times New Roman" panose="02020603050405020304" pitchFamily="18" charset="0"/>
              </a:rPr>
              <a:t>Long term coping (after 4 months)</a:t>
            </a:r>
            <a:endParaRPr lang="en-US" altLang="en-US" sz="1200" b="1"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T&amp; F higher on:	*  Moods</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  Optimism</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  Self-reported health</a:t>
            </a:r>
            <a:r>
              <a:rPr lang="en-US" altLang="en-US" sz="1100" dirty="0">
                <a:latin typeface="Times New Roman" panose="02020603050405020304" pitchFamily="18" charset="0"/>
              </a:rPr>
              <a:t> </a:t>
            </a:r>
            <a:endParaRPr lang="en-US" altLang="en-US" sz="2400" dirty="0">
              <a:latin typeface="Times New Roman" panose="02020603050405020304" pitchFamily="18" charset="0"/>
            </a:endParaRPr>
          </a:p>
        </p:txBody>
      </p:sp>
      <p:pic>
        <p:nvPicPr>
          <p:cNvPr id="2" name="Picture 1">
            <a:extLst>
              <a:ext uri="{FF2B5EF4-FFF2-40B4-BE49-F238E27FC236}">
                <a16:creationId xmlns:a16="http://schemas.microsoft.com/office/drawing/2014/main" id="{ED30695D-AFCA-9AED-F416-FC514AC4D419}"/>
              </a:ext>
            </a:extLst>
          </p:cNvPr>
          <p:cNvPicPr>
            <a:picLocks noChangeAspect="1"/>
          </p:cNvPicPr>
          <p:nvPr/>
        </p:nvPicPr>
        <p:blipFill rotWithShape="1">
          <a:blip r:embed="rId2"/>
          <a:srcRect t="33750" r="45000"/>
          <a:stretch/>
        </p:blipFill>
        <p:spPr>
          <a:xfrm>
            <a:off x="6400800" y="2438400"/>
            <a:ext cx="2182483" cy="1752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14400" y="441325"/>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4000">
                <a:solidFill>
                  <a:srgbClr val="0000FF"/>
                </a:solidFill>
                <a:latin typeface="Arial Narrow" panose="020B0606020202030204" pitchFamily="34" charset="0"/>
              </a:rPr>
              <a:t>Disclosure and Immunocompetence    </a:t>
            </a:r>
            <a:r>
              <a:rPr lang="en-US" altLang="en-US" sz="2000">
                <a:solidFill>
                  <a:srgbClr val="0000FF"/>
                </a:solidFill>
                <a:latin typeface="Arial Narrow" panose="020B0606020202030204" pitchFamily="34" charset="0"/>
              </a:rPr>
              <a:t>Pennebaker, Kiecolt-Glaser, &amp; Glaser, 1988</a:t>
            </a:r>
            <a:endParaRPr lang="en-US" altLang="en-US" sz="4000">
              <a:solidFill>
                <a:srgbClr val="0000FF"/>
              </a:solidFill>
              <a:latin typeface="Arial Narrow" panose="020B0606020202030204" pitchFamily="34" charset="0"/>
            </a:endParaRPr>
          </a:p>
        </p:txBody>
      </p:sp>
      <p:sp>
        <p:nvSpPr>
          <p:cNvPr id="22531" name="Text Box 3"/>
          <p:cNvSpPr txBox="1">
            <a:spLocks noChangeArrowheads="1"/>
          </p:cNvSpPr>
          <p:nvPr/>
        </p:nvSpPr>
        <p:spPr bwMode="auto">
          <a:xfrm>
            <a:off x="533400" y="1576388"/>
            <a:ext cx="83058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Questions:</a:t>
            </a:r>
            <a:r>
              <a:rPr lang="en-US" altLang="en-US" sz="2400" dirty="0">
                <a:latin typeface="Arial Narrow" panose="020B0606020202030204" pitchFamily="34" charset="0"/>
              </a:rPr>
              <a:t>  1.  Are initial disclosure and health findings "real"?	        	        2.  Does disclosure improve immune functioning?</a:t>
            </a:r>
          </a:p>
          <a:p>
            <a:pPr eaLnBrk="1" hangingPunct="1">
              <a:spcBef>
                <a:spcPct val="50000"/>
              </a:spcBef>
              <a:buClrTx/>
              <a:buSzTx/>
              <a:buFontTx/>
              <a:buNone/>
            </a:pPr>
            <a:r>
              <a:rPr lang="en-US" altLang="en-US" sz="2400" b="1" dirty="0">
                <a:latin typeface="Arial Narrow" panose="020B0606020202030204" pitchFamily="34" charset="0"/>
              </a:rPr>
              <a:t>Method:</a:t>
            </a:r>
            <a:r>
              <a:rPr lang="en-US" altLang="en-US" sz="2400" dirty="0">
                <a:latin typeface="Arial Narrow" panose="020B0606020202030204" pitchFamily="34" charset="0"/>
              </a:rPr>
              <a:t>  Same as initial study, but                                                          	      1.  Just two groups:  Thoughts &amp; Feelings vs. Control 	          	      2.  Write 20 min., over 4 days</a:t>
            </a:r>
          </a:p>
          <a:p>
            <a:pPr eaLnBrk="1" hangingPunct="1">
              <a:spcBef>
                <a:spcPct val="50000"/>
              </a:spcBef>
              <a:buClrTx/>
              <a:buSzTx/>
              <a:buFontTx/>
              <a:buNone/>
            </a:pPr>
            <a:r>
              <a:rPr lang="en-US" altLang="en-US" sz="2400" b="1" dirty="0">
                <a:latin typeface="Arial Narrow" panose="020B0606020202030204" pitchFamily="34" charset="0"/>
              </a:rPr>
              <a:t>Blood samples taken at:</a:t>
            </a:r>
            <a:r>
              <a:rPr lang="en-US" altLang="en-US" sz="2400" dirty="0">
                <a:latin typeface="Arial Narrow" panose="020B0606020202030204" pitchFamily="34" charset="0"/>
              </a:rPr>
              <a:t>  	1. Day one of study                                   				2. Last day of writing                                                                     				3. 6 weeks after study ends</a:t>
            </a:r>
          </a:p>
          <a:p>
            <a:pPr eaLnBrk="1" hangingPunct="1">
              <a:spcBef>
                <a:spcPct val="50000"/>
              </a:spcBef>
              <a:buClrTx/>
              <a:buSzTx/>
              <a:buFontTx/>
              <a:buNone/>
            </a:pPr>
            <a:r>
              <a:rPr lang="en-US" altLang="en-US" sz="2400" dirty="0">
                <a:latin typeface="Arial Narrow" panose="020B0606020202030204" pitchFamily="34" charset="0"/>
              </a:rPr>
              <a:t>  </a:t>
            </a:r>
            <a:r>
              <a:rPr lang="en-US" altLang="en-US" sz="2400" b="1" dirty="0">
                <a:latin typeface="Arial Narrow" panose="020B0606020202030204" pitchFamily="34" charset="0"/>
              </a:rPr>
              <a:t>Use "mitogen test"</a:t>
            </a:r>
            <a:r>
              <a:rPr lang="en-US" altLang="en-US" sz="2400" dirty="0">
                <a:latin typeface="Arial Narrow" panose="020B0606020202030204" pitchFamily="34" charset="0"/>
              </a:rPr>
              <a:t> --</a:t>
            </a:r>
          </a:p>
        </p:txBody>
      </p:sp>
      <p:sp>
        <p:nvSpPr>
          <p:cNvPr id="2" name="TextBox 1"/>
          <p:cNvSpPr txBox="1">
            <a:spLocks noChangeArrowheads="1"/>
          </p:cNvSpPr>
          <p:nvPr/>
        </p:nvSpPr>
        <p:spPr bwMode="auto">
          <a:xfrm>
            <a:off x="3432048" y="50292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solidFill>
                  <a:srgbClr val="FF0000"/>
                </a:solidFill>
                <a:latin typeface="Arial Narrow" panose="020B0606020202030204" pitchFamily="34" charset="0"/>
              </a:rPr>
              <a:t>Mitogens are bodies that stimulate antibody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19200" y="517525"/>
            <a:ext cx="75438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Disclosure and Immunocompetence</a:t>
            </a:r>
            <a:r>
              <a:rPr lang="en-US" altLang="en-US" sz="4000">
                <a:solidFill>
                  <a:srgbClr val="0000FF"/>
                </a:solidFill>
                <a:latin typeface="Arial Narrow" panose="020B0606020202030204" pitchFamily="34" charset="0"/>
              </a:rPr>
              <a:t> </a:t>
            </a:r>
            <a:r>
              <a:rPr lang="en-US" altLang="en-US" sz="3000">
                <a:solidFill>
                  <a:srgbClr val="0000FF"/>
                </a:solidFill>
                <a:latin typeface="Arial Narrow" panose="020B0606020202030204" pitchFamily="34" charset="0"/>
              </a:rPr>
              <a:t>(continued)</a:t>
            </a:r>
          </a:p>
        </p:txBody>
      </p:sp>
      <p:sp>
        <p:nvSpPr>
          <p:cNvPr id="23555" name="Text Box 3"/>
          <p:cNvSpPr txBox="1">
            <a:spLocks noChangeArrowheads="1"/>
          </p:cNvSpPr>
          <p:nvPr/>
        </p:nvSpPr>
        <p:spPr bwMode="auto">
          <a:xfrm>
            <a:off x="1295400" y="2133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Results: </a:t>
            </a:r>
            <a:r>
              <a:rPr lang="en-US" altLang="en-US" sz="2400">
                <a:latin typeface="Arial Narrow" panose="020B0606020202030204" pitchFamily="34" charset="0"/>
              </a:rPr>
              <a:t> Which group produced </a:t>
            </a:r>
            <a:r>
              <a:rPr lang="en-US" altLang="en-US" sz="2400" u="sng">
                <a:latin typeface="Arial Narrow" panose="020B0606020202030204" pitchFamily="34" charset="0"/>
              </a:rPr>
              <a:t>more</a:t>
            </a:r>
            <a:r>
              <a:rPr lang="en-US" altLang="en-US" sz="2400">
                <a:latin typeface="Arial Narrow" panose="020B0606020202030204" pitchFamily="34" charset="0"/>
              </a:rPr>
              <a:t> antibodies to mitogen?</a:t>
            </a:r>
            <a:endParaRPr lang="en-US" altLang="en-US" sz="2400" b="1">
              <a:latin typeface="Arial Narrow" panose="020B0606020202030204" pitchFamily="34" charset="0"/>
            </a:endParaRPr>
          </a:p>
        </p:txBody>
      </p:sp>
      <p:sp>
        <p:nvSpPr>
          <p:cNvPr id="23556" name="Text Box 4"/>
          <p:cNvSpPr txBox="1">
            <a:spLocks noChangeArrowheads="1"/>
          </p:cNvSpPr>
          <p:nvPr/>
        </p:nvSpPr>
        <p:spPr bwMode="auto">
          <a:xfrm>
            <a:off x="2514600" y="2819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Thoughts and Feelings</a:t>
            </a:r>
          </a:p>
        </p:txBody>
      </p:sp>
      <p:sp>
        <p:nvSpPr>
          <p:cNvPr id="23557" name="Text Box 5"/>
          <p:cNvSpPr txBox="1">
            <a:spLocks noChangeArrowheads="1"/>
          </p:cNvSpPr>
          <p:nvPr/>
        </p:nvSpPr>
        <p:spPr bwMode="auto">
          <a:xfrm>
            <a:off x="2514600" y="32766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Control group</a:t>
            </a:r>
          </a:p>
        </p:txBody>
      </p:sp>
      <p:sp>
        <p:nvSpPr>
          <p:cNvPr id="124934" name="Text Box 6"/>
          <p:cNvSpPr txBox="1">
            <a:spLocks noChangeArrowheads="1"/>
          </p:cNvSpPr>
          <p:nvPr/>
        </p:nvSpPr>
        <p:spPr bwMode="auto">
          <a:xfrm>
            <a:off x="21336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b="1">
                <a:solidFill>
                  <a:srgbClr val="FF0000"/>
                </a:solidFill>
                <a:latin typeface="Arial Narrow" panose="020B0606020202030204" pitchFamily="34" charset="0"/>
              </a:rPr>
              <a:t>X</a:t>
            </a:r>
          </a:p>
        </p:txBody>
      </p:sp>
      <p:sp>
        <p:nvSpPr>
          <p:cNvPr id="23559" name="Text Box 7"/>
          <p:cNvSpPr txBox="1">
            <a:spLocks noChangeArrowheads="1"/>
          </p:cNvSpPr>
          <p:nvPr/>
        </p:nvSpPr>
        <p:spPr bwMode="auto">
          <a:xfrm>
            <a:off x="1219200" y="3886200"/>
            <a:ext cx="7391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Role of Insight:</a:t>
            </a:r>
            <a:r>
              <a:rPr lang="en-US" altLang="en-US" sz="2400">
                <a:latin typeface="Arial Narrow" panose="020B0606020202030204" pitchFamily="34" charset="0"/>
              </a:rPr>
              <a:t>  80% of T&amp;F writers report insight-related 	benefits (perspective shift, new ideas about self, etc.)</a:t>
            </a:r>
          </a:p>
          <a:p>
            <a:pPr eaLnBrk="1" hangingPunct="1">
              <a:spcBef>
                <a:spcPct val="50000"/>
              </a:spcBef>
              <a:buClrTx/>
              <a:buSzTx/>
              <a:buFontTx/>
              <a:buNone/>
            </a:pPr>
            <a:r>
              <a:rPr lang="en-US" altLang="en-US" sz="2400" b="1">
                <a:latin typeface="Arial Narrow" panose="020B0606020202030204" pitchFamily="34" charset="0"/>
              </a:rPr>
              <a:t>Quality of Writing</a:t>
            </a:r>
            <a:r>
              <a:rPr lang="en-US" altLang="en-US" sz="2400">
                <a:latin typeface="Arial Narrow" panose="020B0606020202030204" pitchFamily="34" charset="0"/>
              </a:rPr>
              <a:t>:  Writing that improved health was:</a:t>
            </a:r>
          </a:p>
          <a:p>
            <a:pPr eaLnBrk="1" hangingPunct="1">
              <a:spcBef>
                <a:spcPct val="50000"/>
              </a:spcBef>
              <a:buClrTx/>
              <a:buSzTx/>
              <a:buFontTx/>
              <a:buNone/>
            </a:pPr>
            <a:r>
              <a:rPr lang="en-US" altLang="en-US" sz="2400">
                <a:latin typeface="Arial Narrow" panose="020B0606020202030204" pitchFamily="34" charset="0"/>
              </a:rPr>
              <a:t>	1.  More emotional					2.  Images and analogies  				3.  Clear organization:  Beginning, middle,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73163" y="304800"/>
            <a:ext cx="7772400" cy="1143000"/>
          </a:xfrm>
        </p:spPr>
        <p:txBody>
          <a:bodyPr/>
          <a:lstStyle/>
          <a:p>
            <a:pPr algn="ctr" eaLnBrk="1" hangingPunct="1"/>
            <a:r>
              <a:rPr lang="en-US" altLang="en-US">
                <a:solidFill>
                  <a:srgbClr val="0000FF"/>
                </a:solidFill>
                <a:latin typeface="Arial Narrow" panose="020B0606020202030204" pitchFamily="34" charset="0"/>
              </a:rPr>
              <a:t>Other Disclosure Studies Show:</a:t>
            </a:r>
          </a:p>
        </p:txBody>
      </p:sp>
      <p:sp>
        <p:nvSpPr>
          <p:cNvPr id="24579" name="Text Box 3"/>
          <p:cNvSpPr txBox="1">
            <a:spLocks noChangeArrowheads="1"/>
          </p:cNvSpPr>
          <p:nvPr/>
        </p:nvSpPr>
        <p:spPr bwMode="auto">
          <a:xfrm>
            <a:off x="457200" y="1423988"/>
            <a:ext cx="8382000"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1" dirty="0">
                <a:latin typeface="Arial Narrow" panose="020B0606020202030204" pitchFamily="34" charset="0"/>
              </a:rPr>
              <a:t>Disclosure </a:t>
            </a:r>
            <a:r>
              <a:rPr lang="en-US" altLang="en-US" sz="2600" dirty="0">
                <a:latin typeface="Arial Narrow" panose="020B0606020202030204" pitchFamily="34" charset="0"/>
                <a:sym typeface="Wingdings" panose="05000000000000000000" pitchFamily="2" charset="2"/>
              </a:rPr>
              <a:t> Higher T-Cell count</a:t>
            </a:r>
          </a:p>
          <a:p>
            <a:pPr eaLnBrk="1" hangingPunct="1">
              <a:spcBef>
                <a:spcPct val="50000"/>
              </a:spcBef>
              <a:buClrTx/>
              <a:buSzTx/>
              <a:buFontTx/>
              <a:buNone/>
            </a:pPr>
            <a:r>
              <a:rPr lang="en-US" altLang="en-US" sz="2600" dirty="0">
                <a:latin typeface="Arial Narrow" panose="020B0606020202030204" pitchFamily="34" charset="0"/>
                <a:sym typeface="Wingdings" panose="05000000000000000000" pitchFamily="2" charset="2"/>
              </a:rPr>
              <a:t>	        Improved antibody response to Epstein-Barr virus</a:t>
            </a:r>
          </a:p>
          <a:p>
            <a:pPr eaLnBrk="1" hangingPunct="1">
              <a:spcBef>
                <a:spcPct val="50000"/>
              </a:spcBef>
              <a:buClrTx/>
              <a:buSzTx/>
              <a:buFontTx/>
              <a:buNone/>
            </a:pPr>
            <a:r>
              <a:rPr lang="en-US" altLang="en-US" sz="2600" dirty="0">
                <a:latin typeface="Arial Narrow" panose="020B0606020202030204" pitchFamily="34" charset="0"/>
                <a:sym typeface="Wingdings" panose="05000000000000000000" pitchFamily="2" charset="2"/>
              </a:rPr>
              <a:t>	        Improved antibody response to Hepatitis B virus</a:t>
            </a:r>
          </a:p>
          <a:p>
            <a:pPr eaLnBrk="1" hangingPunct="1">
              <a:spcBef>
                <a:spcPct val="50000"/>
              </a:spcBef>
              <a:buClrTx/>
              <a:buSzTx/>
              <a:buFontTx/>
              <a:buNone/>
            </a:pPr>
            <a:r>
              <a:rPr lang="en-US" altLang="en-US" sz="2600" b="1" dirty="0">
                <a:latin typeface="Arial Narrow" panose="020B0606020202030204" pitchFamily="34" charset="0"/>
              </a:rPr>
              <a:t>Improved management of chronic illness:</a:t>
            </a:r>
          </a:p>
          <a:p>
            <a:pPr eaLnBrk="1" hangingPunct="1">
              <a:spcBef>
                <a:spcPct val="50000"/>
              </a:spcBef>
              <a:buClrTx/>
              <a:buSzTx/>
              <a:buFontTx/>
              <a:buNone/>
            </a:pPr>
            <a:r>
              <a:rPr lang="en-US" altLang="en-US" sz="2600" dirty="0">
                <a:latin typeface="Arial Narrow" panose="020B0606020202030204" pitchFamily="34" charset="0"/>
              </a:rPr>
              <a:t>	Diabetes</a:t>
            </a:r>
          </a:p>
          <a:p>
            <a:pPr eaLnBrk="1" hangingPunct="1">
              <a:spcBef>
                <a:spcPct val="50000"/>
              </a:spcBef>
              <a:buClrTx/>
              <a:buSzTx/>
              <a:buFontTx/>
              <a:buNone/>
            </a:pPr>
            <a:r>
              <a:rPr lang="en-US" altLang="en-US" sz="2600" dirty="0">
                <a:latin typeface="Arial Narrow" panose="020B0606020202030204" pitchFamily="34" charset="0"/>
              </a:rPr>
              <a:t>	Asthma</a:t>
            </a:r>
          </a:p>
          <a:p>
            <a:pPr eaLnBrk="1" hangingPunct="1">
              <a:spcBef>
                <a:spcPct val="50000"/>
              </a:spcBef>
              <a:buClrTx/>
              <a:buSzTx/>
              <a:buFontTx/>
              <a:buNone/>
            </a:pPr>
            <a:r>
              <a:rPr lang="en-US" altLang="en-US" sz="2600" dirty="0">
                <a:latin typeface="Arial Narrow" panose="020B0606020202030204" pitchFamily="34" charset="0"/>
              </a:rPr>
              <a:t>	Other chronic illness</a:t>
            </a:r>
          </a:p>
          <a:p>
            <a:pPr eaLnBrk="1" hangingPunct="1">
              <a:spcBef>
                <a:spcPct val="50000"/>
              </a:spcBef>
              <a:buClrTx/>
              <a:buSzTx/>
              <a:buFontTx/>
              <a:buNone/>
            </a:pPr>
            <a:r>
              <a:rPr lang="en-US" altLang="en-US" sz="2600" dirty="0">
                <a:latin typeface="Arial Narrow" panose="020B0606020202030204" pitchFamily="34" charset="0"/>
              </a:rPr>
              <a:t>Effect replicated in many studies, by many different researchers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838200" y="685800"/>
            <a:ext cx="8077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Why Does Writing Promote Coping?</a:t>
            </a:r>
          </a:p>
          <a:p>
            <a:pPr algn="ctr" eaLnBrk="1" hangingPunct="1">
              <a:spcBef>
                <a:spcPct val="50000"/>
              </a:spcBef>
              <a:buClrTx/>
              <a:buSzTx/>
              <a:buFontTx/>
              <a:buNone/>
            </a:pPr>
            <a:r>
              <a:rPr lang="en-US" altLang="en-US" sz="1800">
                <a:solidFill>
                  <a:srgbClr val="0000FF"/>
                </a:solidFill>
                <a:latin typeface="Arial Narrow" panose="020B0606020202030204" pitchFamily="34" charset="0"/>
              </a:rPr>
              <a:t>Harber &amp; Pennebaker, 1991</a:t>
            </a:r>
          </a:p>
        </p:txBody>
      </p:sp>
      <p:sp>
        <p:nvSpPr>
          <p:cNvPr id="26627" name="Rectangle 5"/>
          <p:cNvSpPr>
            <a:spLocks noChangeArrowheads="1"/>
          </p:cNvSpPr>
          <p:nvPr/>
        </p:nvSpPr>
        <p:spPr bwMode="auto">
          <a:xfrm>
            <a:off x="1371600" y="2647950"/>
            <a:ext cx="5700713"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600" dirty="0">
                <a:latin typeface="Arial Narrow" panose="020B0606020202030204" pitchFamily="34" charset="0"/>
              </a:rPr>
              <a:t>Thought intrusions classic symptom of trauma</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Ironic effect of suppression</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Emotions and recurring thoughts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43000" y="2730500"/>
            <a:ext cx="5181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a:latin typeface="Arial Narrow" panose="020B0606020202030204" pitchFamily="34" charset="0"/>
              </a:rPr>
              <a:t>A short funny story with a punch line is a:</a:t>
            </a:r>
          </a:p>
        </p:txBody>
      </p:sp>
      <p:sp>
        <p:nvSpPr>
          <p:cNvPr id="27651" name="Text Box 4"/>
          <p:cNvSpPr txBox="1">
            <a:spLocks noChangeArrowheads="1"/>
          </p:cNvSpPr>
          <p:nvPr/>
        </p:nvSpPr>
        <p:spPr bwMode="auto">
          <a:xfrm>
            <a:off x="1143000" y="3886200"/>
            <a:ext cx="4572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a:latin typeface="Arial Narrow" panose="020B0606020202030204" pitchFamily="34" charset="0"/>
              </a:rPr>
              <a:t>Mighty tree that sheds acorns is a:</a:t>
            </a:r>
          </a:p>
        </p:txBody>
      </p:sp>
      <p:sp>
        <p:nvSpPr>
          <p:cNvPr id="27652" name="Text Box 5"/>
          <p:cNvSpPr txBox="1">
            <a:spLocks noChangeArrowheads="1"/>
          </p:cNvSpPr>
          <p:nvPr/>
        </p:nvSpPr>
        <p:spPr bwMode="auto">
          <a:xfrm>
            <a:off x="1129145" y="1663700"/>
            <a:ext cx="4191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latin typeface="Arial Narrow" panose="020B0606020202030204" pitchFamily="34" charset="0"/>
              </a:rPr>
              <a:t>Popular cola, not Pepsi</a:t>
            </a:r>
          </a:p>
        </p:txBody>
      </p:sp>
      <p:sp>
        <p:nvSpPr>
          <p:cNvPr id="27653" name="Text Box 6"/>
          <p:cNvSpPr txBox="1">
            <a:spLocks noChangeArrowheads="1"/>
          </p:cNvSpPr>
          <p:nvPr/>
        </p:nvSpPr>
        <p:spPr bwMode="auto">
          <a:xfrm>
            <a:off x="1143000" y="5791200"/>
            <a:ext cx="4191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latin typeface="Arial Narrow" panose="020B0606020202030204" pitchFamily="34" charset="0"/>
              </a:rPr>
              <a:t>White part of an egg is:</a:t>
            </a:r>
          </a:p>
        </p:txBody>
      </p:sp>
      <p:sp>
        <p:nvSpPr>
          <p:cNvPr id="27654" name="Text Box 3"/>
          <p:cNvSpPr txBox="1">
            <a:spLocks noChangeArrowheads="1"/>
          </p:cNvSpPr>
          <p:nvPr/>
        </p:nvSpPr>
        <p:spPr bwMode="auto">
          <a:xfrm>
            <a:off x="1129145" y="4921250"/>
            <a:ext cx="487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latin typeface="Arial Narrow" panose="020B0606020202030204" pitchFamily="34" charset="0"/>
              </a:rPr>
              <a:t>Where there is fire there is:</a:t>
            </a:r>
          </a:p>
        </p:txBody>
      </p:sp>
      <p:sp>
        <p:nvSpPr>
          <p:cNvPr id="130055" name="Text Box 7"/>
          <p:cNvSpPr txBox="1">
            <a:spLocks noChangeArrowheads="1"/>
          </p:cNvSpPr>
          <p:nvPr/>
        </p:nvSpPr>
        <p:spPr bwMode="auto">
          <a:xfrm>
            <a:off x="6858000" y="4921250"/>
            <a:ext cx="1219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latin typeface="Arial Narrow" panose="020B0606020202030204" pitchFamily="34" charset="0"/>
              </a:rPr>
              <a:t>Smoke</a:t>
            </a:r>
          </a:p>
        </p:txBody>
      </p:sp>
      <p:sp>
        <p:nvSpPr>
          <p:cNvPr id="130056" name="Text Box 8"/>
          <p:cNvSpPr txBox="1">
            <a:spLocks noChangeArrowheads="1"/>
          </p:cNvSpPr>
          <p:nvPr/>
        </p:nvSpPr>
        <p:spPr bwMode="auto">
          <a:xfrm>
            <a:off x="6858000" y="2730500"/>
            <a:ext cx="1219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latin typeface="Arial Narrow" panose="020B0606020202030204" pitchFamily="34" charset="0"/>
              </a:rPr>
              <a:t>Joke</a:t>
            </a:r>
          </a:p>
        </p:txBody>
      </p:sp>
      <p:sp>
        <p:nvSpPr>
          <p:cNvPr id="130057" name="Text Box 9"/>
          <p:cNvSpPr txBox="1">
            <a:spLocks noChangeArrowheads="1"/>
          </p:cNvSpPr>
          <p:nvPr/>
        </p:nvSpPr>
        <p:spPr bwMode="auto">
          <a:xfrm>
            <a:off x="6858000" y="3886200"/>
            <a:ext cx="1219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latin typeface="Arial Narrow" panose="020B0606020202030204" pitchFamily="34" charset="0"/>
              </a:rPr>
              <a:t>Oak</a:t>
            </a:r>
          </a:p>
        </p:txBody>
      </p:sp>
      <p:sp>
        <p:nvSpPr>
          <p:cNvPr id="130058" name="Text Box 10"/>
          <p:cNvSpPr txBox="1">
            <a:spLocks noChangeArrowheads="1"/>
          </p:cNvSpPr>
          <p:nvPr/>
        </p:nvSpPr>
        <p:spPr bwMode="auto">
          <a:xfrm>
            <a:off x="6781800" y="1663700"/>
            <a:ext cx="1219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latin typeface="Arial Narrow" panose="020B0606020202030204" pitchFamily="34" charset="0"/>
              </a:rPr>
              <a:t>Coke</a:t>
            </a:r>
          </a:p>
        </p:txBody>
      </p:sp>
      <p:sp>
        <p:nvSpPr>
          <p:cNvPr id="130059" name="Text Box 11"/>
          <p:cNvSpPr txBox="1">
            <a:spLocks noChangeArrowheads="1"/>
          </p:cNvSpPr>
          <p:nvPr/>
        </p:nvSpPr>
        <p:spPr bwMode="auto">
          <a:xfrm>
            <a:off x="6858000" y="5791200"/>
            <a:ext cx="152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solidFill>
                  <a:srgbClr val="FF0000"/>
                </a:solidFill>
                <a:latin typeface="Arial Narrow" panose="020B0606020202030204" pitchFamily="34" charset="0"/>
              </a:rPr>
              <a:t>Albumin</a:t>
            </a:r>
          </a:p>
        </p:txBody>
      </p:sp>
      <p:sp>
        <p:nvSpPr>
          <p:cNvPr id="27660" name="Text Box 12"/>
          <p:cNvSpPr txBox="1">
            <a:spLocks noChangeArrowheads="1"/>
          </p:cNvSpPr>
          <p:nvPr/>
        </p:nvSpPr>
        <p:spPr bwMode="auto">
          <a:xfrm>
            <a:off x="1371600" y="685800"/>
            <a:ext cx="693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Emotions and Schemas</a:t>
            </a:r>
          </a:p>
        </p:txBody>
      </p:sp>
    </p:spTree>
    <p:extLst>
      <p:ext uri="{BB962C8B-B14F-4D97-AF65-F5344CB8AC3E}">
        <p14:creationId xmlns:p14="http://schemas.microsoft.com/office/powerpoint/2010/main" val="12172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P spid="130056" grpId="0"/>
      <p:bldP spid="130057" grpId="0"/>
      <p:bldP spid="130058" grpId="0"/>
      <p:bldP spid="1300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533400" y="50165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Discrepancy Theories of Emotion and Trauma</a:t>
            </a:r>
          </a:p>
        </p:txBody>
      </p:sp>
      <p:sp>
        <p:nvSpPr>
          <p:cNvPr id="28675" name="Text Box 5"/>
          <p:cNvSpPr txBox="1">
            <a:spLocks noChangeArrowheads="1"/>
          </p:cNvSpPr>
          <p:nvPr/>
        </p:nvSpPr>
        <p:spPr bwMode="auto">
          <a:xfrm>
            <a:off x="419100" y="1295400"/>
            <a:ext cx="8458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latin typeface="Arial Narrow" panose="020B0606020202030204" pitchFamily="34" charset="0"/>
              </a:rPr>
              <a:t>Emotions arise from schema violations</a:t>
            </a:r>
          </a:p>
          <a:p>
            <a:pPr eaLnBrk="1" hangingPunct="1">
              <a:spcBef>
                <a:spcPct val="0"/>
              </a:spcBef>
              <a:buClrTx/>
              <a:buSzTx/>
              <a:buFontTx/>
              <a:buNone/>
            </a:pPr>
            <a:r>
              <a:rPr lang="en-US" altLang="en-US" sz="2400" dirty="0">
                <a:latin typeface="Arial Narrow" panose="020B0606020202030204" pitchFamily="34" charset="0"/>
              </a:rPr>
              <a:t>Emotions alert us when schemas (beliefs) and experience (facts) conflict</a:t>
            </a:r>
          </a:p>
          <a:p>
            <a:pPr eaLnBrk="1" hangingPunct="1">
              <a:spcBef>
                <a:spcPct val="0"/>
              </a:spcBef>
              <a:buClrTx/>
              <a:buSzTx/>
              <a:buFontTx/>
              <a:buNone/>
            </a:pPr>
            <a:r>
              <a:rPr lang="en-US" altLang="en-US" sz="2400" dirty="0">
                <a:latin typeface="Arial Narrow" panose="020B0606020202030204" pitchFamily="34" charset="0"/>
              </a:rPr>
              <a:t>Emotions stay active until schemas and experience difference is resolved</a:t>
            </a:r>
          </a:p>
          <a:p>
            <a:pPr eaLnBrk="1" hangingPunct="1">
              <a:spcBef>
                <a:spcPct val="0"/>
              </a:spcBef>
              <a:buClrTx/>
              <a:buSzTx/>
              <a:buFontTx/>
              <a:buNone/>
            </a:pPr>
            <a:r>
              <a:rPr lang="en-US" altLang="en-US" sz="2400" dirty="0">
                <a:latin typeface="Arial Narrow" panose="020B0606020202030204" pitchFamily="34" charset="0"/>
              </a:rPr>
              <a:t>Traumas arise when </a:t>
            </a:r>
            <a:r>
              <a:rPr lang="en-US" altLang="en-US" sz="2400" u="sng" dirty="0">
                <a:latin typeface="Arial Narrow" panose="020B0606020202030204" pitchFamily="34" charset="0"/>
              </a:rPr>
              <a:t>fundamental beliefs</a:t>
            </a:r>
            <a:r>
              <a:rPr lang="en-US" altLang="en-US" sz="2400" dirty="0">
                <a:latin typeface="Arial Narrow" panose="020B0606020202030204" pitchFamily="34" charset="0"/>
              </a:rPr>
              <a:t> are violated by experience</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800" dirty="0">
                <a:latin typeface="Arial Narrow" panose="020B0606020202030204" pitchFamily="34" charset="0"/>
              </a:rPr>
              <a:t>		</a:t>
            </a:r>
          </a:p>
          <a:p>
            <a:pPr eaLnBrk="1" hangingPunct="1">
              <a:spcBef>
                <a:spcPct val="0"/>
              </a:spcBef>
              <a:buClrTx/>
              <a:buSzTx/>
              <a:buFontTx/>
              <a:buNone/>
            </a:pPr>
            <a:r>
              <a:rPr lang="en-US" altLang="en-US" sz="2400" dirty="0">
                <a:latin typeface="Arial Narrow" panose="020B0606020202030204" pitchFamily="34" charset="0"/>
              </a:rPr>
              <a:t>	</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endParaRPr lang="en-US" altLang="en-US" sz="800" dirty="0">
              <a:latin typeface="Arial Narrow" panose="020B0606020202030204" pitchFamily="34" charset="0"/>
            </a:endParaRPr>
          </a:p>
          <a:p>
            <a:pPr eaLnBrk="1" hangingPunct="1">
              <a:spcBef>
                <a:spcPct val="0"/>
              </a:spcBef>
              <a:buClrTx/>
              <a:buSzTx/>
              <a:buFontTx/>
              <a:buNone/>
            </a:pPr>
            <a:endParaRPr lang="en-US" altLang="en-US" sz="2400" dirty="0">
              <a:latin typeface="Arial Narrow" panose="020B0606020202030204" pitchFamily="34" charset="0"/>
            </a:endParaRPr>
          </a:p>
        </p:txBody>
      </p:sp>
      <p:sp>
        <p:nvSpPr>
          <p:cNvPr id="131078" name="Text Box 6"/>
          <p:cNvSpPr txBox="1">
            <a:spLocks noChangeArrowheads="1"/>
          </p:cNvSpPr>
          <p:nvPr/>
        </p:nvSpPr>
        <p:spPr bwMode="auto">
          <a:xfrm>
            <a:off x="1066800" y="3276600"/>
            <a:ext cx="37192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solidFill>
                  <a:srgbClr val="FF0000"/>
                </a:solidFill>
                <a:latin typeface="Arial Narrow" panose="020B0606020202030204" pitchFamily="34" charset="0"/>
              </a:rPr>
              <a:t>World is well-ordered</a:t>
            </a:r>
          </a:p>
          <a:p>
            <a:pPr eaLnBrk="1" hangingPunct="1">
              <a:spcBef>
                <a:spcPct val="0"/>
              </a:spcBef>
              <a:buClrTx/>
              <a:buSzTx/>
              <a:buFontTx/>
              <a:buNone/>
            </a:pPr>
            <a:endParaRPr lang="en-US" altLang="en-US" sz="2400" i="1" dirty="0">
              <a:solidFill>
                <a:srgbClr val="FF0000"/>
              </a:solidFill>
              <a:latin typeface="Arial Narrow" panose="020B0606020202030204" pitchFamily="34" charset="0"/>
            </a:endParaRPr>
          </a:p>
          <a:p>
            <a:pPr eaLnBrk="1" hangingPunct="1">
              <a:spcBef>
                <a:spcPct val="0"/>
              </a:spcBef>
              <a:buClrTx/>
              <a:buSzTx/>
              <a:buFontTx/>
              <a:buNone/>
            </a:pPr>
            <a:endParaRPr lang="en-US" altLang="en-US" sz="2400" i="1" dirty="0">
              <a:solidFill>
                <a:srgbClr val="FF0000"/>
              </a:solidFill>
              <a:latin typeface="Arial Narrow" panose="020B0606020202030204" pitchFamily="34" charset="0"/>
            </a:endParaRPr>
          </a:p>
          <a:p>
            <a:pPr eaLnBrk="1" hangingPunct="1">
              <a:spcBef>
                <a:spcPct val="0"/>
              </a:spcBef>
              <a:buClrTx/>
              <a:buSzTx/>
              <a:buFontTx/>
              <a:buNone/>
            </a:pPr>
            <a:r>
              <a:rPr lang="en-US" altLang="en-US" sz="2400" i="1" dirty="0">
                <a:solidFill>
                  <a:srgbClr val="FF0000"/>
                </a:solidFill>
                <a:latin typeface="Arial Narrow" panose="020B0606020202030204" pitchFamily="34" charset="0"/>
              </a:rPr>
              <a:t>World is just</a:t>
            </a:r>
          </a:p>
          <a:p>
            <a:pPr eaLnBrk="1" hangingPunct="1">
              <a:spcBef>
                <a:spcPct val="0"/>
              </a:spcBef>
              <a:buClrTx/>
              <a:buSzTx/>
              <a:buFontTx/>
              <a:buNone/>
            </a:pPr>
            <a:endParaRPr lang="en-US" altLang="en-US" sz="2400" i="1" dirty="0">
              <a:solidFill>
                <a:srgbClr val="FF0000"/>
              </a:solidFill>
              <a:latin typeface="Arial Narrow" panose="020B0606020202030204" pitchFamily="34" charset="0"/>
            </a:endParaRPr>
          </a:p>
          <a:p>
            <a:pPr eaLnBrk="1" hangingPunct="1">
              <a:spcBef>
                <a:spcPct val="0"/>
              </a:spcBef>
              <a:buClrTx/>
              <a:buSzTx/>
              <a:buFontTx/>
              <a:buNone/>
            </a:pPr>
            <a:endParaRPr lang="en-US" altLang="en-US" sz="2400" i="1" dirty="0">
              <a:solidFill>
                <a:srgbClr val="FF0000"/>
              </a:solidFill>
              <a:latin typeface="Arial Narrow" panose="020B0606020202030204" pitchFamily="34" charset="0"/>
            </a:endParaRPr>
          </a:p>
          <a:p>
            <a:pPr eaLnBrk="1" hangingPunct="1">
              <a:spcBef>
                <a:spcPct val="0"/>
              </a:spcBef>
              <a:buClrTx/>
              <a:buSzTx/>
              <a:buFontTx/>
              <a:buNone/>
            </a:pPr>
            <a:r>
              <a:rPr lang="en-US" altLang="en-US" sz="2400" i="1" dirty="0">
                <a:solidFill>
                  <a:srgbClr val="FF0000"/>
                </a:solidFill>
                <a:latin typeface="Arial Narrow" panose="020B0606020202030204" pitchFamily="34" charset="0"/>
              </a:rPr>
              <a:t>Self is good, competent, worthy</a:t>
            </a:r>
            <a:endParaRPr lang="en-US" altLang="en-US" sz="2400" dirty="0">
              <a:solidFill>
                <a:srgbClr val="FF0000"/>
              </a:solidFill>
              <a:latin typeface="Arial Narrow" panose="020B0606020202030204" pitchFamily="34" charset="0"/>
            </a:endParaRPr>
          </a:p>
        </p:txBody>
      </p:sp>
      <p:pic>
        <p:nvPicPr>
          <p:cNvPr id="2" name="Picture 1">
            <a:extLst>
              <a:ext uri="{FF2B5EF4-FFF2-40B4-BE49-F238E27FC236}">
                <a16:creationId xmlns:a16="http://schemas.microsoft.com/office/drawing/2014/main" id="{070D4F01-A38C-1F09-736B-80C296944CD0}"/>
              </a:ext>
            </a:extLst>
          </p:cNvPr>
          <p:cNvPicPr>
            <a:picLocks noChangeAspect="1"/>
          </p:cNvPicPr>
          <p:nvPr/>
        </p:nvPicPr>
        <p:blipFill>
          <a:blip r:embed="rId2"/>
          <a:stretch>
            <a:fillRect/>
          </a:stretch>
        </p:blipFill>
        <p:spPr>
          <a:xfrm>
            <a:off x="3794049" y="3048000"/>
            <a:ext cx="2269067" cy="1276350"/>
          </a:xfrm>
          <a:prstGeom prst="rect">
            <a:avLst/>
          </a:prstGeom>
        </p:spPr>
      </p:pic>
      <p:pic>
        <p:nvPicPr>
          <p:cNvPr id="3" name="Picture 2">
            <a:extLst>
              <a:ext uri="{FF2B5EF4-FFF2-40B4-BE49-F238E27FC236}">
                <a16:creationId xmlns:a16="http://schemas.microsoft.com/office/drawing/2014/main" id="{4437DC85-FB20-6ED1-BA53-14C73705D5F8}"/>
              </a:ext>
            </a:extLst>
          </p:cNvPr>
          <p:cNvPicPr>
            <a:picLocks noChangeAspect="1"/>
          </p:cNvPicPr>
          <p:nvPr/>
        </p:nvPicPr>
        <p:blipFill>
          <a:blip r:embed="rId3"/>
          <a:stretch>
            <a:fillRect/>
          </a:stretch>
        </p:blipFill>
        <p:spPr>
          <a:xfrm>
            <a:off x="6270117" y="3378160"/>
            <a:ext cx="2619375" cy="1743075"/>
          </a:xfrm>
          <a:prstGeom prst="rect">
            <a:avLst/>
          </a:prstGeom>
        </p:spPr>
      </p:pic>
      <p:pic>
        <p:nvPicPr>
          <p:cNvPr id="4" name="Picture 3">
            <a:extLst>
              <a:ext uri="{FF2B5EF4-FFF2-40B4-BE49-F238E27FC236}">
                <a16:creationId xmlns:a16="http://schemas.microsoft.com/office/drawing/2014/main" id="{E61A5E20-8C8C-5B1A-0D84-7DCCDCEC01F2}"/>
              </a:ext>
            </a:extLst>
          </p:cNvPr>
          <p:cNvPicPr>
            <a:picLocks noChangeAspect="1"/>
          </p:cNvPicPr>
          <p:nvPr/>
        </p:nvPicPr>
        <p:blipFill>
          <a:blip r:embed="rId4"/>
          <a:stretch>
            <a:fillRect/>
          </a:stretch>
        </p:blipFill>
        <p:spPr>
          <a:xfrm>
            <a:off x="5170768" y="5230802"/>
            <a:ext cx="2174314" cy="14469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430E1-2645-047B-21F4-DFC7862CEA22}"/>
              </a:ext>
            </a:extLst>
          </p:cNvPr>
          <p:cNvSpPr txBox="1"/>
          <p:nvPr/>
        </p:nvSpPr>
        <p:spPr>
          <a:xfrm>
            <a:off x="228600" y="609600"/>
            <a:ext cx="8458200" cy="5755422"/>
          </a:xfrm>
          <a:prstGeom prst="rect">
            <a:avLst/>
          </a:prstGeom>
          <a:noFill/>
        </p:spPr>
        <p:txBody>
          <a:bodyPr wrap="square" rtlCol="0">
            <a:spAutoFit/>
          </a:bodyPr>
          <a:lstStyle/>
          <a:p>
            <a:pPr algn="ctr"/>
            <a:r>
              <a:rPr lang="en-US" sz="4000" dirty="0">
                <a:solidFill>
                  <a:srgbClr val="0070C0"/>
                </a:solidFill>
              </a:rPr>
              <a:t>EXAM DAY EMERGENCIES</a:t>
            </a:r>
          </a:p>
          <a:p>
            <a:pPr algn="ctr"/>
            <a:endParaRPr lang="en-US" sz="2800" dirty="0">
              <a:solidFill>
                <a:srgbClr val="0070C0"/>
              </a:solidFill>
            </a:endParaRPr>
          </a:p>
          <a:p>
            <a:r>
              <a:rPr lang="en-US" sz="3200" dirty="0"/>
              <a:t>A number of students have health, family situations on the day of exams.</a:t>
            </a:r>
          </a:p>
          <a:p>
            <a:endParaRPr lang="en-US" sz="3200" dirty="0"/>
          </a:p>
          <a:p>
            <a:r>
              <a:rPr lang="en-US" sz="3200" dirty="0"/>
              <a:t>If you have such and emergency, I will make an accommodation.</a:t>
            </a:r>
          </a:p>
          <a:p>
            <a:endParaRPr lang="en-US" sz="3200" dirty="0"/>
          </a:p>
          <a:p>
            <a:r>
              <a:rPr lang="en-US" sz="3200" dirty="0"/>
              <a:t>However, the emergency must be first verified by the Dean of Students:  973 353-5063; </a:t>
            </a:r>
            <a:r>
              <a:rPr lang="en-US" sz="3200" dirty="0">
                <a:hlinkClick r:id="rId2"/>
              </a:rPr>
              <a:t>deanofstudents@newark.Rutgers.edu</a:t>
            </a:r>
            <a:r>
              <a:rPr lang="en-US" sz="3200" dirty="0"/>
              <a:t> </a:t>
            </a:r>
          </a:p>
        </p:txBody>
      </p:sp>
    </p:spTree>
    <p:extLst>
      <p:ext uri="{BB962C8B-B14F-4D97-AF65-F5344CB8AC3E}">
        <p14:creationId xmlns:p14="http://schemas.microsoft.com/office/powerpoint/2010/main" val="2393230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533400" y="50165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dirty="0">
                <a:solidFill>
                  <a:srgbClr val="0000FF"/>
                </a:solidFill>
                <a:latin typeface="Arial Narrow" panose="020B0606020202030204" pitchFamily="34" charset="0"/>
              </a:rPr>
              <a:t>So If Disclosing Reduces Trauma,                             Why Doesn’t Everyone Just Talk?</a:t>
            </a:r>
          </a:p>
        </p:txBody>
      </p:sp>
      <p:sp>
        <p:nvSpPr>
          <p:cNvPr id="28675" name="Text Box 5"/>
          <p:cNvSpPr txBox="1">
            <a:spLocks noChangeArrowheads="1"/>
          </p:cNvSpPr>
          <p:nvPr/>
        </p:nvSpPr>
        <p:spPr bwMode="auto">
          <a:xfrm>
            <a:off x="381000" y="1285875"/>
            <a:ext cx="8458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latin typeface="Arial Narrow" panose="020B0606020202030204" pitchFamily="34" charset="0"/>
              </a:rPr>
              <a:t>	</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b="1" dirty="0">
                <a:latin typeface="Arial Narrow" panose="020B0606020202030204" pitchFamily="34" charset="0"/>
              </a:rPr>
              <a:t>Internal Resistance</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Changing fundamental beliefs very hard, people resist doing so</a:t>
            </a:r>
          </a:p>
          <a:p>
            <a:pPr eaLnBrk="1" hangingPunct="1">
              <a:spcBef>
                <a:spcPct val="0"/>
              </a:spcBef>
              <a:buClrTx/>
              <a:buSzTx/>
              <a:buFontTx/>
              <a:buNone/>
            </a:pPr>
            <a:r>
              <a:rPr lang="en-US" altLang="en-US" sz="800" dirty="0">
                <a:latin typeface="Arial Narrow" panose="020B0606020202030204" pitchFamily="34" charset="0"/>
              </a:rPr>
              <a:t>	</a:t>
            </a:r>
          </a:p>
          <a:p>
            <a:pPr eaLnBrk="1" hangingPunct="1">
              <a:spcBef>
                <a:spcPct val="0"/>
              </a:spcBef>
              <a:buClrTx/>
              <a:buSzTx/>
              <a:buFontTx/>
              <a:buNone/>
            </a:pPr>
            <a:r>
              <a:rPr lang="en-US" altLang="en-US" sz="2400" dirty="0">
                <a:latin typeface="Arial Narrow" panose="020B0606020202030204" pitchFamily="34" charset="0"/>
              </a:rPr>
              <a:t>	</a:t>
            </a:r>
            <a:r>
              <a:rPr lang="en-US" altLang="en-US" sz="2400" i="1" dirty="0">
                <a:latin typeface="Arial Narrow" panose="020B0606020202030204" pitchFamily="34" charset="0"/>
              </a:rPr>
              <a:t>Victim blaming, traumatic amnesia, emotional dissociation</a:t>
            </a:r>
          </a:p>
          <a:p>
            <a:pPr eaLnBrk="1" hangingPunct="1">
              <a:spcBef>
                <a:spcPct val="0"/>
              </a:spcBef>
              <a:buClrTx/>
              <a:buSzTx/>
              <a:buFontTx/>
              <a:buNone/>
            </a:pPr>
            <a:endParaRPr lang="en-US" altLang="en-US" sz="2400" i="1" dirty="0">
              <a:latin typeface="Arial Narrow" panose="020B0606020202030204" pitchFamily="34" charset="0"/>
            </a:endParaRPr>
          </a:p>
          <a:p>
            <a:pPr eaLnBrk="1" hangingPunct="1">
              <a:spcBef>
                <a:spcPct val="0"/>
              </a:spcBef>
              <a:buClrTx/>
              <a:buSzTx/>
              <a:buFontTx/>
              <a:buNone/>
            </a:pPr>
            <a:r>
              <a:rPr lang="en-US" altLang="en-US" sz="2400" b="1" dirty="0">
                <a:latin typeface="Arial Narrow" panose="020B0606020202030204" pitchFamily="34" charset="0"/>
              </a:rPr>
              <a:t>External Resistance</a:t>
            </a:r>
          </a:p>
          <a:p>
            <a:pPr eaLnBrk="1" hangingPunct="1">
              <a:spcBef>
                <a:spcPct val="0"/>
              </a:spcBef>
              <a:buClrTx/>
              <a:buSzTx/>
              <a:buFontTx/>
              <a:buNone/>
            </a:pPr>
            <a:endParaRPr lang="en-US" altLang="en-US" sz="8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Listeners don't want to hear stories that offend their own basic beliefs.</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b="1" dirty="0">
                <a:latin typeface="Arial Narrow" panose="020B0606020202030204" pitchFamily="34" charset="0"/>
              </a:rPr>
              <a:t>Double Bind</a:t>
            </a:r>
          </a:p>
          <a:p>
            <a:pPr eaLnBrk="1" hangingPunct="1">
              <a:spcBef>
                <a:spcPct val="0"/>
              </a:spcBef>
              <a:buClrTx/>
              <a:buSzTx/>
              <a:buFontTx/>
              <a:buNone/>
            </a:pPr>
            <a:endParaRPr lang="en-US" altLang="en-US" sz="8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Trauma victims in compound double bind:  Internal and external </a:t>
            </a:r>
          </a:p>
          <a:p>
            <a:pPr eaLnBrk="1" hangingPunct="1">
              <a:spcBef>
                <a:spcPct val="0"/>
              </a:spcBef>
              <a:buClrTx/>
              <a:buSzTx/>
              <a:buFontTx/>
              <a:buNone/>
            </a:pPr>
            <a:r>
              <a:rPr lang="en-US" altLang="en-US" sz="2400" dirty="0">
                <a:latin typeface="Arial Narrow" panose="020B0606020202030204" pitchFamily="34" charset="0"/>
              </a:rPr>
              <a:t>	resistance to revealing trauma.</a:t>
            </a:r>
          </a:p>
        </p:txBody>
      </p:sp>
    </p:spTree>
    <p:extLst>
      <p:ext uri="{BB962C8B-B14F-4D97-AF65-F5344CB8AC3E}">
        <p14:creationId xmlns:p14="http://schemas.microsoft.com/office/powerpoint/2010/main" val="35940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228600" y="65405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0000FF"/>
                </a:solidFill>
                <a:latin typeface="Arial Narrow" panose="020B0606020202030204" pitchFamily="34" charset="0"/>
              </a:rPr>
              <a:t>Bonanza Model of Writing and Traumatic Recovery</a:t>
            </a: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600200"/>
            <a:ext cx="5133975" cy="381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990600" y="457200"/>
            <a:ext cx="73152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a:solidFill>
                  <a:srgbClr val="0000FF"/>
                </a:solidFill>
                <a:latin typeface="Arial Narrow" panose="020B0606020202030204" pitchFamily="34" charset="0"/>
              </a:rPr>
              <a:t>Self-Affirmation Mediates                       Disclosure and Health</a:t>
            </a:r>
          </a:p>
          <a:p>
            <a:pPr algn="ctr">
              <a:spcBef>
                <a:spcPct val="50000"/>
              </a:spcBef>
              <a:buClrTx/>
              <a:buSzTx/>
              <a:buFontTx/>
              <a:buNone/>
            </a:pPr>
            <a:r>
              <a:rPr lang="en-US" altLang="en-US" sz="2200">
                <a:solidFill>
                  <a:srgbClr val="0000FF"/>
                </a:solidFill>
                <a:latin typeface="Arial Narrow" panose="020B0606020202030204" pitchFamily="34" charset="0"/>
              </a:rPr>
              <a:t>Creswell, et al., 2007</a:t>
            </a:r>
          </a:p>
        </p:txBody>
      </p:sp>
      <p:sp>
        <p:nvSpPr>
          <p:cNvPr id="30723" name="TextBox 1"/>
          <p:cNvSpPr txBox="1">
            <a:spLocks noChangeArrowheads="1"/>
          </p:cNvSpPr>
          <p:nvPr/>
        </p:nvSpPr>
        <p:spPr bwMode="auto">
          <a:xfrm>
            <a:off x="990600" y="5334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70C0"/>
                </a:solidFill>
                <a:latin typeface="Arial Narrow" panose="020B0606020202030204" pitchFamily="34" charset="0"/>
              </a:rPr>
              <a:t>Disclosure</a:t>
            </a:r>
          </a:p>
        </p:txBody>
      </p:sp>
      <p:sp>
        <p:nvSpPr>
          <p:cNvPr id="6" name="TextBox 5"/>
          <p:cNvSpPr txBox="1">
            <a:spLocks noChangeArrowheads="1"/>
          </p:cNvSpPr>
          <p:nvPr/>
        </p:nvSpPr>
        <p:spPr bwMode="auto">
          <a:xfrm>
            <a:off x="3352800" y="3886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70C0"/>
                </a:solidFill>
                <a:latin typeface="Arial Narrow" panose="020B0606020202030204" pitchFamily="34" charset="0"/>
              </a:rPr>
              <a:t>Self-Affirmation</a:t>
            </a:r>
          </a:p>
        </p:txBody>
      </p:sp>
      <p:sp>
        <p:nvSpPr>
          <p:cNvPr id="30725" name="TextBox 6"/>
          <p:cNvSpPr txBox="1">
            <a:spLocks noChangeArrowheads="1"/>
          </p:cNvSpPr>
          <p:nvPr/>
        </p:nvSpPr>
        <p:spPr bwMode="auto">
          <a:xfrm>
            <a:off x="5715000" y="51054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solidFill>
                  <a:srgbClr val="0070C0"/>
                </a:solidFill>
                <a:latin typeface="Arial Narrow" panose="020B0606020202030204" pitchFamily="34" charset="0"/>
              </a:rPr>
              <a:t>Cancer-Related Symptoms</a:t>
            </a:r>
          </a:p>
        </p:txBody>
      </p:sp>
      <p:cxnSp>
        <p:nvCxnSpPr>
          <p:cNvPr id="4" name="Straight Arrow Connector 3"/>
          <p:cNvCxnSpPr>
            <a:cxnSpLocks noChangeShapeType="1"/>
            <a:stCxn id="30723" idx="0"/>
          </p:cNvCxnSpPr>
          <p:nvPr/>
        </p:nvCxnSpPr>
        <p:spPr bwMode="auto">
          <a:xfrm flipV="1">
            <a:off x="1638300" y="4256088"/>
            <a:ext cx="1714500" cy="10779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a:cxnSpLocks noChangeShapeType="1"/>
            <a:stCxn id="6" idx="3"/>
          </p:cNvCxnSpPr>
          <p:nvPr/>
        </p:nvCxnSpPr>
        <p:spPr bwMode="auto">
          <a:xfrm>
            <a:off x="4876800" y="4070350"/>
            <a:ext cx="1371600" cy="103505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8" name="Straight Arrow Connector 9"/>
          <p:cNvCxnSpPr>
            <a:cxnSpLocks noChangeShapeType="1"/>
            <a:stCxn id="30723" idx="3"/>
          </p:cNvCxnSpPr>
          <p:nvPr/>
        </p:nvCxnSpPr>
        <p:spPr bwMode="auto">
          <a:xfrm>
            <a:off x="2286000" y="5518150"/>
            <a:ext cx="3276600"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9" name="TextBox 14"/>
          <p:cNvSpPr txBox="1">
            <a:spLocks noChangeArrowheads="1"/>
          </p:cNvSpPr>
          <p:nvPr/>
        </p:nvSpPr>
        <p:spPr bwMode="auto">
          <a:xfrm>
            <a:off x="2971800" y="5703888"/>
            <a:ext cx="2933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latin typeface="Arial Narrow" panose="020B0606020202030204" pitchFamily="34" charset="0"/>
              </a:rPr>
              <a:t>Direct Path</a:t>
            </a:r>
            <a:r>
              <a:rPr lang="en-US" altLang="en-US" sz="1800" i="1" dirty="0">
                <a:latin typeface="Arial Narrow" panose="020B0606020202030204" pitchFamily="34" charset="0"/>
              </a:rPr>
              <a:t> r </a:t>
            </a:r>
            <a:r>
              <a:rPr lang="en-US" altLang="en-US" sz="1800" dirty="0">
                <a:latin typeface="Arial Narrow" panose="020B0606020202030204" pitchFamily="34" charset="0"/>
              </a:rPr>
              <a:t>= .-37**</a:t>
            </a:r>
          </a:p>
        </p:txBody>
      </p:sp>
      <p:sp>
        <p:nvSpPr>
          <p:cNvPr id="16" name="TextBox 15"/>
          <p:cNvSpPr txBox="1">
            <a:spLocks noChangeArrowheads="1"/>
          </p:cNvSpPr>
          <p:nvPr/>
        </p:nvSpPr>
        <p:spPr bwMode="auto">
          <a:xfrm>
            <a:off x="5905500" y="4219575"/>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latin typeface="Arial Narrow" panose="020B0606020202030204" pitchFamily="34" charset="0"/>
              </a:rPr>
              <a:t>r = -.41**</a:t>
            </a:r>
          </a:p>
        </p:txBody>
      </p:sp>
      <p:sp>
        <p:nvSpPr>
          <p:cNvPr id="17" name="TextBox 16"/>
          <p:cNvSpPr txBox="1">
            <a:spLocks noChangeArrowheads="1"/>
          </p:cNvSpPr>
          <p:nvPr/>
        </p:nvSpPr>
        <p:spPr bwMode="auto">
          <a:xfrm>
            <a:off x="1295400" y="4572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latin typeface="Arial Narrow" panose="020B0606020202030204" pitchFamily="34" charset="0"/>
              </a:rPr>
              <a:t>r = .40**</a:t>
            </a:r>
          </a:p>
        </p:txBody>
      </p:sp>
      <p:sp>
        <p:nvSpPr>
          <p:cNvPr id="19" name="TextBox 18"/>
          <p:cNvSpPr txBox="1">
            <a:spLocks noChangeArrowheads="1"/>
          </p:cNvSpPr>
          <p:nvPr/>
        </p:nvSpPr>
        <p:spPr bwMode="auto">
          <a:xfrm>
            <a:off x="1295400" y="6065680"/>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latin typeface="Arial Narrow" panose="020B0606020202030204" pitchFamily="34" charset="0"/>
              </a:rPr>
              <a:t>Direct Path when accounting for Self-Affirmation </a:t>
            </a:r>
            <a:r>
              <a:rPr lang="en-US" altLang="en-US" sz="1800" i="1" dirty="0">
                <a:latin typeface="Arial Narrow" panose="020B0606020202030204" pitchFamily="34" charset="0"/>
              </a:rPr>
              <a:t>r = -.22</a:t>
            </a:r>
          </a:p>
        </p:txBody>
      </p:sp>
      <p:sp>
        <p:nvSpPr>
          <p:cNvPr id="30733" name="TextBox 12"/>
          <p:cNvSpPr txBox="1">
            <a:spLocks noChangeArrowheads="1"/>
          </p:cNvSpPr>
          <p:nvPr/>
        </p:nvSpPr>
        <p:spPr bwMode="auto">
          <a:xfrm>
            <a:off x="1868488" y="2316163"/>
            <a:ext cx="586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latin typeface="Arial Narrow" panose="020B0606020202030204" pitchFamily="34" charset="0"/>
              </a:rPr>
              <a:t>Subject</a:t>
            </a:r>
            <a:r>
              <a:rPr lang="en-US" altLang="en-US" sz="1800">
                <a:latin typeface="Arial Narrow" panose="020B0606020202030204" pitchFamily="34" charset="0"/>
              </a:rPr>
              <a:t>s:  63 early-stage female breast cancer patients</a:t>
            </a:r>
          </a:p>
          <a:p>
            <a:pPr>
              <a:spcBef>
                <a:spcPct val="0"/>
              </a:spcBef>
              <a:buClrTx/>
              <a:buSzTx/>
              <a:buFontTx/>
              <a:buNone/>
            </a:pPr>
            <a:r>
              <a:rPr lang="en-US" altLang="en-US" sz="1800" b="1">
                <a:latin typeface="Arial Narrow" panose="020B0606020202030204" pitchFamily="34" charset="0"/>
              </a:rPr>
              <a:t>Method:  </a:t>
            </a:r>
            <a:r>
              <a:rPr lang="en-US" altLang="en-US" sz="1800">
                <a:latin typeface="Arial Narrow" panose="020B0606020202030204" pitchFamily="34" charset="0"/>
              </a:rPr>
              <a:t>Disclose / Don’t Disclose regarding condition</a:t>
            </a:r>
          </a:p>
          <a:p>
            <a:pPr>
              <a:spcBef>
                <a:spcPct val="0"/>
              </a:spcBef>
              <a:buClrTx/>
              <a:buSzTx/>
              <a:buFontTx/>
              <a:buNone/>
            </a:pPr>
            <a:r>
              <a:rPr lang="en-US" altLang="en-US" sz="1800" b="1">
                <a:latin typeface="Arial Narrow" panose="020B0606020202030204" pitchFamily="34" charset="0"/>
              </a:rPr>
              <a:t>Outcome:  </a:t>
            </a:r>
            <a:r>
              <a:rPr lang="en-US" altLang="en-US" sz="1800">
                <a:latin typeface="Arial Narrow" panose="020B0606020202030204" pitchFamily="34" charset="0"/>
              </a:rPr>
              <a:t>Cancer related symptoms (coughing, fatigue)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430E1-2645-047B-21F4-DFC7862CEA22}"/>
              </a:ext>
            </a:extLst>
          </p:cNvPr>
          <p:cNvSpPr txBox="1"/>
          <p:nvPr/>
        </p:nvSpPr>
        <p:spPr>
          <a:xfrm>
            <a:off x="342900" y="685800"/>
            <a:ext cx="8458200" cy="4647426"/>
          </a:xfrm>
          <a:prstGeom prst="rect">
            <a:avLst/>
          </a:prstGeom>
          <a:noFill/>
        </p:spPr>
        <p:txBody>
          <a:bodyPr wrap="square" rtlCol="0">
            <a:spAutoFit/>
          </a:bodyPr>
          <a:lstStyle/>
          <a:p>
            <a:pPr algn="ctr"/>
            <a:r>
              <a:rPr lang="en-US" sz="4000" dirty="0">
                <a:solidFill>
                  <a:srgbClr val="0070C0"/>
                </a:solidFill>
              </a:rPr>
              <a:t>Extra Credit</a:t>
            </a:r>
          </a:p>
          <a:p>
            <a:r>
              <a:rPr lang="en-US" sz="3200" dirty="0"/>
              <a:t> </a:t>
            </a:r>
          </a:p>
          <a:p>
            <a:r>
              <a:rPr lang="en-US" sz="3200" b="1" dirty="0"/>
              <a:t>Subject Pool:  </a:t>
            </a:r>
            <a:r>
              <a:rPr lang="en-US" sz="3200" dirty="0"/>
              <a:t>Up to 4 points extra credit by participating in 4 credits of experiments.                             Each 30 min. = 1 experiment credit. </a:t>
            </a:r>
          </a:p>
          <a:p>
            <a:endParaRPr lang="en-US" sz="3200" dirty="0"/>
          </a:p>
          <a:p>
            <a:r>
              <a:rPr lang="en-US" sz="3200" b="1" dirty="0"/>
              <a:t>Stigma for a Day:  </a:t>
            </a:r>
            <a:r>
              <a:rPr lang="en-US" sz="3200" dirty="0"/>
              <a:t>Earn 2 extra credits by completing the Stigma for a Day exercise.  Handed out today, and on Canvas and on my Webpage.</a:t>
            </a:r>
          </a:p>
        </p:txBody>
      </p:sp>
    </p:spTree>
    <p:extLst>
      <p:ext uri="{BB962C8B-B14F-4D97-AF65-F5344CB8AC3E}">
        <p14:creationId xmlns:p14="http://schemas.microsoft.com/office/powerpoint/2010/main" val="299433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F91814-7C5F-95C8-9F25-0F17AD43EBCB}"/>
              </a:ext>
            </a:extLst>
          </p:cNvPr>
          <p:cNvSpPr txBox="1"/>
          <p:nvPr/>
        </p:nvSpPr>
        <p:spPr>
          <a:xfrm>
            <a:off x="914400" y="609600"/>
            <a:ext cx="7620000" cy="584775"/>
          </a:xfrm>
          <a:prstGeom prst="rect">
            <a:avLst/>
          </a:prstGeom>
          <a:noFill/>
        </p:spPr>
        <p:txBody>
          <a:bodyPr wrap="square" rtlCol="0">
            <a:spAutoFit/>
          </a:bodyPr>
          <a:lstStyle/>
          <a:p>
            <a:pPr algn="ctr"/>
            <a:r>
              <a:rPr lang="en-US" sz="3200" dirty="0">
                <a:solidFill>
                  <a:srgbClr val="3366FF"/>
                </a:solidFill>
              </a:rPr>
              <a:t>Stigma for a Day Extra Credit </a:t>
            </a:r>
          </a:p>
        </p:txBody>
      </p:sp>
      <p:sp>
        <p:nvSpPr>
          <p:cNvPr id="3" name="TextBox 2">
            <a:extLst>
              <a:ext uri="{FF2B5EF4-FFF2-40B4-BE49-F238E27FC236}">
                <a16:creationId xmlns:a16="http://schemas.microsoft.com/office/drawing/2014/main" id="{DF8406B0-F00E-A9E3-F900-B68AA18FA825}"/>
              </a:ext>
            </a:extLst>
          </p:cNvPr>
          <p:cNvSpPr txBox="1"/>
          <p:nvPr/>
        </p:nvSpPr>
        <p:spPr>
          <a:xfrm>
            <a:off x="533400" y="1724085"/>
            <a:ext cx="7696200" cy="4524315"/>
          </a:xfrm>
          <a:prstGeom prst="rect">
            <a:avLst/>
          </a:prstGeom>
          <a:noFill/>
        </p:spPr>
        <p:txBody>
          <a:bodyPr wrap="square" rtlCol="0">
            <a:spAutoFit/>
          </a:bodyPr>
          <a:lstStyle/>
          <a:p>
            <a:r>
              <a:rPr lang="en-US" b="1" dirty="0"/>
              <a:t>Purpose:  </a:t>
            </a:r>
            <a:r>
              <a:rPr lang="en-US" dirty="0"/>
              <a:t>Experience (mild) physical stigma and relate to class lectures and readings. </a:t>
            </a:r>
          </a:p>
          <a:p>
            <a:endParaRPr lang="en-US" dirty="0"/>
          </a:p>
          <a:p>
            <a:r>
              <a:rPr lang="en-US" b="1" dirty="0"/>
              <a:t>Task:  </a:t>
            </a:r>
            <a:r>
              <a:rPr lang="en-US" dirty="0"/>
              <a:t>	a. Medium/large band aid on face, but without impairing vision or breathing</a:t>
            </a:r>
          </a:p>
          <a:p>
            <a:r>
              <a:rPr lang="en-US" dirty="0"/>
              <a:t>	b. Walk in public for at least 1 hour.  Alone, not with friends</a:t>
            </a:r>
          </a:p>
          <a:p>
            <a:r>
              <a:rPr lang="en-US" dirty="0"/>
              <a:t>	c.  Note others’ reactions to you</a:t>
            </a:r>
          </a:p>
          <a:p>
            <a:r>
              <a:rPr lang="en-US" dirty="0"/>
              <a:t>	d.  Note your reactions to others, to yourself</a:t>
            </a:r>
          </a:p>
          <a:p>
            <a:endParaRPr lang="en-US" dirty="0"/>
          </a:p>
          <a:p>
            <a:r>
              <a:rPr lang="en-US" b="1" dirty="0"/>
              <a:t>Complete survey on back of instructions.</a:t>
            </a:r>
          </a:p>
          <a:p>
            <a:endParaRPr lang="en-US" dirty="0"/>
          </a:p>
          <a:p>
            <a:r>
              <a:rPr lang="en-US" b="1" dirty="0"/>
              <a:t>Write-up:</a:t>
            </a:r>
            <a:r>
              <a:rPr lang="en-US" dirty="0"/>
              <a:t>	One page, double spaced:  Your experience, plus 2 cites to readings/lectures.</a:t>
            </a:r>
          </a:p>
          <a:p>
            <a:r>
              <a:rPr lang="en-US" dirty="0"/>
              <a:t>	Where you were, how long, impressions of others’ reactions, your own</a:t>
            </a:r>
          </a:p>
          <a:p>
            <a:r>
              <a:rPr lang="en-US" dirty="0"/>
              <a:t>	 experience. </a:t>
            </a:r>
          </a:p>
          <a:p>
            <a:endParaRPr lang="en-US" dirty="0"/>
          </a:p>
          <a:p>
            <a:r>
              <a:rPr lang="en-US" b="1" dirty="0"/>
              <a:t>Due March 28, end of class</a:t>
            </a:r>
          </a:p>
          <a:p>
            <a:endParaRPr lang="en-US" dirty="0"/>
          </a:p>
          <a:p>
            <a:r>
              <a:rPr lang="en-US" b="1" dirty="0"/>
              <a:t>Counts for 2 points toward total class grade.</a:t>
            </a:r>
          </a:p>
        </p:txBody>
      </p:sp>
    </p:spTree>
    <p:extLst>
      <p:ext uri="{BB962C8B-B14F-4D97-AF65-F5344CB8AC3E}">
        <p14:creationId xmlns:p14="http://schemas.microsoft.com/office/powerpoint/2010/main" val="135937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F1B954C-0977-BA08-E1B5-FC7D33B864E8}"/>
              </a:ext>
            </a:extLst>
          </p:cNvPr>
          <p:cNvSpPr>
            <a:spLocks noGrp="1" noChangeArrowheads="1"/>
          </p:cNvSpPr>
          <p:nvPr>
            <p:ph type="title"/>
          </p:nvPr>
        </p:nvSpPr>
        <p:spPr>
          <a:xfrm>
            <a:off x="685800" y="381000"/>
            <a:ext cx="7772400" cy="1143000"/>
          </a:xfrm>
        </p:spPr>
        <p:txBody>
          <a:bodyPr/>
          <a:lstStyle/>
          <a:p>
            <a:pPr algn="ctr" eaLnBrk="1" hangingPunct="1"/>
            <a:r>
              <a:rPr lang="en-US" altLang="en-US" sz="3800" dirty="0">
                <a:solidFill>
                  <a:srgbClr val="0000FF"/>
                </a:solidFill>
                <a:latin typeface="Arial Narrow" panose="020B0606020202030204" pitchFamily="34" charset="0"/>
              </a:rPr>
              <a:t>Response to Death of Spouse</a:t>
            </a:r>
            <a:br>
              <a:rPr lang="en-US" altLang="en-US" dirty="0">
                <a:solidFill>
                  <a:srgbClr val="0000FF"/>
                </a:solidFill>
                <a:latin typeface="Arial Narrow" panose="020B0606020202030204" pitchFamily="34" charset="0"/>
              </a:rPr>
            </a:br>
            <a:r>
              <a:rPr lang="en-US" altLang="en-US" sz="2200" dirty="0">
                <a:solidFill>
                  <a:srgbClr val="0000FF"/>
                </a:solidFill>
                <a:latin typeface="Arial Narrow" panose="020B0606020202030204" pitchFamily="34" charset="0"/>
              </a:rPr>
              <a:t>(From J.W. Pennebaker, </a:t>
            </a:r>
            <a:r>
              <a:rPr lang="en-US" altLang="en-US" sz="2200" i="1" dirty="0">
                <a:solidFill>
                  <a:srgbClr val="0000FF"/>
                </a:solidFill>
                <a:latin typeface="Arial Narrow" panose="020B0606020202030204" pitchFamily="34" charset="0"/>
              </a:rPr>
              <a:t>Opening Up</a:t>
            </a:r>
            <a:r>
              <a:rPr lang="en-US" altLang="en-US" sz="2200" dirty="0">
                <a:solidFill>
                  <a:srgbClr val="0000FF"/>
                </a:solidFill>
                <a:latin typeface="Arial Narrow" panose="020B0606020202030204" pitchFamily="34" charset="0"/>
              </a:rPr>
              <a:t>)</a:t>
            </a:r>
          </a:p>
        </p:txBody>
      </p:sp>
      <p:sp>
        <p:nvSpPr>
          <p:cNvPr id="5123" name="Text Box 3">
            <a:extLst>
              <a:ext uri="{FF2B5EF4-FFF2-40B4-BE49-F238E27FC236}">
                <a16:creationId xmlns:a16="http://schemas.microsoft.com/office/drawing/2014/main" id="{3AD24522-5801-495D-462A-EBD308EF02B0}"/>
              </a:ext>
            </a:extLst>
          </p:cNvPr>
          <p:cNvSpPr txBox="1">
            <a:spLocks noChangeArrowheads="1"/>
          </p:cNvSpPr>
          <p:nvPr/>
        </p:nvSpPr>
        <p:spPr bwMode="auto">
          <a:xfrm>
            <a:off x="914400" y="1835150"/>
            <a:ext cx="80010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1" dirty="0">
                <a:latin typeface="Arial Narrow" panose="020B0606020202030204" pitchFamily="34" charset="0"/>
              </a:rPr>
              <a:t>        </a:t>
            </a:r>
            <a:r>
              <a:rPr lang="en-US" altLang="en-US" sz="2600" b="1" dirty="0">
                <a:solidFill>
                  <a:srgbClr val="00B0F0"/>
                </a:solidFill>
                <a:latin typeface="Arial Narrow" panose="020B0606020202030204" pitchFamily="34" charset="0"/>
              </a:rPr>
              <a:t>Group A	</a:t>
            </a:r>
            <a:r>
              <a:rPr lang="en-US" altLang="en-US" sz="2600" b="1" dirty="0">
                <a:latin typeface="Arial Narrow" panose="020B0606020202030204" pitchFamily="34" charset="0"/>
              </a:rPr>
              <a:t>			</a:t>
            </a:r>
            <a:r>
              <a:rPr lang="en-US" altLang="en-US" sz="2600" b="1" dirty="0">
                <a:solidFill>
                  <a:srgbClr val="00B050"/>
                </a:solidFill>
                <a:latin typeface="Arial Narrow" panose="020B0606020202030204" pitchFamily="34" charset="0"/>
              </a:rPr>
              <a:t>Group B</a:t>
            </a:r>
          </a:p>
          <a:p>
            <a:pPr eaLnBrk="1" hangingPunct="1">
              <a:spcBef>
                <a:spcPct val="50000"/>
              </a:spcBef>
              <a:buClrTx/>
              <a:buSzTx/>
              <a:buFontTx/>
              <a:buNone/>
            </a:pPr>
            <a:r>
              <a:rPr lang="en-US" altLang="en-US" sz="2400" dirty="0">
                <a:solidFill>
                  <a:srgbClr val="00B0F0"/>
                </a:solidFill>
                <a:latin typeface="Arial Narrow" panose="020B0606020202030204" pitchFamily="34" charset="0"/>
                <a:cs typeface="Times New Roman" panose="02020603050405020304" pitchFamily="18" charset="0"/>
              </a:rPr>
              <a:t>Strenuous exercise.  </a:t>
            </a: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00B050"/>
                </a:solidFill>
                <a:latin typeface="Arial Narrow" panose="020B0606020202030204" pitchFamily="34" charset="0"/>
                <a:cs typeface="Times New Roman" panose="02020603050405020304" pitchFamily="18" charset="0"/>
              </a:rPr>
              <a:t>Seek understanding of what </a:t>
            </a:r>
          </a:p>
          <a:p>
            <a:pPr eaLnBrk="1" hangingPunct="1">
              <a:spcBef>
                <a:spcPct val="50000"/>
              </a:spcBef>
              <a:buClrTx/>
              <a:buSzTx/>
              <a:buFontTx/>
              <a:buNone/>
            </a:pPr>
            <a:r>
              <a:rPr lang="en-US" altLang="en-US" sz="2400" dirty="0">
                <a:solidFill>
                  <a:srgbClr val="00B0F0"/>
                </a:solidFill>
                <a:latin typeface="Arial Narrow" panose="020B0606020202030204" pitchFamily="34" charset="0"/>
                <a:cs typeface="Times New Roman" panose="02020603050405020304" pitchFamily="18" charset="0"/>
              </a:rPr>
              <a:t>Stay mentally occupied.  </a:t>
            </a: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00B050"/>
                </a:solidFill>
                <a:latin typeface="Arial Narrow" panose="020B0606020202030204" pitchFamily="34" charset="0"/>
                <a:cs typeface="Times New Roman" panose="02020603050405020304" pitchFamily="18" charset="0"/>
              </a:rPr>
              <a:t>happened, and why.</a:t>
            </a:r>
          </a:p>
          <a:p>
            <a:pPr eaLnBrk="1" hangingPunct="1">
              <a:spcBef>
                <a:spcPct val="50000"/>
              </a:spcBef>
              <a:buClrTx/>
              <a:buSzTx/>
              <a:buFontTx/>
              <a:buNone/>
            </a:pPr>
            <a:r>
              <a:rPr lang="en-US" altLang="en-US" sz="2400" dirty="0">
                <a:solidFill>
                  <a:srgbClr val="00B0F0"/>
                </a:solidFill>
                <a:latin typeface="Arial Narrow" panose="020B0606020202030204" pitchFamily="34" charset="0"/>
                <a:cs typeface="Times New Roman" panose="02020603050405020304" pitchFamily="18" charset="0"/>
              </a:rPr>
              <a:t>Stay socially active.  </a:t>
            </a:r>
            <a:r>
              <a:rPr lang="en-US" altLang="en-US" sz="2400" dirty="0">
                <a:latin typeface="Arial Narrow" panose="020B0606020202030204" pitchFamily="34" charset="0"/>
                <a:cs typeface="Times New Roman" panose="02020603050405020304" pitchFamily="18" charset="0"/>
              </a:rPr>
              <a:t>		</a:t>
            </a:r>
          </a:p>
          <a:p>
            <a:pPr eaLnBrk="1" hangingPunct="1">
              <a:spcBef>
                <a:spcPct val="50000"/>
              </a:spcBef>
              <a:buClrTx/>
              <a:buSzTx/>
              <a:buFontTx/>
              <a:buNone/>
            </a:pPr>
            <a:r>
              <a:rPr lang="en-US" altLang="en-US" sz="2400" dirty="0">
                <a:solidFill>
                  <a:srgbClr val="00B0F0"/>
                </a:solidFill>
                <a:latin typeface="Arial Narrow" panose="020B0606020202030204" pitchFamily="34" charset="0"/>
                <a:cs typeface="Times New Roman" panose="02020603050405020304" pitchFamily="18" charset="0"/>
              </a:rPr>
              <a:t>Develop new interests.  </a:t>
            </a: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00B050"/>
                </a:solidFill>
                <a:latin typeface="Arial Narrow" panose="020B0606020202030204" pitchFamily="34" charset="0"/>
                <a:cs typeface="Times New Roman" panose="02020603050405020304" pitchFamily="18" charset="0"/>
              </a:rPr>
              <a:t>It’s OK to hurt, feel pain.  </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00B050"/>
                </a:solidFill>
                <a:latin typeface="Arial Narrow" panose="020B0606020202030204" pitchFamily="34" charset="0"/>
                <a:cs typeface="Times New Roman" panose="02020603050405020304" pitchFamily="18" charset="0"/>
              </a:rPr>
              <a:t>All emotions are OK</a:t>
            </a:r>
          </a:p>
          <a:p>
            <a:pPr eaLnBrk="1" hangingPunct="1">
              <a:spcBef>
                <a:spcPct val="50000"/>
              </a:spcBef>
              <a:buClrTx/>
              <a:buSzTx/>
              <a:buFontTx/>
              <a:buNone/>
            </a:pPr>
            <a:r>
              <a:rPr lang="en-US" altLang="en-US" sz="2400" dirty="0">
                <a:solidFill>
                  <a:srgbClr val="00B0F0"/>
                </a:solidFill>
                <a:latin typeface="Arial Narrow" panose="020B0606020202030204" pitchFamily="34" charset="0"/>
                <a:cs typeface="Times New Roman" panose="02020603050405020304" pitchFamily="18" charset="0"/>
              </a:rPr>
              <a:t>Don’t allow yourself to cry.  </a:t>
            </a:r>
          </a:p>
          <a:p>
            <a:pPr eaLnBrk="1" hangingPunct="1">
              <a:spcBef>
                <a:spcPct val="50000"/>
              </a:spcBef>
              <a:buClrTx/>
              <a:buSzTx/>
              <a:buFontTx/>
              <a:buNone/>
            </a:pPr>
            <a:r>
              <a:rPr lang="en-US" altLang="en-US" sz="2400" dirty="0">
                <a:solidFill>
                  <a:srgbClr val="00B0F0"/>
                </a:solidFill>
                <a:latin typeface="Arial Narrow" panose="020B0606020202030204" pitchFamily="34" charset="0"/>
                <a:cs typeface="Times New Roman" panose="02020603050405020304" pitchFamily="18" charset="0"/>
              </a:rPr>
              <a:t>Accept that your life changed </a:t>
            </a: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00B050"/>
                </a:solidFill>
                <a:latin typeface="Arial Narrow" panose="020B0606020202030204" pitchFamily="34" charset="0"/>
                <a:cs typeface="Times New Roman" panose="02020603050405020304" pitchFamily="18" charset="0"/>
              </a:rPr>
              <a:t>Let true friends hear your story, </a:t>
            </a:r>
          </a:p>
          <a:p>
            <a:pPr eaLnBrk="1" hangingPunct="1">
              <a:spcBef>
                <a:spcPct val="50000"/>
              </a:spcBef>
              <a:buClrTx/>
              <a:buSzTx/>
              <a:buFontTx/>
              <a:buNone/>
            </a:pPr>
            <a:r>
              <a:rPr lang="en-US" altLang="en-US" sz="2400" dirty="0">
                <a:solidFill>
                  <a:srgbClr val="0099FF"/>
                </a:solidFill>
                <a:latin typeface="Arial Narrow" panose="020B0606020202030204" pitchFamily="34" charset="0"/>
                <a:cs typeface="Times New Roman" panose="02020603050405020304" pitchFamily="18" charset="0"/>
              </a:rPr>
              <a:t>Be up-beat, don’t depress others</a:t>
            </a:r>
            <a:r>
              <a:rPr lang="en-US" altLang="en-US" sz="2400" dirty="0">
                <a:solidFill>
                  <a:srgbClr val="0099FF"/>
                </a:solidFill>
                <a:latin typeface="Arial Narrow" panose="020B0606020202030204" pitchFamily="34" charset="0"/>
              </a:rPr>
              <a:t>       </a:t>
            </a:r>
            <a:r>
              <a:rPr lang="en-US" altLang="en-US" sz="2400" dirty="0">
                <a:solidFill>
                  <a:srgbClr val="00B050"/>
                </a:solidFill>
                <a:latin typeface="Arial Narrow" panose="020B0606020202030204" pitchFamily="34" charset="0"/>
              </a:rPr>
              <a:t>feel your pain.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5334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0000FF"/>
                </a:solidFill>
                <a:latin typeface="Arial Narrow" panose="020B0606020202030204" pitchFamily="34" charset="0"/>
              </a:rPr>
              <a:t>Dan Wegner "White Bear" Studies</a:t>
            </a:r>
          </a:p>
        </p:txBody>
      </p:sp>
      <p:sp>
        <p:nvSpPr>
          <p:cNvPr id="7171" name="Text Box 4"/>
          <p:cNvSpPr txBox="1">
            <a:spLocks noChangeArrowheads="1"/>
          </p:cNvSpPr>
          <p:nvPr/>
        </p:nvSpPr>
        <p:spPr bwMode="auto">
          <a:xfrm>
            <a:off x="409575" y="2971800"/>
            <a:ext cx="8763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i="1" dirty="0">
                <a:latin typeface="Arial Narrow" panose="020B0606020202030204" pitchFamily="34" charset="0"/>
              </a:rPr>
              <a:t>For the next 2 minutes think about anything you wish.  Anything at all. </a:t>
            </a:r>
          </a:p>
          <a:p>
            <a:pPr>
              <a:spcBef>
                <a:spcPct val="50000"/>
              </a:spcBef>
              <a:buClrTx/>
              <a:buSzTx/>
              <a:buFontTx/>
              <a:buNone/>
            </a:pPr>
            <a:r>
              <a:rPr lang="en-US" altLang="en-US" sz="2200" i="1" dirty="0">
                <a:latin typeface="Arial Narrow" panose="020B0606020202030204" pitchFamily="34" charset="0"/>
              </a:rPr>
              <a:t>HOWEVER, do not think about a WHITE BEAR.  </a:t>
            </a:r>
          </a:p>
          <a:p>
            <a:pPr>
              <a:spcBef>
                <a:spcPct val="50000"/>
              </a:spcBef>
              <a:buClrTx/>
              <a:buSzTx/>
              <a:buFontTx/>
              <a:buNone/>
            </a:pPr>
            <a:r>
              <a:rPr lang="en-US" altLang="en-US" sz="2200" i="1" dirty="0">
                <a:latin typeface="Arial Narrow" panose="020B0606020202030204" pitchFamily="34" charset="0"/>
              </a:rPr>
              <a:t>YOU MUST NOT THINK ABOUT A WHITE BEAR.   </a:t>
            </a:r>
          </a:p>
          <a:p>
            <a:pPr>
              <a:spcBef>
                <a:spcPct val="50000"/>
              </a:spcBef>
              <a:buClrTx/>
              <a:buSzTx/>
              <a:buFontTx/>
              <a:buNone/>
            </a:pPr>
            <a:r>
              <a:rPr lang="en-US" altLang="en-US" sz="2200" i="1" dirty="0">
                <a:latin typeface="Arial Narrow" panose="020B0606020202030204" pitchFamily="34" charset="0"/>
              </a:rPr>
              <a:t>Every time you do think about </a:t>
            </a:r>
            <a:r>
              <a:rPr lang="en-US" altLang="en-US" sz="2200" b="1" i="1" dirty="0">
                <a:latin typeface="Arial Narrow" panose="020B0606020202030204" pitchFamily="34" charset="0"/>
              </a:rPr>
              <a:t>A WHITE BEAR</a:t>
            </a:r>
            <a:r>
              <a:rPr lang="en-US" altLang="en-US" sz="2200" i="1" dirty="0">
                <a:latin typeface="Arial Narrow" panose="020B0606020202030204" pitchFamily="34" charset="0"/>
              </a:rPr>
              <a:t>, knock on your desk.</a:t>
            </a:r>
          </a:p>
          <a:p>
            <a:pPr>
              <a:spcBef>
                <a:spcPct val="50000"/>
              </a:spcBef>
              <a:buClrTx/>
              <a:buSzTx/>
              <a:buFontTx/>
              <a:buNone/>
            </a:pPr>
            <a:r>
              <a:rPr lang="en-US" altLang="en-US" sz="2200" i="1" dirty="0">
                <a:latin typeface="Arial Narrow" panose="020B0606020202030204" pitchFamily="34" charset="0"/>
              </a:rPr>
              <a:t>Now, close your eyes and think about anything but </a:t>
            </a:r>
            <a:r>
              <a:rPr lang="en-US" altLang="en-US" sz="2200" b="1" i="1" dirty="0">
                <a:latin typeface="Arial Narrow" panose="020B0606020202030204" pitchFamily="34" charset="0"/>
              </a:rPr>
              <a:t>A WHITE BEAR</a:t>
            </a:r>
            <a:endParaRPr lang="en-US" altLang="en-US" sz="2200" i="1" dirty="0">
              <a:latin typeface="Arial Narrow" panose="020B0606020202030204" pitchFamily="34" charset="0"/>
            </a:endParaRPr>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2619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295400"/>
            <a:ext cx="2619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3"/>
          <p:cNvSpPr txBox="1">
            <a:spLocks noChangeArrowheads="1"/>
          </p:cNvSpPr>
          <p:nvPr/>
        </p:nvSpPr>
        <p:spPr bwMode="auto">
          <a:xfrm>
            <a:off x="439738" y="5637213"/>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r>
              <a:rPr lang="en-US" altLang="en-US" sz="2000" u="sng" dirty="0"/>
              <a:t>Rebound Effect</a:t>
            </a:r>
            <a:r>
              <a:rPr lang="en-US" altLang="en-US" sz="2000" dirty="0"/>
              <a:t>:  More one tries to suppress thoughts, more they fill consciousness.</a:t>
            </a:r>
          </a:p>
          <a:p>
            <a:endParaRPr lang="en-US" altLang="en-US" sz="2000" dirty="0"/>
          </a:p>
          <a:p>
            <a:r>
              <a:rPr lang="en-US" altLang="en-US" sz="2000" dirty="0"/>
              <a:t>Effect is stronger for arousing content (e.g., “Sex” vs. “Dean of Arts and Sciences”)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52600" y="365125"/>
            <a:ext cx="624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4000" b="1">
                <a:solidFill>
                  <a:srgbClr val="0000FF"/>
                </a:solidFill>
                <a:latin typeface="Arial Narrow" panose="020B0606020202030204" pitchFamily="34" charset="0"/>
              </a:rPr>
              <a:t>Suppression vs. Repression</a:t>
            </a:r>
          </a:p>
        </p:txBody>
      </p:sp>
      <p:sp>
        <p:nvSpPr>
          <p:cNvPr id="8195" name="Text Box 3"/>
          <p:cNvSpPr txBox="1">
            <a:spLocks noChangeArrowheads="1"/>
          </p:cNvSpPr>
          <p:nvPr/>
        </p:nvSpPr>
        <p:spPr bwMode="auto">
          <a:xfrm>
            <a:off x="838200" y="1349375"/>
            <a:ext cx="80772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dirty="0">
                <a:latin typeface="Arial Narrow" panose="020B0606020202030204" pitchFamily="34" charset="0"/>
              </a:rPr>
              <a:t>Suppression is ACTIVELY, CONSCIOUSLY hiding or not-	showing arousing thoughts and/or feelings.</a:t>
            </a:r>
          </a:p>
          <a:p>
            <a:pPr eaLnBrk="1" hangingPunct="1">
              <a:spcBef>
                <a:spcPct val="50000"/>
              </a:spcBef>
              <a:buClrTx/>
              <a:buSzTx/>
              <a:buFontTx/>
              <a:buNone/>
            </a:pPr>
            <a:r>
              <a:rPr lang="en-US" altLang="en-US" sz="2600" dirty="0">
                <a:latin typeface="Arial Narrow" panose="020B0606020202030204" pitchFamily="34" charset="0"/>
              </a:rPr>
              <a:t>	-- Upset in argument with boss, don't want to show it   	-- Stifling a fit of giggles in church.                                	-- Attracted to someone, but don't want to be obvious</a:t>
            </a:r>
          </a:p>
          <a:p>
            <a:pPr eaLnBrk="1" hangingPunct="1">
              <a:spcBef>
                <a:spcPct val="50000"/>
              </a:spcBef>
              <a:buClrTx/>
              <a:buSzTx/>
              <a:buFontTx/>
              <a:buNone/>
            </a:pPr>
            <a:endParaRPr lang="en-US" altLang="en-US" sz="1000" dirty="0">
              <a:latin typeface="Arial Narrow" panose="020B0606020202030204" pitchFamily="34" charset="0"/>
            </a:endParaRPr>
          </a:p>
          <a:p>
            <a:pPr eaLnBrk="1" hangingPunct="1">
              <a:spcBef>
                <a:spcPct val="50000"/>
              </a:spcBef>
              <a:buClrTx/>
              <a:buSzTx/>
              <a:buFontTx/>
              <a:buNone/>
            </a:pPr>
            <a:r>
              <a:rPr lang="en-US" altLang="en-US" sz="2600" dirty="0">
                <a:latin typeface="Arial Narrow" panose="020B0606020202030204" pitchFamily="34" charset="0"/>
              </a:rPr>
              <a:t>Suppression is NOT repression, which is done unconsciously.</a:t>
            </a:r>
          </a:p>
          <a:p>
            <a:pPr eaLnBrk="1" hangingPunct="1">
              <a:spcBef>
                <a:spcPct val="50000"/>
              </a:spcBef>
              <a:buClrTx/>
              <a:buSzTx/>
              <a:buFontTx/>
              <a:buNone/>
            </a:pPr>
            <a:r>
              <a:rPr lang="en-US" altLang="en-US" sz="2600" b="1" dirty="0">
                <a:latin typeface="Arial Narrow" panose="020B0606020202030204" pitchFamily="34" charset="0"/>
              </a:rPr>
              <a:t>Suppression</a:t>
            </a:r>
            <a:r>
              <a:rPr lang="en-US" altLang="en-US" sz="2600" dirty="0">
                <a:latin typeface="Arial Narrow" panose="020B0606020202030204" pitchFamily="34" charset="0"/>
              </a:rPr>
              <a:t> = </a:t>
            </a:r>
            <a:r>
              <a:rPr lang="en-US" altLang="en-US" sz="2600" u="sng" dirty="0">
                <a:latin typeface="Arial Narrow" panose="020B0606020202030204" pitchFamily="34" charset="0"/>
              </a:rPr>
              <a:t>Intentionally</a:t>
            </a:r>
            <a:r>
              <a:rPr lang="en-US" altLang="en-US" sz="2600" dirty="0">
                <a:latin typeface="Arial Narrow" panose="020B0606020202030204" pitchFamily="34" charset="0"/>
              </a:rPr>
              <a:t> hide thoughts/feelings from others</a:t>
            </a:r>
          </a:p>
          <a:p>
            <a:pPr eaLnBrk="1" hangingPunct="1">
              <a:spcBef>
                <a:spcPct val="50000"/>
              </a:spcBef>
              <a:buClrTx/>
              <a:buSzTx/>
              <a:buFontTx/>
              <a:buNone/>
            </a:pPr>
            <a:r>
              <a:rPr lang="en-US" altLang="en-US" sz="2600" b="1" dirty="0">
                <a:latin typeface="Arial Narrow" panose="020B0606020202030204" pitchFamily="34" charset="0"/>
              </a:rPr>
              <a:t>Repression</a:t>
            </a:r>
            <a:r>
              <a:rPr lang="en-US" altLang="en-US" sz="2600" dirty="0">
                <a:latin typeface="Arial Narrow" panose="020B0606020202030204" pitchFamily="34" charset="0"/>
              </a:rPr>
              <a:t> = </a:t>
            </a:r>
            <a:r>
              <a:rPr lang="en-US" altLang="en-US" sz="2600" u="sng" dirty="0">
                <a:latin typeface="Arial Narrow" panose="020B0606020202030204" pitchFamily="34" charset="0"/>
              </a:rPr>
              <a:t>Unconsciously</a:t>
            </a:r>
            <a:r>
              <a:rPr lang="en-US" altLang="en-US" sz="2600" dirty="0">
                <a:latin typeface="Arial Narrow" panose="020B0606020202030204" pitchFamily="34" charset="0"/>
              </a:rPr>
              <a:t> hide thoughts/feelings from self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512763"/>
            <a:ext cx="8107363" cy="1143000"/>
          </a:xfrm>
        </p:spPr>
        <p:txBody>
          <a:bodyPr/>
          <a:lstStyle/>
          <a:p>
            <a:pPr algn="ctr" eaLnBrk="1" hangingPunct="1"/>
            <a:r>
              <a:rPr lang="en-US" altLang="en-US" sz="3600">
                <a:solidFill>
                  <a:srgbClr val="0070C0"/>
                </a:solidFill>
                <a:latin typeface="Arial Narrow" panose="020B0606020202030204" pitchFamily="34" charset="0"/>
                <a:cs typeface="Times New Roman" panose="02020603050405020304" pitchFamily="18" charset="0"/>
              </a:rPr>
              <a:t>Serendipity and Scientific Discovery:  </a:t>
            </a:r>
            <a:br>
              <a:rPr lang="en-US" altLang="en-US" sz="3600">
                <a:solidFill>
                  <a:srgbClr val="0070C0"/>
                </a:solidFill>
                <a:cs typeface="Times New Roman" panose="02020603050405020304" pitchFamily="18" charset="0"/>
              </a:rPr>
            </a:br>
            <a:r>
              <a:rPr lang="en-US" altLang="en-US" sz="3600">
                <a:solidFill>
                  <a:srgbClr val="0070C0"/>
                </a:solidFill>
                <a:latin typeface="Arial Narrow" panose="020B0606020202030204" pitchFamily="34" charset="0"/>
                <a:cs typeface="Times New Roman" panose="02020603050405020304" pitchFamily="18" charset="0"/>
              </a:rPr>
              <a:t>Pennebaker’s Inhibition and Illness Hypothesis</a:t>
            </a:r>
            <a:endParaRPr lang="en-US" altLang="en-US" sz="3600">
              <a:solidFill>
                <a:srgbClr val="0070C0"/>
              </a:solidFill>
              <a:cs typeface="Times New Roman" panose="02020603050405020304" pitchFamily="18" charset="0"/>
            </a:endParaRPr>
          </a:p>
        </p:txBody>
      </p:sp>
      <p:sp>
        <p:nvSpPr>
          <p:cNvPr id="9219" name="Rectangle 3"/>
          <p:cNvSpPr>
            <a:spLocks noChangeArrowheads="1"/>
          </p:cNvSpPr>
          <p:nvPr/>
        </p:nvSpPr>
        <p:spPr bwMode="auto">
          <a:xfrm>
            <a:off x="477838" y="1905000"/>
            <a:ext cx="798671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914400" indent="-4572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err="1">
                <a:solidFill>
                  <a:srgbClr val="FF0000"/>
                </a:solidFill>
                <a:latin typeface="Arial Narrow" panose="020B0606020202030204" pitchFamily="34" charset="0"/>
                <a:cs typeface="Times New Roman" panose="02020603050405020304" pitchFamily="18" charset="0"/>
              </a:rPr>
              <a:t>Serendipidy</a:t>
            </a:r>
            <a:r>
              <a:rPr lang="en-US" altLang="en-US" sz="2400" i="1" dirty="0">
                <a:solidFill>
                  <a:srgbClr val="FF0000"/>
                </a:solidFill>
                <a:latin typeface="Arial Narrow" panose="020B0606020202030204" pitchFamily="34" charset="0"/>
                <a:cs typeface="Times New Roman" panose="02020603050405020304" pitchFamily="18" charset="0"/>
              </a:rPr>
              <a:t>:  Making desirable discoveries by accident, good fortune; Finding something valuable when not looking for it. </a:t>
            </a:r>
            <a:r>
              <a:rPr lang="en-US" altLang="en-US" sz="2000" dirty="0">
                <a:latin typeface="Arial Narrow" panose="020B0606020202030204" pitchFamily="34" charset="0"/>
                <a:cs typeface="Times New Roman" panose="02020603050405020304" pitchFamily="18" charset="0"/>
              </a:rPr>
              <a:t> </a:t>
            </a:r>
          </a:p>
          <a:p>
            <a:pPr eaLnBrk="1" hangingPunct="1">
              <a:spcBef>
                <a:spcPct val="0"/>
              </a:spcBef>
              <a:buClrTx/>
              <a:buSzTx/>
              <a:buFontTx/>
              <a:buNone/>
            </a:pP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AutoNum type="arabicPeriod"/>
            </a:pPr>
            <a:r>
              <a:rPr lang="en-US" altLang="en-US" sz="3000" dirty="0">
                <a:latin typeface="Arial Narrow" panose="020B0606020202030204" pitchFamily="34" charset="0"/>
                <a:cs typeface="Times New Roman" panose="02020603050405020304" pitchFamily="18" charset="0"/>
              </a:rPr>
              <a:t>Communication studies:  </a:t>
            </a: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People like groups more when they get to talk more.</a:t>
            </a:r>
            <a:endParaRPr lang="en-US" altLang="en-US" sz="2000" dirty="0">
              <a:latin typeface="Arial Narrow" panose="020B0606020202030204" pitchFamily="34"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AutoNum type="arabicPeriod" startAt="2"/>
            </a:pPr>
            <a:r>
              <a:rPr lang="en-US" altLang="en-US" sz="3000" dirty="0">
                <a:latin typeface="Arial Narrow" panose="020B0606020202030204" pitchFamily="34" charset="0"/>
                <a:cs typeface="Times New Roman" panose="02020603050405020304" pitchFamily="18" charset="0"/>
              </a:rPr>
              <a:t>Polygraph (lie detector) studies:</a:t>
            </a:r>
            <a:r>
              <a:rPr lang="en-US" altLang="en-US" sz="2400" dirty="0">
                <a:latin typeface="Arial Narrow" panose="020B0606020202030204" pitchFamily="34" charset="0"/>
                <a:cs typeface="Times New Roman" panose="02020603050405020304" pitchFamily="18" charset="0"/>
              </a:rPr>
              <a:t> </a:t>
            </a:r>
          </a:p>
          <a:p>
            <a:pPr lvl="1">
              <a:spcBef>
                <a:spcPct val="0"/>
              </a:spcBef>
              <a:buClrTx/>
              <a:buSzTx/>
              <a:buFontTx/>
              <a:buNone/>
            </a:pPr>
            <a:r>
              <a:rPr lang="en-US" altLang="en-US" sz="2400" dirty="0">
                <a:latin typeface="Arial Narrow" panose="020B0606020202030204" pitchFamily="34" charset="0"/>
                <a:cs typeface="Times New Roman" panose="02020603050405020304" pitchFamily="18" charset="0"/>
              </a:rPr>
              <a:t> Liberation through confession</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3000" dirty="0">
                <a:latin typeface="Arial Narrow" panose="020B0606020202030204" pitchFamily="34" charset="0"/>
                <a:cs typeface="Times New Roman" panose="02020603050405020304" pitchFamily="18" charset="0"/>
              </a:rPr>
              <a:t>3.    Personal Experience:  </a:t>
            </a: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Asthma and parents; Relief about marital problems; </a:t>
            </a: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Career problems through writing </a:t>
            </a:r>
            <a:endParaRPr lang="en-US" altLang="en-US" sz="2400" dirty="0">
              <a:latin typeface="Times New Roman" panose="02020603050405020304" pitchFamily="18" charset="0"/>
            </a:endParaRP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13225"/>
            <a:ext cx="2139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32D4760-4EB2-0307-8080-C54E407F202F}"/>
              </a:ext>
            </a:extLst>
          </p:cNvPr>
          <p:cNvPicPr>
            <a:picLocks noChangeAspect="1"/>
          </p:cNvPicPr>
          <p:nvPr/>
        </p:nvPicPr>
        <p:blipFill>
          <a:blip r:embed="rId3"/>
          <a:stretch>
            <a:fillRect/>
          </a:stretch>
        </p:blipFill>
        <p:spPr>
          <a:xfrm>
            <a:off x="7108825" y="2808186"/>
            <a:ext cx="1644650" cy="1113130"/>
          </a:xfrm>
          <a:prstGeom prst="rect">
            <a:avLst/>
          </a:prstGeom>
        </p:spPr>
      </p:pic>
      <p:pic>
        <p:nvPicPr>
          <p:cNvPr id="4" name="Picture 3">
            <a:extLst>
              <a:ext uri="{FF2B5EF4-FFF2-40B4-BE49-F238E27FC236}">
                <a16:creationId xmlns:a16="http://schemas.microsoft.com/office/drawing/2014/main" id="{29142DCE-3EE3-0C4B-B025-8E8A91CDEBAF}"/>
              </a:ext>
            </a:extLst>
          </p:cNvPr>
          <p:cNvPicPr>
            <a:picLocks noChangeAspect="1"/>
          </p:cNvPicPr>
          <p:nvPr/>
        </p:nvPicPr>
        <p:blipFill>
          <a:blip r:embed="rId4"/>
          <a:stretch>
            <a:fillRect/>
          </a:stretch>
        </p:blipFill>
        <p:spPr>
          <a:xfrm>
            <a:off x="7245350" y="5569966"/>
            <a:ext cx="1714499" cy="1142999"/>
          </a:xfrm>
          <a:prstGeom prst="rect">
            <a:avLst/>
          </a:prstGeom>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5739</TotalTime>
  <Words>2515</Words>
  <Application>Microsoft Office PowerPoint</Application>
  <PresentationFormat>On-screen Show (4:3)</PresentationFormat>
  <Paragraphs>367</Paragraphs>
  <Slides>32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Arial Black</vt:lpstr>
      <vt:lpstr>Arial Narrow</vt:lpstr>
      <vt:lpstr>Calibri</vt:lpstr>
      <vt:lpstr>Times New Roman</vt:lpstr>
      <vt:lpstr>Wingdings</vt:lpstr>
      <vt:lpstr>Pixel</vt:lpstr>
      <vt:lpstr>Chart</vt:lpstr>
      <vt:lpstr>PowerPoint Presentation</vt:lpstr>
      <vt:lpstr>PowerPoint Presentation</vt:lpstr>
      <vt:lpstr>PowerPoint Presentation</vt:lpstr>
      <vt:lpstr>PowerPoint Presentation</vt:lpstr>
      <vt:lpstr>PowerPoint Presentation</vt:lpstr>
      <vt:lpstr>Response to Death of Spouse (From J.W. Pennebaker, Opening Up)</vt:lpstr>
      <vt:lpstr>PowerPoint Presentation</vt:lpstr>
      <vt:lpstr>PowerPoint Presentation</vt:lpstr>
      <vt:lpstr>Serendipity and Scientific Discovery:   Pennebaker’s Inhibition and Illness Hypothesis</vt:lpstr>
      <vt:lpstr>PowerPoint Presentation</vt:lpstr>
      <vt:lpstr>PowerPoint Presentation</vt:lpstr>
      <vt:lpstr>Inability to Discuss Trauma </vt:lpstr>
      <vt:lpstr>PowerPoint Presentation</vt:lpstr>
      <vt:lpstr>PowerPoint Presentation</vt:lpstr>
      <vt:lpstr>PowerPoint Presentation</vt:lpstr>
      <vt:lpstr>James Pennebaker Inhibition and Illness Model</vt:lpstr>
      <vt:lpstr>PowerPoint Presentation</vt:lpstr>
      <vt:lpstr>Catharsis vs. Insight </vt:lpstr>
      <vt:lpstr>PowerPoint Presentation</vt:lpstr>
      <vt:lpstr>PowerPoint Presentation</vt:lpstr>
      <vt:lpstr>“Insight Writing” Instructions</vt:lpstr>
      <vt:lpstr>Types of Traumas Disclosed </vt:lpstr>
      <vt:lpstr>Pennebaker &amp; Beale (1986) Results </vt:lpstr>
      <vt:lpstr>PowerPoint Presentation</vt:lpstr>
      <vt:lpstr>PowerPoint Presentation</vt:lpstr>
      <vt:lpstr>Other Disclosure Studies Show:</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 Harber</dc:creator>
  <cp:lastModifiedBy>Kent Harber</cp:lastModifiedBy>
  <cp:revision>185</cp:revision>
  <cp:lastPrinted>2022-10-20T19:17:12Z</cp:lastPrinted>
  <dcterms:created xsi:type="dcterms:W3CDTF">2010-01-16T17:40:28Z</dcterms:created>
  <dcterms:modified xsi:type="dcterms:W3CDTF">2024-03-05T16:27:18Z</dcterms:modified>
</cp:coreProperties>
</file>