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3" r:id="rId1"/>
  </p:sldMasterIdLst>
  <p:notesMasterIdLst>
    <p:notesMasterId r:id="rId47"/>
  </p:notesMasterIdLst>
  <p:sldIdLst>
    <p:sldId id="439" r:id="rId2"/>
    <p:sldId id="443" r:id="rId3"/>
    <p:sldId id="478" r:id="rId4"/>
    <p:sldId id="480" r:id="rId5"/>
    <p:sldId id="485" r:id="rId6"/>
    <p:sldId id="365" r:id="rId7"/>
    <p:sldId id="367" r:id="rId8"/>
    <p:sldId id="484" r:id="rId9"/>
    <p:sldId id="368" r:id="rId10"/>
    <p:sldId id="447" r:id="rId11"/>
    <p:sldId id="369" r:id="rId12"/>
    <p:sldId id="481" r:id="rId13"/>
    <p:sldId id="469" r:id="rId14"/>
    <p:sldId id="431" r:id="rId15"/>
    <p:sldId id="432" r:id="rId16"/>
    <p:sldId id="433" r:id="rId17"/>
    <p:sldId id="434" r:id="rId18"/>
    <p:sldId id="435" r:id="rId19"/>
    <p:sldId id="475" r:id="rId20"/>
    <p:sldId id="476" r:id="rId21"/>
    <p:sldId id="379" r:id="rId22"/>
    <p:sldId id="381" r:id="rId23"/>
    <p:sldId id="382" r:id="rId24"/>
    <p:sldId id="383" r:id="rId25"/>
    <p:sldId id="400" r:id="rId26"/>
    <p:sldId id="401" r:id="rId27"/>
    <p:sldId id="470" r:id="rId28"/>
    <p:sldId id="471" r:id="rId29"/>
    <p:sldId id="472" r:id="rId30"/>
    <p:sldId id="473" r:id="rId31"/>
    <p:sldId id="474" r:id="rId32"/>
    <p:sldId id="422" r:id="rId33"/>
    <p:sldId id="423" r:id="rId34"/>
    <p:sldId id="424" r:id="rId35"/>
    <p:sldId id="425" r:id="rId36"/>
    <p:sldId id="428" r:id="rId37"/>
    <p:sldId id="429" r:id="rId38"/>
    <p:sldId id="486" r:id="rId39"/>
    <p:sldId id="366" r:id="rId40"/>
    <p:sldId id="437" r:id="rId41"/>
    <p:sldId id="402" r:id="rId42"/>
    <p:sldId id="487" r:id="rId43"/>
    <p:sldId id="488" r:id="rId44"/>
    <p:sldId id="426" r:id="rId45"/>
    <p:sldId id="427" r:id="rId46"/>
  </p:sldIdLst>
  <p:sldSz cx="9144000" cy="6858000" type="screen4x3"/>
  <p:notesSz cx="6881813" cy="9296400"/>
  <p:defaultTex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5pPr>
    <a:lvl6pPr marL="2286000" algn="l" defTabSz="914400" rtl="0" eaLnBrk="1" latinLnBrk="0" hangingPunct="1">
      <a:defRPr sz="2400" kern="1200">
        <a:solidFill>
          <a:schemeClr val="tx1"/>
        </a:solidFill>
        <a:latin typeface="Arial" panose="020B0604020202020204" pitchFamily="34" charset="0"/>
        <a:ea typeface="+mn-ea"/>
        <a:cs typeface="+mn-cs"/>
      </a:defRPr>
    </a:lvl6pPr>
    <a:lvl7pPr marL="2743200" algn="l" defTabSz="914400" rtl="0" eaLnBrk="1" latinLnBrk="0" hangingPunct="1">
      <a:defRPr sz="2400" kern="1200">
        <a:solidFill>
          <a:schemeClr val="tx1"/>
        </a:solidFill>
        <a:latin typeface="Arial" panose="020B0604020202020204" pitchFamily="34" charset="0"/>
        <a:ea typeface="+mn-ea"/>
        <a:cs typeface="+mn-cs"/>
      </a:defRPr>
    </a:lvl7pPr>
    <a:lvl8pPr marL="3200400" algn="l" defTabSz="914400" rtl="0" eaLnBrk="1" latinLnBrk="0" hangingPunct="1">
      <a:defRPr sz="2400" kern="1200">
        <a:solidFill>
          <a:schemeClr val="tx1"/>
        </a:solidFill>
        <a:latin typeface="Arial" panose="020B0604020202020204" pitchFamily="34" charset="0"/>
        <a:ea typeface="+mn-ea"/>
        <a:cs typeface="+mn-cs"/>
      </a:defRPr>
    </a:lvl8pPr>
    <a:lvl9pPr marL="3657600" algn="l" defTabSz="914400" rtl="0" eaLnBrk="1" latinLnBrk="0" hangingPunct="1">
      <a:defRPr sz="24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99FF99"/>
    <a:srgbClr val="FF3300"/>
    <a:srgbClr val="33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22" autoAdjust="0"/>
    <p:restoredTop sz="94614" autoAdjust="0"/>
  </p:normalViewPr>
  <p:slideViewPr>
    <p:cSldViewPr>
      <p:cViewPr varScale="1">
        <p:scale>
          <a:sx n="68" d="100"/>
          <a:sy n="68" d="100"/>
        </p:scale>
        <p:origin x="1596"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50" d="100"/>
        <a:sy n="5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4978" name="Rectangle 2"/>
          <p:cNvSpPr>
            <a:spLocks noGrp="1" noChangeArrowheads="1"/>
          </p:cNvSpPr>
          <p:nvPr>
            <p:ph type="hdr" sz="quarter"/>
          </p:nvPr>
        </p:nvSpPr>
        <p:spPr bwMode="auto">
          <a:xfrm>
            <a:off x="0" y="0"/>
            <a:ext cx="2982119"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46" tIns="46223" rIns="92446" bIns="46223" numCol="1" anchor="t" anchorCtr="0" compatLnSpc="1">
            <a:prstTxWarp prst="textNoShape">
              <a:avLst/>
            </a:prstTxWarp>
          </a:bodyPr>
          <a:lstStyle>
            <a:lvl1pPr>
              <a:defRPr sz="1200">
                <a:latin typeface="Times New Roman" pitchFamily="18" charset="0"/>
              </a:defRPr>
            </a:lvl1pPr>
          </a:lstStyle>
          <a:p>
            <a:pPr>
              <a:defRPr/>
            </a:pPr>
            <a:endParaRPr lang="en-US" altLang="en-US"/>
          </a:p>
        </p:txBody>
      </p:sp>
      <p:sp>
        <p:nvSpPr>
          <p:cNvPr id="254979" name="Rectangle 3"/>
          <p:cNvSpPr>
            <a:spLocks noGrp="1" noChangeArrowheads="1"/>
          </p:cNvSpPr>
          <p:nvPr>
            <p:ph type="dt" idx="1"/>
          </p:nvPr>
        </p:nvSpPr>
        <p:spPr bwMode="auto">
          <a:xfrm>
            <a:off x="3898102" y="0"/>
            <a:ext cx="2982119"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46" tIns="46223" rIns="92446" bIns="46223" numCol="1" anchor="t" anchorCtr="0" compatLnSpc="1">
            <a:prstTxWarp prst="textNoShape">
              <a:avLst/>
            </a:prstTxWarp>
          </a:bodyPr>
          <a:lstStyle>
            <a:lvl1pPr algn="r">
              <a:defRPr sz="1200">
                <a:latin typeface="Times New Roman" pitchFamily="18" charset="0"/>
              </a:defRPr>
            </a:lvl1pPr>
          </a:lstStyle>
          <a:p>
            <a:pPr>
              <a:defRPr/>
            </a:pPr>
            <a:endParaRPr lang="en-US" altLang="en-US"/>
          </a:p>
        </p:txBody>
      </p:sp>
      <p:sp>
        <p:nvSpPr>
          <p:cNvPr id="3076" name="Rectangle 4"/>
          <p:cNvSpPr>
            <a:spLocks noGrp="1" noRot="1" noChangeAspect="1" noChangeArrowheads="1" noTextEdit="1"/>
          </p:cNvSpPr>
          <p:nvPr>
            <p:ph type="sldImg" idx="2"/>
          </p:nvPr>
        </p:nvSpPr>
        <p:spPr bwMode="auto">
          <a:xfrm>
            <a:off x="1117600" y="696913"/>
            <a:ext cx="4648200" cy="34861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54981" name="Rectangle 5"/>
          <p:cNvSpPr>
            <a:spLocks noGrp="1" noChangeArrowheads="1"/>
          </p:cNvSpPr>
          <p:nvPr>
            <p:ph type="body" sz="quarter" idx="3"/>
          </p:nvPr>
        </p:nvSpPr>
        <p:spPr bwMode="auto">
          <a:xfrm>
            <a:off x="688182" y="4415790"/>
            <a:ext cx="5505450" cy="41833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46" tIns="46223" rIns="92446" bIns="46223"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254982" name="Rectangle 6"/>
          <p:cNvSpPr>
            <a:spLocks noGrp="1" noChangeArrowheads="1"/>
          </p:cNvSpPr>
          <p:nvPr>
            <p:ph type="ftr" sz="quarter" idx="4"/>
          </p:nvPr>
        </p:nvSpPr>
        <p:spPr bwMode="auto">
          <a:xfrm>
            <a:off x="0" y="8829967"/>
            <a:ext cx="2982119"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46" tIns="46223" rIns="92446" bIns="46223" numCol="1" anchor="b" anchorCtr="0" compatLnSpc="1">
            <a:prstTxWarp prst="textNoShape">
              <a:avLst/>
            </a:prstTxWarp>
          </a:bodyPr>
          <a:lstStyle>
            <a:lvl1pPr>
              <a:defRPr sz="1200">
                <a:latin typeface="Times New Roman" pitchFamily="18" charset="0"/>
              </a:defRPr>
            </a:lvl1pPr>
          </a:lstStyle>
          <a:p>
            <a:pPr>
              <a:defRPr/>
            </a:pPr>
            <a:endParaRPr lang="en-US" altLang="en-US"/>
          </a:p>
        </p:txBody>
      </p:sp>
      <p:sp>
        <p:nvSpPr>
          <p:cNvPr id="254983" name="Rectangle 7"/>
          <p:cNvSpPr>
            <a:spLocks noGrp="1" noChangeArrowheads="1"/>
          </p:cNvSpPr>
          <p:nvPr>
            <p:ph type="sldNum" sz="quarter" idx="5"/>
          </p:nvPr>
        </p:nvSpPr>
        <p:spPr bwMode="auto">
          <a:xfrm>
            <a:off x="3898102" y="8829967"/>
            <a:ext cx="2982119"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46" tIns="46223" rIns="92446" bIns="46223" numCol="1" anchor="b" anchorCtr="0" compatLnSpc="1">
            <a:prstTxWarp prst="textNoShape">
              <a:avLst/>
            </a:prstTxWarp>
          </a:bodyPr>
          <a:lstStyle>
            <a:lvl1pPr algn="r">
              <a:defRPr sz="1200">
                <a:latin typeface="Times New Roman" panose="02020603050405020304" pitchFamily="18" charset="0"/>
              </a:defRPr>
            </a:lvl1pPr>
          </a:lstStyle>
          <a:p>
            <a:pPr>
              <a:defRPr/>
            </a:pPr>
            <a:fld id="{AD8BFEBF-3D66-4929-A966-FF4E2DF1C1C8}"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DA43D2-246B-4F27-9D4A-4BB007B87FAA}" type="slidenum">
              <a:rPr lang="en-US" smtClean="0"/>
              <a:t>11</a:t>
            </a:fld>
            <a:endParaRPr lang="en-US"/>
          </a:p>
        </p:txBody>
      </p:sp>
    </p:spTree>
    <p:extLst>
      <p:ext uri="{BB962C8B-B14F-4D97-AF65-F5344CB8AC3E}">
        <p14:creationId xmlns:p14="http://schemas.microsoft.com/office/powerpoint/2010/main" val="28659681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sp>
          <p:nvSpPr>
            <p:cNvPr id="5"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ctr" eaLnBrk="1" hangingPunct="1">
                <a:defRPr/>
              </a:pPr>
              <a:endParaRPr lang="en-US" altLang="en-US">
                <a:latin typeface="Times New Roman" pitchFamily="18" charset="0"/>
              </a:endParaRPr>
            </a:p>
          </p:txBody>
        </p:sp>
        <p:sp>
          <p:nvSpPr>
            <p:cNvPr id="6" name="Rectangle 4"/>
            <p:cNvSpPr>
              <a:spLocks noChangeArrowheads="1"/>
            </p:cNvSpPr>
            <p:nvPr/>
          </p:nvSpPr>
          <p:spPr bwMode="hidden">
            <a:xfrm>
              <a:off x="1081" y="1065"/>
              <a:ext cx="4679" cy="1596"/>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eaLnBrk="1" hangingPunct="1">
                <a:defRPr/>
              </a:pPr>
              <a:endParaRPr lang="en-US" altLang="en-US">
                <a:latin typeface="Times New Roman" pitchFamily="18" charset="0"/>
              </a:endParaRPr>
            </a:p>
          </p:txBody>
        </p:sp>
        <p:grpSp>
          <p:nvGrpSpPr>
            <p:cNvPr id="7" name="Group 5"/>
            <p:cNvGrpSpPr>
              <a:grpSpLocks/>
            </p:cNvGrpSpPr>
            <p:nvPr/>
          </p:nvGrpSpPr>
          <p:grpSpPr bwMode="auto">
            <a:xfrm>
              <a:off x="0" y="672"/>
              <a:ext cx="1806" cy="1989"/>
              <a:chOff x="0" y="672"/>
              <a:chExt cx="1806" cy="1989"/>
            </a:xfrm>
          </p:grpSpPr>
          <p:sp>
            <p:nvSpPr>
              <p:cNvPr id="8" name="Rectangle 6"/>
              <p:cNvSpPr>
                <a:spLocks noChangeArrowheads="1"/>
              </p:cNvSpPr>
              <p:nvPr userDrawn="1"/>
            </p:nvSpPr>
            <p:spPr bwMode="auto">
              <a:xfrm>
                <a:off x="361" y="2257"/>
                <a:ext cx="363" cy="404"/>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eaLnBrk="1" hangingPunct="1">
                  <a:defRPr/>
                </a:pPr>
                <a:endParaRPr lang="en-US" altLang="en-US">
                  <a:latin typeface="Times New Roman" pitchFamily="18" charset="0"/>
                </a:endParaRPr>
              </a:p>
            </p:txBody>
          </p:sp>
          <p:sp>
            <p:nvSpPr>
              <p:cNvPr id="9" name="Rectangle 7"/>
              <p:cNvSpPr>
                <a:spLocks noChangeArrowheads="1"/>
              </p:cNvSpPr>
              <p:nvPr userDrawn="1"/>
            </p:nvSpPr>
            <p:spPr bwMode="auto">
              <a:xfrm>
                <a:off x="1081" y="1065"/>
                <a:ext cx="362" cy="405"/>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eaLnBrk="1" hangingPunct="1">
                  <a:defRPr/>
                </a:pPr>
                <a:endParaRPr lang="en-US" altLang="en-US">
                  <a:latin typeface="Times New Roman" pitchFamily="18" charset="0"/>
                </a:endParaRPr>
              </a:p>
            </p:txBody>
          </p:sp>
          <p:sp>
            <p:nvSpPr>
              <p:cNvPr id="10" name="Rectangle 8"/>
              <p:cNvSpPr>
                <a:spLocks noChangeArrowheads="1"/>
              </p:cNvSpPr>
              <p:nvPr userDrawn="1"/>
            </p:nvSpPr>
            <p:spPr bwMode="auto">
              <a:xfrm>
                <a:off x="1437" y="672"/>
                <a:ext cx="369" cy="400"/>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eaLnBrk="1" hangingPunct="1">
                  <a:defRPr/>
                </a:pPr>
                <a:endParaRPr lang="en-US" altLang="en-US">
                  <a:latin typeface="Times New Roman" pitchFamily="18" charset="0"/>
                </a:endParaRPr>
              </a:p>
            </p:txBody>
          </p:sp>
          <p:sp>
            <p:nvSpPr>
              <p:cNvPr id="11" name="Rectangle 9"/>
              <p:cNvSpPr>
                <a:spLocks noChangeArrowheads="1"/>
              </p:cNvSpPr>
              <p:nvPr userDrawn="1"/>
            </p:nvSpPr>
            <p:spPr bwMode="auto">
              <a:xfrm>
                <a:off x="719" y="2257"/>
                <a:ext cx="368" cy="404"/>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eaLnBrk="1" hangingPunct="1">
                  <a:defRPr/>
                </a:pPr>
                <a:endParaRPr lang="en-US" altLang="en-US">
                  <a:latin typeface="Times New Roman" pitchFamily="18" charset="0"/>
                </a:endParaRPr>
              </a:p>
            </p:txBody>
          </p:sp>
          <p:sp>
            <p:nvSpPr>
              <p:cNvPr id="12" name="Rectangle 10"/>
              <p:cNvSpPr>
                <a:spLocks noChangeArrowheads="1"/>
              </p:cNvSpPr>
              <p:nvPr userDrawn="1"/>
            </p:nvSpPr>
            <p:spPr bwMode="auto">
              <a:xfrm>
                <a:off x="1437" y="1065"/>
                <a:ext cx="369" cy="40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eaLnBrk="1" hangingPunct="1">
                  <a:defRPr/>
                </a:pPr>
                <a:endParaRPr lang="en-US" altLang="en-US">
                  <a:latin typeface="Times New Roman" pitchFamily="18" charset="0"/>
                </a:endParaRPr>
              </a:p>
            </p:txBody>
          </p:sp>
          <p:sp>
            <p:nvSpPr>
              <p:cNvPr id="13" name="Rectangle 11"/>
              <p:cNvSpPr>
                <a:spLocks noChangeArrowheads="1"/>
              </p:cNvSpPr>
              <p:nvPr userDrawn="1"/>
            </p:nvSpPr>
            <p:spPr bwMode="auto">
              <a:xfrm>
                <a:off x="719" y="1464"/>
                <a:ext cx="368" cy="399"/>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eaLnBrk="1" hangingPunct="1">
                  <a:defRPr/>
                </a:pPr>
                <a:endParaRPr lang="en-US" altLang="en-US">
                  <a:latin typeface="Times New Roman" pitchFamily="18" charset="0"/>
                </a:endParaRPr>
              </a:p>
            </p:txBody>
          </p:sp>
          <p:sp>
            <p:nvSpPr>
              <p:cNvPr id="14" name="Rectangle 12"/>
              <p:cNvSpPr>
                <a:spLocks noChangeArrowheads="1"/>
              </p:cNvSpPr>
              <p:nvPr userDrawn="1"/>
            </p:nvSpPr>
            <p:spPr bwMode="auto">
              <a:xfrm>
                <a:off x="0" y="1464"/>
                <a:ext cx="367" cy="399"/>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eaLnBrk="1" hangingPunct="1">
                  <a:defRPr/>
                </a:pPr>
                <a:endParaRPr lang="en-US" altLang="en-US">
                  <a:latin typeface="Times New Roman" pitchFamily="18" charset="0"/>
                </a:endParaRPr>
              </a:p>
            </p:txBody>
          </p:sp>
          <p:sp>
            <p:nvSpPr>
              <p:cNvPr id="15" name="Rectangle 13"/>
              <p:cNvSpPr>
                <a:spLocks noChangeArrowheads="1"/>
              </p:cNvSpPr>
              <p:nvPr userDrawn="1"/>
            </p:nvSpPr>
            <p:spPr bwMode="auto">
              <a:xfrm>
                <a:off x="1081" y="1464"/>
                <a:ext cx="362" cy="39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eaLnBrk="1" hangingPunct="1">
                  <a:defRPr/>
                </a:pPr>
                <a:endParaRPr lang="en-US" altLang="en-US">
                  <a:latin typeface="Times New Roman" pitchFamily="18" charset="0"/>
                </a:endParaRPr>
              </a:p>
            </p:txBody>
          </p:sp>
          <p:sp>
            <p:nvSpPr>
              <p:cNvPr id="16" name="Rectangle 14"/>
              <p:cNvSpPr>
                <a:spLocks noChangeArrowheads="1"/>
              </p:cNvSpPr>
              <p:nvPr userDrawn="1"/>
            </p:nvSpPr>
            <p:spPr bwMode="auto">
              <a:xfrm>
                <a:off x="361" y="1857"/>
                <a:ext cx="363" cy="4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eaLnBrk="1" hangingPunct="1">
                  <a:defRPr/>
                </a:pPr>
                <a:endParaRPr lang="en-US" altLang="en-US">
                  <a:latin typeface="Times New Roman" pitchFamily="18" charset="0"/>
                </a:endParaRPr>
              </a:p>
            </p:txBody>
          </p:sp>
          <p:sp>
            <p:nvSpPr>
              <p:cNvPr id="17" name="Rectangle 15"/>
              <p:cNvSpPr>
                <a:spLocks noChangeArrowheads="1"/>
              </p:cNvSpPr>
              <p:nvPr userDrawn="1"/>
            </p:nvSpPr>
            <p:spPr bwMode="auto">
              <a:xfrm>
                <a:off x="719" y="1857"/>
                <a:ext cx="368" cy="4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eaLnBrk="1" hangingPunct="1">
                  <a:defRPr/>
                </a:pPr>
                <a:endParaRPr lang="en-US" altLang="en-US">
                  <a:latin typeface="Times New Roman" pitchFamily="18" charset="0"/>
                </a:endParaRPr>
              </a:p>
            </p:txBody>
          </p:sp>
        </p:grpSp>
      </p:grpSp>
      <p:sp>
        <p:nvSpPr>
          <p:cNvPr id="12307" name="Rectangle 19"/>
          <p:cNvSpPr>
            <a:spLocks noGrp="1" noChangeArrowheads="1"/>
          </p:cNvSpPr>
          <p:nvPr>
            <p:ph type="ctrTitle"/>
          </p:nvPr>
        </p:nvSpPr>
        <p:spPr>
          <a:xfrm>
            <a:off x="2971800" y="1828800"/>
            <a:ext cx="6019800" cy="2209800"/>
          </a:xfrm>
        </p:spPr>
        <p:txBody>
          <a:bodyPr/>
          <a:lstStyle>
            <a:lvl1pPr>
              <a:defRPr sz="5000">
                <a:solidFill>
                  <a:srgbClr val="FFFFFF"/>
                </a:solidFill>
              </a:defRPr>
            </a:lvl1pPr>
          </a:lstStyle>
          <a:p>
            <a:pPr lvl="0"/>
            <a:r>
              <a:rPr lang="en-US" altLang="en-US" noProof="0"/>
              <a:t>Click to edit Master title style</a:t>
            </a:r>
          </a:p>
        </p:txBody>
      </p:sp>
      <p:sp>
        <p:nvSpPr>
          <p:cNvPr id="12308" name="Rectangle 20"/>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3400"/>
            </a:lvl1pPr>
          </a:lstStyle>
          <a:p>
            <a:pPr lvl="0"/>
            <a:r>
              <a:rPr lang="en-US" altLang="en-US" noProof="0"/>
              <a:t>Click to edit Master subtitle style</a:t>
            </a:r>
          </a:p>
        </p:txBody>
      </p:sp>
      <p:sp>
        <p:nvSpPr>
          <p:cNvPr id="18" name="Rectangle 16"/>
          <p:cNvSpPr>
            <a:spLocks noGrp="1" noChangeArrowheads="1"/>
          </p:cNvSpPr>
          <p:nvPr>
            <p:ph type="dt" sz="half" idx="10"/>
          </p:nvPr>
        </p:nvSpPr>
        <p:spPr>
          <a:xfrm>
            <a:off x="457200" y="6248400"/>
            <a:ext cx="2133600" cy="457200"/>
          </a:xfrm>
        </p:spPr>
        <p:txBody>
          <a:bodyPr/>
          <a:lstStyle>
            <a:lvl1pPr>
              <a:defRPr/>
            </a:lvl1pPr>
          </a:lstStyle>
          <a:p>
            <a:pPr>
              <a:defRPr/>
            </a:pPr>
            <a:endParaRPr lang="en-US" altLang="en-US"/>
          </a:p>
        </p:txBody>
      </p:sp>
      <p:sp>
        <p:nvSpPr>
          <p:cNvPr id="19" name="Rectangle 17"/>
          <p:cNvSpPr>
            <a:spLocks noGrp="1" noChangeArrowheads="1"/>
          </p:cNvSpPr>
          <p:nvPr>
            <p:ph type="ftr" sz="quarter" idx="11"/>
          </p:nvPr>
        </p:nvSpPr>
        <p:spPr/>
        <p:txBody>
          <a:bodyPr/>
          <a:lstStyle>
            <a:lvl1pPr>
              <a:defRPr/>
            </a:lvl1pPr>
          </a:lstStyle>
          <a:p>
            <a:pPr>
              <a:defRPr/>
            </a:pPr>
            <a:endParaRPr lang="en-US" altLang="en-US"/>
          </a:p>
        </p:txBody>
      </p:sp>
      <p:sp>
        <p:nvSpPr>
          <p:cNvPr id="20" name="Rectangle 18"/>
          <p:cNvSpPr>
            <a:spLocks noGrp="1" noChangeArrowheads="1"/>
          </p:cNvSpPr>
          <p:nvPr>
            <p:ph type="sldNum" sz="quarter" idx="12"/>
          </p:nvPr>
        </p:nvSpPr>
        <p:spPr/>
        <p:txBody>
          <a:bodyPr/>
          <a:lstStyle>
            <a:lvl1pPr>
              <a:defRPr/>
            </a:lvl1pPr>
          </a:lstStyle>
          <a:p>
            <a:pPr>
              <a:defRPr/>
            </a:pPr>
            <a:fld id="{C0C89233-1642-4B6D-B24F-04F7CF96B35E}" type="slidenum">
              <a:rPr lang="en-US" altLang="en-US"/>
              <a:pPr>
                <a:defRPr/>
              </a:pPr>
              <a:t>‹#›</a:t>
            </a:fld>
            <a:endParaRPr lang="en-US" altLang="en-US"/>
          </a:p>
        </p:txBody>
      </p:sp>
    </p:spTree>
    <p:extLst>
      <p:ext uri="{BB962C8B-B14F-4D97-AF65-F5344CB8AC3E}">
        <p14:creationId xmlns:p14="http://schemas.microsoft.com/office/powerpoint/2010/main" val="16092194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ftr" sz="quarter" idx="10"/>
          </p:nvPr>
        </p:nvSpPr>
        <p:spPr>
          <a:ln/>
        </p:spPr>
        <p:txBody>
          <a:bodyPr/>
          <a:lstStyle>
            <a:lvl1pPr>
              <a:defRPr/>
            </a:lvl1pPr>
          </a:lstStyle>
          <a:p>
            <a:pPr>
              <a:defRPr/>
            </a:pPr>
            <a:endParaRPr lang="en-US" altLang="en-US"/>
          </a:p>
        </p:txBody>
      </p:sp>
      <p:sp>
        <p:nvSpPr>
          <p:cNvPr id="5" name="Rectangle 3"/>
          <p:cNvSpPr>
            <a:spLocks noGrp="1" noChangeArrowheads="1"/>
          </p:cNvSpPr>
          <p:nvPr>
            <p:ph type="sldNum" sz="quarter" idx="11"/>
          </p:nvPr>
        </p:nvSpPr>
        <p:spPr>
          <a:ln/>
        </p:spPr>
        <p:txBody>
          <a:bodyPr/>
          <a:lstStyle>
            <a:lvl1pPr>
              <a:defRPr/>
            </a:lvl1pPr>
          </a:lstStyle>
          <a:p>
            <a:pPr>
              <a:defRPr/>
            </a:pPr>
            <a:fld id="{AF409584-B7E8-4DDA-9446-9164628D0FF6}" type="slidenum">
              <a:rPr lang="en-US" altLang="en-US"/>
              <a:pPr>
                <a:defRPr/>
              </a:pPr>
              <a:t>‹#›</a:t>
            </a:fld>
            <a:endParaRPr lang="en-US" altLang="en-US"/>
          </a:p>
        </p:txBody>
      </p:sp>
      <p:sp>
        <p:nvSpPr>
          <p:cNvPr id="6" name="Rectangle 16"/>
          <p:cNvSpPr>
            <a:spLocks noGrp="1" noChangeArrowheads="1"/>
          </p:cNvSpPr>
          <p:nvPr>
            <p:ph type="dt" sz="half" idx="12"/>
          </p:nvPr>
        </p:nvSpPr>
        <p:spPr>
          <a:ln/>
        </p:spPr>
        <p:txBody>
          <a:bodyPr/>
          <a:lstStyle>
            <a:lvl1pPr>
              <a:defRPr/>
            </a:lvl1pPr>
          </a:lstStyle>
          <a:p>
            <a:pPr>
              <a:defRPr/>
            </a:pPr>
            <a:endParaRPr lang="en-US" altLang="en-US"/>
          </a:p>
        </p:txBody>
      </p:sp>
    </p:spTree>
    <p:extLst>
      <p:ext uri="{BB962C8B-B14F-4D97-AF65-F5344CB8AC3E}">
        <p14:creationId xmlns:p14="http://schemas.microsoft.com/office/powerpoint/2010/main" val="5795761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5410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457200"/>
            <a:ext cx="60198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ftr" sz="quarter" idx="10"/>
          </p:nvPr>
        </p:nvSpPr>
        <p:spPr>
          <a:ln/>
        </p:spPr>
        <p:txBody>
          <a:bodyPr/>
          <a:lstStyle>
            <a:lvl1pPr>
              <a:defRPr/>
            </a:lvl1pPr>
          </a:lstStyle>
          <a:p>
            <a:pPr>
              <a:defRPr/>
            </a:pPr>
            <a:endParaRPr lang="en-US" altLang="en-US"/>
          </a:p>
        </p:txBody>
      </p:sp>
      <p:sp>
        <p:nvSpPr>
          <p:cNvPr id="5" name="Rectangle 3"/>
          <p:cNvSpPr>
            <a:spLocks noGrp="1" noChangeArrowheads="1"/>
          </p:cNvSpPr>
          <p:nvPr>
            <p:ph type="sldNum" sz="quarter" idx="11"/>
          </p:nvPr>
        </p:nvSpPr>
        <p:spPr>
          <a:ln/>
        </p:spPr>
        <p:txBody>
          <a:bodyPr/>
          <a:lstStyle>
            <a:lvl1pPr>
              <a:defRPr/>
            </a:lvl1pPr>
          </a:lstStyle>
          <a:p>
            <a:pPr>
              <a:defRPr/>
            </a:pPr>
            <a:fld id="{144B9164-D01F-462C-8D97-89054D1AA226}" type="slidenum">
              <a:rPr lang="en-US" altLang="en-US"/>
              <a:pPr>
                <a:defRPr/>
              </a:pPr>
              <a:t>‹#›</a:t>
            </a:fld>
            <a:endParaRPr lang="en-US" altLang="en-US"/>
          </a:p>
        </p:txBody>
      </p:sp>
      <p:sp>
        <p:nvSpPr>
          <p:cNvPr id="6" name="Rectangle 16"/>
          <p:cNvSpPr>
            <a:spLocks noGrp="1" noChangeArrowheads="1"/>
          </p:cNvSpPr>
          <p:nvPr>
            <p:ph type="dt" sz="half" idx="12"/>
          </p:nvPr>
        </p:nvSpPr>
        <p:spPr>
          <a:ln/>
        </p:spPr>
        <p:txBody>
          <a:bodyPr/>
          <a:lstStyle>
            <a:lvl1pPr>
              <a:defRPr/>
            </a:lvl1pPr>
          </a:lstStyle>
          <a:p>
            <a:pPr>
              <a:defRPr/>
            </a:pPr>
            <a:endParaRPr lang="en-US" altLang="en-US"/>
          </a:p>
        </p:txBody>
      </p:sp>
    </p:spTree>
    <p:extLst>
      <p:ext uri="{BB962C8B-B14F-4D97-AF65-F5344CB8AC3E}">
        <p14:creationId xmlns:p14="http://schemas.microsoft.com/office/powerpoint/2010/main" val="14275852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a:t>Click to edit Master title style</a:t>
            </a:r>
          </a:p>
        </p:txBody>
      </p:sp>
      <p:sp>
        <p:nvSpPr>
          <p:cNvPr id="3" name="Text Placeholder 2"/>
          <p:cNvSpPr>
            <a:spLocks noGrp="1"/>
          </p:cNvSpPr>
          <p:nvPr>
            <p:ph type="body" sz="half" idx="1"/>
          </p:nvPr>
        </p:nvSpPr>
        <p:spPr>
          <a:xfrm>
            <a:off x="457200" y="1981200"/>
            <a:ext cx="4038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4038600" cy="1866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4000500"/>
            <a:ext cx="4038600" cy="1866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2"/>
          <p:cNvSpPr>
            <a:spLocks noGrp="1" noChangeArrowheads="1"/>
          </p:cNvSpPr>
          <p:nvPr>
            <p:ph type="ftr" sz="quarter" idx="10"/>
          </p:nvPr>
        </p:nvSpPr>
        <p:spPr>
          <a:ln/>
        </p:spPr>
        <p:txBody>
          <a:bodyPr/>
          <a:lstStyle>
            <a:lvl1pPr>
              <a:defRPr/>
            </a:lvl1pPr>
          </a:lstStyle>
          <a:p>
            <a:pPr>
              <a:defRPr/>
            </a:pPr>
            <a:endParaRPr lang="en-US" altLang="en-US"/>
          </a:p>
        </p:txBody>
      </p:sp>
      <p:sp>
        <p:nvSpPr>
          <p:cNvPr id="7" name="Rectangle 3"/>
          <p:cNvSpPr>
            <a:spLocks noGrp="1" noChangeArrowheads="1"/>
          </p:cNvSpPr>
          <p:nvPr>
            <p:ph type="sldNum" sz="quarter" idx="11"/>
          </p:nvPr>
        </p:nvSpPr>
        <p:spPr>
          <a:ln/>
        </p:spPr>
        <p:txBody>
          <a:bodyPr/>
          <a:lstStyle>
            <a:lvl1pPr>
              <a:defRPr/>
            </a:lvl1pPr>
          </a:lstStyle>
          <a:p>
            <a:pPr>
              <a:defRPr/>
            </a:pPr>
            <a:fld id="{DA32255F-51EA-466E-8A8D-E7DE486587F0}" type="slidenum">
              <a:rPr lang="en-US" altLang="en-US"/>
              <a:pPr>
                <a:defRPr/>
              </a:pPr>
              <a:t>‹#›</a:t>
            </a:fld>
            <a:endParaRPr lang="en-US" altLang="en-US"/>
          </a:p>
        </p:txBody>
      </p:sp>
      <p:sp>
        <p:nvSpPr>
          <p:cNvPr id="8" name="Rectangle 16"/>
          <p:cNvSpPr>
            <a:spLocks noGrp="1" noChangeArrowheads="1"/>
          </p:cNvSpPr>
          <p:nvPr>
            <p:ph type="dt" sz="half" idx="12"/>
          </p:nvPr>
        </p:nvSpPr>
        <p:spPr>
          <a:ln/>
        </p:spPr>
        <p:txBody>
          <a:bodyPr/>
          <a:lstStyle>
            <a:lvl1pPr>
              <a:defRPr/>
            </a:lvl1pPr>
          </a:lstStyle>
          <a:p>
            <a:pPr>
              <a:defRPr/>
            </a:pPr>
            <a:endParaRPr lang="en-US" altLang="en-US"/>
          </a:p>
        </p:txBody>
      </p:sp>
    </p:spTree>
    <p:extLst>
      <p:ext uri="{BB962C8B-B14F-4D97-AF65-F5344CB8AC3E}">
        <p14:creationId xmlns:p14="http://schemas.microsoft.com/office/powerpoint/2010/main" val="35423972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a:t>Click to edit Master title style</a:t>
            </a:r>
          </a:p>
        </p:txBody>
      </p:sp>
      <p:sp>
        <p:nvSpPr>
          <p:cNvPr id="3" name="Chart Placeholder 2"/>
          <p:cNvSpPr>
            <a:spLocks noGrp="1"/>
          </p:cNvSpPr>
          <p:nvPr>
            <p:ph type="chart" idx="1"/>
          </p:nvPr>
        </p:nvSpPr>
        <p:spPr>
          <a:xfrm>
            <a:off x="457200" y="1981200"/>
            <a:ext cx="8229600" cy="3886200"/>
          </a:xfrm>
        </p:spPr>
        <p:txBody>
          <a:bodyPr/>
          <a:lstStyle/>
          <a:p>
            <a:pPr lvl="0"/>
            <a:endParaRPr lang="en-US" noProof="0"/>
          </a:p>
        </p:txBody>
      </p:sp>
      <p:sp>
        <p:nvSpPr>
          <p:cNvPr id="4" name="Rectangle 2"/>
          <p:cNvSpPr>
            <a:spLocks noGrp="1" noChangeArrowheads="1"/>
          </p:cNvSpPr>
          <p:nvPr>
            <p:ph type="ftr" sz="quarter" idx="10"/>
          </p:nvPr>
        </p:nvSpPr>
        <p:spPr>
          <a:ln/>
        </p:spPr>
        <p:txBody>
          <a:bodyPr/>
          <a:lstStyle>
            <a:lvl1pPr>
              <a:defRPr/>
            </a:lvl1pPr>
          </a:lstStyle>
          <a:p>
            <a:pPr>
              <a:defRPr/>
            </a:pPr>
            <a:endParaRPr lang="en-US" altLang="en-US"/>
          </a:p>
        </p:txBody>
      </p:sp>
      <p:sp>
        <p:nvSpPr>
          <p:cNvPr id="5" name="Rectangle 3"/>
          <p:cNvSpPr>
            <a:spLocks noGrp="1" noChangeArrowheads="1"/>
          </p:cNvSpPr>
          <p:nvPr>
            <p:ph type="sldNum" sz="quarter" idx="11"/>
          </p:nvPr>
        </p:nvSpPr>
        <p:spPr>
          <a:ln/>
        </p:spPr>
        <p:txBody>
          <a:bodyPr/>
          <a:lstStyle>
            <a:lvl1pPr>
              <a:defRPr/>
            </a:lvl1pPr>
          </a:lstStyle>
          <a:p>
            <a:pPr>
              <a:defRPr/>
            </a:pPr>
            <a:fld id="{1C3B0E47-9076-4E04-8D45-751B7CD20348}" type="slidenum">
              <a:rPr lang="en-US" altLang="en-US"/>
              <a:pPr>
                <a:defRPr/>
              </a:pPr>
              <a:t>‹#›</a:t>
            </a:fld>
            <a:endParaRPr lang="en-US" altLang="en-US"/>
          </a:p>
        </p:txBody>
      </p:sp>
      <p:sp>
        <p:nvSpPr>
          <p:cNvPr id="6" name="Rectangle 16"/>
          <p:cNvSpPr>
            <a:spLocks noGrp="1" noChangeArrowheads="1"/>
          </p:cNvSpPr>
          <p:nvPr>
            <p:ph type="dt" sz="half" idx="12"/>
          </p:nvPr>
        </p:nvSpPr>
        <p:spPr>
          <a:ln/>
        </p:spPr>
        <p:txBody>
          <a:bodyPr/>
          <a:lstStyle>
            <a:lvl1pPr>
              <a:defRPr/>
            </a:lvl1pPr>
          </a:lstStyle>
          <a:p>
            <a:pPr>
              <a:defRPr/>
            </a:pPr>
            <a:endParaRPr lang="en-US" altLang="en-US"/>
          </a:p>
        </p:txBody>
      </p:sp>
    </p:spTree>
    <p:extLst>
      <p:ext uri="{BB962C8B-B14F-4D97-AF65-F5344CB8AC3E}">
        <p14:creationId xmlns:p14="http://schemas.microsoft.com/office/powerpoint/2010/main" val="39328599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a:t>Click to edit Master title style</a:t>
            </a:r>
          </a:p>
        </p:txBody>
      </p:sp>
      <p:sp>
        <p:nvSpPr>
          <p:cNvPr id="3" name="Content Placeholder 2"/>
          <p:cNvSpPr>
            <a:spLocks noGrp="1"/>
          </p:cNvSpPr>
          <p:nvPr>
            <p:ph sz="half" idx="1"/>
          </p:nvPr>
        </p:nvSpPr>
        <p:spPr>
          <a:xfrm>
            <a:off x="457200" y="1981200"/>
            <a:ext cx="4038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4038600" cy="1866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4000500"/>
            <a:ext cx="4038600" cy="1866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2"/>
          <p:cNvSpPr>
            <a:spLocks noGrp="1" noChangeArrowheads="1"/>
          </p:cNvSpPr>
          <p:nvPr>
            <p:ph type="ftr" sz="quarter" idx="10"/>
          </p:nvPr>
        </p:nvSpPr>
        <p:spPr>
          <a:ln/>
        </p:spPr>
        <p:txBody>
          <a:bodyPr/>
          <a:lstStyle>
            <a:lvl1pPr>
              <a:defRPr/>
            </a:lvl1pPr>
          </a:lstStyle>
          <a:p>
            <a:pPr>
              <a:defRPr/>
            </a:pPr>
            <a:endParaRPr lang="en-US" altLang="en-US"/>
          </a:p>
        </p:txBody>
      </p:sp>
      <p:sp>
        <p:nvSpPr>
          <p:cNvPr id="7" name="Rectangle 3"/>
          <p:cNvSpPr>
            <a:spLocks noGrp="1" noChangeArrowheads="1"/>
          </p:cNvSpPr>
          <p:nvPr>
            <p:ph type="sldNum" sz="quarter" idx="11"/>
          </p:nvPr>
        </p:nvSpPr>
        <p:spPr>
          <a:ln/>
        </p:spPr>
        <p:txBody>
          <a:bodyPr/>
          <a:lstStyle>
            <a:lvl1pPr>
              <a:defRPr/>
            </a:lvl1pPr>
          </a:lstStyle>
          <a:p>
            <a:pPr>
              <a:defRPr/>
            </a:pPr>
            <a:fld id="{0FC574BB-77D9-4B95-A471-DD6D93DED7D9}" type="slidenum">
              <a:rPr lang="en-US" altLang="en-US"/>
              <a:pPr>
                <a:defRPr/>
              </a:pPr>
              <a:t>‹#›</a:t>
            </a:fld>
            <a:endParaRPr lang="en-US" altLang="en-US"/>
          </a:p>
        </p:txBody>
      </p:sp>
      <p:sp>
        <p:nvSpPr>
          <p:cNvPr id="8" name="Rectangle 16"/>
          <p:cNvSpPr>
            <a:spLocks noGrp="1" noChangeArrowheads="1"/>
          </p:cNvSpPr>
          <p:nvPr>
            <p:ph type="dt" sz="half" idx="12"/>
          </p:nvPr>
        </p:nvSpPr>
        <p:spPr>
          <a:ln/>
        </p:spPr>
        <p:txBody>
          <a:bodyPr/>
          <a:lstStyle>
            <a:lvl1pPr>
              <a:defRPr/>
            </a:lvl1pPr>
          </a:lstStyle>
          <a:p>
            <a:pPr>
              <a:defRPr/>
            </a:pPr>
            <a:endParaRPr lang="en-US" altLang="en-US"/>
          </a:p>
        </p:txBody>
      </p:sp>
    </p:spTree>
    <p:extLst>
      <p:ext uri="{BB962C8B-B14F-4D97-AF65-F5344CB8AC3E}">
        <p14:creationId xmlns:p14="http://schemas.microsoft.com/office/powerpoint/2010/main" val="37738090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a:t>Click to edit Master title style</a:t>
            </a:r>
          </a:p>
        </p:txBody>
      </p:sp>
      <p:sp>
        <p:nvSpPr>
          <p:cNvPr id="3" name="Table Placeholder 2"/>
          <p:cNvSpPr>
            <a:spLocks noGrp="1"/>
          </p:cNvSpPr>
          <p:nvPr>
            <p:ph type="tbl" idx="1"/>
          </p:nvPr>
        </p:nvSpPr>
        <p:spPr>
          <a:xfrm>
            <a:off x="457200" y="1981200"/>
            <a:ext cx="8229600" cy="3886200"/>
          </a:xfrm>
        </p:spPr>
        <p:txBody>
          <a:bodyPr/>
          <a:lstStyle/>
          <a:p>
            <a:pPr lvl="0"/>
            <a:endParaRPr lang="en-US" noProof="0"/>
          </a:p>
        </p:txBody>
      </p:sp>
      <p:sp>
        <p:nvSpPr>
          <p:cNvPr id="4" name="Rectangle 2"/>
          <p:cNvSpPr>
            <a:spLocks noGrp="1" noChangeArrowheads="1"/>
          </p:cNvSpPr>
          <p:nvPr>
            <p:ph type="ftr" sz="quarter" idx="10"/>
          </p:nvPr>
        </p:nvSpPr>
        <p:spPr>
          <a:ln/>
        </p:spPr>
        <p:txBody>
          <a:bodyPr/>
          <a:lstStyle>
            <a:lvl1pPr>
              <a:defRPr/>
            </a:lvl1pPr>
          </a:lstStyle>
          <a:p>
            <a:pPr>
              <a:defRPr/>
            </a:pPr>
            <a:endParaRPr lang="en-US" altLang="en-US"/>
          </a:p>
        </p:txBody>
      </p:sp>
      <p:sp>
        <p:nvSpPr>
          <p:cNvPr id="5" name="Rectangle 3"/>
          <p:cNvSpPr>
            <a:spLocks noGrp="1" noChangeArrowheads="1"/>
          </p:cNvSpPr>
          <p:nvPr>
            <p:ph type="sldNum" sz="quarter" idx="11"/>
          </p:nvPr>
        </p:nvSpPr>
        <p:spPr>
          <a:ln/>
        </p:spPr>
        <p:txBody>
          <a:bodyPr/>
          <a:lstStyle>
            <a:lvl1pPr>
              <a:defRPr/>
            </a:lvl1pPr>
          </a:lstStyle>
          <a:p>
            <a:pPr>
              <a:defRPr/>
            </a:pPr>
            <a:fld id="{710E1468-E401-495E-91E0-FC6277CCC213}" type="slidenum">
              <a:rPr lang="en-US" altLang="en-US"/>
              <a:pPr>
                <a:defRPr/>
              </a:pPr>
              <a:t>‹#›</a:t>
            </a:fld>
            <a:endParaRPr lang="en-US" altLang="en-US"/>
          </a:p>
        </p:txBody>
      </p:sp>
      <p:sp>
        <p:nvSpPr>
          <p:cNvPr id="6" name="Rectangle 16"/>
          <p:cNvSpPr>
            <a:spLocks noGrp="1" noChangeArrowheads="1"/>
          </p:cNvSpPr>
          <p:nvPr>
            <p:ph type="dt" sz="half" idx="12"/>
          </p:nvPr>
        </p:nvSpPr>
        <p:spPr>
          <a:ln/>
        </p:spPr>
        <p:txBody>
          <a:bodyPr/>
          <a:lstStyle>
            <a:lvl1pPr>
              <a:defRPr/>
            </a:lvl1pPr>
          </a:lstStyle>
          <a:p>
            <a:pPr>
              <a:defRPr/>
            </a:pPr>
            <a:endParaRPr lang="en-US" altLang="en-US"/>
          </a:p>
        </p:txBody>
      </p:sp>
    </p:spTree>
    <p:extLst>
      <p:ext uri="{BB962C8B-B14F-4D97-AF65-F5344CB8AC3E}">
        <p14:creationId xmlns:p14="http://schemas.microsoft.com/office/powerpoint/2010/main" val="5859546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ftr" sz="quarter" idx="10"/>
          </p:nvPr>
        </p:nvSpPr>
        <p:spPr>
          <a:ln/>
        </p:spPr>
        <p:txBody>
          <a:bodyPr/>
          <a:lstStyle>
            <a:lvl1pPr>
              <a:defRPr/>
            </a:lvl1pPr>
          </a:lstStyle>
          <a:p>
            <a:pPr>
              <a:defRPr/>
            </a:pPr>
            <a:endParaRPr lang="en-US" altLang="en-US"/>
          </a:p>
        </p:txBody>
      </p:sp>
      <p:sp>
        <p:nvSpPr>
          <p:cNvPr id="5" name="Rectangle 3"/>
          <p:cNvSpPr>
            <a:spLocks noGrp="1" noChangeArrowheads="1"/>
          </p:cNvSpPr>
          <p:nvPr>
            <p:ph type="sldNum" sz="quarter" idx="11"/>
          </p:nvPr>
        </p:nvSpPr>
        <p:spPr>
          <a:ln/>
        </p:spPr>
        <p:txBody>
          <a:bodyPr/>
          <a:lstStyle>
            <a:lvl1pPr>
              <a:defRPr/>
            </a:lvl1pPr>
          </a:lstStyle>
          <a:p>
            <a:pPr>
              <a:defRPr/>
            </a:pPr>
            <a:fld id="{782FEDE2-7891-45A5-B087-D29A29DC8A51}" type="slidenum">
              <a:rPr lang="en-US" altLang="en-US"/>
              <a:pPr>
                <a:defRPr/>
              </a:pPr>
              <a:t>‹#›</a:t>
            </a:fld>
            <a:endParaRPr lang="en-US" altLang="en-US"/>
          </a:p>
        </p:txBody>
      </p:sp>
      <p:sp>
        <p:nvSpPr>
          <p:cNvPr id="6" name="Rectangle 16"/>
          <p:cNvSpPr>
            <a:spLocks noGrp="1" noChangeArrowheads="1"/>
          </p:cNvSpPr>
          <p:nvPr>
            <p:ph type="dt" sz="half" idx="12"/>
          </p:nvPr>
        </p:nvSpPr>
        <p:spPr>
          <a:ln/>
        </p:spPr>
        <p:txBody>
          <a:bodyPr/>
          <a:lstStyle>
            <a:lvl1pPr>
              <a:defRPr/>
            </a:lvl1pPr>
          </a:lstStyle>
          <a:p>
            <a:pPr>
              <a:defRPr/>
            </a:pPr>
            <a:endParaRPr lang="en-US" altLang="en-US"/>
          </a:p>
        </p:txBody>
      </p:sp>
    </p:spTree>
    <p:extLst>
      <p:ext uri="{BB962C8B-B14F-4D97-AF65-F5344CB8AC3E}">
        <p14:creationId xmlns:p14="http://schemas.microsoft.com/office/powerpoint/2010/main" val="13099232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
          <p:cNvSpPr>
            <a:spLocks noGrp="1" noChangeArrowheads="1"/>
          </p:cNvSpPr>
          <p:nvPr>
            <p:ph type="ftr" sz="quarter" idx="10"/>
          </p:nvPr>
        </p:nvSpPr>
        <p:spPr>
          <a:ln/>
        </p:spPr>
        <p:txBody>
          <a:bodyPr/>
          <a:lstStyle>
            <a:lvl1pPr>
              <a:defRPr/>
            </a:lvl1pPr>
          </a:lstStyle>
          <a:p>
            <a:pPr>
              <a:defRPr/>
            </a:pPr>
            <a:endParaRPr lang="en-US" altLang="en-US"/>
          </a:p>
        </p:txBody>
      </p:sp>
      <p:sp>
        <p:nvSpPr>
          <p:cNvPr id="5" name="Rectangle 3"/>
          <p:cNvSpPr>
            <a:spLocks noGrp="1" noChangeArrowheads="1"/>
          </p:cNvSpPr>
          <p:nvPr>
            <p:ph type="sldNum" sz="quarter" idx="11"/>
          </p:nvPr>
        </p:nvSpPr>
        <p:spPr>
          <a:ln/>
        </p:spPr>
        <p:txBody>
          <a:bodyPr/>
          <a:lstStyle>
            <a:lvl1pPr>
              <a:defRPr/>
            </a:lvl1pPr>
          </a:lstStyle>
          <a:p>
            <a:pPr>
              <a:defRPr/>
            </a:pPr>
            <a:fld id="{703E13A8-F968-40C0-8F6C-550906A44679}" type="slidenum">
              <a:rPr lang="en-US" altLang="en-US"/>
              <a:pPr>
                <a:defRPr/>
              </a:pPr>
              <a:t>‹#›</a:t>
            </a:fld>
            <a:endParaRPr lang="en-US" altLang="en-US"/>
          </a:p>
        </p:txBody>
      </p:sp>
      <p:sp>
        <p:nvSpPr>
          <p:cNvPr id="6" name="Rectangle 16"/>
          <p:cNvSpPr>
            <a:spLocks noGrp="1" noChangeArrowheads="1"/>
          </p:cNvSpPr>
          <p:nvPr>
            <p:ph type="dt" sz="half" idx="12"/>
          </p:nvPr>
        </p:nvSpPr>
        <p:spPr>
          <a:ln/>
        </p:spPr>
        <p:txBody>
          <a:bodyPr/>
          <a:lstStyle>
            <a:lvl1pPr>
              <a:defRPr/>
            </a:lvl1pPr>
          </a:lstStyle>
          <a:p>
            <a:pPr>
              <a:defRPr/>
            </a:pPr>
            <a:endParaRPr lang="en-US" altLang="en-US"/>
          </a:p>
        </p:txBody>
      </p:sp>
    </p:spTree>
    <p:extLst>
      <p:ext uri="{BB962C8B-B14F-4D97-AF65-F5344CB8AC3E}">
        <p14:creationId xmlns:p14="http://schemas.microsoft.com/office/powerpoint/2010/main" val="17186769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
          <p:cNvSpPr>
            <a:spLocks noGrp="1" noChangeArrowheads="1"/>
          </p:cNvSpPr>
          <p:nvPr>
            <p:ph type="ftr" sz="quarter" idx="10"/>
          </p:nvPr>
        </p:nvSpPr>
        <p:spPr>
          <a:ln/>
        </p:spPr>
        <p:txBody>
          <a:bodyPr/>
          <a:lstStyle>
            <a:lvl1pPr>
              <a:defRPr/>
            </a:lvl1pPr>
          </a:lstStyle>
          <a:p>
            <a:pPr>
              <a:defRPr/>
            </a:pPr>
            <a:endParaRPr lang="en-US" altLang="en-US"/>
          </a:p>
        </p:txBody>
      </p:sp>
      <p:sp>
        <p:nvSpPr>
          <p:cNvPr id="6" name="Rectangle 3"/>
          <p:cNvSpPr>
            <a:spLocks noGrp="1" noChangeArrowheads="1"/>
          </p:cNvSpPr>
          <p:nvPr>
            <p:ph type="sldNum" sz="quarter" idx="11"/>
          </p:nvPr>
        </p:nvSpPr>
        <p:spPr>
          <a:ln/>
        </p:spPr>
        <p:txBody>
          <a:bodyPr/>
          <a:lstStyle>
            <a:lvl1pPr>
              <a:defRPr/>
            </a:lvl1pPr>
          </a:lstStyle>
          <a:p>
            <a:pPr>
              <a:defRPr/>
            </a:pPr>
            <a:fld id="{F272E07D-9EF5-40FA-BFC6-18578C8B587D}" type="slidenum">
              <a:rPr lang="en-US" altLang="en-US"/>
              <a:pPr>
                <a:defRPr/>
              </a:pPr>
              <a:t>‹#›</a:t>
            </a:fld>
            <a:endParaRPr lang="en-US" altLang="en-US"/>
          </a:p>
        </p:txBody>
      </p:sp>
      <p:sp>
        <p:nvSpPr>
          <p:cNvPr id="7" name="Rectangle 16"/>
          <p:cNvSpPr>
            <a:spLocks noGrp="1" noChangeArrowheads="1"/>
          </p:cNvSpPr>
          <p:nvPr>
            <p:ph type="dt" sz="half" idx="12"/>
          </p:nvPr>
        </p:nvSpPr>
        <p:spPr>
          <a:ln/>
        </p:spPr>
        <p:txBody>
          <a:bodyPr/>
          <a:lstStyle>
            <a:lvl1pPr>
              <a:defRPr/>
            </a:lvl1pPr>
          </a:lstStyle>
          <a:p>
            <a:pPr>
              <a:defRPr/>
            </a:pPr>
            <a:endParaRPr lang="en-US" altLang="en-US"/>
          </a:p>
        </p:txBody>
      </p:sp>
    </p:spTree>
    <p:extLst>
      <p:ext uri="{BB962C8B-B14F-4D97-AF65-F5344CB8AC3E}">
        <p14:creationId xmlns:p14="http://schemas.microsoft.com/office/powerpoint/2010/main" val="14186117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
          <p:cNvSpPr>
            <a:spLocks noGrp="1" noChangeArrowheads="1"/>
          </p:cNvSpPr>
          <p:nvPr>
            <p:ph type="ftr" sz="quarter" idx="10"/>
          </p:nvPr>
        </p:nvSpPr>
        <p:spPr>
          <a:ln/>
        </p:spPr>
        <p:txBody>
          <a:bodyPr/>
          <a:lstStyle>
            <a:lvl1pPr>
              <a:defRPr/>
            </a:lvl1pPr>
          </a:lstStyle>
          <a:p>
            <a:pPr>
              <a:defRPr/>
            </a:pPr>
            <a:endParaRPr lang="en-US" altLang="en-US"/>
          </a:p>
        </p:txBody>
      </p:sp>
      <p:sp>
        <p:nvSpPr>
          <p:cNvPr id="8" name="Rectangle 3"/>
          <p:cNvSpPr>
            <a:spLocks noGrp="1" noChangeArrowheads="1"/>
          </p:cNvSpPr>
          <p:nvPr>
            <p:ph type="sldNum" sz="quarter" idx="11"/>
          </p:nvPr>
        </p:nvSpPr>
        <p:spPr>
          <a:ln/>
        </p:spPr>
        <p:txBody>
          <a:bodyPr/>
          <a:lstStyle>
            <a:lvl1pPr>
              <a:defRPr/>
            </a:lvl1pPr>
          </a:lstStyle>
          <a:p>
            <a:pPr>
              <a:defRPr/>
            </a:pPr>
            <a:fld id="{137D33EB-D46A-4772-8920-97B51D70BD71}" type="slidenum">
              <a:rPr lang="en-US" altLang="en-US"/>
              <a:pPr>
                <a:defRPr/>
              </a:pPr>
              <a:t>‹#›</a:t>
            </a:fld>
            <a:endParaRPr lang="en-US" altLang="en-US"/>
          </a:p>
        </p:txBody>
      </p:sp>
      <p:sp>
        <p:nvSpPr>
          <p:cNvPr id="9" name="Rectangle 16"/>
          <p:cNvSpPr>
            <a:spLocks noGrp="1" noChangeArrowheads="1"/>
          </p:cNvSpPr>
          <p:nvPr>
            <p:ph type="dt" sz="half" idx="12"/>
          </p:nvPr>
        </p:nvSpPr>
        <p:spPr>
          <a:ln/>
        </p:spPr>
        <p:txBody>
          <a:bodyPr/>
          <a:lstStyle>
            <a:lvl1pPr>
              <a:defRPr/>
            </a:lvl1pPr>
          </a:lstStyle>
          <a:p>
            <a:pPr>
              <a:defRPr/>
            </a:pPr>
            <a:endParaRPr lang="en-US" altLang="en-US"/>
          </a:p>
        </p:txBody>
      </p:sp>
    </p:spTree>
    <p:extLst>
      <p:ext uri="{BB962C8B-B14F-4D97-AF65-F5344CB8AC3E}">
        <p14:creationId xmlns:p14="http://schemas.microsoft.com/office/powerpoint/2010/main" val="400301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
          <p:cNvSpPr>
            <a:spLocks noGrp="1" noChangeArrowheads="1"/>
          </p:cNvSpPr>
          <p:nvPr>
            <p:ph type="ftr" sz="quarter" idx="10"/>
          </p:nvPr>
        </p:nvSpPr>
        <p:spPr>
          <a:ln/>
        </p:spPr>
        <p:txBody>
          <a:bodyPr/>
          <a:lstStyle>
            <a:lvl1pPr>
              <a:defRPr/>
            </a:lvl1pPr>
          </a:lstStyle>
          <a:p>
            <a:pPr>
              <a:defRPr/>
            </a:pPr>
            <a:endParaRPr lang="en-US" altLang="en-US"/>
          </a:p>
        </p:txBody>
      </p:sp>
      <p:sp>
        <p:nvSpPr>
          <p:cNvPr id="4" name="Rectangle 3"/>
          <p:cNvSpPr>
            <a:spLocks noGrp="1" noChangeArrowheads="1"/>
          </p:cNvSpPr>
          <p:nvPr>
            <p:ph type="sldNum" sz="quarter" idx="11"/>
          </p:nvPr>
        </p:nvSpPr>
        <p:spPr>
          <a:ln/>
        </p:spPr>
        <p:txBody>
          <a:bodyPr/>
          <a:lstStyle>
            <a:lvl1pPr>
              <a:defRPr/>
            </a:lvl1pPr>
          </a:lstStyle>
          <a:p>
            <a:pPr>
              <a:defRPr/>
            </a:pPr>
            <a:fld id="{F7D80EF0-5363-4EB1-B13E-1B92BD6ED6D9}" type="slidenum">
              <a:rPr lang="en-US" altLang="en-US"/>
              <a:pPr>
                <a:defRPr/>
              </a:pPr>
              <a:t>‹#›</a:t>
            </a:fld>
            <a:endParaRPr lang="en-US" altLang="en-US"/>
          </a:p>
        </p:txBody>
      </p:sp>
      <p:sp>
        <p:nvSpPr>
          <p:cNvPr id="5" name="Rectangle 16"/>
          <p:cNvSpPr>
            <a:spLocks noGrp="1" noChangeArrowheads="1"/>
          </p:cNvSpPr>
          <p:nvPr>
            <p:ph type="dt" sz="half" idx="12"/>
          </p:nvPr>
        </p:nvSpPr>
        <p:spPr>
          <a:ln/>
        </p:spPr>
        <p:txBody>
          <a:bodyPr/>
          <a:lstStyle>
            <a:lvl1pPr>
              <a:defRPr/>
            </a:lvl1pPr>
          </a:lstStyle>
          <a:p>
            <a:pPr>
              <a:defRPr/>
            </a:pPr>
            <a:endParaRPr lang="en-US" altLang="en-US"/>
          </a:p>
        </p:txBody>
      </p:sp>
    </p:spTree>
    <p:extLst>
      <p:ext uri="{BB962C8B-B14F-4D97-AF65-F5344CB8AC3E}">
        <p14:creationId xmlns:p14="http://schemas.microsoft.com/office/powerpoint/2010/main" val="12891756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a:ln/>
        </p:spPr>
        <p:txBody>
          <a:bodyPr/>
          <a:lstStyle>
            <a:lvl1pPr>
              <a:defRPr/>
            </a:lvl1pPr>
          </a:lstStyle>
          <a:p>
            <a:pPr>
              <a:defRPr/>
            </a:pPr>
            <a:endParaRPr lang="en-US" altLang="en-US"/>
          </a:p>
        </p:txBody>
      </p:sp>
      <p:sp>
        <p:nvSpPr>
          <p:cNvPr id="3" name="Rectangle 3"/>
          <p:cNvSpPr>
            <a:spLocks noGrp="1" noChangeArrowheads="1"/>
          </p:cNvSpPr>
          <p:nvPr>
            <p:ph type="sldNum" sz="quarter" idx="11"/>
          </p:nvPr>
        </p:nvSpPr>
        <p:spPr>
          <a:ln/>
        </p:spPr>
        <p:txBody>
          <a:bodyPr/>
          <a:lstStyle>
            <a:lvl1pPr>
              <a:defRPr/>
            </a:lvl1pPr>
          </a:lstStyle>
          <a:p>
            <a:pPr>
              <a:defRPr/>
            </a:pPr>
            <a:fld id="{DBD8A44A-CD53-444B-B5C2-3B39FA5E6552}" type="slidenum">
              <a:rPr lang="en-US" altLang="en-US"/>
              <a:pPr>
                <a:defRPr/>
              </a:pPr>
              <a:t>‹#›</a:t>
            </a:fld>
            <a:endParaRPr lang="en-US" altLang="en-US"/>
          </a:p>
        </p:txBody>
      </p:sp>
      <p:sp>
        <p:nvSpPr>
          <p:cNvPr id="4" name="Rectangle 16"/>
          <p:cNvSpPr>
            <a:spLocks noGrp="1" noChangeArrowheads="1"/>
          </p:cNvSpPr>
          <p:nvPr>
            <p:ph type="dt" sz="half" idx="12"/>
          </p:nvPr>
        </p:nvSpPr>
        <p:spPr>
          <a:ln/>
        </p:spPr>
        <p:txBody>
          <a:bodyPr/>
          <a:lstStyle>
            <a:lvl1pPr>
              <a:defRPr/>
            </a:lvl1pPr>
          </a:lstStyle>
          <a:p>
            <a:pPr>
              <a:defRPr/>
            </a:pPr>
            <a:endParaRPr lang="en-US" altLang="en-US"/>
          </a:p>
        </p:txBody>
      </p:sp>
    </p:spTree>
    <p:extLst>
      <p:ext uri="{BB962C8B-B14F-4D97-AF65-F5344CB8AC3E}">
        <p14:creationId xmlns:p14="http://schemas.microsoft.com/office/powerpoint/2010/main" val="34121594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endParaRPr lang="en-US" altLang="en-US"/>
          </a:p>
        </p:txBody>
      </p:sp>
      <p:sp>
        <p:nvSpPr>
          <p:cNvPr id="6" name="Rectangle 3"/>
          <p:cNvSpPr>
            <a:spLocks noGrp="1" noChangeArrowheads="1"/>
          </p:cNvSpPr>
          <p:nvPr>
            <p:ph type="sldNum" sz="quarter" idx="11"/>
          </p:nvPr>
        </p:nvSpPr>
        <p:spPr>
          <a:ln/>
        </p:spPr>
        <p:txBody>
          <a:bodyPr/>
          <a:lstStyle>
            <a:lvl1pPr>
              <a:defRPr/>
            </a:lvl1pPr>
          </a:lstStyle>
          <a:p>
            <a:pPr>
              <a:defRPr/>
            </a:pPr>
            <a:fld id="{2BA714A2-446D-44E8-A71E-22D38C09B651}" type="slidenum">
              <a:rPr lang="en-US" altLang="en-US"/>
              <a:pPr>
                <a:defRPr/>
              </a:pPr>
              <a:t>‹#›</a:t>
            </a:fld>
            <a:endParaRPr lang="en-US" altLang="en-US"/>
          </a:p>
        </p:txBody>
      </p:sp>
      <p:sp>
        <p:nvSpPr>
          <p:cNvPr id="7" name="Rectangle 16"/>
          <p:cNvSpPr>
            <a:spLocks noGrp="1" noChangeArrowheads="1"/>
          </p:cNvSpPr>
          <p:nvPr>
            <p:ph type="dt" sz="half" idx="12"/>
          </p:nvPr>
        </p:nvSpPr>
        <p:spPr>
          <a:ln/>
        </p:spPr>
        <p:txBody>
          <a:bodyPr/>
          <a:lstStyle>
            <a:lvl1pPr>
              <a:defRPr/>
            </a:lvl1pPr>
          </a:lstStyle>
          <a:p>
            <a:pPr>
              <a:defRPr/>
            </a:pPr>
            <a:endParaRPr lang="en-US" altLang="en-US"/>
          </a:p>
        </p:txBody>
      </p:sp>
    </p:spTree>
    <p:extLst>
      <p:ext uri="{BB962C8B-B14F-4D97-AF65-F5344CB8AC3E}">
        <p14:creationId xmlns:p14="http://schemas.microsoft.com/office/powerpoint/2010/main" val="18065942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endParaRPr lang="en-US" altLang="en-US"/>
          </a:p>
        </p:txBody>
      </p:sp>
      <p:sp>
        <p:nvSpPr>
          <p:cNvPr id="6" name="Rectangle 3"/>
          <p:cNvSpPr>
            <a:spLocks noGrp="1" noChangeArrowheads="1"/>
          </p:cNvSpPr>
          <p:nvPr>
            <p:ph type="sldNum" sz="quarter" idx="11"/>
          </p:nvPr>
        </p:nvSpPr>
        <p:spPr>
          <a:ln/>
        </p:spPr>
        <p:txBody>
          <a:bodyPr/>
          <a:lstStyle>
            <a:lvl1pPr>
              <a:defRPr/>
            </a:lvl1pPr>
          </a:lstStyle>
          <a:p>
            <a:pPr>
              <a:defRPr/>
            </a:pPr>
            <a:fld id="{D7E46003-9A1F-4028-9E04-057EDABA23BD}" type="slidenum">
              <a:rPr lang="en-US" altLang="en-US"/>
              <a:pPr>
                <a:defRPr/>
              </a:pPr>
              <a:t>‹#›</a:t>
            </a:fld>
            <a:endParaRPr lang="en-US" altLang="en-US"/>
          </a:p>
        </p:txBody>
      </p:sp>
      <p:sp>
        <p:nvSpPr>
          <p:cNvPr id="7" name="Rectangle 16"/>
          <p:cNvSpPr>
            <a:spLocks noGrp="1" noChangeArrowheads="1"/>
          </p:cNvSpPr>
          <p:nvPr>
            <p:ph type="dt" sz="half" idx="12"/>
          </p:nvPr>
        </p:nvSpPr>
        <p:spPr>
          <a:ln/>
        </p:spPr>
        <p:txBody>
          <a:bodyPr/>
          <a:lstStyle>
            <a:lvl1pPr>
              <a:defRPr/>
            </a:lvl1pPr>
          </a:lstStyle>
          <a:p>
            <a:pPr>
              <a:defRPr/>
            </a:pPr>
            <a:endParaRPr lang="en-US" altLang="en-US"/>
          </a:p>
        </p:txBody>
      </p:sp>
    </p:spTree>
    <p:extLst>
      <p:ext uri="{BB962C8B-B14F-4D97-AF65-F5344CB8AC3E}">
        <p14:creationId xmlns:p14="http://schemas.microsoft.com/office/powerpoint/2010/main" val="11707047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200"/>
            </a:lvl1pPr>
          </a:lstStyle>
          <a:p>
            <a:pPr>
              <a:defRPr/>
            </a:pPr>
            <a:endParaRPr lang="en-US" altLang="en-US"/>
          </a:p>
        </p:txBody>
      </p:sp>
      <p:sp>
        <p:nvSpPr>
          <p:cNvPr id="11267" name="Rectangle 3"/>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Arial Black" panose="020B0A04020102020204" pitchFamily="34" charset="0"/>
              </a:defRPr>
            </a:lvl1pPr>
          </a:lstStyle>
          <a:p>
            <a:pPr>
              <a:defRPr/>
            </a:pPr>
            <a:fld id="{7347DBC8-2B2C-40DF-817F-98B918495599}" type="slidenum">
              <a:rPr lang="en-US" altLang="en-US"/>
              <a:pPr>
                <a:defRPr/>
              </a:pPr>
              <a:t>‹#›</a:t>
            </a:fld>
            <a:endParaRPr lang="en-US" altLang="en-US"/>
          </a:p>
        </p:txBody>
      </p:sp>
      <p:grpSp>
        <p:nvGrpSpPr>
          <p:cNvPr id="1028" name="Group 4"/>
          <p:cNvGrpSpPr>
            <a:grpSpLocks/>
          </p:cNvGrpSpPr>
          <p:nvPr/>
        </p:nvGrpSpPr>
        <p:grpSpPr bwMode="auto">
          <a:xfrm>
            <a:off x="0" y="0"/>
            <a:ext cx="9144000" cy="546100"/>
            <a:chOff x="0" y="0"/>
            <a:chExt cx="5760" cy="344"/>
          </a:xfrm>
        </p:grpSpPr>
        <p:sp>
          <p:nvSpPr>
            <p:cNvPr id="1032"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ctr" eaLnBrk="1" hangingPunct="1">
                <a:defRPr/>
              </a:pPr>
              <a:endParaRPr lang="en-US" altLang="en-US">
                <a:latin typeface="Times New Roman" pitchFamily="18" charset="0"/>
              </a:endParaRPr>
            </a:p>
          </p:txBody>
        </p:sp>
        <p:sp>
          <p:nvSpPr>
            <p:cNvPr id="1033"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eaLnBrk="1" hangingPunct="1">
                <a:defRPr/>
              </a:pPr>
              <a:endParaRPr lang="en-US" altLang="en-US">
                <a:latin typeface="Times New Roman" pitchFamily="18" charset="0"/>
              </a:endParaRPr>
            </a:p>
          </p:txBody>
        </p:sp>
        <p:sp>
          <p:nvSpPr>
            <p:cNvPr id="1034" name="Rectangle 7"/>
            <p:cNvSpPr>
              <a:spLocks noChangeArrowheads="1"/>
            </p:cNvSpPr>
            <p:nvPr/>
          </p:nvSpPr>
          <p:spPr bwMode="auto">
            <a:xfrm>
              <a:off x="258" y="85"/>
              <a:ext cx="87" cy="89"/>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eaLnBrk="1" hangingPunct="1">
                <a:defRPr/>
              </a:pPr>
              <a:endParaRPr lang="en-US" altLang="en-US" sz="1800">
                <a:solidFill>
                  <a:schemeClr val="hlink"/>
                </a:solidFill>
              </a:endParaRPr>
            </a:p>
          </p:txBody>
        </p:sp>
        <p:sp>
          <p:nvSpPr>
            <p:cNvPr id="1035" name="Rectangle 8"/>
            <p:cNvSpPr>
              <a:spLocks noChangeArrowheads="1"/>
            </p:cNvSpPr>
            <p:nvPr/>
          </p:nvSpPr>
          <p:spPr bwMode="auto">
            <a:xfrm>
              <a:off x="345" y="0"/>
              <a:ext cx="88" cy="8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eaLnBrk="1" hangingPunct="1">
                <a:defRPr/>
              </a:pPr>
              <a:endParaRPr lang="en-US" altLang="en-US" sz="1800">
                <a:solidFill>
                  <a:schemeClr val="hlink"/>
                </a:solidFill>
              </a:endParaRPr>
            </a:p>
          </p:txBody>
        </p:sp>
        <p:sp>
          <p:nvSpPr>
            <p:cNvPr id="1036" name="Rectangle 9"/>
            <p:cNvSpPr>
              <a:spLocks noChangeArrowheads="1"/>
            </p:cNvSpPr>
            <p:nvPr/>
          </p:nvSpPr>
          <p:spPr bwMode="auto">
            <a:xfrm>
              <a:off x="345" y="85"/>
              <a:ext cx="88" cy="8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eaLnBrk="1" hangingPunct="1">
                <a:defRPr/>
              </a:pPr>
              <a:endParaRPr lang="en-US" altLang="en-US" sz="1800">
                <a:solidFill>
                  <a:schemeClr val="accent2"/>
                </a:solidFill>
              </a:endParaRPr>
            </a:p>
          </p:txBody>
        </p:sp>
        <p:sp>
          <p:nvSpPr>
            <p:cNvPr id="1037" name="Rectangle 10"/>
            <p:cNvSpPr>
              <a:spLocks noChangeArrowheads="1"/>
            </p:cNvSpPr>
            <p:nvPr/>
          </p:nvSpPr>
          <p:spPr bwMode="auto">
            <a:xfrm>
              <a:off x="173" y="173"/>
              <a:ext cx="86" cy="8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eaLnBrk="1" hangingPunct="1">
                <a:defRPr/>
              </a:pPr>
              <a:endParaRPr lang="en-US" altLang="en-US" sz="1800">
                <a:solidFill>
                  <a:schemeClr val="hlink"/>
                </a:solidFill>
              </a:endParaRPr>
            </a:p>
          </p:txBody>
        </p:sp>
        <p:sp>
          <p:nvSpPr>
            <p:cNvPr id="1038" name="Rectangle 11"/>
            <p:cNvSpPr>
              <a:spLocks noChangeArrowheads="1"/>
            </p:cNvSpPr>
            <p:nvPr/>
          </p:nvSpPr>
          <p:spPr bwMode="auto">
            <a:xfrm>
              <a:off x="83" y="86"/>
              <a:ext cx="89" cy="87"/>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eaLnBrk="1" hangingPunct="1">
                <a:defRPr/>
              </a:pPr>
              <a:endParaRPr lang="en-US" altLang="en-US">
                <a:latin typeface="Times New Roman" pitchFamily="18" charset="0"/>
              </a:endParaRPr>
            </a:p>
          </p:txBody>
        </p:sp>
        <p:sp>
          <p:nvSpPr>
            <p:cNvPr id="1039" name="Rectangle 12"/>
            <p:cNvSpPr>
              <a:spLocks noChangeArrowheads="1"/>
            </p:cNvSpPr>
            <p:nvPr/>
          </p:nvSpPr>
          <p:spPr bwMode="auto">
            <a:xfrm>
              <a:off x="258" y="171"/>
              <a:ext cx="87" cy="87"/>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eaLnBrk="1" hangingPunct="1">
                <a:defRPr/>
              </a:pPr>
              <a:endParaRPr lang="en-US" altLang="en-US" sz="1800">
                <a:solidFill>
                  <a:schemeClr val="accent2"/>
                </a:solidFill>
              </a:endParaRPr>
            </a:p>
          </p:txBody>
        </p:sp>
        <p:sp>
          <p:nvSpPr>
            <p:cNvPr id="1040" name="Rectangle 13"/>
            <p:cNvSpPr>
              <a:spLocks noChangeArrowheads="1"/>
            </p:cNvSpPr>
            <p:nvPr/>
          </p:nvSpPr>
          <p:spPr bwMode="auto">
            <a:xfrm>
              <a:off x="173" y="258"/>
              <a:ext cx="86" cy="8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eaLnBrk="1" hangingPunct="1">
                <a:defRPr/>
              </a:pPr>
              <a:endParaRPr lang="en-US" altLang="en-US" sz="1800">
                <a:solidFill>
                  <a:schemeClr val="accent2"/>
                </a:solidFill>
              </a:endParaRPr>
            </a:p>
          </p:txBody>
        </p:sp>
      </p:grpSp>
      <p:sp>
        <p:nvSpPr>
          <p:cNvPr id="1029" name="Rectangle 14"/>
          <p:cNvSpPr>
            <a:spLocks noGrp="1" noChangeArrowheads="1"/>
          </p:cNvSpPr>
          <p:nvPr>
            <p:ph type="title"/>
          </p:nvPr>
        </p:nvSpPr>
        <p:spPr bwMode="auto">
          <a:xfrm>
            <a:off x="457200" y="457200"/>
            <a:ext cx="82296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30" name="Rectangle 15"/>
          <p:cNvSpPr>
            <a:spLocks noGrp="1" noChangeArrowheads="1"/>
          </p:cNvSpPr>
          <p:nvPr>
            <p:ph type="body" idx="1"/>
          </p:nvPr>
        </p:nvSpPr>
        <p:spPr bwMode="auto">
          <a:xfrm>
            <a:off x="457200" y="1981200"/>
            <a:ext cx="8229600"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1280" name="Rectangle 16"/>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en-US" altLang="en-US"/>
          </a:p>
        </p:txBody>
      </p:sp>
    </p:spTree>
  </p:cSld>
  <p:clrMap bg1="lt1" tx1="dk1" bg2="lt2" tx2="dk2" accent1="accent1" accent2="accent2" accent3="accent3" accent4="accent4" accent5="accent5" accent6="accent6" hlink="hlink" folHlink="folHlink"/>
  <p:sldLayoutIdLst>
    <p:sldLayoutId id="2147483796"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 id="2147483792" r:id="rId12"/>
    <p:sldLayoutId id="2147483793" r:id="rId13"/>
    <p:sldLayoutId id="2147483794" r:id="rId14"/>
    <p:sldLayoutId id="2147483795" r:id="rId15"/>
  </p:sldLayoutIdLst>
  <p:txStyles>
    <p:title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Arial" pitchFamily="34" charset="0"/>
        </a:defRPr>
      </a:lvl2pPr>
      <a:lvl3pPr algn="l" rtl="0" eaLnBrk="0" fontAlgn="base" hangingPunct="0">
        <a:spcBef>
          <a:spcPct val="0"/>
        </a:spcBef>
        <a:spcAft>
          <a:spcPct val="0"/>
        </a:spcAft>
        <a:defRPr sz="4400">
          <a:solidFill>
            <a:schemeClr val="tx1"/>
          </a:solidFill>
          <a:latin typeface="Arial" pitchFamily="34" charset="0"/>
        </a:defRPr>
      </a:lvl3pPr>
      <a:lvl4pPr algn="l" rtl="0" eaLnBrk="0" fontAlgn="base" hangingPunct="0">
        <a:spcBef>
          <a:spcPct val="0"/>
        </a:spcBef>
        <a:spcAft>
          <a:spcPct val="0"/>
        </a:spcAft>
        <a:defRPr sz="4400">
          <a:solidFill>
            <a:schemeClr val="tx1"/>
          </a:solidFill>
          <a:latin typeface="Arial" pitchFamily="34" charset="0"/>
        </a:defRPr>
      </a:lvl4pPr>
      <a:lvl5pPr algn="l" rtl="0" eaLnBrk="0" fontAlgn="base" hangingPunct="0">
        <a:spcBef>
          <a:spcPct val="0"/>
        </a:spcBef>
        <a:spcAft>
          <a:spcPct val="0"/>
        </a:spcAft>
        <a:defRPr sz="4400">
          <a:solidFill>
            <a:schemeClr val="tx1"/>
          </a:solidFill>
          <a:latin typeface="Arial" pitchFamily="34" charset="0"/>
        </a:defRPr>
      </a:lvl5pPr>
      <a:lvl6pPr marL="457200" algn="l" rtl="0" fontAlgn="base">
        <a:spcBef>
          <a:spcPct val="0"/>
        </a:spcBef>
        <a:spcAft>
          <a:spcPct val="0"/>
        </a:spcAft>
        <a:defRPr sz="4400">
          <a:solidFill>
            <a:schemeClr val="tx1"/>
          </a:solidFill>
          <a:latin typeface="Arial" pitchFamily="34" charset="0"/>
        </a:defRPr>
      </a:lvl6pPr>
      <a:lvl7pPr marL="914400" algn="l" rtl="0" fontAlgn="base">
        <a:spcBef>
          <a:spcPct val="0"/>
        </a:spcBef>
        <a:spcAft>
          <a:spcPct val="0"/>
        </a:spcAft>
        <a:defRPr sz="4400">
          <a:solidFill>
            <a:schemeClr val="tx1"/>
          </a:solidFill>
          <a:latin typeface="Arial" pitchFamily="34" charset="0"/>
        </a:defRPr>
      </a:lvl7pPr>
      <a:lvl8pPr marL="1371600" algn="l" rtl="0" fontAlgn="base">
        <a:spcBef>
          <a:spcPct val="0"/>
        </a:spcBef>
        <a:spcAft>
          <a:spcPct val="0"/>
        </a:spcAft>
        <a:defRPr sz="4400">
          <a:solidFill>
            <a:schemeClr val="tx1"/>
          </a:solidFill>
          <a:latin typeface="Arial" pitchFamily="34" charset="0"/>
        </a:defRPr>
      </a:lvl8pPr>
      <a:lvl9pPr marL="1828800" algn="l" rtl="0" fontAlgn="base">
        <a:spcBef>
          <a:spcPct val="0"/>
        </a:spcBef>
        <a:spcAft>
          <a:spcPct val="0"/>
        </a:spcAft>
        <a:defRPr sz="4400">
          <a:solidFill>
            <a:schemeClr val="tx1"/>
          </a:solidFill>
          <a:latin typeface="Arial" pitchFamily="34" charset="0"/>
        </a:defRPr>
      </a:lvl9pPr>
    </p:titleStyle>
    <p:bodyStyle>
      <a:lvl1pPr marL="342900" indent="-342900" algn="l" rtl="0" eaLnBrk="0" fontAlgn="base" hangingPunct="0">
        <a:spcBef>
          <a:spcPct val="20000"/>
        </a:spcBef>
        <a:spcAft>
          <a:spcPct val="0"/>
        </a:spcAft>
        <a:buClr>
          <a:schemeClr val="bg2"/>
        </a:buClr>
        <a:buSzPct val="75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anose="05000000000000000000"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mn-lt"/>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oleObject" Target="../embeddings/oleObject1.bin"/><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oleObject" Target="../embeddings/oleObject2.bin"/><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oleObject" Target="../embeddings/oleObject3.bin"/><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oleObject" Target="../embeddings/oleObject4.bin"/><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oleObject" Target="../embeddings/oleObject5.bin"/><Relationship Id="rId1" Type="http://schemas.openxmlformats.org/officeDocument/2006/relationships/slideLayout" Target="../slideLayouts/slideLayout7.xml"/><Relationship Id="rId5" Type="http://schemas.openxmlformats.org/officeDocument/2006/relationships/image" Target="../media/image26.emf"/><Relationship Id="rId4" Type="http://schemas.openxmlformats.org/officeDocument/2006/relationships/oleObject" Target="../embeddings/oleObject6.bin"/></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oleObject" Target="../embeddings/oleObject7.bin"/><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43000" y="685800"/>
            <a:ext cx="7239000" cy="646331"/>
          </a:xfrm>
          <a:prstGeom prst="rect">
            <a:avLst/>
          </a:prstGeom>
          <a:noFill/>
        </p:spPr>
        <p:txBody>
          <a:bodyPr wrap="square" rtlCol="0">
            <a:spAutoFit/>
          </a:bodyPr>
          <a:lstStyle/>
          <a:p>
            <a:pPr algn="ctr"/>
            <a:r>
              <a:rPr lang="en-US" sz="3600" dirty="0">
                <a:solidFill>
                  <a:srgbClr val="0070C0"/>
                </a:solidFill>
              </a:rPr>
              <a:t>Class 12:  Personality III    </a:t>
            </a:r>
          </a:p>
        </p:txBody>
      </p:sp>
      <p:sp>
        <p:nvSpPr>
          <p:cNvPr id="5" name="Rectangle 4"/>
          <p:cNvSpPr/>
          <p:nvPr/>
        </p:nvSpPr>
        <p:spPr>
          <a:xfrm>
            <a:off x="457200" y="2209800"/>
            <a:ext cx="8305800" cy="2877711"/>
          </a:xfrm>
          <a:prstGeom prst="rect">
            <a:avLst/>
          </a:prstGeom>
        </p:spPr>
        <p:txBody>
          <a:bodyPr wrap="square">
            <a:spAutoFit/>
          </a:bodyPr>
          <a:lstStyle/>
          <a:p>
            <a:pPr algn="ctr">
              <a:spcBef>
                <a:spcPct val="50000"/>
              </a:spcBef>
              <a:buClrTx/>
              <a:buSzTx/>
              <a:buFontTx/>
              <a:buNone/>
            </a:pPr>
            <a:r>
              <a:rPr lang="en-US" altLang="en-US" sz="2800" b="1" u="sng" dirty="0">
                <a:latin typeface="Arial Narrow" panose="020B0606020202030204" pitchFamily="34" charset="0"/>
              </a:rPr>
              <a:t>Announcements</a:t>
            </a:r>
          </a:p>
          <a:p>
            <a:pPr>
              <a:spcBef>
                <a:spcPct val="50000"/>
              </a:spcBef>
              <a:buClrTx/>
              <a:buSzTx/>
              <a:buFontTx/>
              <a:buNone/>
            </a:pPr>
            <a:endParaRPr lang="en-US" altLang="en-US" sz="600" dirty="0">
              <a:latin typeface="Arial Narrow" panose="020B0606020202030204" pitchFamily="34" charset="0"/>
            </a:endParaRPr>
          </a:p>
          <a:p>
            <a:pPr>
              <a:spcBef>
                <a:spcPct val="50000"/>
              </a:spcBef>
              <a:buClrTx/>
              <a:buSzTx/>
              <a:buFontTx/>
              <a:buNone/>
            </a:pPr>
            <a:r>
              <a:rPr lang="en-US" altLang="en-US" u="sng" dirty="0">
                <a:latin typeface="Arial Narrow" panose="020B0606020202030204" pitchFamily="34" charset="0"/>
              </a:rPr>
              <a:t>Mid Term:</a:t>
            </a:r>
            <a:r>
              <a:rPr lang="en-US" altLang="en-US" dirty="0">
                <a:latin typeface="Arial Narrow" panose="020B0606020202030204" pitchFamily="34" charset="0"/>
              </a:rPr>
              <a:t>	     Thurs., Oct. 20</a:t>
            </a:r>
          </a:p>
          <a:p>
            <a:pPr>
              <a:spcBef>
                <a:spcPct val="50000"/>
              </a:spcBef>
              <a:buClrTx/>
              <a:buSzTx/>
              <a:buFontTx/>
              <a:buNone/>
            </a:pPr>
            <a:r>
              <a:rPr lang="en-US" altLang="en-US" dirty="0">
                <a:latin typeface="Arial Narrow" panose="020B0606020202030204" pitchFamily="34" charset="0"/>
              </a:rPr>
              <a:t>		     Covers Class 1 up to and including Class 13</a:t>
            </a:r>
          </a:p>
          <a:p>
            <a:pPr>
              <a:spcBef>
                <a:spcPct val="50000"/>
              </a:spcBef>
              <a:buClrTx/>
              <a:buSzTx/>
              <a:buFontTx/>
              <a:buNone/>
            </a:pPr>
            <a:r>
              <a:rPr lang="en-US" altLang="en-US" dirty="0">
                <a:latin typeface="Arial Narrow" panose="020B0606020202030204" pitchFamily="34" charset="0"/>
              </a:rPr>
              <a:t>		      50 Multi-choice Questions + 4 Extra Cred Ques</a:t>
            </a:r>
          </a:p>
          <a:p>
            <a:pPr>
              <a:spcBef>
                <a:spcPct val="50000"/>
              </a:spcBef>
              <a:buClrTx/>
              <a:buSzTx/>
              <a:buFontTx/>
              <a:buNone/>
            </a:pPr>
            <a:r>
              <a:rPr lang="en-US" altLang="en-US" dirty="0">
                <a:latin typeface="Arial Narrow" panose="020B0606020202030204" pitchFamily="34" charset="0"/>
              </a:rPr>
              <a:t>                                Study Guide: Available in class and on-line</a:t>
            </a:r>
            <a:endParaRPr lang="en-US" altLang="en-US" sz="2800" dirty="0">
              <a:latin typeface="Arial Narrow" panose="020B0606020202030204" pitchFamily="34" charset="0"/>
            </a:endParaRPr>
          </a:p>
        </p:txBody>
      </p:sp>
    </p:spTree>
    <p:extLst>
      <p:ext uri="{BB962C8B-B14F-4D97-AF65-F5344CB8AC3E}">
        <p14:creationId xmlns:p14="http://schemas.microsoft.com/office/powerpoint/2010/main" val="4433847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C9DB01-BB2B-09A3-9504-04ADFACB3191}"/>
              </a:ext>
            </a:extLst>
          </p:cNvPr>
          <p:cNvSpPr txBox="1"/>
          <p:nvPr/>
        </p:nvSpPr>
        <p:spPr>
          <a:xfrm>
            <a:off x="533400" y="609600"/>
            <a:ext cx="7696200" cy="954107"/>
          </a:xfrm>
          <a:prstGeom prst="rect">
            <a:avLst/>
          </a:prstGeom>
          <a:noFill/>
        </p:spPr>
        <p:txBody>
          <a:bodyPr wrap="square" rtlCol="0">
            <a:spAutoFit/>
          </a:bodyPr>
          <a:lstStyle/>
          <a:p>
            <a:pPr algn="ctr"/>
            <a:r>
              <a:rPr lang="en-US" sz="2800" dirty="0">
                <a:solidFill>
                  <a:srgbClr val="0070C0"/>
                </a:solidFill>
              </a:rPr>
              <a:t>Who Are More Likely to Maintain Illusions:  </a:t>
            </a:r>
          </a:p>
          <a:p>
            <a:pPr algn="ctr"/>
            <a:r>
              <a:rPr lang="en-US" sz="2800" dirty="0">
                <a:solidFill>
                  <a:srgbClr val="0070C0"/>
                </a:solidFill>
              </a:rPr>
              <a:t>Depressives or Non-Depressives?</a:t>
            </a:r>
          </a:p>
        </p:txBody>
      </p:sp>
      <p:sp>
        <p:nvSpPr>
          <p:cNvPr id="3" name="TextBox 2">
            <a:extLst>
              <a:ext uri="{FF2B5EF4-FFF2-40B4-BE49-F238E27FC236}">
                <a16:creationId xmlns:a16="http://schemas.microsoft.com/office/drawing/2014/main" id="{AF19563B-D686-106B-1654-14620637B7CF}"/>
              </a:ext>
            </a:extLst>
          </p:cNvPr>
          <p:cNvSpPr txBox="1"/>
          <p:nvPr/>
        </p:nvSpPr>
        <p:spPr>
          <a:xfrm>
            <a:off x="551688" y="2077759"/>
            <a:ext cx="7848600" cy="3046988"/>
          </a:xfrm>
          <a:prstGeom prst="rect">
            <a:avLst/>
          </a:prstGeom>
          <a:noFill/>
        </p:spPr>
        <p:txBody>
          <a:bodyPr wrap="square" rtlCol="0">
            <a:spAutoFit/>
          </a:bodyPr>
          <a:lstStyle/>
          <a:p>
            <a:r>
              <a:rPr lang="en-US" b="1" dirty="0"/>
              <a:t>“Depressive Realism”:  Depressives less likely to:</a:t>
            </a:r>
          </a:p>
          <a:p>
            <a:endParaRPr lang="en-US" dirty="0"/>
          </a:p>
          <a:p>
            <a:pPr marL="457200" indent="-457200">
              <a:buAutoNum type="arabicPeriod"/>
            </a:pPr>
            <a:r>
              <a:rPr lang="en-US" dirty="0"/>
              <a:t>Inflate views of themselves</a:t>
            </a:r>
          </a:p>
          <a:p>
            <a:pPr marL="457200" indent="-457200">
              <a:buAutoNum type="arabicPeriod"/>
            </a:pPr>
            <a:r>
              <a:rPr lang="en-US" dirty="0"/>
              <a:t>Ignore or dismiss negative feedback</a:t>
            </a:r>
          </a:p>
          <a:p>
            <a:pPr marL="457200" indent="-457200">
              <a:buAutoNum type="arabicPeriod"/>
            </a:pPr>
            <a:r>
              <a:rPr lang="en-US" dirty="0"/>
              <a:t>Overestimate personal control</a:t>
            </a:r>
          </a:p>
          <a:p>
            <a:pPr marL="457200" indent="-457200">
              <a:buAutoNum type="arabicPeriod"/>
            </a:pPr>
            <a:r>
              <a:rPr lang="en-US" dirty="0"/>
              <a:t>Overly claim credit for success</a:t>
            </a:r>
          </a:p>
          <a:p>
            <a:pPr marL="457200" indent="-457200">
              <a:buAutoNum type="arabicPeriod"/>
            </a:pPr>
            <a:endParaRPr lang="en-US" dirty="0"/>
          </a:p>
          <a:p>
            <a:r>
              <a:rPr lang="en-US" dirty="0"/>
              <a:t>Yet non-depressives often cope better. </a:t>
            </a:r>
            <a:r>
              <a:rPr lang="en-US" b="1" dirty="0"/>
              <a:t>Why?</a:t>
            </a:r>
          </a:p>
        </p:txBody>
      </p:sp>
      <p:sp>
        <p:nvSpPr>
          <p:cNvPr id="4" name="TextBox 3">
            <a:extLst>
              <a:ext uri="{FF2B5EF4-FFF2-40B4-BE49-F238E27FC236}">
                <a16:creationId xmlns:a16="http://schemas.microsoft.com/office/drawing/2014/main" id="{57DCF1DF-451C-A249-6AB5-445D23E02BCB}"/>
              </a:ext>
            </a:extLst>
          </p:cNvPr>
          <p:cNvSpPr txBox="1"/>
          <p:nvPr/>
        </p:nvSpPr>
        <p:spPr>
          <a:xfrm>
            <a:off x="551688" y="5486400"/>
            <a:ext cx="7848600" cy="461665"/>
          </a:xfrm>
          <a:prstGeom prst="rect">
            <a:avLst/>
          </a:prstGeom>
          <a:noFill/>
        </p:spPr>
        <p:txBody>
          <a:bodyPr wrap="square" rtlCol="0">
            <a:spAutoFit/>
          </a:bodyPr>
          <a:lstStyle/>
          <a:p>
            <a:r>
              <a:rPr lang="en-US" b="1" dirty="0"/>
              <a:t>Illusions can improve short-term coping.</a:t>
            </a:r>
          </a:p>
        </p:txBody>
      </p:sp>
    </p:spTree>
    <p:extLst>
      <p:ext uri="{BB962C8B-B14F-4D97-AF65-F5344CB8AC3E}">
        <p14:creationId xmlns:p14="http://schemas.microsoft.com/office/powerpoint/2010/main" val="802148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ext Box 4"/>
          <p:cNvSpPr txBox="1">
            <a:spLocks noChangeArrowheads="1"/>
          </p:cNvSpPr>
          <p:nvPr/>
        </p:nvSpPr>
        <p:spPr bwMode="auto">
          <a:xfrm>
            <a:off x="152400" y="1558925"/>
            <a:ext cx="8763000" cy="3662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en-US" altLang="en-US" sz="2400" b="1" dirty="0">
                <a:latin typeface="Arial Narrow" panose="020B0606020202030204" pitchFamily="34" charset="0"/>
              </a:rPr>
              <a:t>Types of Illusions</a:t>
            </a:r>
          </a:p>
          <a:p>
            <a:pPr>
              <a:spcBef>
                <a:spcPct val="0"/>
              </a:spcBef>
              <a:buClrTx/>
              <a:buSzTx/>
              <a:buFontTx/>
              <a:buNone/>
            </a:pPr>
            <a:endParaRPr lang="en-US" altLang="en-US" sz="2000" dirty="0">
              <a:latin typeface="Arial Narrow" panose="020B0606020202030204" pitchFamily="34" charset="0"/>
            </a:endParaRPr>
          </a:p>
          <a:p>
            <a:pPr>
              <a:spcBef>
                <a:spcPct val="0"/>
              </a:spcBef>
              <a:buClrTx/>
              <a:buSzTx/>
              <a:buFontTx/>
              <a:buNone/>
            </a:pPr>
            <a:r>
              <a:rPr lang="en-US" altLang="en-US" sz="2400" dirty="0">
                <a:latin typeface="Arial Narrow" panose="020B0606020202030204" pitchFamily="34" charset="0"/>
              </a:rPr>
              <a:t>	1.  Downward social comparison</a:t>
            </a:r>
          </a:p>
          <a:p>
            <a:pPr>
              <a:spcBef>
                <a:spcPct val="0"/>
              </a:spcBef>
              <a:buClrTx/>
              <a:buSzTx/>
              <a:buFontTx/>
              <a:buNone/>
            </a:pPr>
            <a:r>
              <a:rPr lang="en-US" altLang="en-US" sz="2400" dirty="0">
                <a:latin typeface="Arial Narrow" panose="020B0606020202030204" pitchFamily="34" charset="0"/>
              </a:rPr>
              <a:t>	2.  Unsupported causal explanations</a:t>
            </a:r>
          </a:p>
          <a:p>
            <a:pPr>
              <a:spcBef>
                <a:spcPct val="0"/>
              </a:spcBef>
              <a:buClrTx/>
              <a:buSzTx/>
              <a:buFontTx/>
              <a:buNone/>
            </a:pPr>
            <a:r>
              <a:rPr lang="en-US" altLang="en-US" sz="2400" dirty="0">
                <a:latin typeface="Arial Narrow" panose="020B0606020202030204" pitchFamily="34" charset="0"/>
              </a:rPr>
              <a:t>		*  Cancer due to diet</a:t>
            </a:r>
          </a:p>
          <a:p>
            <a:pPr>
              <a:spcBef>
                <a:spcPct val="0"/>
              </a:spcBef>
              <a:buClrTx/>
              <a:buSzTx/>
              <a:buFontTx/>
              <a:buNone/>
            </a:pPr>
            <a:r>
              <a:rPr lang="en-US" altLang="en-US" sz="2400" dirty="0">
                <a:latin typeface="Arial Narrow" panose="020B0606020202030204" pitchFamily="34" charset="0"/>
              </a:rPr>
              <a:t>		*  “Cells have re-aligned.  Now I'm safe.”</a:t>
            </a:r>
          </a:p>
          <a:p>
            <a:pPr>
              <a:spcBef>
                <a:spcPct val="0"/>
              </a:spcBef>
              <a:buClrTx/>
              <a:buSzTx/>
              <a:buFontTx/>
              <a:buNone/>
            </a:pPr>
            <a:r>
              <a:rPr lang="en-US" altLang="en-US" sz="2400" dirty="0">
                <a:latin typeface="Arial Narrow" panose="020B0606020202030204" pitchFamily="34" charset="0"/>
              </a:rPr>
              <a:t>		*  Can stop cancer via imaging, positive thinking</a:t>
            </a:r>
          </a:p>
          <a:p>
            <a:pPr>
              <a:spcBef>
                <a:spcPct val="0"/>
              </a:spcBef>
              <a:buClrTx/>
              <a:buSzTx/>
              <a:buFontTx/>
              <a:buNone/>
            </a:pPr>
            <a:r>
              <a:rPr lang="en-US" altLang="en-US" sz="2400" dirty="0">
                <a:latin typeface="Arial Narrow" panose="020B0606020202030204" pitchFamily="34" charset="0"/>
              </a:rPr>
              <a:t>	3.  Denial</a:t>
            </a:r>
          </a:p>
          <a:p>
            <a:pPr>
              <a:spcBef>
                <a:spcPct val="0"/>
              </a:spcBef>
              <a:buClrTx/>
              <a:buSzTx/>
              <a:buFontTx/>
              <a:buNone/>
            </a:pPr>
            <a:endParaRPr lang="en-US" altLang="en-US" sz="2000" b="1" dirty="0">
              <a:latin typeface="Arial Narrow" panose="020B0606020202030204" pitchFamily="34" charset="0"/>
            </a:endParaRPr>
          </a:p>
          <a:p>
            <a:pPr>
              <a:spcBef>
                <a:spcPct val="0"/>
              </a:spcBef>
              <a:buClrTx/>
              <a:buSzTx/>
              <a:buFontTx/>
              <a:buNone/>
            </a:pPr>
            <a:r>
              <a:rPr lang="en-US" altLang="en-US" sz="2400" b="1" dirty="0">
                <a:latin typeface="Arial Narrow" panose="020B0606020202030204" pitchFamily="34" charset="0"/>
              </a:rPr>
              <a:t>Benefits?</a:t>
            </a:r>
            <a:endParaRPr lang="en-US" altLang="en-US" sz="2400" dirty="0">
              <a:latin typeface="Arial Narrow" panose="020B0606020202030204" pitchFamily="34" charset="0"/>
            </a:endParaRPr>
          </a:p>
        </p:txBody>
      </p:sp>
      <p:sp>
        <p:nvSpPr>
          <p:cNvPr id="206853" name="Text Box 5"/>
          <p:cNvSpPr txBox="1">
            <a:spLocks noChangeArrowheads="1"/>
          </p:cNvSpPr>
          <p:nvPr/>
        </p:nvSpPr>
        <p:spPr bwMode="auto">
          <a:xfrm>
            <a:off x="304800" y="5153025"/>
            <a:ext cx="716280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en-US" altLang="en-US" sz="2400">
                <a:latin typeface="Arial Narrow" panose="020B0606020202030204" pitchFamily="34" charset="0"/>
              </a:rPr>
              <a:t>	1.  Enhance control</a:t>
            </a:r>
          </a:p>
          <a:p>
            <a:pPr>
              <a:spcBef>
                <a:spcPct val="0"/>
              </a:spcBef>
              <a:buClrTx/>
              <a:buSzTx/>
              <a:buFontTx/>
              <a:buNone/>
            </a:pPr>
            <a:r>
              <a:rPr lang="en-US" altLang="en-US" sz="2400">
                <a:latin typeface="Arial Narrow" panose="020B0606020202030204" pitchFamily="34" charset="0"/>
              </a:rPr>
              <a:t>	2.  Enhance self-worth</a:t>
            </a:r>
          </a:p>
          <a:p>
            <a:pPr>
              <a:spcBef>
                <a:spcPct val="0"/>
              </a:spcBef>
              <a:buClrTx/>
              <a:buSzTx/>
              <a:buFontTx/>
              <a:buNone/>
            </a:pPr>
            <a:r>
              <a:rPr lang="en-US" altLang="en-US" sz="2400">
                <a:latin typeface="Arial Narrow" panose="020B0606020202030204" pitchFamily="34" charset="0"/>
              </a:rPr>
              <a:t>	3.  Enhance persistence</a:t>
            </a:r>
          </a:p>
          <a:p>
            <a:pPr>
              <a:spcBef>
                <a:spcPct val="0"/>
              </a:spcBef>
              <a:buClrTx/>
              <a:buSzTx/>
              <a:buFontTx/>
              <a:buNone/>
            </a:pPr>
            <a:r>
              <a:rPr lang="en-US" altLang="en-US" sz="2400">
                <a:latin typeface="Arial Narrow" panose="020B0606020202030204" pitchFamily="34" charset="0"/>
              </a:rPr>
              <a:t>	4.  Encourage coping behaviors</a:t>
            </a:r>
          </a:p>
        </p:txBody>
      </p:sp>
      <p:sp>
        <p:nvSpPr>
          <p:cNvPr id="51204" name="Text Box 6"/>
          <p:cNvSpPr txBox="1">
            <a:spLocks noChangeArrowheads="1"/>
          </p:cNvSpPr>
          <p:nvPr/>
        </p:nvSpPr>
        <p:spPr bwMode="auto">
          <a:xfrm>
            <a:off x="685800" y="654050"/>
            <a:ext cx="78486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a:spcBef>
                <a:spcPct val="50000"/>
              </a:spcBef>
              <a:buClrTx/>
              <a:buSzTx/>
              <a:buFontTx/>
              <a:buNone/>
            </a:pPr>
            <a:r>
              <a:rPr lang="en-US" altLang="en-US" sz="3600" dirty="0">
                <a:solidFill>
                  <a:srgbClr val="3333FF"/>
                </a:solidFill>
                <a:latin typeface="Arial Narrow" panose="020B0606020202030204" pitchFamily="34" charset="0"/>
              </a:rPr>
              <a:t>Summary </a:t>
            </a:r>
            <a:r>
              <a:rPr lang="en-US" altLang="en-US" sz="3600">
                <a:solidFill>
                  <a:srgbClr val="3333FF"/>
                </a:solidFill>
                <a:latin typeface="Arial Narrow" panose="020B0606020202030204" pitchFamily="34" charset="0"/>
              </a:rPr>
              <a:t>of Types and </a:t>
            </a:r>
            <a:r>
              <a:rPr lang="en-US" altLang="en-US" sz="3600" dirty="0">
                <a:solidFill>
                  <a:srgbClr val="3333FF"/>
                </a:solidFill>
                <a:latin typeface="Arial Narrow" panose="020B0606020202030204" pitchFamily="34" charset="0"/>
              </a:rPr>
              <a:t>Benefits of Illusions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68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85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90600" y="1371600"/>
            <a:ext cx="7315200" cy="3477875"/>
          </a:xfrm>
          <a:prstGeom prst="rect">
            <a:avLst/>
          </a:prstGeom>
          <a:noFill/>
        </p:spPr>
        <p:txBody>
          <a:bodyPr wrap="square" rtlCol="0">
            <a:spAutoFit/>
          </a:bodyPr>
          <a:lstStyle/>
          <a:p>
            <a:pPr algn="ctr"/>
            <a:r>
              <a:rPr lang="en-US" sz="4400" u="sng" dirty="0">
                <a:solidFill>
                  <a:srgbClr val="0070C0"/>
                </a:solidFill>
              </a:rPr>
              <a:t>Class 13  </a:t>
            </a:r>
          </a:p>
          <a:p>
            <a:pPr algn="ctr"/>
            <a:endParaRPr lang="en-US" sz="4400" u="sng" dirty="0">
              <a:solidFill>
                <a:srgbClr val="0070C0"/>
              </a:solidFill>
            </a:endParaRPr>
          </a:p>
          <a:p>
            <a:pPr algn="ctr"/>
            <a:r>
              <a:rPr lang="en-US" sz="4400" i="1" dirty="0">
                <a:solidFill>
                  <a:srgbClr val="0070C0"/>
                </a:solidFill>
              </a:rPr>
              <a:t>Illusions and Coping II</a:t>
            </a:r>
          </a:p>
          <a:p>
            <a:pPr algn="ctr"/>
            <a:endParaRPr lang="en-US" sz="4400" i="1" dirty="0">
              <a:solidFill>
                <a:srgbClr val="0070C0"/>
              </a:solidFill>
            </a:endParaRPr>
          </a:p>
          <a:p>
            <a:pPr algn="ctr"/>
            <a:r>
              <a:rPr lang="en-US" sz="4400" i="1" dirty="0">
                <a:solidFill>
                  <a:srgbClr val="0070C0"/>
                </a:solidFill>
              </a:rPr>
              <a:t>Resources and Coping </a:t>
            </a:r>
          </a:p>
        </p:txBody>
      </p:sp>
    </p:spTree>
    <p:extLst>
      <p:ext uri="{BB962C8B-B14F-4D97-AF65-F5344CB8AC3E}">
        <p14:creationId xmlns:p14="http://schemas.microsoft.com/office/powerpoint/2010/main" val="37800010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4"/>
          <p:cNvSpPr txBox="1">
            <a:spLocks noChangeArrowheads="1"/>
          </p:cNvSpPr>
          <p:nvPr/>
        </p:nvSpPr>
        <p:spPr bwMode="auto">
          <a:xfrm>
            <a:off x="76200" y="609600"/>
            <a:ext cx="88392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a:spcBef>
                <a:spcPct val="50000"/>
              </a:spcBef>
              <a:buClrTx/>
              <a:buSzTx/>
              <a:buFontTx/>
              <a:buNone/>
            </a:pPr>
            <a:r>
              <a:rPr lang="en-US" altLang="en-US" sz="3600" dirty="0">
                <a:solidFill>
                  <a:srgbClr val="3333FF"/>
                </a:solidFill>
                <a:latin typeface="Arial Narrow" panose="020B0606020202030204" pitchFamily="34" charset="0"/>
              </a:rPr>
              <a:t>"Undoing": The Toxic Aspect of Illusion of Control</a:t>
            </a:r>
          </a:p>
        </p:txBody>
      </p:sp>
      <p:sp>
        <p:nvSpPr>
          <p:cNvPr id="6147" name="Text Box 5"/>
          <p:cNvSpPr txBox="1">
            <a:spLocks noChangeArrowheads="1"/>
          </p:cNvSpPr>
          <p:nvPr/>
        </p:nvSpPr>
        <p:spPr bwMode="auto">
          <a:xfrm>
            <a:off x="152400" y="1600200"/>
            <a:ext cx="53340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altLang="en-US" sz="2400" dirty="0">
                <a:latin typeface="Arial Narrow" panose="020B0606020202030204" pitchFamily="34" charset="0"/>
              </a:rPr>
              <a:t>Two Olympic sprinters lose in finals; one comes in second to last, the other second to first. Who has </a:t>
            </a:r>
            <a:r>
              <a:rPr lang="en-US" altLang="en-US" sz="2400" u="sng" dirty="0">
                <a:latin typeface="Arial Narrow" panose="020B0606020202030204" pitchFamily="34" charset="0"/>
              </a:rPr>
              <a:t>done better</a:t>
            </a:r>
            <a:r>
              <a:rPr lang="en-US" altLang="en-US" sz="2400" dirty="0">
                <a:latin typeface="Arial Narrow" panose="020B0606020202030204" pitchFamily="34" charset="0"/>
              </a:rPr>
              <a:t>?  Who </a:t>
            </a:r>
            <a:r>
              <a:rPr lang="en-US" altLang="en-US" sz="2400" u="sng" dirty="0">
                <a:latin typeface="Arial Narrow" panose="020B0606020202030204" pitchFamily="34" charset="0"/>
              </a:rPr>
              <a:t>feels worse</a:t>
            </a:r>
            <a:r>
              <a:rPr lang="en-US" altLang="en-US" sz="2400" dirty="0">
                <a:latin typeface="Arial Narrow" panose="020B0606020202030204" pitchFamily="34" charset="0"/>
              </a:rPr>
              <a:t>?  </a:t>
            </a:r>
            <a:r>
              <a:rPr lang="en-US" altLang="en-US" sz="2400" b="1" dirty="0">
                <a:latin typeface="Arial Narrow" panose="020B0606020202030204" pitchFamily="34" charset="0"/>
              </a:rPr>
              <a:t>Why?</a:t>
            </a:r>
          </a:p>
        </p:txBody>
      </p:sp>
      <p:sp>
        <p:nvSpPr>
          <p:cNvPr id="219142" name="Text Box 6"/>
          <p:cNvSpPr txBox="1">
            <a:spLocks noChangeArrowheads="1"/>
          </p:cNvSpPr>
          <p:nvPr/>
        </p:nvSpPr>
        <p:spPr bwMode="auto">
          <a:xfrm>
            <a:off x="76200" y="3521075"/>
            <a:ext cx="83058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altLang="en-US" sz="2400" b="1">
                <a:latin typeface="Arial Narrow" panose="020B0606020202030204" pitchFamily="34" charset="0"/>
              </a:rPr>
              <a:t>Undoing:  AKA "counterfactuals"--</a:t>
            </a:r>
            <a:r>
              <a:rPr lang="en-US" altLang="en-US" sz="2400">
                <a:latin typeface="Arial Narrow" panose="020B0606020202030204" pitchFamily="34" charset="0"/>
              </a:rPr>
              <a:t>the mental process of thinking how negative outcomes could have been prevented.</a:t>
            </a:r>
          </a:p>
        </p:txBody>
      </p:sp>
      <p:pic>
        <p:nvPicPr>
          <p:cNvPr id="6149"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2600" y="1295400"/>
            <a:ext cx="3124200" cy="226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9144" name="Text Box 8"/>
          <p:cNvSpPr txBox="1">
            <a:spLocks noChangeArrowheads="1"/>
          </p:cNvSpPr>
          <p:nvPr/>
        </p:nvSpPr>
        <p:spPr bwMode="auto">
          <a:xfrm>
            <a:off x="552450" y="4572000"/>
            <a:ext cx="8153400" cy="218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altLang="en-US" sz="2400" dirty="0">
                <a:latin typeface="Arial Narrow" panose="020B0606020202030204" pitchFamily="34" charset="0"/>
              </a:rPr>
              <a:t>Parents of Sudden Infant Death Syndrome (SIDS) infants                                              </a:t>
            </a:r>
            <a:r>
              <a:rPr lang="en-US" altLang="en-US" sz="1600" dirty="0">
                <a:latin typeface="Arial Narrow" panose="020B0606020202030204" pitchFamily="34" charset="0"/>
              </a:rPr>
              <a:t>(Davis, et al., PSPB, 1995).</a:t>
            </a:r>
          </a:p>
          <a:p>
            <a:pPr>
              <a:spcBef>
                <a:spcPct val="50000"/>
              </a:spcBef>
              <a:buClrTx/>
              <a:buSzTx/>
              <a:buFontTx/>
              <a:buNone/>
            </a:pPr>
            <a:r>
              <a:rPr lang="en-US" altLang="en-US" sz="2400" dirty="0">
                <a:latin typeface="Arial Narrow" panose="020B0606020202030204" pitchFamily="34" charset="0"/>
              </a:rPr>
              <a:t>Undoing related to: Guilt, Anger, Depression, Anxiety 18 mos. later</a:t>
            </a:r>
          </a:p>
          <a:p>
            <a:pPr>
              <a:spcBef>
                <a:spcPct val="50000"/>
              </a:spcBef>
              <a:buClrTx/>
              <a:buSzTx/>
              <a:buFontTx/>
              <a:buNone/>
            </a:pPr>
            <a:r>
              <a:rPr lang="en-US" altLang="en-US" sz="2400" i="1" dirty="0">
                <a:latin typeface="Arial Narrow" panose="020B0606020202030204" pitchFamily="34" charset="0"/>
              </a:rPr>
              <a:t>"I thought about maybe if I'd stayed awake or woke up more frequently [to] check on the baby. I keep thinking of different ways..."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914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91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9142" grpId="0"/>
      <p:bldP spid="21914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4"/>
          <p:cNvSpPr txBox="1">
            <a:spLocks noChangeArrowheads="1"/>
          </p:cNvSpPr>
          <p:nvPr/>
        </p:nvSpPr>
        <p:spPr bwMode="auto">
          <a:xfrm>
            <a:off x="685800" y="533400"/>
            <a:ext cx="81534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a:spcBef>
                <a:spcPct val="50000"/>
              </a:spcBef>
              <a:buClrTx/>
              <a:buSzTx/>
              <a:buFontTx/>
              <a:buNone/>
            </a:pPr>
            <a:r>
              <a:rPr lang="en-US" altLang="en-US" sz="3600">
                <a:solidFill>
                  <a:srgbClr val="3333FF"/>
                </a:solidFill>
                <a:latin typeface="Arial Narrow" panose="020B0606020202030204" pitchFamily="34" charset="0"/>
              </a:rPr>
              <a:t>Coping = Illusions?</a:t>
            </a:r>
          </a:p>
        </p:txBody>
      </p:sp>
      <p:pic>
        <p:nvPicPr>
          <p:cNvPr id="7171"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81225" y="1295400"/>
            <a:ext cx="4371975" cy="3275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172" name="Text Box 7"/>
          <p:cNvSpPr txBox="1">
            <a:spLocks noChangeArrowheads="1"/>
          </p:cNvSpPr>
          <p:nvPr/>
        </p:nvSpPr>
        <p:spPr bwMode="auto">
          <a:xfrm>
            <a:off x="304800" y="5105400"/>
            <a:ext cx="8763000" cy="1004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altLang="en-US" sz="2400">
                <a:latin typeface="Arial Narrow" panose="020B0606020202030204" pitchFamily="34" charset="0"/>
              </a:rPr>
              <a:t>Is coping all about self-serving "spin"?</a:t>
            </a:r>
          </a:p>
          <a:p>
            <a:pPr>
              <a:spcBef>
                <a:spcPct val="50000"/>
              </a:spcBef>
              <a:buClrTx/>
              <a:buSzTx/>
              <a:buFontTx/>
              <a:buNone/>
            </a:pPr>
            <a:r>
              <a:rPr lang="en-US" altLang="en-US" sz="2400">
                <a:latin typeface="Arial Narrow" panose="020B0606020202030204" pitchFamily="34" charset="0"/>
              </a:rPr>
              <a:t>Is avoiding reality the best way to cope with uncontrollable negative events?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4"/>
          <p:cNvSpPr txBox="1">
            <a:spLocks noChangeArrowheads="1"/>
          </p:cNvSpPr>
          <p:nvPr/>
        </p:nvSpPr>
        <p:spPr bwMode="auto">
          <a:xfrm>
            <a:off x="609600" y="533400"/>
            <a:ext cx="77724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a:spcBef>
                <a:spcPct val="50000"/>
              </a:spcBef>
              <a:buClrTx/>
              <a:buSzTx/>
              <a:buFontTx/>
              <a:buNone/>
            </a:pPr>
            <a:r>
              <a:rPr lang="en-US" altLang="en-US" sz="3600">
                <a:solidFill>
                  <a:srgbClr val="3333FF"/>
                </a:solidFill>
                <a:latin typeface="Arial Narrow" panose="020B0606020202030204" pitchFamily="34" charset="0"/>
              </a:rPr>
              <a:t>Kriegel: "Falling into Life"</a:t>
            </a:r>
          </a:p>
        </p:txBody>
      </p:sp>
      <p:pic>
        <p:nvPicPr>
          <p:cNvPr id="819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1371600"/>
            <a:ext cx="3352800" cy="2330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76975" y="4114800"/>
            <a:ext cx="1876425"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7"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3962400"/>
            <a:ext cx="2667000" cy="2646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8"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1295400"/>
            <a:ext cx="3733800" cy="2305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9"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98813" y="3962400"/>
            <a:ext cx="2668587"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4"/>
          <p:cNvSpPr txBox="1">
            <a:spLocks noChangeArrowheads="1"/>
          </p:cNvSpPr>
          <p:nvPr/>
        </p:nvSpPr>
        <p:spPr bwMode="auto">
          <a:xfrm>
            <a:off x="609600" y="1639888"/>
            <a:ext cx="6096000" cy="3046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altLang="en-US" sz="2400" i="1" dirty="0">
                <a:latin typeface="Arial Narrow" panose="020B0606020202030204" pitchFamily="34" charset="0"/>
              </a:rPr>
              <a:t>Every time I was removed from the hot water and placed on a stretcher by the side of the pool, ... , I was fed salt tablets.  Even today, more than four decades later, I shiver at the mere thought of those salt tablets.  ...To be an eater of salt was far more humiliating than to endure pain.  ...we dreaded eating salt.  It was that, rather than the pain we endured, that anchored our sense of loss and dread.</a:t>
            </a:r>
          </a:p>
        </p:txBody>
      </p:sp>
      <p:sp>
        <p:nvSpPr>
          <p:cNvPr id="9219" name="Text Box 5"/>
          <p:cNvSpPr txBox="1">
            <a:spLocks noChangeArrowheads="1"/>
          </p:cNvSpPr>
          <p:nvPr/>
        </p:nvSpPr>
        <p:spPr bwMode="auto">
          <a:xfrm>
            <a:off x="609600" y="577850"/>
            <a:ext cx="77724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a:spcBef>
                <a:spcPct val="50000"/>
              </a:spcBef>
              <a:buClrTx/>
              <a:buSzTx/>
              <a:buFontTx/>
              <a:buNone/>
            </a:pPr>
            <a:r>
              <a:rPr lang="en-US" altLang="en-US" sz="3600">
                <a:solidFill>
                  <a:srgbClr val="3333FF"/>
                </a:solidFill>
                <a:latin typeface="Arial Narrow" panose="020B0606020202030204" pitchFamily="34" charset="0"/>
              </a:rPr>
              <a:t>Kriegel: "Falling into Life"</a:t>
            </a:r>
          </a:p>
        </p:txBody>
      </p:sp>
      <p:sp>
        <p:nvSpPr>
          <p:cNvPr id="207878" name="Text Box 6"/>
          <p:cNvSpPr txBox="1">
            <a:spLocks noChangeArrowheads="1"/>
          </p:cNvSpPr>
          <p:nvPr/>
        </p:nvSpPr>
        <p:spPr bwMode="auto">
          <a:xfrm>
            <a:off x="4953000" y="5181600"/>
            <a:ext cx="39624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altLang="en-US" sz="2400" dirty="0">
                <a:solidFill>
                  <a:srgbClr val="FF0000"/>
                </a:solidFill>
                <a:latin typeface="Arial Narrow" panose="020B0606020202030204" pitchFamily="34" charset="0"/>
              </a:rPr>
              <a:t>___ Counterfactuals</a:t>
            </a:r>
          </a:p>
          <a:p>
            <a:pPr>
              <a:spcBef>
                <a:spcPct val="50000"/>
              </a:spcBef>
              <a:buClrTx/>
              <a:buSzTx/>
              <a:buFontTx/>
              <a:buNone/>
            </a:pPr>
            <a:r>
              <a:rPr lang="en-US" altLang="en-US" sz="2400" dirty="0">
                <a:solidFill>
                  <a:srgbClr val="FF0000"/>
                </a:solidFill>
                <a:latin typeface="Arial Narrow" panose="020B0606020202030204" pitchFamily="34" charset="0"/>
              </a:rPr>
              <a:t>___ Denial</a:t>
            </a:r>
          </a:p>
          <a:p>
            <a:pPr>
              <a:spcBef>
                <a:spcPct val="50000"/>
              </a:spcBef>
              <a:buClrTx/>
              <a:buSzTx/>
              <a:buFontTx/>
              <a:buNone/>
            </a:pPr>
            <a:r>
              <a:rPr lang="en-US" altLang="en-US" sz="2400" dirty="0">
                <a:solidFill>
                  <a:srgbClr val="FF0000"/>
                </a:solidFill>
                <a:latin typeface="Arial Narrow" panose="020B0606020202030204" pitchFamily="34" charset="0"/>
              </a:rPr>
              <a:t>___ Belief that Self Is Good</a:t>
            </a:r>
          </a:p>
        </p:txBody>
      </p:sp>
      <p:sp>
        <p:nvSpPr>
          <p:cNvPr id="9221" name="Text Box 7"/>
          <p:cNvSpPr txBox="1">
            <a:spLocks noChangeArrowheads="1"/>
          </p:cNvSpPr>
          <p:nvPr/>
        </p:nvSpPr>
        <p:spPr bwMode="auto">
          <a:xfrm>
            <a:off x="609600" y="5181600"/>
            <a:ext cx="3810000" cy="83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altLang="en-US" sz="2400" dirty="0">
                <a:solidFill>
                  <a:srgbClr val="0070C0"/>
                </a:solidFill>
                <a:latin typeface="Arial Narrow" panose="020B0606020202030204" pitchFamily="34" charset="0"/>
              </a:rPr>
              <a:t>What aspect of trauma does this passage reflect?</a:t>
            </a:r>
          </a:p>
        </p:txBody>
      </p:sp>
      <p:pic>
        <p:nvPicPr>
          <p:cNvPr id="9222"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934200" y="1363663"/>
            <a:ext cx="1905000" cy="267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3" name="TextBox 2"/>
          <p:cNvSpPr txBox="1">
            <a:spLocks noChangeArrowheads="1"/>
          </p:cNvSpPr>
          <p:nvPr/>
        </p:nvSpPr>
        <p:spPr bwMode="auto">
          <a:xfrm>
            <a:off x="7162800" y="4122738"/>
            <a:ext cx="16764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a:spcBef>
                <a:spcPct val="0"/>
              </a:spcBef>
              <a:buClrTx/>
              <a:buSzTx/>
              <a:buFontTx/>
              <a:buNone/>
            </a:pPr>
            <a:r>
              <a:rPr lang="en-US" altLang="en-US" sz="2400"/>
              <a:t>Leonard Kriegel</a:t>
            </a:r>
          </a:p>
        </p:txBody>
      </p:sp>
      <p:sp>
        <p:nvSpPr>
          <p:cNvPr id="2" name="TextBox 1">
            <a:extLst>
              <a:ext uri="{FF2B5EF4-FFF2-40B4-BE49-F238E27FC236}">
                <a16:creationId xmlns:a16="http://schemas.microsoft.com/office/drawing/2014/main" id="{5AA07C98-89BD-C112-E6AB-48119AA54F70}"/>
              </a:ext>
            </a:extLst>
          </p:cNvPr>
          <p:cNvSpPr txBox="1"/>
          <p:nvPr/>
        </p:nvSpPr>
        <p:spPr>
          <a:xfrm>
            <a:off x="5105400" y="6172200"/>
            <a:ext cx="381000" cy="461665"/>
          </a:xfrm>
          <a:prstGeom prst="rect">
            <a:avLst/>
          </a:prstGeom>
          <a:noFill/>
        </p:spPr>
        <p:txBody>
          <a:bodyPr wrap="square" rtlCol="0">
            <a:spAutoFit/>
          </a:bodyPr>
          <a:lstStyle/>
          <a:p>
            <a:pPr algn="ctr"/>
            <a:r>
              <a:rPr lang="en-US" dirty="0">
                <a:solidFill>
                  <a:srgbClr val="FF0000"/>
                </a:solidFill>
              </a:rPr>
              <a:t>X</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p:cNvSpPr txBox="1">
            <a:spLocks noChangeArrowheads="1"/>
          </p:cNvSpPr>
          <p:nvPr/>
        </p:nvSpPr>
        <p:spPr bwMode="auto">
          <a:xfrm>
            <a:off x="777240" y="2514600"/>
            <a:ext cx="73152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altLang="en-US" sz="2400" i="1" dirty="0">
                <a:latin typeface="Arial Narrow" panose="020B0606020202030204" pitchFamily="34" charset="0"/>
              </a:rPr>
              <a:t>But I am still grateful that no one—told me that my chances of regaining the use of my legs were nonexistent.  At the age of 11 I needed to weather reality, not face it.</a:t>
            </a:r>
          </a:p>
        </p:txBody>
      </p:sp>
      <p:sp>
        <p:nvSpPr>
          <p:cNvPr id="10243" name="Text Box 3"/>
          <p:cNvSpPr txBox="1">
            <a:spLocks noChangeArrowheads="1"/>
          </p:cNvSpPr>
          <p:nvPr/>
        </p:nvSpPr>
        <p:spPr bwMode="auto">
          <a:xfrm>
            <a:off x="609600" y="577850"/>
            <a:ext cx="77724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a:spcBef>
                <a:spcPct val="50000"/>
              </a:spcBef>
              <a:buClrTx/>
              <a:buSzTx/>
              <a:buFontTx/>
              <a:buNone/>
            </a:pPr>
            <a:r>
              <a:rPr lang="en-US" altLang="en-US" sz="3600">
                <a:solidFill>
                  <a:srgbClr val="3333FF"/>
                </a:solidFill>
                <a:latin typeface="Arial Narrow" panose="020B0606020202030204" pitchFamily="34" charset="0"/>
              </a:rPr>
              <a:t>Kriegel: "Falling into Life"</a:t>
            </a:r>
          </a:p>
        </p:txBody>
      </p:sp>
      <p:sp>
        <p:nvSpPr>
          <p:cNvPr id="10245" name="Text Box 5"/>
          <p:cNvSpPr txBox="1">
            <a:spLocks noChangeArrowheads="1"/>
          </p:cNvSpPr>
          <p:nvPr/>
        </p:nvSpPr>
        <p:spPr bwMode="auto">
          <a:xfrm>
            <a:off x="685800" y="5040609"/>
            <a:ext cx="3810000" cy="83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altLang="en-US" sz="2400" dirty="0">
                <a:solidFill>
                  <a:srgbClr val="0070C0"/>
                </a:solidFill>
                <a:latin typeface="Arial Narrow" panose="020B0606020202030204" pitchFamily="34" charset="0"/>
              </a:rPr>
              <a:t>What aspect of trauma does this passage reflect?</a:t>
            </a:r>
          </a:p>
        </p:txBody>
      </p:sp>
      <p:sp>
        <p:nvSpPr>
          <p:cNvPr id="2" name="Text Box 6">
            <a:extLst>
              <a:ext uri="{FF2B5EF4-FFF2-40B4-BE49-F238E27FC236}">
                <a16:creationId xmlns:a16="http://schemas.microsoft.com/office/drawing/2014/main" id="{8BEB1239-56AE-7C75-7F45-6DDB9F289457}"/>
              </a:ext>
            </a:extLst>
          </p:cNvPr>
          <p:cNvSpPr txBox="1">
            <a:spLocks noChangeArrowheads="1"/>
          </p:cNvSpPr>
          <p:nvPr/>
        </p:nvSpPr>
        <p:spPr bwMode="auto">
          <a:xfrm>
            <a:off x="4800600" y="5010329"/>
            <a:ext cx="41910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altLang="en-US" sz="2400" dirty="0">
                <a:solidFill>
                  <a:srgbClr val="FF0000"/>
                </a:solidFill>
                <a:latin typeface="Arial Narrow" panose="020B0606020202030204" pitchFamily="34" charset="0"/>
              </a:rPr>
              <a:t>___ Downward social comparison</a:t>
            </a:r>
          </a:p>
          <a:p>
            <a:pPr>
              <a:spcBef>
                <a:spcPct val="50000"/>
              </a:spcBef>
              <a:buClrTx/>
              <a:buSzTx/>
              <a:buFontTx/>
              <a:buNone/>
            </a:pPr>
            <a:r>
              <a:rPr lang="en-US" altLang="en-US" sz="2400" dirty="0">
                <a:solidFill>
                  <a:srgbClr val="FF0000"/>
                </a:solidFill>
                <a:latin typeface="Arial Narrow" panose="020B0606020202030204" pitchFamily="34" charset="0"/>
              </a:rPr>
              <a:t>___ Denial</a:t>
            </a:r>
          </a:p>
          <a:p>
            <a:pPr>
              <a:spcBef>
                <a:spcPct val="50000"/>
              </a:spcBef>
              <a:buClrTx/>
              <a:buSzTx/>
              <a:buFontTx/>
              <a:buNone/>
            </a:pPr>
            <a:r>
              <a:rPr lang="en-US" altLang="en-US" sz="2400" dirty="0">
                <a:solidFill>
                  <a:srgbClr val="FF0000"/>
                </a:solidFill>
                <a:latin typeface="Arial Narrow" panose="020B0606020202030204" pitchFamily="34" charset="0"/>
              </a:rPr>
              <a:t>___ The world is just</a:t>
            </a:r>
          </a:p>
        </p:txBody>
      </p:sp>
      <p:sp>
        <p:nvSpPr>
          <p:cNvPr id="3" name="TextBox 2">
            <a:extLst>
              <a:ext uri="{FF2B5EF4-FFF2-40B4-BE49-F238E27FC236}">
                <a16:creationId xmlns:a16="http://schemas.microsoft.com/office/drawing/2014/main" id="{23034B62-D383-9A07-0F06-D4365A8296E9}"/>
              </a:ext>
            </a:extLst>
          </p:cNvPr>
          <p:cNvSpPr txBox="1"/>
          <p:nvPr/>
        </p:nvSpPr>
        <p:spPr>
          <a:xfrm>
            <a:off x="4953000" y="5455741"/>
            <a:ext cx="381000" cy="461665"/>
          </a:xfrm>
          <a:prstGeom prst="rect">
            <a:avLst/>
          </a:prstGeom>
          <a:noFill/>
        </p:spPr>
        <p:txBody>
          <a:bodyPr wrap="square" rtlCol="0">
            <a:spAutoFit/>
          </a:bodyPr>
          <a:lstStyle/>
          <a:p>
            <a:pPr algn="ctr"/>
            <a:r>
              <a:rPr lang="en-US" dirty="0">
                <a:solidFill>
                  <a:srgbClr val="FF0000"/>
                </a:solidFill>
              </a:rPr>
              <a:t>X</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762000" y="2209800"/>
            <a:ext cx="7315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en-US" altLang="en-US" sz="2400" i="1"/>
              <a:t>1.  I hungered for the approval of those in authority.</a:t>
            </a:r>
          </a:p>
        </p:txBody>
      </p:sp>
      <p:sp>
        <p:nvSpPr>
          <p:cNvPr id="11267" name="Text Box 3"/>
          <p:cNvSpPr txBox="1">
            <a:spLocks noChangeArrowheads="1"/>
          </p:cNvSpPr>
          <p:nvPr/>
        </p:nvSpPr>
        <p:spPr bwMode="auto">
          <a:xfrm>
            <a:off x="533400" y="1000806"/>
            <a:ext cx="77724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a:spcBef>
                <a:spcPct val="50000"/>
              </a:spcBef>
              <a:buClrTx/>
              <a:buSzTx/>
              <a:buFontTx/>
              <a:buNone/>
            </a:pPr>
            <a:r>
              <a:rPr lang="en-US" altLang="en-US" sz="3600" dirty="0" err="1">
                <a:solidFill>
                  <a:srgbClr val="3333FF"/>
                </a:solidFill>
                <a:latin typeface="Arial Narrow" panose="020B0606020202030204" pitchFamily="34" charset="0"/>
              </a:rPr>
              <a:t>Kriegel</a:t>
            </a:r>
            <a:r>
              <a:rPr lang="en-US" altLang="en-US" sz="3600" dirty="0">
                <a:solidFill>
                  <a:srgbClr val="3333FF"/>
                </a:solidFill>
                <a:latin typeface="Arial Narrow" panose="020B0606020202030204" pitchFamily="34" charset="0"/>
              </a:rPr>
              <a:t>: "Falling into Life"</a:t>
            </a:r>
          </a:p>
        </p:txBody>
      </p:sp>
      <p:sp>
        <p:nvSpPr>
          <p:cNvPr id="210948" name="Text Box 4"/>
          <p:cNvSpPr txBox="1">
            <a:spLocks noChangeArrowheads="1"/>
          </p:cNvSpPr>
          <p:nvPr/>
        </p:nvSpPr>
        <p:spPr bwMode="auto">
          <a:xfrm>
            <a:off x="4498848" y="4648200"/>
            <a:ext cx="4416552" cy="2123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 typeface="Wingdings" panose="05000000000000000000" pitchFamily="2" charset="2"/>
              <a:buAutoNum type="arabicPeriod"/>
            </a:pPr>
            <a:r>
              <a:rPr lang="en-US" altLang="en-US" sz="2400" dirty="0">
                <a:solidFill>
                  <a:srgbClr val="FF0000"/>
                </a:solidFill>
                <a:latin typeface="Arial Narrow" panose="020B0606020202030204" pitchFamily="34" charset="0"/>
              </a:rPr>
              <a:t>___Self is good.  </a:t>
            </a:r>
          </a:p>
          <a:p>
            <a:pPr>
              <a:spcBef>
                <a:spcPct val="50000"/>
              </a:spcBef>
              <a:buClrTx/>
              <a:buSzTx/>
              <a:buFont typeface="Wingdings" panose="05000000000000000000" pitchFamily="2" charset="2"/>
              <a:buAutoNum type="arabicPeriod"/>
            </a:pPr>
            <a:r>
              <a:rPr lang="en-US" altLang="en-US" sz="2400" dirty="0">
                <a:solidFill>
                  <a:srgbClr val="FF0000"/>
                </a:solidFill>
                <a:latin typeface="Arial Narrow" panose="020B0606020202030204" pitchFamily="34" charset="0"/>
              </a:rPr>
              <a:t>___World is just.</a:t>
            </a:r>
          </a:p>
          <a:p>
            <a:pPr>
              <a:spcBef>
                <a:spcPct val="50000"/>
              </a:spcBef>
              <a:buClrTx/>
              <a:buSzTx/>
              <a:buFont typeface="Wingdings" panose="05000000000000000000" pitchFamily="2" charset="2"/>
              <a:buAutoNum type="arabicPeriod"/>
            </a:pPr>
            <a:r>
              <a:rPr lang="en-US" altLang="en-US" sz="2400" dirty="0">
                <a:solidFill>
                  <a:srgbClr val="FF0000"/>
                </a:solidFill>
                <a:latin typeface="Arial Narrow" panose="020B0606020202030204" pitchFamily="34" charset="0"/>
              </a:rPr>
              <a:t>___Denial</a:t>
            </a:r>
          </a:p>
          <a:p>
            <a:pPr>
              <a:spcBef>
                <a:spcPct val="50000"/>
              </a:spcBef>
              <a:buClrTx/>
              <a:buSzTx/>
              <a:buFont typeface="Wingdings" panose="05000000000000000000" pitchFamily="2" charset="2"/>
              <a:buAutoNum type="arabicPeriod"/>
            </a:pPr>
            <a:r>
              <a:rPr lang="en-US" altLang="en-US" sz="2400" dirty="0">
                <a:solidFill>
                  <a:srgbClr val="FF0000"/>
                </a:solidFill>
                <a:latin typeface="Arial Narrow" panose="020B0606020202030204" pitchFamily="34" charset="0"/>
              </a:rPr>
              <a:t>___Downward social comparison</a:t>
            </a:r>
          </a:p>
        </p:txBody>
      </p:sp>
      <p:sp>
        <p:nvSpPr>
          <p:cNvPr id="11269" name="Text Box 5"/>
          <p:cNvSpPr txBox="1">
            <a:spLocks noChangeArrowheads="1"/>
          </p:cNvSpPr>
          <p:nvPr/>
        </p:nvSpPr>
        <p:spPr bwMode="auto">
          <a:xfrm>
            <a:off x="606552" y="5067681"/>
            <a:ext cx="3810000"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altLang="en-US" sz="2400" dirty="0">
                <a:solidFill>
                  <a:srgbClr val="0070C0"/>
                </a:solidFill>
                <a:latin typeface="Arial Narrow" panose="020B0606020202030204" pitchFamily="34" charset="0"/>
              </a:rPr>
              <a:t>What aspects of trauma do these passage reflect--In terms of Basic Beliefs?</a:t>
            </a:r>
          </a:p>
        </p:txBody>
      </p:sp>
      <p:sp>
        <p:nvSpPr>
          <p:cNvPr id="11270" name="Text Box 6"/>
          <p:cNvSpPr txBox="1">
            <a:spLocks noChangeArrowheads="1"/>
          </p:cNvSpPr>
          <p:nvPr/>
        </p:nvSpPr>
        <p:spPr bwMode="auto">
          <a:xfrm>
            <a:off x="685800" y="3095625"/>
            <a:ext cx="800100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altLang="en-US" sz="2400" i="1"/>
              <a:t>2.  I wanted to do whatever was supposed to be "good" for me.  I believed absolutely as I have ever believed in anything that rehabilitation would finally placate the hunger of the virus.</a:t>
            </a:r>
          </a:p>
        </p:txBody>
      </p:sp>
      <p:sp>
        <p:nvSpPr>
          <p:cNvPr id="2" name="TextBox 1">
            <a:extLst>
              <a:ext uri="{FF2B5EF4-FFF2-40B4-BE49-F238E27FC236}">
                <a16:creationId xmlns:a16="http://schemas.microsoft.com/office/drawing/2014/main" id="{D8262049-77CB-2D49-7DD2-A8305D836F76}"/>
              </a:ext>
            </a:extLst>
          </p:cNvPr>
          <p:cNvSpPr txBox="1"/>
          <p:nvPr/>
        </p:nvSpPr>
        <p:spPr>
          <a:xfrm>
            <a:off x="5029200" y="4605772"/>
            <a:ext cx="381000" cy="461665"/>
          </a:xfrm>
          <a:prstGeom prst="rect">
            <a:avLst/>
          </a:prstGeom>
          <a:noFill/>
        </p:spPr>
        <p:txBody>
          <a:bodyPr wrap="square" rtlCol="0">
            <a:spAutoFit/>
          </a:bodyPr>
          <a:lstStyle/>
          <a:p>
            <a:pPr algn="ctr"/>
            <a:r>
              <a:rPr lang="en-US" dirty="0">
                <a:solidFill>
                  <a:srgbClr val="FF0000"/>
                </a:solidFill>
              </a:rPr>
              <a:t>X</a:t>
            </a:r>
          </a:p>
        </p:txBody>
      </p:sp>
      <p:sp>
        <p:nvSpPr>
          <p:cNvPr id="3" name="TextBox 2">
            <a:extLst>
              <a:ext uri="{FF2B5EF4-FFF2-40B4-BE49-F238E27FC236}">
                <a16:creationId xmlns:a16="http://schemas.microsoft.com/office/drawing/2014/main" id="{D1A767C3-A5AB-2691-19A7-53644AC19763}"/>
              </a:ext>
            </a:extLst>
          </p:cNvPr>
          <p:cNvSpPr txBox="1"/>
          <p:nvPr/>
        </p:nvSpPr>
        <p:spPr>
          <a:xfrm>
            <a:off x="5029200" y="5105400"/>
            <a:ext cx="381000" cy="461665"/>
          </a:xfrm>
          <a:prstGeom prst="rect">
            <a:avLst/>
          </a:prstGeom>
          <a:noFill/>
        </p:spPr>
        <p:txBody>
          <a:bodyPr wrap="square" rtlCol="0">
            <a:spAutoFit/>
          </a:bodyPr>
          <a:lstStyle/>
          <a:p>
            <a:pPr algn="ctr"/>
            <a:r>
              <a:rPr lang="en-US" dirty="0">
                <a:solidFill>
                  <a:srgbClr val="FF0000"/>
                </a:solidFill>
              </a:rPr>
              <a:t>X</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3"/>
          <p:cNvSpPr txBox="1">
            <a:spLocks noChangeArrowheads="1"/>
          </p:cNvSpPr>
          <p:nvPr/>
        </p:nvSpPr>
        <p:spPr bwMode="auto">
          <a:xfrm>
            <a:off x="609600" y="457200"/>
            <a:ext cx="77724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a:spcBef>
                <a:spcPct val="50000"/>
              </a:spcBef>
              <a:buClrTx/>
              <a:buSzTx/>
              <a:buFontTx/>
              <a:buNone/>
            </a:pPr>
            <a:r>
              <a:rPr lang="en-US" altLang="en-US" sz="3600">
                <a:solidFill>
                  <a:srgbClr val="3333FF"/>
                </a:solidFill>
                <a:latin typeface="Arial Narrow" panose="020B0606020202030204" pitchFamily="34" charset="0"/>
              </a:rPr>
              <a:t>Kriegel: "Falling into Life"</a:t>
            </a:r>
          </a:p>
        </p:txBody>
      </p:sp>
      <p:sp>
        <p:nvSpPr>
          <p:cNvPr id="12291" name="Text Box 6"/>
          <p:cNvSpPr txBox="1">
            <a:spLocks noChangeArrowheads="1"/>
          </p:cNvSpPr>
          <p:nvPr/>
        </p:nvSpPr>
        <p:spPr bwMode="auto">
          <a:xfrm>
            <a:off x="685800" y="1447800"/>
            <a:ext cx="8001000" cy="3139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en-US" altLang="en-US" sz="2200" i="1" dirty="0"/>
              <a:t>“All you have to do is let go”…”The other boys do it. </a:t>
            </a:r>
            <a:r>
              <a:rPr lang="en-US" altLang="en-US" sz="2200" b="1" i="1" dirty="0"/>
              <a:t>Just let go”. </a:t>
            </a:r>
            <a:r>
              <a:rPr lang="en-US" altLang="en-US" sz="2200" i="1" dirty="0"/>
              <a:t> </a:t>
            </a:r>
            <a:r>
              <a:rPr lang="en-US" altLang="en-US" sz="2200" i="1" u="sng" dirty="0"/>
              <a:t>Shame plagued me—and shame is the older brother to disease.</a:t>
            </a:r>
            <a:r>
              <a:rPr lang="en-US" altLang="en-US" sz="2200" i="1" dirty="0"/>
              <a:t>  Flushing with shame…I would hear myself whimper, “I’m sorry.  But I can’t.  I can’t let go”. My therapist pleaded, ridiculed, cajoled, threatened, bullied.  But I couldn’t let go and fall. Ashamed as I was, I wouldn’t allow myself to be bullied out of terror”.</a:t>
            </a:r>
          </a:p>
          <a:p>
            <a:pPr>
              <a:spcBef>
                <a:spcPct val="0"/>
              </a:spcBef>
              <a:buClrTx/>
              <a:buSzTx/>
              <a:buFontTx/>
              <a:buNone/>
            </a:pPr>
            <a:endParaRPr lang="en-US" altLang="en-US" sz="2200" i="1" dirty="0"/>
          </a:p>
          <a:p>
            <a:pPr>
              <a:spcBef>
                <a:spcPct val="0"/>
              </a:spcBef>
              <a:buClrTx/>
              <a:buSzTx/>
              <a:buFontTx/>
              <a:buNone/>
            </a:pPr>
            <a:r>
              <a:rPr lang="en-US" altLang="en-US" sz="2200" dirty="0">
                <a:solidFill>
                  <a:srgbClr val="0070C0"/>
                </a:solidFill>
              </a:rPr>
              <a:t>What is </a:t>
            </a:r>
            <a:r>
              <a:rPr lang="en-US" altLang="en-US" sz="2200" dirty="0" err="1">
                <a:solidFill>
                  <a:srgbClr val="0070C0"/>
                </a:solidFill>
              </a:rPr>
              <a:t>Kriegel</a:t>
            </a:r>
            <a:r>
              <a:rPr lang="en-US" altLang="en-US" sz="2200" dirty="0">
                <a:solidFill>
                  <a:srgbClr val="0070C0"/>
                </a:solidFill>
              </a:rPr>
              <a:t> afraid of? </a:t>
            </a:r>
          </a:p>
        </p:txBody>
      </p:sp>
      <p:sp>
        <p:nvSpPr>
          <p:cNvPr id="2" name="TextBox 1">
            <a:extLst>
              <a:ext uri="{FF2B5EF4-FFF2-40B4-BE49-F238E27FC236}">
                <a16:creationId xmlns:a16="http://schemas.microsoft.com/office/drawing/2014/main" id="{3900488C-D902-B5D4-2142-DBC153F095D6}"/>
              </a:ext>
            </a:extLst>
          </p:cNvPr>
          <p:cNvSpPr txBox="1"/>
          <p:nvPr/>
        </p:nvSpPr>
        <p:spPr>
          <a:xfrm>
            <a:off x="762000" y="5029200"/>
            <a:ext cx="8001000" cy="830997"/>
          </a:xfrm>
          <a:prstGeom prst="rect">
            <a:avLst/>
          </a:prstGeom>
          <a:noFill/>
        </p:spPr>
        <p:txBody>
          <a:bodyPr wrap="square" rtlCol="0">
            <a:spAutoFit/>
          </a:bodyPr>
          <a:lstStyle/>
          <a:p>
            <a:r>
              <a:rPr lang="en-US" dirty="0">
                <a:solidFill>
                  <a:srgbClr val="0070C0"/>
                </a:solidFill>
              </a:rPr>
              <a:t>He is afraid of accepting reality of being permanently disabled.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1219200"/>
            <a:ext cx="8534400" cy="4401205"/>
          </a:xfrm>
          <a:prstGeom prst="rect">
            <a:avLst/>
          </a:prstGeom>
          <a:noFill/>
        </p:spPr>
        <p:txBody>
          <a:bodyPr wrap="square" rtlCol="0">
            <a:spAutoFit/>
          </a:bodyPr>
          <a:lstStyle/>
          <a:p>
            <a:pPr algn="ctr"/>
            <a:r>
              <a:rPr lang="en-US" sz="3200" dirty="0">
                <a:solidFill>
                  <a:srgbClr val="0070C0"/>
                </a:solidFill>
              </a:rPr>
              <a:t>Review Question 1</a:t>
            </a:r>
          </a:p>
          <a:p>
            <a:pPr algn="ctr"/>
            <a:endParaRPr lang="en-US" sz="3200" dirty="0">
              <a:solidFill>
                <a:srgbClr val="0070C0"/>
              </a:solidFill>
            </a:endParaRPr>
          </a:p>
          <a:p>
            <a:r>
              <a:rPr lang="en-US" dirty="0"/>
              <a:t> Which of the following is true of optimism?</a:t>
            </a:r>
          </a:p>
          <a:p>
            <a:endParaRPr lang="en-US" dirty="0"/>
          </a:p>
          <a:p>
            <a:r>
              <a:rPr lang="en-US" dirty="0"/>
              <a:t>___ It co-occurs with seeing successes as based on</a:t>
            </a:r>
          </a:p>
          <a:p>
            <a:r>
              <a:rPr lang="en-US" dirty="0"/>
              <a:t>       internal and stable causes.</a:t>
            </a:r>
          </a:p>
          <a:p>
            <a:r>
              <a:rPr lang="en-US" dirty="0"/>
              <a:t>___ It leads to lower blood pressure when in a positive mood.</a:t>
            </a:r>
          </a:p>
          <a:p>
            <a:r>
              <a:rPr lang="en-US" dirty="0"/>
              <a:t>___ It is associated with an illusion of invulnerability.</a:t>
            </a:r>
          </a:p>
          <a:p>
            <a:r>
              <a:rPr lang="en-US" dirty="0"/>
              <a:t>___ It is affected by having complete information about one’s 	own risks in comparison to others’ risks.</a:t>
            </a:r>
          </a:p>
          <a:p>
            <a:r>
              <a:rPr lang="en-US" dirty="0"/>
              <a:t>___ All the above.</a:t>
            </a:r>
          </a:p>
        </p:txBody>
      </p:sp>
      <p:sp>
        <p:nvSpPr>
          <p:cNvPr id="3" name="TextBox 2"/>
          <p:cNvSpPr txBox="1"/>
          <p:nvPr/>
        </p:nvSpPr>
        <p:spPr>
          <a:xfrm>
            <a:off x="304800" y="5105400"/>
            <a:ext cx="533400" cy="461665"/>
          </a:xfrm>
          <a:prstGeom prst="rect">
            <a:avLst/>
          </a:prstGeom>
          <a:noFill/>
        </p:spPr>
        <p:txBody>
          <a:bodyPr wrap="square" rtlCol="0">
            <a:spAutoFit/>
          </a:bodyPr>
          <a:lstStyle/>
          <a:p>
            <a:pPr algn="ctr"/>
            <a:r>
              <a:rPr lang="en-US" dirty="0">
                <a:solidFill>
                  <a:srgbClr val="FF0000"/>
                </a:solidFill>
              </a:rPr>
              <a:t>X</a:t>
            </a:r>
          </a:p>
        </p:txBody>
      </p:sp>
    </p:spTree>
    <p:extLst>
      <p:ext uri="{BB962C8B-B14F-4D97-AF65-F5344CB8AC3E}">
        <p14:creationId xmlns:p14="http://schemas.microsoft.com/office/powerpoint/2010/main" val="3124991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3"/>
          <p:cNvSpPr txBox="1">
            <a:spLocks noChangeArrowheads="1"/>
          </p:cNvSpPr>
          <p:nvPr/>
        </p:nvSpPr>
        <p:spPr bwMode="auto">
          <a:xfrm>
            <a:off x="609600" y="457200"/>
            <a:ext cx="77724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a:spcBef>
                <a:spcPct val="50000"/>
              </a:spcBef>
              <a:buClrTx/>
              <a:buSzTx/>
              <a:buFontTx/>
              <a:buNone/>
            </a:pPr>
            <a:r>
              <a:rPr lang="en-US" altLang="en-US" sz="3600">
                <a:solidFill>
                  <a:srgbClr val="3333FF"/>
                </a:solidFill>
                <a:latin typeface="Arial Narrow" panose="020B0606020202030204" pitchFamily="34" charset="0"/>
              </a:rPr>
              <a:t>Kriegel: "Falling into Life"</a:t>
            </a:r>
          </a:p>
        </p:txBody>
      </p:sp>
      <p:sp>
        <p:nvSpPr>
          <p:cNvPr id="13315" name="Text Box 6"/>
          <p:cNvSpPr txBox="1">
            <a:spLocks noChangeArrowheads="1"/>
          </p:cNvSpPr>
          <p:nvPr/>
        </p:nvSpPr>
        <p:spPr bwMode="auto">
          <a:xfrm>
            <a:off x="609600" y="1110742"/>
            <a:ext cx="8001000" cy="4832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en-US" altLang="en-US" sz="2200" i="1" dirty="0"/>
              <a:t>So it was that I stood above the mat and heard myself sigh and let go.  I dropped. I hit the mat.  I was kissed by space</a:t>
            </a:r>
            <a:r>
              <a:rPr lang="en-US" altLang="en-US" sz="2200" dirty="0"/>
              <a:t>.  </a:t>
            </a:r>
          </a:p>
          <a:p>
            <a:pPr>
              <a:spcBef>
                <a:spcPct val="0"/>
              </a:spcBef>
              <a:buClrTx/>
              <a:buSzTx/>
              <a:buFontTx/>
              <a:buNone/>
            </a:pPr>
            <a:endParaRPr lang="en-US" altLang="en-US" sz="2200" dirty="0"/>
          </a:p>
          <a:p>
            <a:pPr>
              <a:spcBef>
                <a:spcPct val="0"/>
              </a:spcBef>
              <a:buClrTx/>
              <a:buSzTx/>
              <a:buFontTx/>
              <a:buNone/>
            </a:pPr>
            <a:r>
              <a:rPr lang="en-US" altLang="en-US" sz="2200" i="1" dirty="0"/>
              <a:t>And then, terror simply evaporated.  It was as if I had served enough time in that prison.  "That's it" my therapist triumphantly shouted.  </a:t>
            </a:r>
            <a:r>
              <a:rPr lang="en-US" altLang="en-US" sz="2200" b="1" i="1" dirty="0"/>
              <a:t>"You let go! and there it is!"  </a:t>
            </a:r>
          </a:p>
          <a:p>
            <a:pPr>
              <a:spcBef>
                <a:spcPct val="0"/>
              </a:spcBef>
              <a:buClrTx/>
              <a:buSzTx/>
              <a:buFontTx/>
              <a:buNone/>
            </a:pPr>
            <a:endParaRPr lang="en-US" altLang="en-US" sz="2200" b="1" i="1" dirty="0"/>
          </a:p>
          <a:p>
            <a:pPr>
              <a:spcBef>
                <a:spcPct val="0"/>
              </a:spcBef>
              <a:buClrTx/>
              <a:buSzTx/>
              <a:buFontTx/>
              <a:buNone/>
            </a:pPr>
            <a:r>
              <a:rPr lang="en-US" altLang="en-US" sz="2200" i="1" dirty="0"/>
              <a:t>Yes, and you discover not terror but the only self you are going to be allowed to claim anyhow.  You fall free, and then you learn that those padded mats hold not courage but the unclaimed self.</a:t>
            </a:r>
            <a:r>
              <a:rPr lang="en-US" altLang="en-US" sz="2200" dirty="0"/>
              <a:t> </a:t>
            </a:r>
          </a:p>
          <a:p>
            <a:pPr>
              <a:spcBef>
                <a:spcPct val="0"/>
              </a:spcBef>
              <a:buClrTx/>
              <a:buSzTx/>
              <a:buFontTx/>
              <a:buNone/>
            </a:pPr>
            <a:endParaRPr lang="en-US" altLang="en-US" sz="1000" dirty="0"/>
          </a:p>
          <a:p>
            <a:pPr>
              <a:spcBef>
                <a:spcPct val="0"/>
              </a:spcBef>
              <a:buClrTx/>
              <a:buSzTx/>
              <a:buFontTx/>
              <a:buNone/>
            </a:pPr>
            <a:r>
              <a:rPr lang="en-US" altLang="en-US" sz="2200" dirty="0">
                <a:solidFill>
                  <a:srgbClr val="0070C0"/>
                </a:solidFill>
              </a:rPr>
              <a:t>What has happened here?  What’s changed?  What is the “prison”?  What is the “unclaimed self”? </a:t>
            </a:r>
          </a:p>
        </p:txBody>
      </p:sp>
      <p:sp>
        <p:nvSpPr>
          <p:cNvPr id="2" name="TextBox 1">
            <a:extLst>
              <a:ext uri="{FF2B5EF4-FFF2-40B4-BE49-F238E27FC236}">
                <a16:creationId xmlns:a16="http://schemas.microsoft.com/office/drawing/2014/main" id="{459BD0BF-9C9B-BF73-CB45-21D76C89AC29}"/>
              </a:ext>
            </a:extLst>
          </p:cNvPr>
          <p:cNvSpPr txBox="1"/>
          <p:nvPr/>
        </p:nvSpPr>
        <p:spPr>
          <a:xfrm>
            <a:off x="571500" y="5867400"/>
            <a:ext cx="8001000" cy="830997"/>
          </a:xfrm>
          <a:prstGeom prst="rect">
            <a:avLst/>
          </a:prstGeom>
          <a:noFill/>
        </p:spPr>
        <p:txBody>
          <a:bodyPr wrap="square" rtlCol="0">
            <a:spAutoFit/>
          </a:bodyPr>
          <a:lstStyle/>
          <a:p>
            <a:r>
              <a:rPr lang="en-US" b="1" dirty="0">
                <a:solidFill>
                  <a:srgbClr val="FF0000"/>
                </a:solidFill>
              </a:rPr>
              <a:t>Key Point</a:t>
            </a:r>
            <a:r>
              <a:rPr lang="en-US" dirty="0">
                <a:solidFill>
                  <a:srgbClr val="FF0000"/>
                </a:solidFill>
              </a:rPr>
              <a:t>:  Accepting, embracing reality is crucial to moving forward in life.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6"/>
          <p:cNvSpPr>
            <a:spLocks noGrp="1" noChangeArrowheads="1"/>
          </p:cNvSpPr>
          <p:nvPr>
            <p:ph type="ctrTitle"/>
          </p:nvPr>
        </p:nvSpPr>
        <p:spPr>
          <a:xfrm>
            <a:off x="2895600" y="1219200"/>
            <a:ext cx="6096000" cy="3505200"/>
          </a:xfrm>
        </p:spPr>
        <p:txBody>
          <a:bodyPr/>
          <a:lstStyle/>
          <a:p>
            <a:pPr eaLnBrk="1" hangingPunct="1"/>
            <a:r>
              <a:rPr lang="en-US" altLang="en-US" dirty="0">
                <a:latin typeface="Arial Narrow" panose="020B0606020202030204" pitchFamily="34" charset="0"/>
              </a:rPr>
              <a:t>Psychosocial Resources and Threat Perception</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688975" y="665163"/>
            <a:ext cx="8229600" cy="730250"/>
          </a:xfrm>
        </p:spPr>
        <p:txBody>
          <a:bodyPr/>
          <a:lstStyle/>
          <a:p>
            <a:pPr eaLnBrk="1" hangingPunct="1"/>
            <a:r>
              <a:rPr lang="en-US" altLang="en-US" sz="3800">
                <a:solidFill>
                  <a:schemeClr val="bg2"/>
                </a:solidFill>
              </a:rPr>
              <a:t>Psychosocial Resources and Coping</a:t>
            </a:r>
          </a:p>
        </p:txBody>
      </p:sp>
      <p:sp>
        <p:nvSpPr>
          <p:cNvPr id="16387" name="Rectangle 3"/>
          <p:cNvSpPr>
            <a:spLocks noGrp="1" noChangeArrowheads="1"/>
          </p:cNvSpPr>
          <p:nvPr>
            <p:ph type="body" idx="1"/>
          </p:nvPr>
        </p:nvSpPr>
        <p:spPr>
          <a:xfrm>
            <a:off x="609600" y="1752600"/>
            <a:ext cx="8110537" cy="4522787"/>
          </a:xfrm>
        </p:spPr>
        <p:txBody>
          <a:bodyPr/>
          <a:lstStyle/>
          <a:p>
            <a:pPr eaLnBrk="1" hangingPunct="1">
              <a:lnSpc>
                <a:spcPct val="80000"/>
              </a:lnSpc>
              <a:buFont typeface="Wingdings" panose="05000000000000000000" pitchFamily="2" charset="2"/>
              <a:buNone/>
            </a:pPr>
            <a:r>
              <a:rPr lang="en-US" altLang="en-US" sz="3000" u="sng" dirty="0">
                <a:latin typeface="Arial Narrow" panose="020B0606020202030204" pitchFamily="34" charset="0"/>
              </a:rPr>
              <a:t>Resources</a:t>
            </a:r>
          </a:p>
          <a:p>
            <a:pPr eaLnBrk="1" hangingPunct="1">
              <a:lnSpc>
                <a:spcPct val="80000"/>
              </a:lnSpc>
              <a:buFont typeface="Wingdings" panose="05000000000000000000" pitchFamily="2" charset="2"/>
              <a:buNone/>
            </a:pPr>
            <a:endParaRPr lang="en-US" altLang="en-US" sz="900" dirty="0">
              <a:latin typeface="Arial Narrow" panose="020B0606020202030204" pitchFamily="34" charset="0"/>
            </a:endParaRPr>
          </a:p>
          <a:p>
            <a:pPr eaLnBrk="1" hangingPunct="1">
              <a:lnSpc>
                <a:spcPct val="80000"/>
              </a:lnSpc>
              <a:buFont typeface="Wingdings" panose="05000000000000000000" pitchFamily="2" charset="2"/>
              <a:buNone/>
            </a:pPr>
            <a:r>
              <a:rPr lang="en-US" altLang="en-US" sz="2400" dirty="0">
                <a:latin typeface="Arial Narrow" panose="020B0606020202030204" pitchFamily="34" charset="0"/>
              </a:rPr>
              <a:t>	</a:t>
            </a:r>
            <a:r>
              <a:rPr lang="en-US" altLang="en-US" sz="2400" dirty="0">
                <a:solidFill>
                  <a:srgbClr val="0070C0"/>
                </a:solidFill>
                <a:latin typeface="Arial Narrow" panose="020B0606020202030204" pitchFamily="34" charset="0"/>
              </a:rPr>
              <a:t>Social Support	   	Self Worth		Optimism</a:t>
            </a:r>
          </a:p>
          <a:p>
            <a:pPr eaLnBrk="1" hangingPunct="1">
              <a:lnSpc>
                <a:spcPct val="80000"/>
              </a:lnSpc>
              <a:buFont typeface="Wingdings" panose="05000000000000000000" pitchFamily="2" charset="2"/>
              <a:buNone/>
            </a:pPr>
            <a:r>
              <a:rPr lang="en-US" altLang="en-US" sz="2400" dirty="0">
                <a:solidFill>
                  <a:srgbClr val="0070C0"/>
                </a:solidFill>
                <a:latin typeface="Arial Narrow" panose="020B0606020202030204" pitchFamily="34" charset="0"/>
              </a:rPr>
              <a:t>	Self Esteem			Self-Efficacy		Hope</a:t>
            </a:r>
          </a:p>
          <a:p>
            <a:pPr eaLnBrk="1" hangingPunct="1">
              <a:lnSpc>
                <a:spcPct val="80000"/>
              </a:lnSpc>
              <a:buFont typeface="Wingdings" panose="05000000000000000000" pitchFamily="2" charset="2"/>
              <a:buNone/>
            </a:pPr>
            <a:r>
              <a:rPr lang="en-US" altLang="en-US" sz="2400" dirty="0">
                <a:solidFill>
                  <a:srgbClr val="0070C0"/>
                </a:solidFill>
                <a:latin typeface="Arial Narrow" panose="020B0606020202030204" pitchFamily="34" charset="0"/>
              </a:rPr>
              <a:t>	Emotional Disclosure		Perceived Control</a:t>
            </a:r>
            <a:r>
              <a:rPr lang="en-US" altLang="en-US" sz="2400" dirty="0">
                <a:latin typeface="Arial Narrow" panose="020B0606020202030204" pitchFamily="34" charset="0"/>
              </a:rPr>
              <a:t>	</a:t>
            </a:r>
          </a:p>
          <a:p>
            <a:pPr eaLnBrk="1" hangingPunct="1">
              <a:lnSpc>
                <a:spcPct val="80000"/>
              </a:lnSpc>
              <a:buFont typeface="Wingdings" panose="05000000000000000000" pitchFamily="2" charset="2"/>
              <a:buNone/>
            </a:pPr>
            <a:endParaRPr lang="en-US" altLang="en-US" sz="2400" dirty="0">
              <a:latin typeface="Arial Narrow" panose="020B0606020202030204" pitchFamily="34" charset="0"/>
            </a:endParaRPr>
          </a:p>
          <a:p>
            <a:pPr eaLnBrk="1" hangingPunct="1">
              <a:lnSpc>
                <a:spcPct val="80000"/>
              </a:lnSpc>
              <a:buFont typeface="Wingdings" panose="05000000000000000000" pitchFamily="2" charset="2"/>
              <a:buNone/>
            </a:pPr>
            <a:r>
              <a:rPr lang="en-US" altLang="en-US" sz="3000" u="sng" dirty="0">
                <a:latin typeface="Arial Narrow" panose="020B0606020202030204" pitchFamily="34" charset="0"/>
              </a:rPr>
              <a:t>Resources enhance coping</a:t>
            </a:r>
          </a:p>
          <a:p>
            <a:pPr eaLnBrk="1" hangingPunct="1">
              <a:lnSpc>
                <a:spcPct val="80000"/>
              </a:lnSpc>
              <a:buFont typeface="Wingdings" panose="05000000000000000000" pitchFamily="2" charset="2"/>
              <a:buNone/>
            </a:pPr>
            <a:endParaRPr lang="en-US" altLang="en-US" sz="800" b="1" dirty="0">
              <a:latin typeface="Arial Narrow" panose="020B0606020202030204" pitchFamily="34" charset="0"/>
            </a:endParaRPr>
          </a:p>
          <a:p>
            <a:pPr eaLnBrk="1" hangingPunct="1">
              <a:lnSpc>
                <a:spcPct val="80000"/>
              </a:lnSpc>
              <a:buFont typeface="Wingdings" panose="05000000000000000000" pitchFamily="2" charset="2"/>
              <a:buNone/>
            </a:pPr>
            <a:r>
              <a:rPr lang="en-US" altLang="en-US" sz="2000" dirty="0">
                <a:latin typeface="Arial Narrow" panose="020B0606020202030204" pitchFamily="34" charset="0"/>
              </a:rPr>
              <a:t>	</a:t>
            </a:r>
            <a:r>
              <a:rPr lang="en-US" altLang="en-US" sz="2400" dirty="0">
                <a:solidFill>
                  <a:srgbClr val="0070C0"/>
                </a:solidFill>
                <a:latin typeface="Arial Narrow" panose="020B0606020202030204" pitchFamily="34" charset="0"/>
              </a:rPr>
              <a:t>Reduced depression and anxiety</a:t>
            </a:r>
          </a:p>
          <a:p>
            <a:pPr eaLnBrk="1" hangingPunct="1">
              <a:lnSpc>
                <a:spcPct val="80000"/>
              </a:lnSpc>
              <a:buFont typeface="Wingdings" panose="05000000000000000000" pitchFamily="2" charset="2"/>
              <a:buNone/>
            </a:pPr>
            <a:r>
              <a:rPr lang="en-US" altLang="en-US" sz="2400" dirty="0">
                <a:solidFill>
                  <a:srgbClr val="0070C0"/>
                </a:solidFill>
                <a:latin typeface="Arial Narrow" panose="020B0606020202030204" pitchFamily="34" charset="0"/>
              </a:rPr>
              <a:t>	Reduced cardiovascular response to stress </a:t>
            </a:r>
          </a:p>
          <a:p>
            <a:pPr eaLnBrk="1" hangingPunct="1">
              <a:lnSpc>
                <a:spcPct val="80000"/>
              </a:lnSpc>
              <a:buFont typeface="Wingdings" panose="05000000000000000000" pitchFamily="2" charset="2"/>
              <a:buNone/>
            </a:pPr>
            <a:r>
              <a:rPr lang="en-US" altLang="en-US" sz="2400" dirty="0">
                <a:solidFill>
                  <a:srgbClr val="0070C0"/>
                </a:solidFill>
                <a:latin typeface="Arial Narrow" panose="020B0606020202030204" pitchFamily="34" charset="0"/>
              </a:rPr>
              <a:t>	Better immune functioning</a:t>
            </a:r>
          </a:p>
          <a:p>
            <a:pPr eaLnBrk="1" hangingPunct="1">
              <a:lnSpc>
                <a:spcPct val="80000"/>
              </a:lnSpc>
              <a:buFont typeface="Wingdings" panose="05000000000000000000" pitchFamily="2" charset="2"/>
              <a:buNone/>
            </a:pPr>
            <a:r>
              <a:rPr lang="en-US" altLang="en-US" sz="2400" dirty="0">
                <a:solidFill>
                  <a:srgbClr val="0070C0"/>
                </a:solidFill>
                <a:latin typeface="Arial Narrow" panose="020B0606020202030204" pitchFamily="34" charset="0"/>
              </a:rPr>
              <a:t>	Fewer colds, fewer heart attacks, quicker recovery post-MI,      	reduced cancer, easier childbirth, etc.</a:t>
            </a:r>
            <a:r>
              <a:rPr lang="en-US" altLang="en-US" sz="2000" dirty="0">
                <a:latin typeface="Arial Narrow" panose="020B0606020202030204" pitchFamily="34" charset="0"/>
              </a:rPr>
              <a:t>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914400" y="685800"/>
            <a:ext cx="7835900" cy="990600"/>
          </a:xfrm>
        </p:spPr>
        <p:txBody>
          <a:bodyPr/>
          <a:lstStyle/>
          <a:p>
            <a:pPr algn="ctr" eaLnBrk="1" hangingPunct="1"/>
            <a:r>
              <a:rPr lang="en-US" altLang="en-US" sz="4000" dirty="0">
                <a:latin typeface="Arial Narrow" panose="020B0606020202030204" pitchFamily="34" charset="0"/>
                <a:cs typeface="Times New Roman" panose="02020603050405020304" pitchFamily="18" charset="0"/>
              </a:rPr>
              <a:t>Emotional Support and Mortality </a:t>
            </a:r>
            <a:br>
              <a:rPr lang="en-US" altLang="en-US" sz="4000" dirty="0">
                <a:latin typeface="Arial Narrow" panose="020B0606020202030204" pitchFamily="34" charset="0"/>
                <a:cs typeface="Times New Roman" panose="02020603050405020304" pitchFamily="18" charset="0"/>
              </a:rPr>
            </a:br>
            <a:r>
              <a:rPr lang="en-US" altLang="en-US" sz="4000" dirty="0">
                <a:latin typeface="Arial Narrow" panose="020B0606020202030204" pitchFamily="34" charset="0"/>
                <a:cs typeface="Times New Roman" panose="02020603050405020304" pitchFamily="18" charset="0"/>
              </a:rPr>
              <a:t>After Heart Attack</a:t>
            </a:r>
            <a:br>
              <a:rPr lang="en-US" altLang="en-US" sz="4000" dirty="0">
                <a:latin typeface="Arial Narrow" panose="020B0606020202030204" pitchFamily="34" charset="0"/>
                <a:cs typeface="Times New Roman" panose="02020603050405020304" pitchFamily="18" charset="0"/>
              </a:rPr>
            </a:br>
            <a:r>
              <a:rPr lang="en-US" altLang="en-US" sz="2000" dirty="0">
                <a:latin typeface="Arial Narrow" panose="020B0606020202030204" pitchFamily="34" charset="0"/>
                <a:cs typeface="Times New Roman" panose="02020603050405020304" pitchFamily="18" charset="0"/>
              </a:rPr>
              <a:t>(Berkman et al., 1992)</a:t>
            </a:r>
            <a:endParaRPr lang="en-US" altLang="en-US" sz="2000" dirty="0">
              <a:latin typeface="Arial Narrow" panose="020B0606020202030204" pitchFamily="34" charset="0"/>
            </a:endParaRPr>
          </a:p>
        </p:txBody>
      </p:sp>
      <p:sp>
        <p:nvSpPr>
          <p:cNvPr id="17411" name="Rectangle 3"/>
          <p:cNvSpPr>
            <a:spLocks noChangeArrowheads="1"/>
          </p:cNvSpPr>
          <p:nvPr/>
        </p:nvSpPr>
        <p:spPr bwMode="auto">
          <a:xfrm>
            <a:off x="1138238" y="15430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endParaRPr lang="en-US" altLang="en-US" sz="2400"/>
          </a:p>
        </p:txBody>
      </p:sp>
      <p:graphicFrame>
        <p:nvGraphicFramePr>
          <p:cNvPr id="17412" name="Object 4"/>
          <p:cNvGraphicFramePr>
            <a:graphicFrameLocks noChangeAspect="1"/>
          </p:cNvGraphicFramePr>
          <p:nvPr>
            <p:extLst>
              <p:ext uri="{D42A27DB-BD31-4B8C-83A1-F6EECF244321}">
                <p14:modId xmlns:p14="http://schemas.microsoft.com/office/powerpoint/2010/main" val="3355010302"/>
              </p:ext>
            </p:extLst>
          </p:nvPr>
        </p:nvGraphicFramePr>
        <p:xfrm>
          <a:off x="1219200" y="2286000"/>
          <a:ext cx="6867525" cy="3771900"/>
        </p:xfrm>
        <a:graphic>
          <a:graphicData uri="http://schemas.openxmlformats.org/presentationml/2006/ole">
            <mc:AlternateContent xmlns:mc="http://schemas.openxmlformats.org/markup-compatibility/2006">
              <mc:Choice xmlns:v="urn:schemas-microsoft-com:vml" Requires="v">
                <p:oleObj name="Chart" r:id="rId2" imgW="6867751" imgH="3772262" progId="MSGraph.Chart.8">
                  <p:embed/>
                </p:oleObj>
              </mc:Choice>
              <mc:Fallback>
                <p:oleObj name="Chart" r:id="rId2" imgW="6867751" imgH="3772262" progId="MSGraph.Chart.8">
                  <p:embed/>
                  <p:pic>
                    <p:nvPicPr>
                      <p:cNvPr id="0"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2286000"/>
                        <a:ext cx="6867525" cy="377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TextBox 1"/>
          <p:cNvSpPr txBox="1"/>
          <p:nvPr/>
        </p:nvSpPr>
        <p:spPr>
          <a:xfrm>
            <a:off x="1104900" y="6023264"/>
            <a:ext cx="7454900" cy="461665"/>
          </a:xfrm>
          <a:prstGeom prst="rect">
            <a:avLst/>
          </a:prstGeom>
          <a:noFill/>
        </p:spPr>
        <p:txBody>
          <a:bodyPr wrap="square" rtlCol="0">
            <a:spAutoFit/>
          </a:bodyPr>
          <a:lstStyle/>
          <a:p>
            <a:r>
              <a:rPr lang="en-US" dirty="0">
                <a:solidFill>
                  <a:srgbClr val="FF0000"/>
                </a:solidFill>
              </a:rPr>
              <a:t>Key Outcome:  Survival 6 months after heart attack</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1098550"/>
            <a:ext cx="8229600" cy="730250"/>
          </a:xfrm>
        </p:spPr>
        <p:txBody>
          <a:bodyPr/>
          <a:lstStyle/>
          <a:p>
            <a:pPr eaLnBrk="1" hangingPunct="1"/>
            <a:r>
              <a:rPr lang="en-US" altLang="en-US">
                <a:solidFill>
                  <a:schemeClr val="bg2"/>
                </a:solidFill>
                <a:latin typeface="Arial Narrow" panose="020B0606020202030204" pitchFamily="34" charset="0"/>
              </a:rPr>
              <a:t>How Do Emotional Resources Work?</a:t>
            </a:r>
          </a:p>
        </p:txBody>
      </p:sp>
      <p:sp>
        <p:nvSpPr>
          <p:cNvPr id="18435" name="Rectangle 3"/>
          <p:cNvSpPr>
            <a:spLocks noGrp="1" noChangeArrowheads="1"/>
          </p:cNvSpPr>
          <p:nvPr>
            <p:ph type="body" idx="1"/>
          </p:nvPr>
        </p:nvSpPr>
        <p:spPr>
          <a:xfrm>
            <a:off x="487363" y="2205038"/>
            <a:ext cx="8115300" cy="2671762"/>
          </a:xfrm>
        </p:spPr>
        <p:txBody>
          <a:bodyPr/>
          <a:lstStyle/>
          <a:p>
            <a:pPr eaLnBrk="1" hangingPunct="1">
              <a:lnSpc>
                <a:spcPct val="90000"/>
              </a:lnSpc>
              <a:buFont typeface="Wingdings" panose="05000000000000000000" pitchFamily="2" charset="2"/>
              <a:buNone/>
            </a:pPr>
            <a:r>
              <a:rPr lang="en-US" altLang="en-US" sz="2800" b="1" dirty="0">
                <a:latin typeface="Arial Narrow" panose="020B0606020202030204" pitchFamily="34" charset="0"/>
              </a:rPr>
              <a:t>Affect the way stressors are experienced</a:t>
            </a:r>
          </a:p>
          <a:p>
            <a:pPr eaLnBrk="1" hangingPunct="1">
              <a:lnSpc>
                <a:spcPct val="90000"/>
              </a:lnSpc>
              <a:buFont typeface="Wingdings" panose="05000000000000000000" pitchFamily="2" charset="2"/>
              <a:buNone/>
            </a:pPr>
            <a:endParaRPr lang="en-US" altLang="en-US" sz="1800" b="1" dirty="0">
              <a:latin typeface="Arial Narrow" panose="020B0606020202030204" pitchFamily="34" charset="0"/>
            </a:endParaRPr>
          </a:p>
          <a:p>
            <a:pPr eaLnBrk="1" hangingPunct="1">
              <a:lnSpc>
                <a:spcPct val="90000"/>
              </a:lnSpc>
              <a:buFont typeface="Wingdings" panose="05000000000000000000" pitchFamily="2" charset="2"/>
              <a:buNone/>
            </a:pPr>
            <a:r>
              <a:rPr lang="en-US" altLang="en-US" sz="2800" dirty="0">
                <a:latin typeface="Arial Narrow" panose="020B0606020202030204" pitchFamily="34" charset="0"/>
              </a:rPr>
              <a:t>	Instrumental and informational benefits</a:t>
            </a:r>
            <a:endParaRPr lang="en-US" altLang="en-US" sz="600" i="1" dirty="0">
              <a:latin typeface="Arial Narrow" panose="020B0606020202030204" pitchFamily="34" charset="0"/>
            </a:endParaRPr>
          </a:p>
          <a:p>
            <a:pPr eaLnBrk="1" hangingPunct="1">
              <a:lnSpc>
                <a:spcPct val="90000"/>
              </a:lnSpc>
              <a:buFont typeface="Wingdings" panose="05000000000000000000" pitchFamily="2" charset="2"/>
              <a:buNone/>
            </a:pPr>
            <a:endParaRPr lang="en-US" altLang="en-US" sz="600" i="1" dirty="0">
              <a:latin typeface="Arial Narrow" panose="020B0606020202030204" pitchFamily="34" charset="0"/>
            </a:endParaRPr>
          </a:p>
          <a:p>
            <a:pPr eaLnBrk="1" hangingPunct="1">
              <a:lnSpc>
                <a:spcPct val="90000"/>
              </a:lnSpc>
              <a:buFont typeface="Wingdings" panose="05000000000000000000" pitchFamily="2" charset="2"/>
              <a:buNone/>
            </a:pPr>
            <a:r>
              <a:rPr lang="en-US" altLang="en-US" sz="2800" dirty="0">
                <a:latin typeface="Arial Narrow" panose="020B0606020202030204" pitchFamily="34" charset="0"/>
              </a:rPr>
              <a:t>	Psycho-social benefits</a:t>
            </a:r>
            <a:endParaRPr lang="en-US" altLang="en-US" sz="2800" i="1" dirty="0">
              <a:latin typeface="Arial Narrow" panose="020B0606020202030204" pitchFamily="34" charset="0"/>
            </a:endParaRPr>
          </a:p>
          <a:p>
            <a:pPr lvl="1" eaLnBrk="1" hangingPunct="1">
              <a:lnSpc>
                <a:spcPct val="90000"/>
              </a:lnSpc>
            </a:pPr>
            <a:r>
              <a:rPr lang="en-US" altLang="en-US" sz="2400" i="1" dirty="0">
                <a:latin typeface="Arial Narrow" panose="020B0606020202030204" pitchFamily="34" charset="0"/>
              </a:rPr>
              <a:t>Belonging</a:t>
            </a:r>
          </a:p>
          <a:p>
            <a:pPr lvl="1" eaLnBrk="1" hangingPunct="1">
              <a:lnSpc>
                <a:spcPct val="90000"/>
              </a:lnSpc>
            </a:pPr>
            <a:r>
              <a:rPr lang="en-US" altLang="en-US" sz="2400" i="1" dirty="0">
                <a:latin typeface="Arial Narrow" panose="020B0606020202030204" pitchFamily="34" charset="0"/>
              </a:rPr>
              <a:t>Enhanced self worth</a:t>
            </a:r>
          </a:p>
          <a:p>
            <a:pPr lvl="1" eaLnBrk="1" hangingPunct="1">
              <a:lnSpc>
                <a:spcPct val="90000"/>
              </a:lnSpc>
            </a:pPr>
            <a:r>
              <a:rPr lang="en-US" altLang="en-US" sz="2400" i="1" dirty="0">
                <a:latin typeface="Arial Narrow" panose="020B0606020202030204" pitchFamily="34" charset="0"/>
              </a:rPr>
              <a:t>Basic Beliefs: Meaningfulness, control, ordered world</a:t>
            </a:r>
          </a:p>
          <a:p>
            <a:pPr lvl="1" eaLnBrk="1" hangingPunct="1">
              <a:lnSpc>
                <a:spcPct val="90000"/>
              </a:lnSpc>
              <a:buFont typeface="Wingdings" panose="05000000000000000000" pitchFamily="2" charset="2"/>
              <a:buNone/>
            </a:pPr>
            <a:endParaRPr lang="en-US" altLang="en-US" sz="1800" i="1" dirty="0">
              <a:latin typeface="Arial Narrow" panose="020B0606020202030204" pitchFamily="34" charset="0"/>
            </a:endParaRPr>
          </a:p>
          <a:p>
            <a:pPr eaLnBrk="1" hangingPunct="1">
              <a:lnSpc>
                <a:spcPct val="90000"/>
              </a:lnSpc>
              <a:buFont typeface="Wingdings" panose="05000000000000000000" pitchFamily="2" charset="2"/>
              <a:buNone/>
            </a:pPr>
            <a:r>
              <a:rPr lang="en-US" altLang="en-US" sz="2800" b="1" dirty="0">
                <a:latin typeface="Arial Narrow" panose="020B0606020202030204" pitchFamily="34" charset="0"/>
              </a:rPr>
              <a:t>Affect the way that stressors are perceived?</a:t>
            </a:r>
          </a:p>
          <a:p>
            <a:pPr eaLnBrk="1" hangingPunct="1">
              <a:lnSpc>
                <a:spcPct val="90000"/>
              </a:lnSpc>
              <a:buFont typeface="Wingdings" panose="05000000000000000000" pitchFamily="2" charset="2"/>
              <a:buNone/>
            </a:pPr>
            <a:endParaRPr lang="en-US" altLang="en-US" sz="2800" b="1" dirty="0">
              <a:latin typeface="Arial Narrow" panose="020B0606020202030204" pitchFamily="3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304800" y="376682"/>
            <a:ext cx="8839200" cy="1371600"/>
          </a:xfrm>
        </p:spPr>
        <p:txBody>
          <a:bodyPr/>
          <a:lstStyle/>
          <a:p>
            <a:pPr algn="ctr" eaLnBrk="1" hangingPunct="1"/>
            <a:r>
              <a:rPr lang="en-US" altLang="en-US" sz="3400" dirty="0">
                <a:solidFill>
                  <a:schemeClr val="bg2"/>
                </a:solidFill>
                <a:latin typeface="Arial Narrow" panose="020B0606020202030204" pitchFamily="34" charset="0"/>
              </a:rPr>
              <a:t>Social Support and Perception of Hill Steepness</a:t>
            </a:r>
            <a:br>
              <a:rPr lang="en-US" altLang="en-US" sz="3400" dirty="0">
                <a:latin typeface="Arial Narrow" panose="020B0606020202030204" pitchFamily="34" charset="0"/>
              </a:rPr>
            </a:br>
            <a:r>
              <a:rPr lang="en-US" altLang="en-US" sz="1600" dirty="0" err="1">
                <a:latin typeface="Arial Narrow" panose="020B0606020202030204" pitchFamily="34" charset="0"/>
              </a:rPr>
              <a:t>Schnall</a:t>
            </a:r>
            <a:r>
              <a:rPr lang="en-US" altLang="en-US" sz="1600" dirty="0">
                <a:latin typeface="Arial Narrow" panose="020B0606020202030204" pitchFamily="34" charset="0"/>
              </a:rPr>
              <a:t>, Harber, </a:t>
            </a:r>
            <a:r>
              <a:rPr lang="en-US" altLang="en-US" sz="1600" dirty="0" err="1">
                <a:latin typeface="Arial Narrow" panose="020B0606020202030204" pitchFamily="34" charset="0"/>
              </a:rPr>
              <a:t>Stefanucci</a:t>
            </a:r>
            <a:r>
              <a:rPr lang="en-US" altLang="en-US" sz="1600" dirty="0">
                <a:latin typeface="Arial Narrow" panose="020B0606020202030204" pitchFamily="34" charset="0"/>
              </a:rPr>
              <a:t>, &amp; Proffitt (2008). </a:t>
            </a:r>
            <a:r>
              <a:rPr lang="en-US" altLang="en-US" sz="1600" i="1" dirty="0">
                <a:latin typeface="Arial Narrow" panose="020B0606020202030204" pitchFamily="34" charset="0"/>
              </a:rPr>
              <a:t>Journal of Experimental Social Psychology, 44</a:t>
            </a:r>
            <a:r>
              <a:rPr lang="en-US" altLang="en-US" sz="1600" dirty="0">
                <a:latin typeface="Arial Narrow" panose="020B0606020202030204" pitchFamily="34" charset="0"/>
              </a:rPr>
              <a:t>, 1246-1255</a:t>
            </a:r>
            <a:endParaRPr lang="en-US" altLang="en-US" sz="1600" dirty="0">
              <a:solidFill>
                <a:schemeClr val="bg2"/>
              </a:solidFill>
              <a:latin typeface="Arial Narrow" panose="020B0606020202030204" pitchFamily="34" charset="0"/>
            </a:endParaRPr>
          </a:p>
        </p:txBody>
      </p:sp>
      <p:sp>
        <p:nvSpPr>
          <p:cNvPr id="22531" name="Rectangle 3"/>
          <p:cNvSpPr>
            <a:spLocks noGrp="1" noChangeArrowheads="1"/>
          </p:cNvSpPr>
          <p:nvPr>
            <p:ph type="body" sz="half" idx="1"/>
          </p:nvPr>
        </p:nvSpPr>
        <p:spPr>
          <a:xfrm>
            <a:off x="457200" y="1981200"/>
            <a:ext cx="4954588" cy="3886200"/>
          </a:xfrm>
        </p:spPr>
        <p:txBody>
          <a:bodyPr/>
          <a:lstStyle/>
          <a:p>
            <a:pPr eaLnBrk="1" hangingPunct="1">
              <a:buFont typeface="Wingdings" panose="05000000000000000000" pitchFamily="2" charset="2"/>
              <a:buNone/>
            </a:pPr>
            <a:r>
              <a:rPr lang="en-US" altLang="en-US" sz="2400" b="1" dirty="0">
                <a:latin typeface="Arial Narrow" panose="020B0606020202030204" pitchFamily="34" charset="0"/>
              </a:rPr>
              <a:t>Participants</a:t>
            </a:r>
            <a:r>
              <a:rPr lang="en-US" altLang="en-US" sz="2400" dirty="0">
                <a:latin typeface="Arial Narrow" panose="020B0606020202030204" pitchFamily="34" charset="0"/>
              </a:rPr>
              <a:t>  Passersby at campus walk</a:t>
            </a:r>
          </a:p>
          <a:p>
            <a:pPr eaLnBrk="1" hangingPunct="1">
              <a:buFont typeface="Wingdings" panose="05000000000000000000" pitchFamily="2" charset="2"/>
              <a:buNone/>
            </a:pPr>
            <a:r>
              <a:rPr lang="en-US" altLang="en-US" sz="2000" dirty="0">
                <a:latin typeface="Arial Narrow" panose="020B0606020202030204" pitchFamily="34" charset="0"/>
              </a:rPr>
              <a:t>	Alone (n =  14)</a:t>
            </a:r>
          </a:p>
          <a:p>
            <a:pPr eaLnBrk="1" hangingPunct="1">
              <a:buFont typeface="Wingdings" panose="05000000000000000000" pitchFamily="2" charset="2"/>
              <a:buNone/>
            </a:pPr>
            <a:r>
              <a:rPr lang="en-US" altLang="en-US" sz="2000" dirty="0">
                <a:latin typeface="Arial Narrow" panose="020B0606020202030204" pitchFamily="34" charset="0"/>
              </a:rPr>
              <a:t>	Same-sex friend pairs (n = 17; both participate)</a:t>
            </a:r>
          </a:p>
          <a:p>
            <a:pPr eaLnBrk="1" hangingPunct="1">
              <a:buFont typeface="Wingdings" panose="05000000000000000000" pitchFamily="2" charset="2"/>
              <a:buNone/>
            </a:pPr>
            <a:r>
              <a:rPr lang="en-US" altLang="en-US" sz="2000" dirty="0">
                <a:latin typeface="Arial Narrow" panose="020B0606020202030204" pitchFamily="34" charset="0"/>
              </a:rPr>
              <a:t>	All wear heavy backpack, face steep hill</a:t>
            </a:r>
          </a:p>
          <a:p>
            <a:pPr eaLnBrk="1" hangingPunct="1">
              <a:buFont typeface="Wingdings" panose="05000000000000000000" pitchFamily="2" charset="2"/>
              <a:buNone/>
            </a:pPr>
            <a:endParaRPr lang="en-US" altLang="en-US" sz="2000" dirty="0">
              <a:latin typeface="Arial Narrow" panose="020B0606020202030204" pitchFamily="34" charset="0"/>
            </a:endParaRPr>
          </a:p>
          <a:p>
            <a:pPr eaLnBrk="1" hangingPunct="1">
              <a:buClr>
                <a:schemeClr val="tx1"/>
              </a:buClr>
              <a:buFont typeface="Wingdings" panose="05000000000000000000" pitchFamily="2" charset="2"/>
              <a:buNone/>
            </a:pPr>
            <a:r>
              <a:rPr lang="en-US" altLang="en-US" sz="2400" b="1" dirty="0">
                <a:latin typeface="Arial Narrow" panose="020B0606020202030204" pitchFamily="34" charset="0"/>
              </a:rPr>
              <a:t>Measures</a:t>
            </a:r>
          </a:p>
          <a:p>
            <a:pPr lvl="1" eaLnBrk="1" hangingPunct="1">
              <a:buClr>
                <a:schemeClr val="tx1"/>
              </a:buClr>
              <a:buFont typeface="Wingdings" panose="05000000000000000000" pitchFamily="2" charset="2"/>
              <a:buNone/>
            </a:pPr>
            <a:r>
              <a:rPr lang="en-US" altLang="en-US" sz="2000" u="sng" dirty="0">
                <a:latin typeface="Arial Narrow" panose="020B0606020202030204" pitchFamily="34" charset="0"/>
              </a:rPr>
              <a:t>Verbal:</a:t>
            </a:r>
            <a:r>
              <a:rPr lang="en-US" altLang="en-US" sz="2000" dirty="0">
                <a:latin typeface="Arial Narrow" panose="020B0606020202030204" pitchFamily="34" charset="0"/>
              </a:rPr>
              <a:t>  “How steep is this hill, in degrees?”</a:t>
            </a:r>
          </a:p>
          <a:p>
            <a:pPr lvl="1" eaLnBrk="1" hangingPunct="1">
              <a:buClr>
                <a:schemeClr val="tx1"/>
              </a:buClr>
              <a:buFont typeface="Wingdings" panose="05000000000000000000" pitchFamily="2" charset="2"/>
              <a:buNone/>
            </a:pPr>
            <a:r>
              <a:rPr lang="en-US" altLang="en-US" sz="2000" u="sng" dirty="0">
                <a:latin typeface="Arial Narrow" panose="020B0606020202030204" pitchFamily="34" charset="0"/>
              </a:rPr>
              <a:t>Visual Judgment</a:t>
            </a:r>
            <a:r>
              <a:rPr lang="en-US" altLang="en-US" sz="2000" dirty="0">
                <a:latin typeface="Arial Narrow" panose="020B0606020202030204" pitchFamily="34" charset="0"/>
              </a:rPr>
              <a:t>:   hand protractor </a:t>
            </a:r>
            <a:r>
              <a:rPr lang="en-US" altLang="en-US" sz="2000" dirty="0">
                <a:latin typeface="Arial Narrow" panose="020B0606020202030204" pitchFamily="34" charset="0"/>
                <a:sym typeface="Wingdings" panose="05000000000000000000" pitchFamily="2" charset="2"/>
              </a:rPr>
              <a:t> </a:t>
            </a:r>
            <a:endParaRPr lang="en-US" altLang="en-US" sz="2000" dirty="0">
              <a:latin typeface="Arial Narrow" panose="020B0606020202030204" pitchFamily="34" charset="0"/>
            </a:endParaRPr>
          </a:p>
          <a:p>
            <a:pPr lvl="1" eaLnBrk="1" hangingPunct="1">
              <a:buClr>
                <a:schemeClr val="tx1"/>
              </a:buClr>
              <a:buFont typeface="Wingdings" panose="05000000000000000000" pitchFamily="2" charset="2"/>
              <a:buNone/>
            </a:pPr>
            <a:r>
              <a:rPr lang="en-US" altLang="en-US" sz="2000" u="sng" dirty="0">
                <a:latin typeface="Arial Narrow" panose="020B0606020202030204" pitchFamily="34" charset="0"/>
              </a:rPr>
              <a:t>Haptic</a:t>
            </a:r>
            <a:r>
              <a:rPr lang="en-US" altLang="en-US" sz="2000" dirty="0">
                <a:latin typeface="Arial Narrow" panose="020B0606020202030204" pitchFamily="34" charset="0"/>
              </a:rPr>
              <a:t>:  palm board</a:t>
            </a:r>
          </a:p>
        </p:txBody>
      </p:sp>
      <p:pic>
        <p:nvPicPr>
          <p:cNvPr id="22532" name="Picture 4" descr="DRProffitt-POPS-05-017-Fig1"/>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6254750" y="1720850"/>
            <a:ext cx="1709738" cy="15557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2533" name="Picture 5"/>
          <p:cNvPicPr>
            <a:picLocks noGrp="1" noChangeAspect="1" noChangeArrowheads="1"/>
          </p:cNvPicPr>
          <p:nvPr>
            <p:ph sz="quarter" idx="3"/>
          </p:nvPr>
        </p:nvPicPr>
        <p:blipFill>
          <a:blip r:embed="rId3" cstate="print">
            <a:extLst>
              <a:ext uri="{28A0092B-C50C-407E-A947-70E740481C1C}">
                <a14:useLocalDpi xmlns:a14="http://schemas.microsoft.com/office/drawing/2010/main" val="0"/>
              </a:ext>
            </a:extLst>
          </a:blip>
          <a:srcRect/>
          <a:stretch>
            <a:fillRect/>
          </a:stretch>
        </p:blipFill>
        <p:spPr>
          <a:xfrm>
            <a:off x="6206332" y="3857625"/>
            <a:ext cx="1852612" cy="18669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2534" name="Text Box 6"/>
          <p:cNvSpPr txBox="1">
            <a:spLocks noChangeArrowheads="1"/>
          </p:cNvSpPr>
          <p:nvPr/>
        </p:nvSpPr>
        <p:spPr bwMode="auto">
          <a:xfrm>
            <a:off x="6246813" y="3333750"/>
            <a:ext cx="17716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en-US" altLang="en-US" sz="1800"/>
              <a:t>Hand protractor</a:t>
            </a:r>
          </a:p>
        </p:txBody>
      </p:sp>
      <p:sp>
        <p:nvSpPr>
          <p:cNvPr id="22535" name="Text Box 7"/>
          <p:cNvSpPr txBox="1">
            <a:spLocks noChangeArrowheads="1"/>
          </p:cNvSpPr>
          <p:nvPr/>
        </p:nvSpPr>
        <p:spPr bwMode="auto">
          <a:xfrm>
            <a:off x="6332538" y="5967413"/>
            <a:ext cx="180181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a:spcBef>
                <a:spcPct val="50000"/>
              </a:spcBef>
              <a:buClrTx/>
              <a:buSzTx/>
              <a:buFontTx/>
              <a:buNone/>
            </a:pPr>
            <a:r>
              <a:rPr lang="en-US" altLang="en-US" sz="1800"/>
              <a:t>Palm board</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ChangeArrowheads="1"/>
          </p:cNvSpPr>
          <p:nvPr/>
        </p:nvSpPr>
        <p:spPr bwMode="auto">
          <a:xfrm>
            <a:off x="457200" y="139700"/>
            <a:ext cx="82296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4400">
                <a:solidFill>
                  <a:schemeClr val="bg2"/>
                </a:solidFill>
              </a:rPr>
              <a:t>Social Support and Slant</a:t>
            </a:r>
          </a:p>
        </p:txBody>
      </p:sp>
      <p:sp>
        <p:nvSpPr>
          <p:cNvPr id="23555" name="Rectangle 3"/>
          <p:cNvSpPr>
            <a:spLocks noChangeArrowheads="1"/>
          </p:cNvSpPr>
          <p:nvPr/>
        </p:nvSpPr>
        <p:spPr bwMode="auto">
          <a:xfrm>
            <a:off x="2286000" y="2684463"/>
            <a:ext cx="45720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endParaRPr lang="en-US" altLang="en-US" b="1">
              <a:latin typeface="System" charset="0"/>
            </a:endParaRPr>
          </a:p>
          <a:p>
            <a:pPr>
              <a:spcBef>
                <a:spcPct val="50000"/>
              </a:spcBef>
              <a:buClrTx/>
              <a:buSzTx/>
              <a:buFontTx/>
              <a:buNone/>
            </a:pPr>
            <a:endParaRPr lang="en-US" altLang="en-US" b="1">
              <a:latin typeface="System" charset="0"/>
            </a:endParaRPr>
          </a:p>
        </p:txBody>
      </p:sp>
      <p:sp>
        <p:nvSpPr>
          <p:cNvPr id="23556" name="Rectangle 4"/>
          <p:cNvSpPr>
            <a:spLocks noChangeArrowheads="1"/>
          </p:cNvSpPr>
          <p:nvPr/>
        </p:nvSpPr>
        <p:spPr bwMode="auto">
          <a:xfrm>
            <a:off x="2800350" y="19208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endParaRPr lang="en-US" altLang="en-US" sz="2400"/>
          </a:p>
        </p:txBody>
      </p:sp>
      <p:graphicFrame>
        <p:nvGraphicFramePr>
          <p:cNvPr id="23557" name="Object 5"/>
          <p:cNvGraphicFramePr>
            <a:graphicFrameLocks noChangeAspect="1"/>
          </p:cNvGraphicFramePr>
          <p:nvPr>
            <p:extLst>
              <p:ext uri="{D42A27DB-BD31-4B8C-83A1-F6EECF244321}">
                <p14:modId xmlns:p14="http://schemas.microsoft.com/office/powerpoint/2010/main" val="561625451"/>
              </p:ext>
            </p:extLst>
          </p:nvPr>
        </p:nvGraphicFramePr>
        <p:xfrm>
          <a:off x="1307211" y="1365964"/>
          <a:ext cx="7634287" cy="4020424"/>
        </p:xfrm>
        <a:graphic>
          <a:graphicData uri="http://schemas.openxmlformats.org/presentationml/2006/ole">
            <mc:AlternateContent xmlns:mc="http://schemas.openxmlformats.org/markup-compatibility/2006">
              <mc:Choice xmlns:v="urn:schemas-microsoft-com:vml" Requires="v">
                <p:oleObj name="Chart" r:id="rId2" imgW="5305349" imgH="2724302" progId="Excel.Chart.8">
                  <p:embed/>
                </p:oleObj>
              </mc:Choice>
              <mc:Fallback>
                <p:oleObj name="Chart" r:id="rId2" imgW="5305349" imgH="2724302" progId="Excel.Chart.8">
                  <p:embed/>
                  <p:pic>
                    <p:nvPicPr>
                      <p:cNvPr id="0" name="Object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7211" y="1365964"/>
                        <a:ext cx="7634287" cy="4020424"/>
                      </a:xfrm>
                      <a:prstGeom prst="rect">
                        <a:avLst/>
                      </a:prstGeom>
                      <a:noFill/>
                      <a:ln>
                        <a:noFill/>
                      </a:ln>
                      <a:effectLst/>
                    </p:spPr>
                  </p:pic>
                </p:oleObj>
              </mc:Fallback>
            </mc:AlternateContent>
          </a:graphicData>
        </a:graphic>
      </p:graphicFrame>
      <p:sp>
        <p:nvSpPr>
          <p:cNvPr id="23558" name="Text Box 6"/>
          <p:cNvSpPr txBox="1">
            <a:spLocks noChangeArrowheads="1"/>
          </p:cNvSpPr>
          <p:nvPr/>
        </p:nvSpPr>
        <p:spPr bwMode="auto">
          <a:xfrm>
            <a:off x="1285875" y="5357813"/>
            <a:ext cx="6019800" cy="1192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50000"/>
              </a:spcBef>
              <a:buClrTx/>
              <a:buSzTx/>
              <a:buFontTx/>
              <a:buNone/>
            </a:pPr>
            <a:r>
              <a:rPr lang="en-US" altLang="en-US" sz="1800" dirty="0">
                <a:latin typeface="Arial Narrow" panose="020B0606020202030204" pitchFamily="34" charset="0"/>
              </a:rPr>
              <a:t>Verbal:  </a:t>
            </a:r>
            <a:r>
              <a:rPr lang="en-US" altLang="en-US" sz="1800" i="1" dirty="0">
                <a:latin typeface="Arial Narrow" panose="020B0606020202030204" pitchFamily="34" charset="0"/>
              </a:rPr>
              <a:t>p</a:t>
            </a:r>
            <a:r>
              <a:rPr lang="en-US" altLang="en-US" sz="1800" dirty="0">
                <a:latin typeface="Arial Narrow" panose="020B0606020202030204" pitchFamily="34" charset="0"/>
              </a:rPr>
              <a:t> &lt; .05     	</a:t>
            </a:r>
          </a:p>
          <a:p>
            <a:pPr eaLnBrk="1" hangingPunct="1">
              <a:spcBef>
                <a:spcPct val="50000"/>
              </a:spcBef>
              <a:buClrTx/>
              <a:buSzTx/>
              <a:buFontTx/>
              <a:buNone/>
            </a:pPr>
            <a:r>
              <a:rPr lang="en-US" altLang="en-US" sz="1800" dirty="0">
                <a:latin typeface="Arial Narrow" panose="020B0606020202030204" pitchFamily="34" charset="0"/>
              </a:rPr>
              <a:t>Visual:  </a:t>
            </a:r>
            <a:r>
              <a:rPr lang="en-US" altLang="en-US" sz="1800" i="1" dirty="0">
                <a:latin typeface="Arial Narrow" panose="020B0606020202030204" pitchFamily="34" charset="0"/>
              </a:rPr>
              <a:t>p</a:t>
            </a:r>
            <a:r>
              <a:rPr lang="en-US" altLang="en-US" sz="1800" dirty="0">
                <a:latin typeface="Arial Narrow" panose="020B0606020202030204" pitchFamily="34" charset="0"/>
              </a:rPr>
              <a:t> &lt; .06  	</a:t>
            </a:r>
          </a:p>
          <a:p>
            <a:pPr eaLnBrk="1" hangingPunct="1">
              <a:spcBef>
                <a:spcPct val="50000"/>
              </a:spcBef>
              <a:buClrTx/>
              <a:buSzTx/>
              <a:buFontTx/>
              <a:buNone/>
            </a:pPr>
            <a:r>
              <a:rPr lang="en-US" altLang="en-US" sz="1800" dirty="0" err="1">
                <a:latin typeface="Arial Narrow" panose="020B0606020202030204" pitchFamily="34" charset="0"/>
              </a:rPr>
              <a:t>Hapitic</a:t>
            </a:r>
            <a:r>
              <a:rPr lang="en-US" altLang="en-US" sz="1800" dirty="0">
                <a:latin typeface="Arial Narrow" panose="020B0606020202030204" pitchFamily="34" charset="0"/>
              </a:rPr>
              <a:t>  </a:t>
            </a:r>
            <a:r>
              <a:rPr lang="en-US" altLang="en-US" sz="1800" i="1" dirty="0">
                <a:latin typeface="Arial Narrow" panose="020B0606020202030204" pitchFamily="34" charset="0"/>
              </a:rPr>
              <a:t>p </a:t>
            </a:r>
            <a:r>
              <a:rPr lang="en-US" altLang="en-US" sz="1800" dirty="0">
                <a:latin typeface="Arial Narrow" panose="020B0606020202030204" pitchFamily="34" charset="0"/>
              </a:rPr>
              <a:t>&lt; .93</a:t>
            </a:r>
          </a:p>
        </p:txBody>
      </p:sp>
      <p:sp>
        <p:nvSpPr>
          <p:cNvPr id="23559" name="Line 7"/>
          <p:cNvSpPr>
            <a:spLocks noChangeShapeType="1"/>
          </p:cNvSpPr>
          <p:nvPr/>
        </p:nvSpPr>
        <p:spPr bwMode="auto">
          <a:xfrm>
            <a:off x="1848548" y="3797300"/>
            <a:ext cx="5650801" cy="14288"/>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3560" name="Text Box 8"/>
          <p:cNvSpPr txBox="1">
            <a:spLocks noChangeArrowheads="1"/>
          </p:cNvSpPr>
          <p:nvPr/>
        </p:nvSpPr>
        <p:spPr bwMode="auto">
          <a:xfrm>
            <a:off x="4724400" y="5134295"/>
            <a:ext cx="3962400"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50000"/>
              </a:spcBef>
              <a:buClrTx/>
              <a:buSzTx/>
              <a:buFontTx/>
              <a:buNone/>
            </a:pPr>
            <a:r>
              <a:rPr lang="en-US" altLang="en-US" sz="2200" b="1" dirty="0">
                <a:latin typeface="Arial Narrow" panose="020B0606020202030204" pitchFamily="34" charset="0"/>
              </a:rPr>
              <a:t>Line represents actual slant</a:t>
            </a:r>
          </a:p>
        </p:txBody>
      </p:sp>
      <p:sp>
        <p:nvSpPr>
          <p:cNvPr id="23561" name="Line 9"/>
          <p:cNvSpPr>
            <a:spLocks noChangeShapeType="1"/>
          </p:cNvSpPr>
          <p:nvPr/>
        </p:nvSpPr>
        <p:spPr bwMode="auto">
          <a:xfrm flipH="1" flipV="1">
            <a:off x="6994524" y="3814763"/>
            <a:ext cx="1061687" cy="1344612"/>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 name="TextBox 2">
            <a:extLst>
              <a:ext uri="{FF2B5EF4-FFF2-40B4-BE49-F238E27FC236}">
                <a16:creationId xmlns:a16="http://schemas.microsoft.com/office/drawing/2014/main" id="{0F4F840E-4383-3F2B-47C4-58A8882E6085}"/>
              </a:ext>
            </a:extLst>
          </p:cNvPr>
          <p:cNvSpPr txBox="1"/>
          <p:nvPr/>
        </p:nvSpPr>
        <p:spPr>
          <a:xfrm>
            <a:off x="1087788" y="1607090"/>
            <a:ext cx="461665" cy="3213100"/>
          </a:xfrm>
          <a:prstGeom prst="rect">
            <a:avLst/>
          </a:prstGeom>
          <a:noFill/>
        </p:spPr>
        <p:txBody>
          <a:bodyPr vert="vert270" wrap="square" rtlCol="0">
            <a:spAutoFit/>
          </a:bodyPr>
          <a:lstStyle/>
          <a:p>
            <a:pPr algn="ctr"/>
            <a:r>
              <a:rPr lang="en-US" sz="1800" i="1" dirty="0"/>
              <a:t>Steepness in Degrees</a:t>
            </a:r>
          </a:p>
        </p:txBody>
      </p:sp>
      <p:sp>
        <p:nvSpPr>
          <p:cNvPr id="4" name="TextBox 3">
            <a:extLst>
              <a:ext uri="{FF2B5EF4-FFF2-40B4-BE49-F238E27FC236}">
                <a16:creationId xmlns:a16="http://schemas.microsoft.com/office/drawing/2014/main" id="{C2DB9429-A63E-D206-FA82-FDBEBF60EA9A}"/>
              </a:ext>
            </a:extLst>
          </p:cNvPr>
          <p:cNvSpPr txBox="1"/>
          <p:nvPr/>
        </p:nvSpPr>
        <p:spPr>
          <a:xfrm>
            <a:off x="3581400" y="5584826"/>
            <a:ext cx="5257800" cy="1200329"/>
          </a:xfrm>
          <a:prstGeom prst="rect">
            <a:avLst/>
          </a:prstGeom>
          <a:noFill/>
        </p:spPr>
        <p:txBody>
          <a:bodyPr wrap="square" rtlCol="0">
            <a:spAutoFit/>
          </a:bodyPr>
          <a:lstStyle/>
          <a:p>
            <a:r>
              <a:rPr lang="en-US" dirty="0">
                <a:solidFill>
                  <a:srgbClr val="7030A0"/>
                </a:solidFill>
              </a:rPr>
              <a:t>Hill appears even less steep when:</a:t>
            </a:r>
          </a:p>
          <a:p>
            <a:r>
              <a:rPr lang="en-US" dirty="0">
                <a:solidFill>
                  <a:srgbClr val="7030A0"/>
                </a:solidFill>
              </a:rPr>
              <a:t>    a.  Friend is known longer</a:t>
            </a:r>
          </a:p>
          <a:p>
            <a:r>
              <a:rPr lang="en-US" dirty="0">
                <a:solidFill>
                  <a:srgbClr val="7030A0"/>
                </a:solidFill>
              </a:rPr>
              <a:t>    b.  Feel closer to friend</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2"/>
          <p:cNvSpPr txBox="1">
            <a:spLocks noChangeArrowheads="1"/>
          </p:cNvSpPr>
          <p:nvPr/>
        </p:nvSpPr>
        <p:spPr bwMode="auto">
          <a:xfrm>
            <a:off x="928688" y="6051550"/>
            <a:ext cx="72580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altLang="en-US" sz="1800"/>
              <a:t>N = XXX, XX% female, age = XX.XX</a:t>
            </a:r>
          </a:p>
        </p:txBody>
      </p:sp>
      <p:sp>
        <p:nvSpPr>
          <p:cNvPr id="25603" name="Text Box 3"/>
          <p:cNvSpPr txBox="1">
            <a:spLocks noChangeArrowheads="1"/>
          </p:cNvSpPr>
          <p:nvPr/>
        </p:nvSpPr>
        <p:spPr bwMode="auto">
          <a:xfrm>
            <a:off x="1524000" y="1450975"/>
            <a:ext cx="476091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altLang="en-US" sz="1800"/>
              <a:t>PHOTO LOOKING DOWN STAIRWELL</a:t>
            </a:r>
          </a:p>
        </p:txBody>
      </p:sp>
      <p:pic>
        <p:nvPicPr>
          <p:cNvPr id="25604" name="Picture 4" descr="P418003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2750" y="1389063"/>
            <a:ext cx="7905750" cy="5110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5" name="Rectangle 5"/>
          <p:cNvSpPr>
            <a:spLocks noChangeArrowheads="1"/>
          </p:cNvSpPr>
          <p:nvPr/>
        </p:nvSpPr>
        <p:spPr bwMode="auto">
          <a:xfrm>
            <a:off x="719138" y="436563"/>
            <a:ext cx="8243887" cy="885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en-US" altLang="en-US" sz="2600">
                <a:solidFill>
                  <a:schemeClr val="bg2"/>
                </a:solidFill>
              </a:rPr>
              <a:t>Self Esteem, External Support, and Height Judgments</a:t>
            </a:r>
            <a:br>
              <a:rPr lang="en-US" altLang="en-US" sz="1800"/>
            </a:br>
            <a:br>
              <a:rPr lang="en-US" altLang="en-US" sz="800"/>
            </a:br>
            <a:r>
              <a:rPr lang="en-US" altLang="en-US" sz="1800">
                <a:latin typeface="Arial Narrow" panose="020B0606020202030204" pitchFamily="34" charset="0"/>
              </a:rPr>
              <a:t>Harber, Yeung, &amp; Iacovelli, 2011 </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P4180051"/>
          <p:cNvPicPr>
            <a:picLocks noChangeAspect="1" noChangeArrowheads="1"/>
          </p:cNvPicPr>
          <p:nvPr/>
        </p:nvPicPr>
        <p:blipFill>
          <a:blip r:embed="rId2">
            <a:lum bright="24000"/>
            <a:extLst>
              <a:ext uri="{28A0092B-C50C-407E-A947-70E740481C1C}">
                <a14:useLocalDpi xmlns:a14="http://schemas.microsoft.com/office/drawing/2010/main" val="0"/>
              </a:ext>
            </a:extLst>
          </a:blip>
          <a:srcRect l="7031" t="4688" r="3516" b="4688"/>
          <a:stretch>
            <a:fillRect/>
          </a:stretch>
        </p:blipFill>
        <p:spPr bwMode="auto">
          <a:xfrm>
            <a:off x="3741738" y="1309688"/>
            <a:ext cx="4948237" cy="476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7" name="Text Box 3"/>
          <p:cNvSpPr txBox="1">
            <a:spLocks noChangeArrowheads="1"/>
          </p:cNvSpPr>
          <p:nvPr/>
        </p:nvSpPr>
        <p:spPr bwMode="auto">
          <a:xfrm>
            <a:off x="561975" y="1381125"/>
            <a:ext cx="19177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endParaRPr lang="en-US" altLang="en-US" sz="1800"/>
          </a:p>
        </p:txBody>
      </p:sp>
      <p:sp>
        <p:nvSpPr>
          <p:cNvPr id="26628" name="Text Box 4"/>
          <p:cNvSpPr txBox="1">
            <a:spLocks noChangeArrowheads="1"/>
          </p:cNvSpPr>
          <p:nvPr/>
        </p:nvSpPr>
        <p:spPr bwMode="auto">
          <a:xfrm>
            <a:off x="474663" y="1358900"/>
            <a:ext cx="2909887" cy="3902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altLang="en-US" sz="2000" dirty="0"/>
              <a:t>Do resources moderate </a:t>
            </a:r>
            <a:r>
              <a:rPr lang="en-US" altLang="en-US" sz="2000" u="sng" dirty="0"/>
              <a:t>height judgments</a:t>
            </a:r>
            <a:r>
              <a:rPr lang="en-US" altLang="en-US" sz="2000" dirty="0"/>
              <a:t>?</a:t>
            </a:r>
          </a:p>
          <a:p>
            <a:pPr>
              <a:spcBef>
                <a:spcPct val="50000"/>
              </a:spcBef>
              <a:buClrTx/>
              <a:buSzTx/>
              <a:buFontTx/>
              <a:buNone/>
            </a:pPr>
            <a:endParaRPr lang="en-US" altLang="en-US" sz="2000" dirty="0"/>
          </a:p>
          <a:p>
            <a:pPr>
              <a:spcBef>
                <a:spcPct val="50000"/>
              </a:spcBef>
              <a:buClrTx/>
              <a:buSzTx/>
              <a:buFontTx/>
              <a:buNone/>
            </a:pPr>
            <a:r>
              <a:rPr lang="en-US" altLang="en-US" sz="2000" dirty="0"/>
              <a:t>Does </a:t>
            </a:r>
            <a:r>
              <a:rPr lang="en-US" altLang="en-US" sz="2000" u="sng" dirty="0"/>
              <a:t>trait self esteem </a:t>
            </a:r>
            <a:r>
              <a:rPr lang="en-US" altLang="en-US" sz="2000" dirty="0"/>
              <a:t>operate as a resource?</a:t>
            </a:r>
          </a:p>
          <a:p>
            <a:pPr>
              <a:spcBef>
                <a:spcPct val="50000"/>
              </a:spcBef>
              <a:buClrTx/>
              <a:buSzTx/>
              <a:buFontTx/>
              <a:buNone/>
            </a:pPr>
            <a:endParaRPr lang="en-US" altLang="en-US" sz="2000" dirty="0"/>
          </a:p>
          <a:p>
            <a:pPr>
              <a:spcBef>
                <a:spcPct val="50000"/>
              </a:spcBef>
              <a:buClrTx/>
              <a:buSzTx/>
              <a:buFontTx/>
              <a:buNone/>
            </a:pPr>
            <a:r>
              <a:rPr lang="en-US" altLang="en-US" sz="2000" dirty="0"/>
              <a:t>Do </a:t>
            </a:r>
            <a:r>
              <a:rPr lang="en-US" altLang="en-US" sz="2000" u="sng" dirty="0"/>
              <a:t>internal</a:t>
            </a:r>
            <a:r>
              <a:rPr lang="en-US" altLang="en-US" sz="2000" dirty="0"/>
              <a:t> resources supplement </a:t>
            </a:r>
            <a:r>
              <a:rPr lang="en-US" altLang="en-US" sz="2000" u="sng" dirty="0"/>
              <a:t>external</a:t>
            </a:r>
            <a:r>
              <a:rPr lang="en-US" altLang="en-US" sz="2000" dirty="0"/>
              <a:t> resources?</a:t>
            </a:r>
          </a:p>
          <a:p>
            <a:pPr>
              <a:spcBef>
                <a:spcPct val="50000"/>
              </a:spcBef>
              <a:buClrTx/>
              <a:buSzTx/>
              <a:buFontTx/>
              <a:buNone/>
            </a:pPr>
            <a:endParaRPr lang="en-US" altLang="en-US" sz="2000" dirty="0"/>
          </a:p>
        </p:txBody>
      </p:sp>
      <p:sp>
        <p:nvSpPr>
          <p:cNvPr id="2" name="TextBox 1">
            <a:extLst>
              <a:ext uri="{FF2B5EF4-FFF2-40B4-BE49-F238E27FC236}">
                <a16:creationId xmlns:a16="http://schemas.microsoft.com/office/drawing/2014/main" id="{EDE52639-B336-A556-0CB5-1896A741B3CC}"/>
              </a:ext>
            </a:extLst>
          </p:cNvPr>
          <p:cNvSpPr txBox="1"/>
          <p:nvPr/>
        </p:nvSpPr>
        <p:spPr>
          <a:xfrm>
            <a:off x="454025" y="5029200"/>
            <a:ext cx="2822575" cy="707886"/>
          </a:xfrm>
          <a:prstGeom prst="rect">
            <a:avLst/>
          </a:prstGeom>
          <a:noFill/>
        </p:spPr>
        <p:txBody>
          <a:bodyPr wrap="square" rtlCol="0">
            <a:spAutoFit/>
          </a:bodyPr>
          <a:lstStyle/>
          <a:p>
            <a:r>
              <a:rPr lang="en-US" sz="2000" dirty="0"/>
              <a:t>What is this person’s external resource?</a:t>
            </a:r>
          </a:p>
        </p:txBody>
      </p:sp>
      <p:sp>
        <p:nvSpPr>
          <p:cNvPr id="3" name="TextBox 2">
            <a:extLst>
              <a:ext uri="{FF2B5EF4-FFF2-40B4-BE49-F238E27FC236}">
                <a16:creationId xmlns:a16="http://schemas.microsoft.com/office/drawing/2014/main" id="{402F185D-8741-7D05-BFD3-CD8250FB2127}"/>
              </a:ext>
            </a:extLst>
          </p:cNvPr>
          <p:cNvSpPr txBox="1"/>
          <p:nvPr/>
        </p:nvSpPr>
        <p:spPr>
          <a:xfrm>
            <a:off x="381000" y="5839827"/>
            <a:ext cx="2822575" cy="400110"/>
          </a:xfrm>
          <a:prstGeom prst="rect">
            <a:avLst/>
          </a:prstGeom>
          <a:noFill/>
        </p:spPr>
        <p:txBody>
          <a:bodyPr wrap="square" rtlCol="0">
            <a:spAutoFit/>
          </a:bodyPr>
          <a:lstStyle/>
          <a:p>
            <a:r>
              <a:rPr lang="en-US" sz="2000" dirty="0">
                <a:solidFill>
                  <a:srgbClr val="FF0000"/>
                </a:solidFill>
              </a:rPr>
              <a:t>Handrail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P4180048"/>
          <p:cNvPicPr>
            <a:picLocks noChangeAspect="1" noChangeArrowheads="1"/>
          </p:cNvPicPr>
          <p:nvPr/>
        </p:nvPicPr>
        <p:blipFill>
          <a:blip r:embed="rId2" cstate="print">
            <a:lum bright="22000" contrast="8000"/>
            <a:extLst>
              <a:ext uri="{28A0092B-C50C-407E-A947-70E740481C1C}">
                <a14:useLocalDpi xmlns:a14="http://schemas.microsoft.com/office/drawing/2010/main" val="0"/>
              </a:ext>
            </a:extLst>
          </a:blip>
          <a:srcRect/>
          <a:stretch>
            <a:fillRect/>
          </a:stretch>
        </p:blipFill>
        <p:spPr bwMode="auto">
          <a:xfrm>
            <a:off x="1485900" y="459938"/>
            <a:ext cx="61722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4271FF1B-D20E-A45E-3005-779C6A01233C}"/>
              </a:ext>
            </a:extLst>
          </p:cNvPr>
          <p:cNvSpPr txBox="1"/>
          <p:nvPr/>
        </p:nvSpPr>
        <p:spPr>
          <a:xfrm>
            <a:off x="1143000" y="5034170"/>
            <a:ext cx="7696200" cy="830997"/>
          </a:xfrm>
          <a:prstGeom prst="rect">
            <a:avLst/>
          </a:prstGeom>
          <a:noFill/>
        </p:spPr>
        <p:txBody>
          <a:bodyPr wrap="square" rtlCol="0">
            <a:spAutoFit/>
          </a:bodyPr>
          <a:lstStyle/>
          <a:p>
            <a:r>
              <a:rPr lang="en-US" dirty="0"/>
              <a:t>External resource is now absent.  </a:t>
            </a:r>
          </a:p>
          <a:p>
            <a:r>
              <a:rPr lang="en-US" dirty="0"/>
              <a:t>What other resource available to this person?</a:t>
            </a:r>
          </a:p>
        </p:txBody>
      </p:sp>
      <p:sp>
        <p:nvSpPr>
          <p:cNvPr id="3" name="TextBox 2">
            <a:extLst>
              <a:ext uri="{FF2B5EF4-FFF2-40B4-BE49-F238E27FC236}">
                <a16:creationId xmlns:a16="http://schemas.microsoft.com/office/drawing/2014/main" id="{D5389B34-0290-D205-05F9-70B04832BD54}"/>
              </a:ext>
            </a:extLst>
          </p:cNvPr>
          <p:cNvSpPr txBox="1"/>
          <p:nvPr/>
        </p:nvSpPr>
        <p:spPr>
          <a:xfrm>
            <a:off x="1143000" y="6074662"/>
            <a:ext cx="7696200" cy="461665"/>
          </a:xfrm>
          <a:prstGeom prst="rect">
            <a:avLst/>
          </a:prstGeom>
          <a:noFill/>
        </p:spPr>
        <p:txBody>
          <a:bodyPr wrap="square" rtlCol="0">
            <a:spAutoFit/>
          </a:bodyPr>
          <a:lstStyle/>
          <a:p>
            <a:r>
              <a:rPr lang="en-US" dirty="0">
                <a:solidFill>
                  <a:srgbClr val="FF0000"/>
                </a:solidFill>
              </a:rPr>
              <a:t>Internal resource:  Self-Esteem.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0" y="990600"/>
            <a:ext cx="5867400" cy="584775"/>
          </a:xfrm>
          <a:prstGeom prst="rect">
            <a:avLst/>
          </a:prstGeom>
          <a:noFill/>
        </p:spPr>
        <p:txBody>
          <a:bodyPr wrap="square" rtlCol="0">
            <a:spAutoFit/>
          </a:bodyPr>
          <a:lstStyle/>
          <a:p>
            <a:pPr algn="ctr"/>
            <a:r>
              <a:rPr lang="en-US" sz="3200" dirty="0">
                <a:solidFill>
                  <a:srgbClr val="0070C0"/>
                </a:solidFill>
              </a:rPr>
              <a:t>Review Question 2</a:t>
            </a:r>
          </a:p>
        </p:txBody>
      </p:sp>
      <p:sp>
        <p:nvSpPr>
          <p:cNvPr id="3" name="TextBox 2"/>
          <p:cNvSpPr txBox="1"/>
          <p:nvPr/>
        </p:nvSpPr>
        <p:spPr>
          <a:xfrm>
            <a:off x="914400" y="1981200"/>
            <a:ext cx="7086600" cy="2462213"/>
          </a:xfrm>
          <a:prstGeom prst="rect">
            <a:avLst/>
          </a:prstGeom>
          <a:noFill/>
        </p:spPr>
        <p:txBody>
          <a:bodyPr wrap="square" rtlCol="0">
            <a:spAutoFit/>
          </a:bodyPr>
          <a:lstStyle/>
          <a:p>
            <a:r>
              <a:rPr lang="en-US" sz="2200" dirty="0"/>
              <a:t>Depression has what physical consequence? </a:t>
            </a:r>
          </a:p>
          <a:p>
            <a:endParaRPr lang="en-US" sz="2200" dirty="0"/>
          </a:p>
          <a:p>
            <a:r>
              <a:rPr lang="en-US" sz="2200" dirty="0"/>
              <a:t>___A.  Constricts the brain stem</a:t>
            </a:r>
          </a:p>
          <a:p>
            <a:r>
              <a:rPr lang="en-US" sz="2200" dirty="0"/>
              <a:t>___B.  Increases the size of the amygdala</a:t>
            </a:r>
          </a:p>
          <a:p>
            <a:r>
              <a:rPr lang="en-US" sz="2200" dirty="0"/>
              <a:t>___C.  Shrinks the hippocampus</a:t>
            </a:r>
          </a:p>
          <a:p>
            <a:r>
              <a:rPr lang="en-US" sz="2200" dirty="0"/>
              <a:t>___D.  Increases brain plasticity</a:t>
            </a:r>
          </a:p>
          <a:p>
            <a:r>
              <a:rPr lang="en-US" sz="2200" dirty="0"/>
              <a:t>___E.  Mutes the dorsal horn</a:t>
            </a:r>
          </a:p>
        </p:txBody>
      </p:sp>
      <p:sp>
        <p:nvSpPr>
          <p:cNvPr id="4" name="TextBox 3"/>
          <p:cNvSpPr txBox="1"/>
          <p:nvPr/>
        </p:nvSpPr>
        <p:spPr>
          <a:xfrm>
            <a:off x="914400" y="3276600"/>
            <a:ext cx="609600" cy="461665"/>
          </a:xfrm>
          <a:prstGeom prst="rect">
            <a:avLst/>
          </a:prstGeom>
          <a:noFill/>
        </p:spPr>
        <p:txBody>
          <a:bodyPr wrap="square" rtlCol="0">
            <a:spAutoFit/>
          </a:bodyPr>
          <a:lstStyle/>
          <a:p>
            <a:pPr algn="ctr"/>
            <a:r>
              <a:rPr lang="en-US" dirty="0">
                <a:solidFill>
                  <a:srgbClr val="FF0000"/>
                </a:solidFill>
              </a:rPr>
              <a:t>X</a:t>
            </a:r>
          </a:p>
        </p:txBody>
      </p:sp>
    </p:spTree>
    <p:extLst>
      <p:ext uri="{BB962C8B-B14F-4D97-AF65-F5344CB8AC3E}">
        <p14:creationId xmlns:p14="http://schemas.microsoft.com/office/powerpoint/2010/main" val="11475078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674" name="Object 2"/>
          <p:cNvGraphicFramePr>
            <a:graphicFrameLocks noChangeAspect="1"/>
          </p:cNvGraphicFramePr>
          <p:nvPr/>
        </p:nvGraphicFramePr>
        <p:xfrm>
          <a:off x="890588" y="1560513"/>
          <a:ext cx="7204075" cy="4805362"/>
        </p:xfrm>
        <a:graphic>
          <a:graphicData uri="http://schemas.openxmlformats.org/presentationml/2006/ole">
            <mc:AlternateContent xmlns:mc="http://schemas.openxmlformats.org/markup-compatibility/2006">
              <mc:Choice xmlns:v="urn:schemas-microsoft-com:vml" Requires="v">
                <p:oleObj name="Chart" r:id="rId2" imgW="6096000" imgH="4067251" progId="MSGraph.Chart.8">
                  <p:embed followColorScheme="full"/>
                </p:oleObj>
              </mc:Choice>
              <mc:Fallback>
                <p:oleObj name="Chart" r:id="rId2" imgW="6096000" imgH="4067251" progId="MSGraph.Chart.8">
                  <p:embed followColorScheme="full"/>
                  <p:pic>
                    <p:nvPicPr>
                      <p:cNvPr id="0"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0588" y="1560513"/>
                        <a:ext cx="7204075" cy="48053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8675" name="Text Box 3"/>
          <p:cNvSpPr txBox="1">
            <a:spLocks noChangeArrowheads="1"/>
          </p:cNvSpPr>
          <p:nvPr/>
        </p:nvSpPr>
        <p:spPr bwMode="auto">
          <a:xfrm>
            <a:off x="752475" y="503238"/>
            <a:ext cx="7239000" cy="1127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a:spcBef>
                <a:spcPct val="50000"/>
              </a:spcBef>
              <a:buClrTx/>
              <a:buSzTx/>
              <a:buFontTx/>
              <a:buNone/>
            </a:pPr>
            <a:r>
              <a:rPr lang="en-US" altLang="en-US" sz="3400"/>
              <a:t>Self Esteem, External Support,     and Height Perception</a:t>
            </a:r>
          </a:p>
        </p:txBody>
      </p:sp>
      <p:cxnSp>
        <p:nvCxnSpPr>
          <p:cNvPr id="28676" name="Straight Connector 2"/>
          <p:cNvCxnSpPr>
            <a:cxnSpLocks noChangeShapeType="1"/>
          </p:cNvCxnSpPr>
          <p:nvPr/>
        </p:nvCxnSpPr>
        <p:spPr bwMode="auto">
          <a:xfrm>
            <a:off x="2133600" y="3657600"/>
            <a:ext cx="4114800" cy="0"/>
          </a:xfrm>
          <a:prstGeom prst="line">
            <a:avLst/>
          </a:prstGeom>
          <a:noFill/>
          <a:ln w="19050" algn="ctr">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8677" name="TextBox 3"/>
          <p:cNvSpPr txBox="1">
            <a:spLocks noChangeArrowheads="1"/>
          </p:cNvSpPr>
          <p:nvPr/>
        </p:nvSpPr>
        <p:spPr bwMode="auto">
          <a:xfrm>
            <a:off x="3419475" y="3352800"/>
            <a:ext cx="1905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en-US" altLang="en-US" sz="1800" i="1"/>
              <a:t>Actual Height</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9698" name="Object 2"/>
          <p:cNvGraphicFramePr>
            <a:graphicFrameLocks noChangeAspect="1"/>
          </p:cNvGraphicFramePr>
          <p:nvPr/>
        </p:nvGraphicFramePr>
        <p:xfrm>
          <a:off x="890588" y="1560513"/>
          <a:ext cx="7204075" cy="4805362"/>
        </p:xfrm>
        <a:graphic>
          <a:graphicData uri="http://schemas.openxmlformats.org/presentationml/2006/ole">
            <mc:AlternateContent xmlns:mc="http://schemas.openxmlformats.org/markup-compatibility/2006">
              <mc:Choice xmlns:v="urn:schemas-microsoft-com:vml" Requires="v">
                <p:oleObj name="Chart" r:id="rId2" imgW="6096000" imgH="4067251" progId="MSGraph.Chart.8">
                  <p:embed followColorScheme="full"/>
                </p:oleObj>
              </mc:Choice>
              <mc:Fallback>
                <p:oleObj name="Chart" r:id="rId2" imgW="6096000" imgH="4067251" progId="MSGraph.Chart.8">
                  <p:embed followColorScheme="full"/>
                  <p:pic>
                    <p:nvPicPr>
                      <p:cNvPr id="0"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0588" y="1560513"/>
                        <a:ext cx="7204075" cy="48053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9699" name="Text Box 3"/>
          <p:cNvSpPr txBox="1">
            <a:spLocks noChangeArrowheads="1"/>
          </p:cNvSpPr>
          <p:nvPr/>
        </p:nvSpPr>
        <p:spPr bwMode="auto">
          <a:xfrm>
            <a:off x="752475" y="503238"/>
            <a:ext cx="7239000" cy="1127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a:spcBef>
                <a:spcPct val="50000"/>
              </a:spcBef>
              <a:buClrTx/>
              <a:buSzTx/>
              <a:buFontTx/>
              <a:buNone/>
            </a:pPr>
            <a:r>
              <a:rPr lang="en-US" altLang="en-US" sz="3400"/>
              <a:t>Self Esteem, External Support,     and Height Perception</a:t>
            </a:r>
          </a:p>
        </p:txBody>
      </p:sp>
      <p:cxnSp>
        <p:nvCxnSpPr>
          <p:cNvPr id="29700" name="Straight Connector 3"/>
          <p:cNvCxnSpPr>
            <a:cxnSpLocks noChangeShapeType="1"/>
          </p:cNvCxnSpPr>
          <p:nvPr/>
        </p:nvCxnSpPr>
        <p:spPr bwMode="auto">
          <a:xfrm>
            <a:off x="2133600" y="3657600"/>
            <a:ext cx="4114800" cy="0"/>
          </a:xfrm>
          <a:prstGeom prst="line">
            <a:avLst/>
          </a:prstGeom>
          <a:noFill/>
          <a:ln w="19050" algn="ctr">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9701" name="TextBox 4"/>
          <p:cNvSpPr txBox="1">
            <a:spLocks noChangeArrowheads="1"/>
          </p:cNvSpPr>
          <p:nvPr/>
        </p:nvSpPr>
        <p:spPr bwMode="auto">
          <a:xfrm>
            <a:off x="3419475" y="3352800"/>
            <a:ext cx="1905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en-US" altLang="en-US" sz="1800" i="1"/>
              <a:t>Actual Height</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6"/>
          <p:cNvSpPr txBox="1">
            <a:spLocks noChangeArrowheads="1"/>
          </p:cNvSpPr>
          <p:nvPr/>
        </p:nvSpPr>
        <p:spPr bwMode="auto">
          <a:xfrm>
            <a:off x="2133600" y="609600"/>
            <a:ext cx="6705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a:spcBef>
                <a:spcPct val="50000"/>
              </a:spcBef>
              <a:buClrTx/>
              <a:buSzTx/>
              <a:buFontTx/>
              <a:buNone/>
            </a:pPr>
            <a:r>
              <a:rPr lang="en-US" altLang="en-US" sz="3600">
                <a:solidFill>
                  <a:srgbClr val="3333FF"/>
                </a:solidFill>
                <a:latin typeface="Arial Narrow" panose="020B0606020202030204" pitchFamily="34" charset="0"/>
              </a:rPr>
              <a:t>Health Risk Education Approaches</a:t>
            </a:r>
          </a:p>
        </p:txBody>
      </p:sp>
      <p:pic>
        <p:nvPicPr>
          <p:cNvPr id="30723"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9600" y="1447800"/>
            <a:ext cx="2324100" cy="533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24"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8475" y="1447800"/>
            <a:ext cx="2219325" cy="541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25"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1200" y="1447800"/>
            <a:ext cx="2339975" cy="541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4"/>
          <p:cNvSpPr txBox="1">
            <a:spLocks noChangeArrowheads="1"/>
          </p:cNvSpPr>
          <p:nvPr/>
        </p:nvSpPr>
        <p:spPr bwMode="auto">
          <a:xfrm>
            <a:off x="1600200" y="609600"/>
            <a:ext cx="69342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a:spcBef>
                <a:spcPct val="50000"/>
              </a:spcBef>
              <a:buClrTx/>
              <a:buSzTx/>
              <a:buFontTx/>
              <a:buNone/>
            </a:pPr>
            <a:r>
              <a:rPr lang="en-US" altLang="en-US" sz="3600">
                <a:solidFill>
                  <a:srgbClr val="3333FF"/>
                </a:solidFill>
                <a:latin typeface="Arial Narrow" panose="020B0606020202030204" pitchFamily="34" charset="0"/>
              </a:rPr>
              <a:t>Fear as Health-Behavior Tactic</a:t>
            </a:r>
          </a:p>
        </p:txBody>
      </p:sp>
      <p:sp>
        <p:nvSpPr>
          <p:cNvPr id="31747" name="Text Box 5"/>
          <p:cNvSpPr txBox="1">
            <a:spLocks noChangeArrowheads="1"/>
          </p:cNvSpPr>
          <p:nvPr/>
        </p:nvSpPr>
        <p:spPr bwMode="auto">
          <a:xfrm>
            <a:off x="609600" y="1447800"/>
            <a:ext cx="7772400" cy="300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altLang="en-US" sz="2400">
                <a:latin typeface="Arial Narrow" panose="020B0606020202030204" pitchFamily="34" charset="0"/>
              </a:rPr>
              <a:t>Do health campaigns based on fear work?    	                                             What are the possible problems with them? </a:t>
            </a:r>
          </a:p>
          <a:p>
            <a:pPr>
              <a:spcBef>
                <a:spcPct val="50000"/>
              </a:spcBef>
              <a:buClrTx/>
              <a:buSzTx/>
              <a:buFontTx/>
              <a:buNone/>
            </a:pPr>
            <a:endParaRPr lang="en-US" altLang="en-US" sz="1400">
              <a:latin typeface="Arial Narrow" panose="020B0606020202030204" pitchFamily="34" charset="0"/>
            </a:endParaRPr>
          </a:p>
          <a:p>
            <a:pPr>
              <a:spcBef>
                <a:spcPct val="50000"/>
              </a:spcBef>
              <a:buClrTx/>
              <a:buSzTx/>
              <a:buFontTx/>
              <a:buNone/>
            </a:pPr>
            <a:r>
              <a:rPr lang="en-US" altLang="en-US" sz="2400" b="1">
                <a:latin typeface="Arial Narrow" panose="020B0606020202030204" pitchFamily="34" charset="0"/>
              </a:rPr>
              <a:t>Think about:</a:t>
            </a:r>
          </a:p>
          <a:p>
            <a:pPr>
              <a:spcBef>
                <a:spcPct val="50000"/>
              </a:spcBef>
              <a:buClrTx/>
              <a:buSzTx/>
              <a:buFontTx/>
              <a:buNone/>
            </a:pPr>
            <a:r>
              <a:rPr lang="en-US" altLang="en-US" sz="2400">
                <a:latin typeface="Arial Narrow" panose="020B0606020202030204" pitchFamily="34" charset="0"/>
              </a:rPr>
              <a:t>	Yellowlees &amp; Ruffin – Near Miss Asthma Death (NMAD)                                           	Weinstein – Unrealistic optimism	               	      	                      	Taylor – Self-serving illusions			</a:t>
            </a:r>
          </a:p>
        </p:txBody>
      </p:sp>
      <p:sp>
        <p:nvSpPr>
          <p:cNvPr id="31748" name="Text Box 7"/>
          <p:cNvSpPr txBox="1">
            <a:spLocks noChangeArrowheads="1"/>
          </p:cNvSpPr>
          <p:nvPr/>
        </p:nvSpPr>
        <p:spPr bwMode="auto">
          <a:xfrm>
            <a:off x="914400" y="5181600"/>
            <a:ext cx="40386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altLang="en-US" sz="2400">
                <a:latin typeface="Arial Narrow" panose="020B0606020202030204" pitchFamily="34" charset="0"/>
              </a:rPr>
              <a:t>What are tactics people use to cope with threatening information?</a:t>
            </a:r>
          </a:p>
        </p:txBody>
      </p:sp>
      <p:sp>
        <p:nvSpPr>
          <p:cNvPr id="271368" name="Text Box 8"/>
          <p:cNvSpPr txBox="1">
            <a:spLocks noChangeArrowheads="1"/>
          </p:cNvSpPr>
          <p:nvPr/>
        </p:nvSpPr>
        <p:spPr bwMode="auto">
          <a:xfrm>
            <a:off x="5867400" y="5029200"/>
            <a:ext cx="289560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altLang="en-US" sz="2400">
                <a:solidFill>
                  <a:srgbClr val="FF0000"/>
                </a:solidFill>
                <a:latin typeface="Arial Narrow" panose="020B0606020202030204" pitchFamily="34" charset="0"/>
              </a:rPr>
              <a:t>Illusion of invulnerability</a:t>
            </a:r>
          </a:p>
          <a:p>
            <a:pPr>
              <a:spcBef>
                <a:spcPct val="50000"/>
              </a:spcBef>
              <a:buClrTx/>
              <a:buSzTx/>
              <a:buFontTx/>
              <a:buNone/>
            </a:pPr>
            <a:r>
              <a:rPr lang="en-US" altLang="en-US" sz="2400">
                <a:solidFill>
                  <a:srgbClr val="FF0000"/>
                </a:solidFill>
                <a:latin typeface="Arial Narrow" panose="020B0606020202030204" pitchFamily="34" charset="0"/>
              </a:rPr>
              <a:t>Denial</a:t>
            </a:r>
          </a:p>
          <a:p>
            <a:pPr>
              <a:spcBef>
                <a:spcPct val="50000"/>
              </a:spcBef>
              <a:buClrTx/>
              <a:buSzTx/>
              <a:buFontTx/>
              <a:buNone/>
            </a:pPr>
            <a:r>
              <a:rPr lang="en-US" altLang="en-US" sz="2400">
                <a:solidFill>
                  <a:srgbClr val="FF0000"/>
                </a:solidFill>
                <a:latin typeface="Arial Narrow" panose="020B0606020202030204" pitchFamily="34" charset="0"/>
              </a:rPr>
              <a:t>Downward comparison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13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1368"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4"/>
          <p:cNvSpPr txBox="1">
            <a:spLocks noChangeArrowheads="1"/>
          </p:cNvSpPr>
          <p:nvPr/>
        </p:nvSpPr>
        <p:spPr bwMode="auto">
          <a:xfrm>
            <a:off x="457200" y="381000"/>
            <a:ext cx="8229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a:spcBef>
                <a:spcPct val="50000"/>
              </a:spcBef>
              <a:buClrTx/>
              <a:buSzTx/>
              <a:buFontTx/>
              <a:buNone/>
            </a:pPr>
            <a:r>
              <a:rPr lang="en-US" altLang="en-US" sz="3600">
                <a:solidFill>
                  <a:srgbClr val="3333FF"/>
                </a:solidFill>
                <a:latin typeface="Arial Narrow" panose="020B0606020202030204" pitchFamily="34" charset="0"/>
              </a:rPr>
              <a:t>Actual Health Risk and Perceived Health Risk</a:t>
            </a:r>
          </a:p>
        </p:txBody>
      </p:sp>
      <p:sp>
        <p:nvSpPr>
          <p:cNvPr id="32771" name="Text Box 5"/>
          <p:cNvSpPr txBox="1">
            <a:spLocks noChangeArrowheads="1"/>
          </p:cNvSpPr>
          <p:nvPr/>
        </p:nvSpPr>
        <p:spPr bwMode="auto">
          <a:xfrm>
            <a:off x="304800" y="1249363"/>
            <a:ext cx="8229600"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altLang="en-US" sz="2200" dirty="0">
                <a:latin typeface="Arial Narrow" panose="020B0606020202030204" pitchFamily="34" charset="0"/>
              </a:rPr>
              <a:t>Who is more likely to reject research showing smoking causes cancer?</a:t>
            </a:r>
          </a:p>
        </p:txBody>
      </p:sp>
      <p:sp>
        <p:nvSpPr>
          <p:cNvPr id="32772" name="Text Box 6"/>
          <p:cNvSpPr txBox="1">
            <a:spLocks noChangeArrowheads="1"/>
          </p:cNvSpPr>
          <p:nvPr/>
        </p:nvSpPr>
        <p:spPr bwMode="auto">
          <a:xfrm>
            <a:off x="1219200" y="1752600"/>
            <a:ext cx="5867400"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altLang="en-US" sz="2200" i="1">
                <a:latin typeface="Arial Narrow" panose="020B0606020202030204" pitchFamily="34" charset="0"/>
              </a:rPr>
              <a:t>____ Heavy smoker         ____ Non-smoker</a:t>
            </a:r>
          </a:p>
        </p:txBody>
      </p:sp>
      <p:sp>
        <p:nvSpPr>
          <p:cNvPr id="32775" name="Text Box 11"/>
          <p:cNvSpPr txBox="1">
            <a:spLocks noChangeArrowheads="1"/>
          </p:cNvSpPr>
          <p:nvPr/>
        </p:nvSpPr>
        <p:spPr bwMode="auto">
          <a:xfrm>
            <a:off x="266700" y="2819400"/>
            <a:ext cx="86106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altLang="en-US" sz="2200" dirty="0">
                <a:latin typeface="Arial Narrow" panose="020B0606020202030204" pitchFamily="34" charset="0"/>
              </a:rPr>
              <a:t>Who is most </a:t>
            </a:r>
            <a:r>
              <a:rPr lang="en-US" altLang="en-US" sz="2200" u="sng" dirty="0">
                <a:latin typeface="Arial Narrow" panose="020B0606020202030204" pitchFamily="34" charset="0"/>
              </a:rPr>
              <a:t>critical</a:t>
            </a:r>
            <a:r>
              <a:rPr lang="en-US" altLang="en-US" sz="2200" dirty="0">
                <a:latin typeface="Arial Narrow" panose="020B0606020202030204" pitchFamily="34" charset="0"/>
              </a:rPr>
              <a:t> of news article claiming that caffeine causes breast cancer? </a:t>
            </a:r>
            <a:r>
              <a:rPr lang="en-US" altLang="en-US" sz="1800" dirty="0">
                <a:latin typeface="Arial Narrow" panose="020B0606020202030204" pitchFamily="34" charset="0"/>
              </a:rPr>
              <a:t>(</a:t>
            </a:r>
            <a:r>
              <a:rPr lang="en-US" altLang="en-US" sz="1800" dirty="0" err="1">
                <a:latin typeface="Arial Narrow" panose="020B0606020202030204" pitchFamily="34" charset="0"/>
              </a:rPr>
              <a:t>Kunda</a:t>
            </a:r>
            <a:r>
              <a:rPr lang="en-US" altLang="en-US" sz="1800" dirty="0">
                <a:latin typeface="Arial Narrow" panose="020B0606020202030204" pitchFamily="34" charset="0"/>
              </a:rPr>
              <a:t>, 1987) </a:t>
            </a:r>
          </a:p>
        </p:txBody>
      </p:sp>
      <p:sp>
        <p:nvSpPr>
          <p:cNvPr id="32776" name="Text Box 12"/>
          <p:cNvSpPr txBox="1">
            <a:spLocks noChangeArrowheads="1"/>
          </p:cNvSpPr>
          <p:nvPr/>
        </p:nvSpPr>
        <p:spPr bwMode="auto">
          <a:xfrm>
            <a:off x="685800" y="3721925"/>
            <a:ext cx="7696200" cy="930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altLang="en-US" sz="2200" i="1" dirty="0">
                <a:latin typeface="Arial Narrow" panose="020B0606020202030204" pitchFamily="34" charset="0"/>
              </a:rPr>
              <a:t>____ men who drink caffeine     	____ women who drink caffeine</a:t>
            </a:r>
          </a:p>
          <a:p>
            <a:pPr>
              <a:spcBef>
                <a:spcPct val="50000"/>
              </a:spcBef>
              <a:buClrTx/>
              <a:buSzTx/>
              <a:buFontTx/>
              <a:buNone/>
            </a:pPr>
            <a:r>
              <a:rPr lang="en-US" altLang="en-US" sz="2200" i="1" dirty="0">
                <a:latin typeface="Arial Narrow" panose="020B0606020202030204" pitchFamily="34" charset="0"/>
              </a:rPr>
              <a:t>____ men who don’t drink caffeine	____ women who don’t drink caffeine</a:t>
            </a:r>
          </a:p>
        </p:txBody>
      </p:sp>
      <p:sp>
        <p:nvSpPr>
          <p:cNvPr id="32777" name="Text Box 13"/>
          <p:cNvSpPr txBox="1">
            <a:spLocks noChangeArrowheads="1"/>
          </p:cNvSpPr>
          <p:nvPr/>
        </p:nvSpPr>
        <p:spPr bwMode="auto">
          <a:xfrm>
            <a:off x="304800" y="4864925"/>
            <a:ext cx="2438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altLang="en-US" sz="2400">
                <a:solidFill>
                  <a:srgbClr val="0070C0"/>
                </a:solidFill>
                <a:latin typeface="Arial Narrow" panose="020B0606020202030204" pitchFamily="34" charset="0"/>
              </a:rPr>
              <a:t>Take home point?</a:t>
            </a:r>
          </a:p>
        </p:txBody>
      </p:sp>
      <p:sp>
        <p:nvSpPr>
          <p:cNvPr id="272398" name="Text Box 14"/>
          <p:cNvSpPr txBox="1">
            <a:spLocks noChangeArrowheads="1"/>
          </p:cNvSpPr>
          <p:nvPr/>
        </p:nvSpPr>
        <p:spPr bwMode="auto">
          <a:xfrm>
            <a:off x="2819400" y="4883213"/>
            <a:ext cx="6172200" cy="83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altLang="en-US" sz="2400" b="1" dirty="0">
                <a:solidFill>
                  <a:srgbClr val="0070C0"/>
                </a:solidFill>
                <a:latin typeface="Arial Narrow" panose="020B0606020202030204" pitchFamily="34" charset="0"/>
              </a:rPr>
              <a:t>Self-threat</a:t>
            </a:r>
            <a:r>
              <a:rPr lang="en-US" altLang="en-US" sz="2400" dirty="0">
                <a:solidFill>
                  <a:srgbClr val="0070C0"/>
                </a:solidFill>
                <a:latin typeface="Arial Narrow" panose="020B0606020202030204" pitchFamily="34" charset="0"/>
              </a:rPr>
              <a:t> leads to </a:t>
            </a:r>
            <a:r>
              <a:rPr lang="en-US" altLang="en-US" sz="2400" u="sng" dirty="0">
                <a:solidFill>
                  <a:srgbClr val="0070C0"/>
                </a:solidFill>
                <a:latin typeface="Arial Narrow" panose="020B0606020202030204" pitchFamily="34" charset="0"/>
              </a:rPr>
              <a:t>defensiveness</a:t>
            </a:r>
            <a:r>
              <a:rPr lang="en-US" altLang="en-US" sz="2400" dirty="0">
                <a:solidFill>
                  <a:srgbClr val="0070C0"/>
                </a:solidFill>
                <a:latin typeface="Arial Narrow" panose="020B0606020202030204" pitchFamily="34" charset="0"/>
              </a:rPr>
              <a:t> and </a:t>
            </a:r>
            <a:r>
              <a:rPr lang="en-US" altLang="en-US" sz="2400" u="sng" dirty="0">
                <a:solidFill>
                  <a:srgbClr val="0070C0"/>
                </a:solidFill>
                <a:latin typeface="Arial Narrow" panose="020B0606020202030204" pitchFamily="34" charset="0"/>
              </a:rPr>
              <a:t>resistance to threat-related information</a:t>
            </a:r>
            <a:r>
              <a:rPr lang="en-US" altLang="en-US" sz="2400" dirty="0">
                <a:solidFill>
                  <a:srgbClr val="0070C0"/>
                </a:solidFill>
                <a:latin typeface="Arial Narrow" panose="020B0606020202030204" pitchFamily="34" charset="0"/>
              </a:rPr>
              <a:t>. </a:t>
            </a:r>
          </a:p>
        </p:txBody>
      </p:sp>
      <p:sp>
        <p:nvSpPr>
          <p:cNvPr id="272399" name="Text Box 15"/>
          <p:cNvSpPr txBox="1">
            <a:spLocks noChangeArrowheads="1"/>
          </p:cNvSpPr>
          <p:nvPr/>
        </p:nvSpPr>
        <p:spPr bwMode="auto">
          <a:xfrm>
            <a:off x="1447800" y="1709610"/>
            <a:ext cx="381000"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altLang="en-US" sz="2200" b="1" dirty="0">
                <a:solidFill>
                  <a:srgbClr val="FF0000"/>
                </a:solidFill>
              </a:rPr>
              <a:t>X</a:t>
            </a:r>
          </a:p>
        </p:txBody>
      </p:sp>
      <p:sp>
        <p:nvSpPr>
          <p:cNvPr id="272401" name="Text Box 17"/>
          <p:cNvSpPr txBox="1">
            <a:spLocks noChangeArrowheads="1"/>
          </p:cNvSpPr>
          <p:nvPr/>
        </p:nvSpPr>
        <p:spPr bwMode="auto">
          <a:xfrm>
            <a:off x="4572000" y="3591496"/>
            <a:ext cx="381000"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altLang="en-US" sz="2200" b="1" dirty="0">
                <a:solidFill>
                  <a:srgbClr val="0070C0"/>
                </a:solidFill>
              </a:rPr>
              <a:t>X</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239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240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723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2398" grpId="0"/>
      <p:bldP spid="272399" grpId="0"/>
      <p:bldP spid="272401"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4"/>
          <p:cNvSpPr txBox="1">
            <a:spLocks noChangeArrowheads="1"/>
          </p:cNvSpPr>
          <p:nvPr/>
        </p:nvSpPr>
        <p:spPr bwMode="auto">
          <a:xfrm>
            <a:off x="381000" y="457200"/>
            <a:ext cx="83820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a:spcBef>
                <a:spcPct val="50000"/>
              </a:spcBef>
              <a:buClrTx/>
              <a:buSzTx/>
              <a:buFontTx/>
              <a:buNone/>
            </a:pPr>
            <a:r>
              <a:rPr lang="en-US" altLang="en-US" sz="3600">
                <a:solidFill>
                  <a:srgbClr val="3333FF"/>
                </a:solidFill>
              </a:rPr>
              <a:t>Health Messages and Self-Affirmation                      </a:t>
            </a:r>
            <a:r>
              <a:rPr lang="en-US" altLang="en-US" sz="2400">
                <a:solidFill>
                  <a:srgbClr val="3333FF"/>
                </a:solidFill>
              </a:rPr>
              <a:t>Sherman, Nelson, &amp; Steele, 2000</a:t>
            </a:r>
          </a:p>
        </p:txBody>
      </p:sp>
      <p:sp>
        <p:nvSpPr>
          <p:cNvPr id="33795" name="Text Box 5"/>
          <p:cNvSpPr txBox="1">
            <a:spLocks noChangeArrowheads="1"/>
          </p:cNvSpPr>
          <p:nvPr/>
        </p:nvSpPr>
        <p:spPr bwMode="auto">
          <a:xfrm>
            <a:off x="533400" y="1676400"/>
            <a:ext cx="78486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altLang="en-US" sz="2400" b="1" dirty="0">
                <a:latin typeface="Arial Narrow" panose="020B0606020202030204" pitchFamily="34" charset="0"/>
              </a:rPr>
              <a:t>Why would people block out health relevant information?</a:t>
            </a:r>
          </a:p>
        </p:txBody>
      </p:sp>
      <p:sp>
        <p:nvSpPr>
          <p:cNvPr id="273414" name="Text Box 6"/>
          <p:cNvSpPr txBox="1">
            <a:spLocks noChangeArrowheads="1"/>
          </p:cNvSpPr>
          <p:nvPr/>
        </p:nvSpPr>
        <p:spPr bwMode="auto">
          <a:xfrm>
            <a:off x="381000" y="2667000"/>
            <a:ext cx="8382000"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altLang="en-US" sz="2400" dirty="0">
                <a:latin typeface="Arial Narrow" panose="020B0606020202030204" pitchFamily="34" charset="0"/>
              </a:rPr>
              <a:t>Sherman et al.:  Health risk info is a self threat.  Disturbs need to see 	self as moral, capable, and adaptive. [</a:t>
            </a:r>
            <a:r>
              <a:rPr lang="en-US" altLang="en-US" sz="2400" b="1" dirty="0">
                <a:latin typeface="Arial Narrow" panose="020B0606020202030204" pitchFamily="34" charset="0"/>
              </a:rPr>
              <a:t>FUNDAMENTAL BELIEF</a:t>
            </a:r>
            <a:r>
              <a:rPr lang="en-US" altLang="en-US" sz="2400" dirty="0">
                <a:latin typeface="Arial Narrow" panose="020B0606020202030204" pitchFamily="34" charset="0"/>
              </a:rPr>
              <a:t>]</a:t>
            </a:r>
          </a:p>
          <a:p>
            <a:pPr>
              <a:spcBef>
                <a:spcPct val="50000"/>
              </a:spcBef>
              <a:buClrTx/>
              <a:buSzTx/>
              <a:buFontTx/>
              <a:buNone/>
            </a:pPr>
            <a:r>
              <a:rPr lang="en-US" altLang="en-US" sz="2400" dirty="0">
                <a:latin typeface="Arial Narrow" panose="020B0606020202030204" pitchFamily="34" charset="0"/>
              </a:rPr>
              <a:t>If people resist info most relevant to them </a:t>
            </a:r>
            <a:r>
              <a:rPr lang="en-US" altLang="en-US" sz="2400" u="sng" dirty="0">
                <a:latin typeface="Arial Narrow" panose="020B0606020202030204" pitchFamily="34" charset="0"/>
              </a:rPr>
              <a:t>b/c this info threatens their “self-affirmation” needs, </a:t>
            </a:r>
            <a:r>
              <a:rPr lang="en-US" altLang="en-US" sz="2400" dirty="0">
                <a:latin typeface="Arial Narrow" panose="020B0606020202030204" pitchFamily="34" charset="0"/>
              </a:rPr>
              <a:t>what could be done to lower resistance?</a:t>
            </a:r>
          </a:p>
        </p:txBody>
      </p:sp>
      <p:sp>
        <p:nvSpPr>
          <p:cNvPr id="273415" name="Text Box 7"/>
          <p:cNvSpPr txBox="1">
            <a:spLocks noChangeArrowheads="1"/>
          </p:cNvSpPr>
          <p:nvPr/>
        </p:nvSpPr>
        <p:spPr bwMode="auto">
          <a:xfrm>
            <a:off x="312738" y="4589463"/>
            <a:ext cx="8458200" cy="1354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altLang="en-US" sz="2400" dirty="0">
                <a:latin typeface="Arial Narrow" panose="020B0606020202030204" pitchFamily="34" charset="0"/>
              </a:rPr>
              <a:t>Boost self-worth/Self-affirmation needs</a:t>
            </a:r>
          </a:p>
          <a:p>
            <a:pPr>
              <a:spcBef>
                <a:spcPct val="50000"/>
              </a:spcBef>
              <a:buClrTx/>
              <a:buSzTx/>
              <a:buFontTx/>
              <a:buNone/>
            </a:pPr>
            <a:r>
              <a:rPr lang="en-US" altLang="en-US" sz="2400" b="1" dirty="0">
                <a:solidFill>
                  <a:srgbClr val="0070C0"/>
                </a:solidFill>
                <a:latin typeface="Arial Narrow" panose="020B0606020202030204" pitchFamily="34" charset="0"/>
              </a:rPr>
              <a:t>Self-Affirmation prediction: </a:t>
            </a:r>
            <a:r>
              <a:rPr lang="en-US" altLang="en-US" sz="2200" i="1" dirty="0">
                <a:solidFill>
                  <a:srgbClr val="0070C0"/>
                </a:solidFill>
                <a:latin typeface="Arial Narrow" panose="020B0606020202030204" pitchFamily="34" charset="0"/>
              </a:rPr>
              <a:t>Self-affirmation should make it easier to accept self-threatening information. It should reduce denial and rationalization.</a:t>
            </a:r>
            <a:endParaRPr lang="en-US" altLang="en-US" sz="2200" dirty="0">
              <a:solidFill>
                <a:srgbClr val="0070C0"/>
              </a:solidFill>
              <a:latin typeface="Arial Narrow" panose="020B0606020202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341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34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3414" grpId="0"/>
      <p:bldP spid="273415"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4"/>
          <p:cNvSpPr txBox="1">
            <a:spLocks noChangeArrowheads="1"/>
          </p:cNvSpPr>
          <p:nvPr/>
        </p:nvSpPr>
        <p:spPr bwMode="auto">
          <a:xfrm>
            <a:off x="228600" y="609600"/>
            <a:ext cx="86868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a:spcBef>
                <a:spcPct val="50000"/>
              </a:spcBef>
              <a:buClrTx/>
              <a:buSzTx/>
              <a:buFontTx/>
              <a:buNone/>
            </a:pPr>
            <a:r>
              <a:rPr lang="en-US" altLang="en-US" sz="3600">
                <a:solidFill>
                  <a:srgbClr val="3333FF"/>
                </a:solidFill>
                <a:latin typeface="Arial Narrow" panose="020B0606020202030204" pitchFamily="34" charset="0"/>
              </a:rPr>
              <a:t>Study 2:                                                              Self-Affirmation and Acceptance of AIDS Risk Info</a:t>
            </a:r>
          </a:p>
        </p:txBody>
      </p:sp>
      <p:sp>
        <p:nvSpPr>
          <p:cNvPr id="36867" name="Text Box 5"/>
          <p:cNvSpPr txBox="1">
            <a:spLocks noChangeArrowheads="1"/>
          </p:cNvSpPr>
          <p:nvPr/>
        </p:nvSpPr>
        <p:spPr bwMode="auto">
          <a:xfrm>
            <a:off x="381000" y="2057400"/>
            <a:ext cx="8534400" cy="2282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altLang="en-US" sz="2400">
                <a:latin typeface="Arial Narrow" panose="020B0606020202030204" pitchFamily="34" charset="0"/>
              </a:rPr>
              <a:t>AIDS (and other STD) risk among college students</a:t>
            </a:r>
          </a:p>
          <a:p>
            <a:pPr>
              <a:spcBef>
                <a:spcPct val="50000"/>
              </a:spcBef>
              <a:buClrTx/>
              <a:buSzTx/>
              <a:buFontTx/>
              <a:buNone/>
            </a:pPr>
            <a:r>
              <a:rPr lang="en-US" altLang="en-US" sz="2400">
                <a:latin typeface="Arial Narrow" panose="020B0606020202030204" pitchFamily="34" charset="0"/>
              </a:rPr>
              <a:t>	Percent of college students sexually active 	= ____%                	Percent of college students using condoms 	= ____%</a:t>
            </a:r>
          </a:p>
          <a:p>
            <a:pPr>
              <a:spcBef>
                <a:spcPct val="50000"/>
              </a:spcBef>
              <a:buClrTx/>
              <a:buSzTx/>
              <a:buFontTx/>
              <a:buNone/>
            </a:pPr>
            <a:r>
              <a:rPr lang="en-US" altLang="en-US" sz="2400">
                <a:latin typeface="Arial Narrow" panose="020B0606020202030204" pitchFamily="34" charset="0"/>
              </a:rPr>
              <a:t>AIDS video leads to greater risk perception among:  	___ Virgins 								___ Non-virgins</a:t>
            </a:r>
          </a:p>
        </p:txBody>
      </p:sp>
      <p:sp>
        <p:nvSpPr>
          <p:cNvPr id="276486" name="Text Box 6"/>
          <p:cNvSpPr txBox="1">
            <a:spLocks noChangeArrowheads="1"/>
          </p:cNvSpPr>
          <p:nvPr/>
        </p:nvSpPr>
        <p:spPr bwMode="auto">
          <a:xfrm>
            <a:off x="7086600" y="2590800"/>
            <a:ext cx="533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a:spcBef>
                <a:spcPct val="50000"/>
              </a:spcBef>
              <a:buClrTx/>
              <a:buSzTx/>
              <a:buFontTx/>
              <a:buNone/>
            </a:pPr>
            <a:r>
              <a:rPr lang="en-US" altLang="en-US" sz="2400">
                <a:solidFill>
                  <a:srgbClr val="FF0000"/>
                </a:solidFill>
                <a:latin typeface="Arial Narrow" panose="020B0606020202030204" pitchFamily="34" charset="0"/>
              </a:rPr>
              <a:t>86</a:t>
            </a:r>
          </a:p>
        </p:txBody>
      </p:sp>
      <p:sp>
        <p:nvSpPr>
          <p:cNvPr id="276487" name="Text Box 7"/>
          <p:cNvSpPr txBox="1">
            <a:spLocks noChangeArrowheads="1"/>
          </p:cNvSpPr>
          <p:nvPr/>
        </p:nvSpPr>
        <p:spPr bwMode="auto">
          <a:xfrm>
            <a:off x="7086600" y="2971800"/>
            <a:ext cx="533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a:spcBef>
                <a:spcPct val="50000"/>
              </a:spcBef>
              <a:buClrTx/>
              <a:buSzTx/>
              <a:buFontTx/>
              <a:buNone/>
            </a:pPr>
            <a:r>
              <a:rPr lang="en-US" altLang="en-US" sz="2400">
                <a:solidFill>
                  <a:srgbClr val="FF0000"/>
                </a:solidFill>
                <a:latin typeface="Arial Narrow" panose="020B0606020202030204" pitchFamily="34" charset="0"/>
              </a:rPr>
              <a:t>21</a:t>
            </a:r>
          </a:p>
        </p:txBody>
      </p:sp>
      <p:sp>
        <p:nvSpPr>
          <p:cNvPr id="276488" name="Text Box 8"/>
          <p:cNvSpPr txBox="1">
            <a:spLocks noChangeArrowheads="1"/>
          </p:cNvSpPr>
          <p:nvPr/>
        </p:nvSpPr>
        <p:spPr bwMode="auto">
          <a:xfrm>
            <a:off x="6858000" y="3505200"/>
            <a:ext cx="533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a:spcBef>
                <a:spcPct val="50000"/>
              </a:spcBef>
              <a:buClrTx/>
              <a:buSzTx/>
              <a:buFontTx/>
              <a:buNone/>
            </a:pPr>
            <a:r>
              <a:rPr lang="en-US" altLang="en-US" sz="2400" b="1">
                <a:solidFill>
                  <a:srgbClr val="FF0000"/>
                </a:solidFill>
                <a:latin typeface="Arial Narrow" panose="020B0606020202030204" pitchFamily="34" charset="0"/>
              </a:rPr>
              <a:t>X</a:t>
            </a:r>
          </a:p>
        </p:txBody>
      </p:sp>
      <p:sp>
        <p:nvSpPr>
          <p:cNvPr id="36871" name="Text Box 9"/>
          <p:cNvSpPr txBox="1">
            <a:spLocks noChangeArrowheads="1"/>
          </p:cNvSpPr>
          <p:nvPr/>
        </p:nvSpPr>
        <p:spPr bwMode="auto">
          <a:xfrm>
            <a:off x="381000" y="5624513"/>
            <a:ext cx="85344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altLang="en-US" sz="2400" b="1">
                <a:latin typeface="Arial Narrow" panose="020B0606020202030204" pitchFamily="34" charset="0"/>
              </a:rPr>
              <a:t>Purposes of Study 2</a:t>
            </a:r>
            <a:r>
              <a:rPr lang="en-US" altLang="en-US" sz="2400">
                <a:latin typeface="Arial Narrow" panose="020B0606020202030204" pitchFamily="34" charset="0"/>
              </a:rPr>
              <a:t>						                 	1.  To show that self affirmation reduces resistance to AIDS info.   	2.  To show that self-affirmation increases protective behavior	</a:t>
            </a:r>
          </a:p>
        </p:txBody>
      </p:sp>
      <p:pic>
        <p:nvPicPr>
          <p:cNvPr id="36872" name="Picture 10"/>
          <p:cNvPicPr>
            <a:picLocks noChangeAspect="1" noChangeArrowheads="1"/>
          </p:cNvPicPr>
          <p:nvPr/>
        </p:nvPicPr>
        <p:blipFill>
          <a:blip r:embed="rId2">
            <a:extLst>
              <a:ext uri="{28A0092B-C50C-407E-A947-70E740481C1C}">
                <a14:useLocalDpi xmlns:a14="http://schemas.microsoft.com/office/drawing/2010/main" val="0"/>
              </a:ext>
            </a:extLst>
          </a:blip>
          <a:srcRect t="21651" b="14435"/>
          <a:stretch>
            <a:fillRect/>
          </a:stretch>
        </p:blipFill>
        <p:spPr bwMode="auto">
          <a:xfrm>
            <a:off x="2590800" y="4033838"/>
            <a:ext cx="3505200" cy="1489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648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488"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4"/>
          <p:cNvSpPr txBox="1">
            <a:spLocks noChangeArrowheads="1"/>
          </p:cNvSpPr>
          <p:nvPr/>
        </p:nvSpPr>
        <p:spPr bwMode="auto">
          <a:xfrm>
            <a:off x="381000" y="609600"/>
            <a:ext cx="84582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a:spcBef>
                <a:spcPct val="50000"/>
              </a:spcBef>
              <a:buClrTx/>
              <a:buSzTx/>
              <a:buFontTx/>
              <a:buNone/>
            </a:pPr>
            <a:r>
              <a:rPr lang="en-US" altLang="en-US" sz="3600">
                <a:solidFill>
                  <a:srgbClr val="3333FF"/>
                </a:solidFill>
              </a:rPr>
              <a:t>Study 2:                                             Self-Affirmation and AIDS &amp; Behavior</a:t>
            </a:r>
          </a:p>
        </p:txBody>
      </p:sp>
      <p:graphicFrame>
        <p:nvGraphicFramePr>
          <p:cNvPr id="37891" name="Object 6"/>
          <p:cNvGraphicFramePr>
            <a:graphicFrameLocks noChangeAspect="1"/>
          </p:cNvGraphicFramePr>
          <p:nvPr/>
        </p:nvGraphicFramePr>
        <p:xfrm>
          <a:off x="457200" y="1828800"/>
          <a:ext cx="3721100" cy="4067175"/>
        </p:xfrm>
        <a:graphic>
          <a:graphicData uri="http://schemas.openxmlformats.org/presentationml/2006/ole">
            <mc:AlternateContent xmlns:mc="http://schemas.openxmlformats.org/markup-compatibility/2006">
              <mc:Choice xmlns:v="urn:schemas-microsoft-com:vml" Requires="v">
                <p:oleObj name="Chart" r:id="rId2" imgW="6096000" imgH="4067251" progId="MSGraph.Chart.8">
                  <p:embed followColorScheme="full"/>
                </p:oleObj>
              </mc:Choice>
              <mc:Fallback>
                <p:oleObj name="Chart" r:id="rId2" imgW="6096000" imgH="4067251" progId="MSGraph.Chart.8">
                  <p:embed followColorScheme="full"/>
                  <p:pic>
                    <p:nvPicPr>
                      <p:cNvPr id="0" name="Object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828800"/>
                        <a:ext cx="3721100" cy="4067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7892" name="Object 7"/>
          <p:cNvGraphicFramePr>
            <a:graphicFrameLocks noChangeAspect="1"/>
          </p:cNvGraphicFramePr>
          <p:nvPr/>
        </p:nvGraphicFramePr>
        <p:xfrm>
          <a:off x="4432300" y="1828800"/>
          <a:ext cx="3721100" cy="4067175"/>
        </p:xfrm>
        <a:graphic>
          <a:graphicData uri="http://schemas.openxmlformats.org/presentationml/2006/ole">
            <mc:AlternateContent xmlns:mc="http://schemas.openxmlformats.org/markup-compatibility/2006">
              <mc:Choice xmlns:v="urn:schemas-microsoft-com:vml" Requires="v">
                <p:oleObj name="Chart" r:id="rId4" imgW="6096000" imgH="4067251" progId="MSGraph.Chart.8">
                  <p:embed followColorScheme="full"/>
                </p:oleObj>
              </mc:Choice>
              <mc:Fallback>
                <p:oleObj name="Chart" r:id="rId4" imgW="6096000" imgH="4067251" progId="MSGraph.Chart.8">
                  <p:embed followColorScheme="full"/>
                  <p:pic>
                    <p:nvPicPr>
                      <p:cNvPr id="0"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32300" y="1828800"/>
                        <a:ext cx="3721100" cy="4067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7893" name="Text Box 8"/>
          <p:cNvSpPr txBox="1">
            <a:spLocks noChangeArrowheads="1"/>
          </p:cNvSpPr>
          <p:nvPr/>
        </p:nvSpPr>
        <p:spPr bwMode="auto">
          <a:xfrm>
            <a:off x="762000" y="5943600"/>
            <a:ext cx="32004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a:spcBef>
                <a:spcPct val="50000"/>
              </a:spcBef>
              <a:buClrTx/>
              <a:buSzTx/>
              <a:buFontTx/>
              <a:buNone/>
            </a:pPr>
            <a:r>
              <a:rPr lang="en-US" altLang="en-US" sz="2400">
                <a:latin typeface="Arial Narrow" panose="020B0606020202030204" pitchFamily="34" charset="0"/>
              </a:rPr>
              <a:t>Percent Who      Purchased Condoms</a:t>
            </a:r>
          </a:p>
        </p:txBody>
      </p:sp>
      <p:sp>
        <p:nvSpPr>
          <p:cNvPr id="37894" name="Text Box 9"/>
          <p:cNvSpPr txBox="1">
            <a:spLocks noChangeArrowheads="1"/>
          </p:cNvSpPr>
          <p:nvPr/>
        </p:nvSpPr>
        <p:spPr bwMode="auto">
          <a:xfrm>
            <a:off x="5029200" y="5807075"/>
            <a:ext cx="32004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a:spcBef>
                <a:spcPct val="50000"/>
              </a:spcBef>
              <a:buClrTx/>
              <a:buSzTx/>
              <a:buFontTx/>
              <a:buNone/>
            </a:pPr>
            <a:r>
              <a:rPr lang="en-US" altLang="en-US" sz="2400">
                <a:latin typeface="Arial Narrow" panose="020B0606020202030204" pitchFamily="34" charset="0"/>
              </a:rPr>
              <a:t>Percent Who Took an AIDS Brochure</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7DD1DCB-4269-C2DA-15A4-AE64B0A5D184}"/>
              </a:ext>
            </a:extLst>
          </p:cNvPr>
          <p:cNvSpPr txBox="1"/>
          <p:nvPr/>
        </p:nvSpPr>
        <p:spPr>
          <a:xfrm>
            <a:off x="685800" y="1441704"/>
            <a:ext cx="8001000" cy="1292662"/>
          </a:xfrm>
          <a:prstGeom prst="rect">
            <a:avLst/>
          </a:prstGeom>
          <a:noFill/>
        </p:spPr>
        <p:txBody>
          <a:bodyPr wrap="square" rtlCol="0">
            <a:spAutoFit/>
          </a:bodyPr>
          <a:lstStyle/>
          <a:p>
            <a:pPr algn="ctr"/>
            <a:r>
              <a:rPr lang="en-US" sz="3000" dirty="0">
                <a:solidFill>
                  <a:srgbClr val="0070C0"/>
                </a:solidFill>
              </a:rPr>
              <a:t>SUPPLEMENTARY MATERIALS</a:t>
            </a:r>
          </a:p>
          <a:p>
            <a:pPr algn="ctr"/>
            <a:endParaRPr lang="en-US" dirty="0">
              <a:solidFill>
                <a:srgbClr val="0070C0"/>
              </a:solidFill>
            </a:endParaRPr>
          </a:p>
          <a:p>
            <a:pPr algn="ctr"/>
            <a:r>
              <a:rPr lang="en-US" dirty="0">
                <a:solidFill>
                  <a:srgbClr val="0070C0"/>
                </a:solidFill>
              </a:rPr>
              <a:t>WILL NOT BE ON MIDTERM</a:t>
            </a:r>
          </a:p>
        </p:txBody>
      </p:sp>
    </p:spTree>
    <p:extLst>
      <p:ext uri="{BB962C8B-B14F-4D97-AF65-F5344CB8AC3E}">
        <p14:creationId xmlns:p14="http://schemas.microsoft.com/office/powerpoint/2010/main" val="194183356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 Box 4"/>
          <p:cNvSpPr txBox="1">
            <a:spLocks noChangeArrowheads="1"/>
          </p:cNvSpPr>
          <p:nvPr/>
        </p:nvSpPr>
        <p:spPr bwMode="auto">
          <a:xfrm>
            <a:off x="76200" y="1676400"/>
            <a:ext cx="8991600"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en-US" altLang="en-US" sz="2400" b="1" dirty="0">
                <a:latin typeface="Arial Narrow" panose="020B0606020202030204" pitchFamily="34" charset="0"/>
              </a:rPr>
              <a:t>  New attitude toward life</a:t>
            </a:r>
          </a:p>
          <a:p>
            <a:pPr>
              <a:spcBef>
                <a:spcPct val="0"/>
              </a:spcBef>
              <a:buClrTx/>
              <a:buSzTx/>
              <a:buFontTx/>
              <a:buNone/>
            </a:pPr>
            <a:endParaRPr lang="en-US" altLang="en-US" sz="2400" b="1" i="1" dirty="0">
              <a:latin typeface="Arial Narrow" panose="020B0606020202030204" pitchFamily="34" charset="0"/>
            </a:endParaRPr>
          </a:p>
          <a:p>
            <a:pPr>
              <a:spcBef>
                <a:spcPct val="0"/>
              </a:spcBef>
              <a:buClrTx/>
              <a:buSzTx/>
              <a:buFontTx/>
              <a:buNone/>
            </a:pPr>
            <a:r>
              <a:rPr lang="en-US" altLang="en-US" sz="2400" i="1" dirty="0">
                <a:latin typeface="Arial Narrow" panose="020B0606020202030204" pitchFamily="34" charset="0"/>
              </a:rPr>
              <a:t>	I feel as if I were for the first time really conscious.</a:t>
            </a:r>
          </a:p>
          <a:p>
            <a:pPr>
              <a:spcBef>
                <a:spcPct val="0"/>
              </a:spcBef>
              <a:buClrTx/>
              <a:buSzTx/>
              <a:buFontTx/>
              <a:buNone/>
            </a:pPr>
            <a:r>
              <a:rPr lang="en-US" altLang="en-US" sz="2400" i="1" dirty="0">
                <a:latin typeface="Arial Narrow" panose="020B0606020202030204" pitchFamily="34" charset="0"/>
              </a:rPr>
              <a:t>	I have much more enjoyment each day, each moment. All those things 	you get entangled with don’t seem to be part of my life right now.</a:t>
            </a:r>
          </a:p>
          <a:p>
            <a:pPr>
              <a:spcBef>
                <a:spcPct val="0"/>
              </a:spcBef>
              <a:buClrTx/>
              <a:buSzTx/>
              <a:buFontTx/>
              <a:buNone/>
            </a:pPr>
            <a:r>
              <a:rPr lang="en-US" altLang="en-US" sz="2400" i="1" dirty="0">
                <a:latin typeface="Arial Narrow" panose="020B0606020202030204" pitchFamily="34" charset="0"/>
              </a:rPr>
              <a:t>				</a:t>
            </a:r>
          </a:p>
          <a:p>
            <a:pPr>
              <a:spcBef>
                <a:spcPct val="0"/>
              </a:spcBef>
              <a:buClrTx/>
              <a:buSzTx/>
              <a:buFontTx/>
              <a:buNone/>
            </a:pPr>
            <a:r>
              <a:rPr lang="en-US" altLang="en-US" sz="2400" dirty="0">
                <a:latin typeface="Arial Narrow" panose="020B0606020202030204" pitchFamily="34" charset="0"/>
              </a:rPr>
              <a:t>  </a:t>
            </a:r>
            <a:r>
              <a:rPr lang="en-US" altLang="en-US" sz="2400" b="1" dirty="0">
                <a:latin typeface="Arial Narrow" panose="020B0606020202030204" pitchFamily="34" charset="0"/>
              </a:rPr>
              <a:t>Increased Self knowledge</a:t>
            </a:r>
          </a:p>
          <a:p>
            <a:pPr>
              <a:spcBef>
                <a:spcPct val="0"/>
              </a:spcBef>
              <a:buClrTx/>
              <a:buSzTx/>
              <a:buFontTx/>
              <a:buNone/>
            </a:pPr>
            <a:endParaRPr lang="en-US" altLang="en-US" sz="2400" b="1" i="1" dirty="0">
              <a:latin typeface="Arial Narrow" panose="020B0606020202030204" pitchFamily="34" charset="0"/>
            </a:endParaRPr>
          </a:p>
          <a:p>
            <a:pPr>
              <a:spcBef>
                <a:spcPct val="0"/>
              </a:spcBef>
              <a:buClrTx/>
              <a:buSzTx/>
              <a:buFontTx/>
              <a:buNone/>
            </a:pPr>
            <a:r>
              <a:rPr lang="en-US" altLang="en-US" sz="2400" i="1" dirty="0">
                <a:latin typeface="Arial Narrow" panose="020B0606020202030204" pitchFamily="34" charset="0"/>
              </a:rPr>
              <a:t>	It’s a bit like holding up a mirror to one’s face when one can’t turn 	around.</a:t>
            </a:r>
          </a:p>
        </p:txBody>
      </p:sp>
      <p:sp>
        <p:nvSpPr>
          <p:cNvPr id="2" name="TextBox 1">
            <a:extLst>
              <a:ext uri="{FF2B5EF4-FFF2-40B4-BE49-F238E27FC236}">
                <a16:creationId xmlns:a16="http://schemas.microsoft.com/office/drawing/2014/main" id="{19C720F6-2EE5-41BF-3607-3C8476458A68}"/>
              </a:ext>
            </a:extLst>
          </p:cNvPr>
          <p:cNvSpPr txBox="1"/>
          <p:nvPr/>
        </p:nvSpPr>
        <p:spPr>
          <a:xfrm>
            <a:off x="533400" y="762000"/>
            <a:ext cx="8077200" cy="461665"/>
          </a:xfrm>
          <a:prstGeom prst="rect">
            <a:avLst/>
          </a:prstGeom>
          <a:noFill/>
        </p:spPr>
        <p:txBody>
          <a:bodyPr wrap="square" rtlCol="0">
            <a:spAutoFit/>
          </a:bodyPr>
          <a:lstStyle/>
          <a:p>
            <a:pPr algn="ctr"/>
            <a:r>
              <a:rPr lang="en-US" dirty="0">
                <a:solidFill>
                  <a:srgbClr val="0070C0"/>
                </a:solidFill>
              </a:rPr>
              <a:t>Cancer Diagnosis and Adopting New Attitudes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0" y="990600"/>
            <a:ext cx="5867400" cy="584775"/>
          </a:xfrm>
          <a:prstGeom prst="rect">
            <a:avLst/>
          </a:prstGeom>
          <a:noFill/>
        </p:spPr>
        <p:txBody>
          <a:bodyPr wrap="square" rtlCol="0">
            <a:spAutoFit/>
          </a:bodyPr>
          <a:lstStyle/>
          <a:p>
            <a:pPr algn="ctr"/>
            <a:r>
              <a:rPr lang="en-US" sz="3200" dirty="0">
                <a:solidFill>
                  <a:srgbClr val="0070C0"/>
                </a:solidFill>
              </a:rPr>
              <a:t>Review </a:t>
            </a:r>
            <a:r>
              <a:rPr lang="en-US" sz="3200">
                <a:solidFill>
                  <a:srgbClr val="0070C0"/>
                </a:solidFill>
              </a:rPr>
              <a:t>Question 3</a:t>
            </a:r>
            <a:endParaRPr lang="en-US" sz="3200" dirty="0">
              <a:solidFill>
                <a:srgbClr val="0070C0"/>
              </a:solidFill>
            </a:endParaRPr>
          </a:p>
        </p:txBody>
      </p:sp>
      <p:sp>
        <p:nvSpPr>
          <p:cNvPr id="3" name="TextBox 2"/>
          <p:cNvSpPr txBox="1"/>
          <p:nvPr/>
        </p:nvSpPr>
        <p:spPr>
          <a:xfrm>
            <a:off x="914400" y="1981200"/>
            <a:ext cx="7086600" cy="2800767"/>
          </a:xfrm>
          <a:prstGeom prst="rect">
            <a:avLst/>
          </a:prstGeom>
          <a:noFill/>
        </p:spPr>
        <p:txBody>
          <a:bodyPr wrap="square" rtlCol="0">
            <a:spAutoFit/>
          </a:bodyPr>
          <a:lstStyle/>
          <a:p>
            <a:r>
              <a:rPr lang="en-US" sz="2200" dirty="0"/>
              <a:t>People with a hostile personality have increased cardiac activity after they experience:</a:t>
            </a:r>
          </a:p>
          <a:p>
            <a:endParaRPr lang="en-US" sz="2200" dirty="0"/>
          </a:p>
          <a:p>
            <a:r>
              <a:rPr lang="en-US" sz="2200" dirty="0"/>
              <a:t>___A.  Microbiome diversification</a:t>
            </a:r>
          </a:p>
          <a:p>
            <a:r>
              <a:rPr lang="en-US" sz="2200" dirty="0"/>
              <a:t>___B.  Ostracism</a:t>
            </a:r>
          </a:p>
          <a:p>
            <a:r>
              <a:rPr lang="en-US" sz="2200" dirty="0"/>
              <a:t>___C.  Scary movies</a:t>
            </a:r>
          </a:p>
          <a:p>
            <a:r>
              <a:rPr lang="en-US" sz="2200" dirty="0"/>
              <a:t>___D.  Downward social comparison</a:t>
            </a:r>
          </a:p>
          <a:p>
            <a:r>
              <a:rPr lang="en-US" sz="2200" dirty="0"/>
              <a:t>___E.  The illusion of invulnerability</a:t>
            </a:r>
          </a:p>
        </p:txBody>
      </p:sp>
      <p:pic>
        <p:nvPicPr>
          <p:cNvPr id="4" name="Picture 3"/>
          <p:cNvPicPr>
            <a:picLocks noChangeAspect="1"/>
          </p:cNvPicPr>
          <p:nvPr/>
        </p:nvPicPr>
        <p:blipFill>
          <a:blip r:embed="rId2"/>
          <a:stretch>
            <a:fillRect/>
          </a:stretch>
        </p:blipFill>
        <p:spPr>
          <a:xfrm>
            <a:off x="914347" y="3200400"/>
            <a:ext cx="609653" cy="640135"/>
          </a:xfrm>
          <a:prstGeom prst="rect">
            <a:avLst/>
          </a:prstGeom>
        </p:spPr>
      </p:pic>
    </p:spTree>
    <p:extLst>
      <p:ext uri="{BB962C8B-B14F-4D97-AF65-F5344CB8AC3E}">
        <p14:creationId xmlns:p14="http://schemas.microsoft.com/office/powerpoint/2010/main" val="59068129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
          <p:cNvSpPr txBox="1">
            <a:spLocks noChangeArrowheads="1"/>
          </p:cNvSpPr>
          <p:nvPr/>
        </p:nvSpPr>
        <p:spPr bwMode="auto">
          <a:xfrm>
            <a:off x="609600" y="457200"/>
            <a:ext cx="77724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a:spcBef>
                <a:spcPct val="50000"/>
              </a:spcBef>
              <a:buClrTx/>
              <a:buSzTx/>
              <a:buFontTx/>
              <a:buNone/>
            </a:pPr>
            <a:r>
              <a:rPr lang="en-US" altLang="en-US" sz="3600" dirty="0" err="1">
                <a:solidFill>
                  <a:srgbClr val="3333FF"/>
                </a:solidFill>
                <a:latin typeface="Arial Narrow" panose="020B0606020202030204" pitchFamily="34" charset="0"/>
              </a:rPr>
              <a:t>Kriegel</a:t>
            </a:r>
            <a:r>
              <a:rPr lang="en-US" altLang="en-US" sz="3600" dirty="0">
                <a:solidFill>
                  <a:srgbClr val="3333FF"/>
                </a:solidFill>
                <a:latin typeface="Arial Narrow" panose="020B0606020202030204" pitchFamily="34" charset="0"/>
              </a:rPr>
              <a:t>: "Falling into Life"</a:t>
            </a:r>
          </a:p>
        </p:txBody>
      </p:sp>
      <p:sp>
        <p:nvSpPr>
          <p:cNvPr id="14339" name="Text Box 3"/>
          <p:cNvSpPr txBox="1">
            <a:spLocks noChangeArrowheads="1"/>
          </p:cNvSpPr>
          <p:nvPr/>
        </p:nvSpPr>
        <p:spPr bwMode="auto">
          <a:xfrm>
            <a:off x="838200" y="1371600"/>
            <a:ext cx="8001000" cy="526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en-US" altLang="en-US" sz="2400" i="1" dirty="0">
                <a:latin typeface="Arial Narrow" panose="020B0606020202030204" pitchFamily="34" charset="0"/>
              </a:rPr>
              <a:t>To create an independent self, a man had to rid himself of both the myths that nurtured him and the myths that held him back. ... I understood that the </a:t>
            </a:r>
            <a:r>
              <a:rPr lang="en-US" altLang="en-US" sz="2400" i="1" u="sng" dirty="0">
                <a:latin typeface="Arial Narrow" panose="020B0606020202030204" pitchFamily="34" charset="0"/>
              </a:rPr>
              <a:t>most dangerous threat</a:t>
            </a:r>
            <a:r>
              <a:rPr lang="en-US" altLang="en-US" sz="2400" i="1" dirty="0">
                <a:latin typeface="Arial Narrow" panose="020B0606020202030204" pitchFamily="34" charset="0"/>
              </a:rPr>
              <a:t> to the sense of self I needed was an inflated belief in my own capacity.</a:t>
            </a:r>
            <a:r>
              <a:rPr lang="en-US" altLang="en-US" sz="2400" dirty="0">
                <a:latin typeface="Arial Narrow" panose="020B0606020202030204" pitchFamily="34" charset="0"/>
              </a:rPr>
              <a:t> </a:t>
            </a:r>
          </a:p>
          <a:p>
            <a:pPr>
              <a:spcBef>
                <a:spcPct val="0"/>
              </a:spcBef>
              <a:buClrTx/>
              <a:buSzTx/>
              <a:buFontTx/>
              <a:buNone/>
            </a:pPr>
            <a:endParaRPr lang="en-US" altLang="en-US" sz="2400" dirty="0">
              <a:latin typeface="Arial Narrow" panose="020B0606020202030204" pitchFamily="34" charset="0"/>
            </a:endParaRPr>
          </a:p>
          <a:p>
            <a:pPr>
              <a:spcBef>
                <a:spcPct val="0"/>
              </a:spcBef>
              <a:buClrTx/>
              <a:buSzTx/>
              <a:buFontTx/>
              <a:buNone/>
            </a:pPr>
            <a:r>
              <a:rPr lang="en-US" altLang="en-US" sz="2400" dirty="0">
                <a:solidFill>
                  <a:srgbClr val="0070C0"/>
                </a:solidFill>
                <a:latin typeface="Arial Narrow" panose="020B0606020202030204" pitchFamily="34" charset="0"/>
              </a:rPr>
              <a:t>What does </a:t>
            </a:r>
            <a:r>
              <a:rPr lang="en-US" altLang="en-US" sz="2400" dirty="0" err="1">
                <a:solidFill>
                  <a:srgbClr val="0070C0"/>
                </a:solidFill>
                <a:latin typeface="Arial Narrow" panose="020B0606020202030204" pitchFamily="34" charset="0"/>
              </a:rPr>
              <a:t>Kriegel</a:t>
            </a:r>
            <a:r>
              <a:rPr lang="en-US" altLang="en-US" sz="2400" dirty="0">
                <a:solidFill>
                  <a:srgbClr val="0070C0"/>
                </a:solidFill>
                <a:latin typeface="Arial Narrow" panose="020B0606020202030204" pitchFamily="34" charset="0"/>
              </a:rPr>
              <a:t> mean by “myths”?</a:t>
            </a:r>
          </a:p>
          <a:p>
            <a:pPr>
              <a:spcBef>
                <a:spcPct val="0"/>
              </a:spcBef>
              <a:buClrTx/>
              <a:buSzTx/>
              <a:buFontTx/>
              <a:buNone/>
            </a:pPr>
            <a:endParaRPr lang="en-US" altLang="en-US" sz="2400" dirty="0">
              <a:solidFill>
                <a:srgbClr val="0070C0"/>
              </a:solidFill>
              <a:latin typeface="Arial Narrow" panose="020B0606020202030204" pitchFamily="34" charset="0"/>
            </a:endParaRPr>
          </a:p>
          <a:p>
            <a:pPr>
              <a:spcBef>
                <a:spcPct val="0"/>
              </a:spcBef>
              <a:buClrTx/>
              <a:buSzTx/>
              <a:buFontTx/>
              <a:buNone/>
            </a:pPr>
            <a:r>
              <a:rPr lang="en-US" altLang="en-US" sz="2400" dirty="0">
                <a:solidFill>
                  <a:srgbClr val="0070C0"/>
                </a:solidFill>
                <a:latin typeface="Arial Narrow" panose="020B0606020202030204" pitchFamily="34" charset="0"/>
              </a:rPr>
              <a:t>What was  the “sense of self [he] needed”?</a:t>
            </a:r>
          </a:p>
          <a:p>
            <a:pPr>
              <a:spcBef>
                <a:spcPct val="0"/>
              </a:spcBef>
              <a:buClrTx/>
              <a:buSzTx/>
              <a:buFontTx/>
              <a:buNone/>
            </a:pPr>
            <a:endParaRPr lang="en-US" altLang="en-US" sz="2400" dirty="0">
              <a:solidFill>
                <a:srgbClr val="0070C0"/>
              </a:solidFill>
              <a:latin typeface="Arial Narrow" panose="020B0606020202030204" pitchFamily="34" charset="0"/>
            </a:endParaRPr>
          </a:p>
          <a:p>
            <a:pPr>
              <a:spcBef>
                <a:spcPct val="0"/>
              </a:spcBef>
              <a:buClrTx/>
              <a:buSzTx/>
              <a:buFontTx/>
              <a:buNone/>
            </a:pPr>
            <a:r>
              <a:rPr lang="en-US" altLang="en-US" sz="2400" dirty="0">
                <a:solidFill>
                  <a:srgbClr val="0070C0"/>
                </a:solidFill>
                <a:latin typeface="Arial Narrow" panose="020B0606020202030204" pitchFamily="34" charset="0"/>
              </a:rPr>
              <a:t>Why was inflated belief “the most dangerous threat” to that sense </a:t>
            </a:r>
          </a:p>
          <a:p>
            <a:pPr>
              <a:spcBef>
                <a:spcPct val="0"/>
              </a:spcBef>
              <a:buClrTx/>
              <a:buSzTx/>
              <a:buFontTx/>
              <a:buNone/>
            </a:pPr>
            <a:r>
              <a:rPr lang="en-US" altLang="en-US" sz="2400" dirty="0">
                <a:solidFill>
                  <a:srgbClr val="0070C0"/>
                </a:solidFill>
                <a:latin typeface="Arial Narrow" panose="020B0606020202030204" pitchFamily="34" charset="0"/>
              </a:rPr>
              <a:t>	of self?</a:t>
            </a:r>
          </a:p>
          <a:p>
            <a:pPr>
              <a:spcBef>
                <a:spcPct val="0"/>
              </a:spcBef>
              <a:buClrTx/>
              <a:buSzTx/>
              <a:buFontTx/>
              <a:buNone/>
            </a:pPr>
            <a:endParaRPr lang="en-US" altLang="en-US" sz="2400" dirty="0">
              <a:solidFill>
                <a:srgbClr val="0070C0"/>
              </a:solidFill>
              <a:latin typeface="Arial Narrow" panose="020B0606020202030204" pitchFamily="34" charset="0"/>
            </a:endParaRPr>
          </a:p>
          <a:p>
            <a:pPr>
              <a:spcBef>
                <a:spcPct val="0"/>
              </a:spcBef>
              <a:buClrTx/>
              <a:buSzTx/>
              <a:buFontTx/>
              <a:buNone/>
            </a:pPr>
            <a:r>
              <a:rPr lang="en-US" altLang="en-US" sz="2400" dirty="0">
                <a:solidFill>
                  <a:srgbClr val="0070C0"/>
                </a:solidFill>
                <a:latin typeface="Arial Narrow" panose="020B0606020202030204" pitchFamily="34" charset="0"/>
              </a:rPr>
              <a:t>How do </a:t>
            </a:r>
            <a:r>
              <a:rPr lang="en-US" altLang="en-US" sz="2400" dirty="0" err="1">
                <a:solidFill>
                  <a:srgbClr val="0070C0"/>
                </a:solidFill>
                <a:latin typeface="Arial Narrow" panose="020B0606020202030204" pitchFamily="34" charset="0"/>
              </a:rPr>
              <a:t>Kriegel’s</a:t>
            </a:r>
            <a:r>
              <a:rPr lang="en-US" altLang="en-US" sz="2400" dirty="0">
                <a:solidFill>
                  <a:srgbClr val="0070C0"/>
                </a:solidFill>
                <a:latin typeface="Arial Narrow" panose="020B0606020202030204" pitchFamily="34" charset="0"/>
              </a:rPr>
              <a:t> experience and his insights relate to positive illusions and coping?</a:t>
            </a:r>
          </a:p>
        </p:txBody>
      </p:sp>
    </p:spTree>
    <p:extLst>
      <p:ext uri="{BB962C8B-B14F-4D97-AF65-F5344CB8AC3E}">
        <p14:creationId xmlns:p14="http://schemas.microsoft.com/office/powerpoint/2010/main" val="298452745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457200" y="688975"/>
            <a:ext cx="8229600" cy="1139825"/>
          </a:xfrm>
        </p:spPr>
        <p:txBody>
          <a:bodyPr/>
          <a:lstStyle/>
          <a:p>
            <a:pPr eaLnBrk="1" hangingPunct="1"/>
            <a:r>
              <a:rPr lang="en-US" altLang="en-US" sz="3600">
                <a:solidFill>
                  <a:schemeClr val="bg2"/>
                </a:solidFill>
              </a:rPr>
              <a:t>Effects of Friendship Duration and Mood on Slant Perception</a:t>
            </a:r>
          </a:p>
        </p:txBody>
      </p:sp>
      <p:sp>
        <p:nvSpPr>
          <p:cNvPr id="24579" name="Rectangle 3"/>
          <p:cNvSpPr>
            <a:spLocks noGrp="1" noChangeArrowheads="1"/>
          </p:cNvSpPr>
          <p:nvPr>
            <p:ph type="body" sz="half" idx="1"/>
          </p:nvPr>
        </p:nvSpPr>
        <p:spPr>
          <a:xfrm>
            <a:off x="457200" y="2281238"/>
            <a:ext cx="4037013" cy="3886200"/>
          </a:xfrm>
        </p:spPr>
        <p:txBody>
          <a:bodyPr/>
          <a:lstStyle/>
          <a:p>
            <a:pPr algn="ctr" eaLnBrk="1" hangingPunct="1">
              <a:buFont typeface="Wingdings" panose="05000000000000000000" pitchFamily="2" charset="2"/>
              <a:buNone/>
            </a:pPr>
            <a:r>
              <a:rPr lang="en-US" altLang="en-US" b="1"/>
              <a:t>Friendship Duration</a:t>
            </a:r>
          </a:p>
          <a:p>
            <a:pPr algn="ctr" eaLnBrk="1" hangingPunct="1">
              <a:buFont typeface="Wingdings" panose="05000000000000000000" pitchFamily="2" charset="2"/>
              <a:buNone/>
            </a:pPr>
            <a:r>
              <a:rPr lang="en-US" altLang="en-US"/>
              <a:t>(in months)</a:t>
            </a:r>
          </a:p>
          <a:p>
            <a:pPr algn="ctr" eaLnBrk="1" hangingPunct="1">
              <a:buFont typeface="Wingdings" panose="05000000000000000000" pitchFamily="2" charset="2"/>
              <a:buNone/>
            </a:pPr>
            <a:endParaRPr lang="en-US" altLang="en-US"/>
          </a:p>
          <a:p>
            <a:pPr eaLnBrk="1" hangingPunct="1">
              <a:buFontTx/>
              <a:buNone/>
            </a:pPr>
            <a:r>
              <a:rPr lang="en-US" altLang="en-US" sz="2400"/>
              <a:t>Verbal </a:t>
            </a:r>
            <a:r>
              <a:rPr lang="en-US" altLang="en-US" sz="2400" i="1"/>
              <a:t>r </a:t>
            </a:r>
            <a:r>
              <a:rPr lang="en-US" altLang="en-US" sz="2400"/>
              <a:t>= -.49</a:t>
            </a:r>
            <a:r>
              <a:rPr lang="en-US" altLang="en-US" sz="2400" i="1"/>
              <a:t>, p </a:t>
            </a:r>
            <a:r>
              <a:rPr lang="en-US" altLang="en-US" sz="2400"/>
              <a:t>&lt; .05</a:t>
            </a:r>
          </a:p>
          <a:p>
            <a:pPr eaLnBrk="1" hangingPunct="1">
              <a:buFontTx/>
              <a:buNone/>
            </a:pPr>
            <a:endParaRPr lang="en-US" altLang="en-US" sz="2400"/>
          </a:p>
          <a:p>
            <a:pPr eaLnBrk="1" hangingPunct="1">
              <a:buFontTx/>
              <a:buNone/>
            </a:pPr>
            <a:r>
              <a:rPr lang="en-US" altLang="en-US" sz="2400"/>
              <a:t>Visual	 </a:t>
            </a:r>
            <a:r>
              <a:rPr lang="en-US" altLang="en-US" sz="2400" i="1"/>
              <a:t>r</a:t>
            </a:r>
            <a:r>
              <a:rPr lang="en-US" altLang="en-US" sz="2400"/>
              <a:t> = -.50, </a:t>
            </a:r>
            <a:r>
              <a:rPr lang="en-US" altLang="en-US" sz="2400" i="1"/>
              <a:t>p</a:t>
            </a:r>
            <a:r>
              <a:rPr lang="en-US" altLang="en-US" sz="2400"/>
              <a:t> &lt; .05</a:t>
            </a:r>
          </a:p>
          <a:p>
            <a:pPr eaLnBrk="1" hangingPunct="1">
              <a:buFontTx/>
              <a:buNone/>
            </a:pPr>
            <a:endParaRPr lang="en-US" altLang="en-US" sz="2400"/>
          </a:p>
          <a:p>
            <a:pPr eaLnBrk="1" hangingPunct="1">
              <a:buFontTx/>
              <a:buNone/>
            </a:pPr>
            <a:r>
              <a:rPr lang="en-US" altLang="en-US" sz="2400"/>
              <a:t>Haptic </a:t>
            </a:r>
            <a:r>
              <a:rPr lang="en-US" altLang="en-US" sz="2400" i="1"/>
              <a:t>r</a:t>
            </a:r>
            <a:r>
              <a:rPr lang="en-US" altLang="en-US" sz="2400"/>
              <a:t> = -.14, </a:t>
            </a:r>
            <a:r>
              <a:rPr lang="en-US" altLang="en-US" sz="2400" i="1"/>
              <a:t>p </a:t>
            </a:r>
            <a:r>
              <a:rPr lang="en-US" altLang="en-US" sz="2400"/>
              <a:t>= ns</a:t>
            </a:r>
          </a:p>
        </p:txBody>
      </p:sp>
      <p:sp>
        <p:nvSpPr>
          <p:cNvPr id="24580" name="Rectangle 4"/>
          <p:cNvSpPr>
            <a:spLocks noGrp="1" noChangeArrowheads="1"/>
          </p:cNvSpPr>
          <p:nvPr>
            <p:ph type="body" sz="half" idx="2"/>
          </p:nvPr>
        </p:nvSpPr>
        <p:spPr>
          <a:xfrm>
            <a:off x="4648200" y="2324100"/>
            <a:ext cx="4038600" cy="3886200"/>
          </a:xfrm>
        </p:spPr>
        <p:txBody>
          <a:bodyPr/>
          <a:lstStyle/>
          <a:p>
            <a:pPr algn="ctr" eaLnBrk="1" hangingPunct="1">
              <a:buFont typeface="Wingdings" panose="05000000000000000000" pitchFamily="2" charset="2"/>
              <a:buNone/>
            </a:pPr>
            <a:r>
              <a:rPr lang="en-US" altLang="en-US" b="1"/>
              <a:t>Mood</a:t>
            </a:r>
          </a:p>
          <a:p>
            <a:pPr algn="ctr" eaLnBrk="1" hangingPunct="1">
              <a:buFont typeface="Wingdings" panose="05000000000000000000" pitchFamily="2" charset="2"/>
              <a:buNone/>
            </a:pPr>
            <a:r>
              <a:rPr lang="en-US" altLang="en-US"/>
              <a:t>(negative)</a:t>
            </a:r>
          </a:p>
          <a:p>
            <a:pPr eaLnBrk="1" hangingPunct="1">
              <a:buFontTx/>
              <a:buNone/>
            </a:pPr>
            <a:endParaRPr lang="en-US" altLang="en-US" sz="2400"/>
          </a:p>
          <a:p>
            <a:pPr eaLnBrk="1" hangingPunct="1">
              <a:buFontTx/>
              <a:buNone/>
            </a:pPr>
            <a:r>
              <a:rPr lang="en-US" altLang="en-US" sz="2400"/>
              <a:t>Verbal </a:t>
            </a:r>
            <a:r>
              <a:rPr lang="en-US" altLang="en-US" sz="2400" i="1"/>
              <a:t>r </a:t>
            </a:r>
            <a:r>
              <a:rPr lang="en-US" altLang="en-US" sz="2400"/>
              <a:t>= -.01</a:t>
            </a:r>
            <a:r>
              <a:rPr lang="en-US" altLang="en-US" sz="2400" i="1"/>
              <a:t>, p </a:t>
            </a:r>
            <a:r>
              <a:rPr lang="en-US" altLang="en-US" sz="2400"/>
              <a:t>= ns</a:t>
            </a:r>
          </a:p>
          <a:p>
            <a:pPr eaLnBrk="1" hangingPunct="1">
              <a:buFontTx/>
              <a:buNone/>
            </a:pPr>
            <a:endParaRPr lang="en-US" altLang="en-US" sz="2400"/>
          </a:p>
          <a:p>
            <a:pPr eaLnBrk="1" hangingPunct="1">
              <a:buFontTx/>
              <a:buNone/>
            </a:pPr>
            <a:r>
              <a:rPr lang="en-US" altLang="en-US" sz="2400"/>
              <a:t>Visual </a:t>
            </a:r>
            <a:r>
              <a:rPr lang="en-US" altLang="en-US" sz="2400" i="1"/>
              <a:t>r</a:t>
            </a:r>
            <a:r>
              <a:rPr lang="en-US" altLang="en-US" sz="2400"/>
              <a:t> = -.13, </a:t>
            </a:r>
            <a:r>
              <a:rPr lang="en-US" altLang="en-US" sz="2400" i="1"/>
              <a:t>p</a:t>
            </a:r>
            <a:r>
              <a:rPr lang="en-US" altLang="en-US" sz="2400"/>
              <a:t> = ns</a:t>
            </a:r>
          </a:p>
          <a:p>
            <a:pPr eaLnBrk="1" hangingPunct="1">
              <a:buFontTx/>
              <a:buNone/>
            </a:pPr>
            <a:endParaRPr lang="en-US" altLang="en-US" sz="2400"/>
          </a:p>
          <a:p>
            <a:pPr eaLnBrk="1" hangingPunct="1">
              <a:buFontTx/>
              <a:buNone/>
            </a:pPr>
            <a:r>
              <a:rPr lang="en-US" altLang="en-US" sz="2400"/>
              <a:t>Haptic </a:t>
            </a:r>
            <a:r>
              <a:rPr lang="en-US" altLang="en-US" sz="2400" i="1"/>
              <a:t>r </a:t>
            </a:r>
            <a:r>
              <a:rPr lang="en-US" altLang="en-US" sz="2400"/>
              <a:t>=  .01, </a:t>
            </a:r>
            <a:r>
              <a:rPr lang="en-US" altLang="en-US" sz="2400" i="1"/>
              <a:t>p </a:t>
            </a:r>
            <a:r>
              <a:rPr lang="en-US" altLang="en-US" sz="2400"/>
              <a:t>= ns</a:t>
            </a:r>
          </a:p>
        </p:txBody>
      </p:sp>
    </p:spTree>
    <p:extLst>
      <p:ext uri="{BB962C8B-B14F-4D97-AF65-F5344CB8AC3E}">
        <p14:creationId xmlns:p14="http://schemas.microsoft.com/office/powerpoint/2010/main" val="297143434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57200" y="457200"/>
            <a:ext cx="8440738" cy="1371600"/>
          </a:xfrm>
        </p:spPr>
        <p:txBody>
          <a:bodyPr/>
          <a:lstStyle/>
          <a:p>
            <a:pPr eaLnBrk="1" hangingPunct="1"/>
            <a:r>
              <a:rPr lang="en-US" altLang="en-US" b="1" dirty="0">
                <a:solidFill>
                  <a:schemeClr val="bg2"/>
                </a:solidFill>
                <a:latin typeface="Arial Narrow" panose="020B0606020202030204" pitchFamily="34" charset="0"/>
              </a:rPr>
              <a:t>Social Support and Slant Perception</a:t>
            </a:r>
            <a:br>
              <a:rPr lang="en-US" altLang="en-US" dirty="0">
                <a:latin typeface="Arial Narrow" panose="020B0606020202030204" pitchFamily="34" charset="0"/>
              </a:rPr>
            </a:br>
            <a:r>
              <a:rPr lang="en-US" altLang="en-US" sz="1700" dirty="0" err="1">
                <a:latin typeface="Arial Narrow" panose="020B0606020202030204" pitchFamily="34" charset="0"/>
              </a:rPr>
              <a:t>Schnall</a:t>
            </a:r>
            <a:r>
              <a:rPr lang="en-US" altLang="en-US" sz="1700" dirty="0">
                <a:latin typeface="Arial Narrow" panose="020B0606020202030204" pitchFamily="34" charset="0"/>
              </a:rPr>
              <a:t>, Harber, </a:t>
            </a:r>
            <a:r>
              <a:rPr lang="en-US" altLang="en-US" sz="1700" dirty="0" err="1">
                <a:latin typeface="Arial Narrow" panose="020B0606020202030204" pitchFamily="34" charset="0"/>
              </a:rPr>
              <a:t>Stefanucci</a:t>
            </a:r>
            <a:r>
              <a:rPr lang="en-US" altLang="en-US" sz="1700" dirty="0">
                <a:latin typeface="Arial Narrow" panose="020B0606020202030204" pitchFamily="34" charset="0"/>
              </a:rPr>
              <a:t>, &amp; Proffitt (2008). </a:t>
            </a:r>
            <a:r>
              <a:rPr lang="en-US" altLang="en-US" sz="1700" i="1" dirty="0">
                <a:latin typeface="Arial Narrow" panose="020B0606020202030204" pitchFamily="34" charset="0"/>
              </a:rPr>
              <a:t>Journal of Experimental Social Psychology, 44</a:t>
            </a:r>
            <a:r>
              <a:rPr lang="en-US" altLang="en-US" sz="1700" dirty="0">
                <a:latin typeface="Arial Narrow" panose="020B0606020202030204" pitchFamily="34" charset="0"/>
              </a:rPr>
              <a:t>, 1246-1255</a:t>
            </a:r>
            <a:endParaRPr lang="en-US" altLang="en-US" sz="1700" i="1" dirty="0">
              <a:latin typeface="Arial Narrow" panose="020B0606020202030204" pitchFamily="34" charset="0"/>
            </a:endParaRPr>
          </a:p>
        </p:txBody>
      </p:sp>
      <p:sp>
        <p:nvSpPr>
          <p:cNvPr id="21507" name="Rectangle 3"/>
          <p:cNvSpPr>
            <a:spLocks noChangeArrowheads="1"/>
          </p:cNvSpPr>
          <p:nvPr/>
        </p:nvSpPr>
        <p:spPr bwMode="auto">
          <a:xfrm>
            <a:off x="2271713" y="10620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endParaRPr lang="en-US" altLang="en-US" sz="2400"/>
          </a:p>
        </p:txBody>
      </p:sp>
      <p:pic>
        <p:nvPicPr>
          <p:cNvPr id="21508" name="Picture 4" descr="DRProffitt-POPS-05-017-Fig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1963" y="2227263"/>
            <a:ext cx="3341687" cy="371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9" name="Rectangle 5"/>
          <p:cNvSpPr>
            <a:spLocks noChangeArrowheads="1"/>
          </p:cNvSpPr>
          <p:nvPr/>
        </p:nvSpPr>
        <p:spPr bwMode="auto">
          <a:xfrm>
            <a:off x="3814763" y="2198688"/>
            <a:ext cx="5207000" cy="3841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90000"/>
              </a:lnSpc>
              <a:buFont typeface="Wingdings" panose="05000000000000000000" pitchFamily="2" charset="2"/>
              <a:buNone/>
            </a:pPr>
            <a:r>
              <a:rPr lang="en-US" altLang="en-US" sz="2000"/>
              <a:t>Conscious slant perception of hills is  exaggerated (5% is seen as 20%, etc.).</a:t>
            </a:r>
          </a:p>
          <a:p>
            <a:pPr eaLnBrk="1" hangingPunct="1">
              <a:lnSpc>
                <a:spcPct val="90000"/>
              </a:lnSpc>
            </a:pPr>
            <a:endParaRPr lang="en-US" altLang="en-US" sz="1800"/>
          </a:p>
          <a:p>
            <a:pPr>
              <a:spcBef>
                <a:spcPct val="0"/>
              </a:spcBef>
              <a:buClrTx/>
              <a:buSzTx/>
              <a:buFontTx/>
              <a:buNone/>
            </a:pPr>
            <a:r>
              <a:rPr lang="en-US" altLang="en-US" sz="2000"/>
              <a:t>Slant distortion is lessened under lower    </a:t>
            </a:r>
            <a:r>
              <a:rPr lang="en-US" altLang="en-US" sz="2000" u="sng"/>
              <a:t>physical load</a:t>
            </a:r>
          </a:p>
          <a:p>
            <a:pPr>
              <a:spcBef>
                <a:spcPct val="0"/>
              </a:spcBef>
              <a:buClrTx/>
              <a:buSzTx/>
              <a:buFontTx/>
              <a:buNone/>
            </a:pPr>
            <a:endParaRPr lang="en-US" altLang="en-US" sz="2000" u="sng"/>
          </a:p>
          <a:p>
            <a:pPr>
              <a:spcBef>
                <a:spcPct val="0"/>
              </a:spcBef>
              <a:buClrTx/>
              <a:buSzTx/>
              <a:buFontTx/>
              <a:buNone/>
            </a:pPr>
            <a:r>
              <a:rPr lang="en-US" altLang="en-US" sz="1800"/>
              <a:t>	--  Light back pack vs. heavy back pack</a:t>
            </a:r>
          </a:p>
          <a:p>
            <a:pPr>
              <a:spcBef>
                <a:spcPct val="0"/>
              </a:spcBef>
              <a:buClrTx/>
              <a:buSzTx/>
              <a:buFontTx/>
              <a:buNone/>
            </a:pPr>
            <a:r>
              <a:rPr lang="en-US" altLang="en-US" sz="1800"/>
              <a:t>	--  Physically refreshed vs. fatigued</a:t>
            </a:r>
          </a:p>
          <a:p>
            <a:pPr>
              <a:spcBef>
                <a:spcPct val="0"/>
              </a:spcBef>
              <a:buClrTx/>
              <a:buSzTx/>
              <a:buFontTx/>
              <a:buNone/>
            </a:pPr>
            <a:r>
              <a:rPr lang="en-US" altLang="en-US" sz="1800"/>
              <a:t>	--  Good physical cond. vs. poor cond.</a:t>
            </a:r>
          </a:p>
          <a:p>
            <a:pPr>
              <a:spcBef>
                <a:spcPct val="0"/>
              </a:spcBef>
              <a:buClrTx/>
              <a:buSzTx/>
              <a:buFontTx/>
              <a:buNone/>
            </a:pPr>
            <a:r>
              <a:rPr lang="en-US" altLang="en-US" sz="1800"/>
              <a:t>	--  Younger vs. older</a:t>
            </a:r>
          </a:p>
          <a:p>
            <a:pPr>
              <a:spcBef>
                <a:spcPct val="0"/>
              </a:spcBef>
              <a:buClrTx/>
              <a:buSzTx/>
              <a:buFontTx/>
              <a:buNone/>
            </a:pPr>
            <a:endParaRPr lang="en-US" altLang="en-US" sz="1800"/>
          </a:p>
          <a:p>
            <a:pPr eaLnBrk="1" hangingPunct="1">
              <a:lnSpc>
                <a:spcPct val="90000"/>
              </a:lnSpc>
              <a:buClr>
                <a:schemeClr val="tx1"/>
              </a:buClr>
              <a:buFont typeface="Wingdings" panose="05000000000000000000" pitchFamily="2" charset="2"/>
              <a:buNone/>
            </a:pPr>
            <a:r>
              <a:rPr lang="en-US" altLang="en-US" sz="2000" b="1"/>
              <a:t>Is slant distortion reduced under lower </a:t>
            </a:r>
            <a:r>
              <a:rPr lang="en-US" altLang="en-US" sz="2000" b="1" u="sng"/>
              <a:t>psychological load</a:t>
            </a:r>
            <a:r>
              <a:rPr lang="en-US" altLang="en-US" sz="2000" b="1"/>
              <a:t>?</a:t>
            </a:r>
            <a:endParaRPr lang="en-US" altLang="en-US" sz="1800"/>
          </a:p>
        </p:txBody>
      </p:sp>
    </p:spTree>
    <p:extLst>
      <p:ext uri="{BB962C8B-B14F-4D97-AF65-F5344CB8AC3E}">
        <p14:creationId xmlns:p14="http://schemas.microsoft.com/office/powerpoint/2010/main" val="63722581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4"/>
          <p:cNvSpPr txBox="1">
            <a:spLocks noChangeArrowheads="1"/>
          </p:cNvSpPr>
          <p:nvPr/>
        </p:nvSpPr>
        <p:spPr bwMode="auto">
          <a:xfrm>
            <a:off x="457200" y="381000"/>
            <a:ext cx="8229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a:spcBef>
                <a:spcPct val="50000"/>
              </a:spcBef>
              <a:buClrTx/>
              <a:buSzTx/>
              <a:buFontTx/>
              <a:buNone/>
            </a:pPr>
            <a:r>
              <a:rPr lang="en-US" altLang="en-US" sz="3600">
                <a:solidFill>
                  <a:srgbClr val="3333FF"/>
                </a:solidFill>
                <a:latin typeface="Arial Narrow" panose="020B0606020202030204" pitchFamily="34" charset="0"/>
              </a:rPr>
              <a:t>Actual Health Risk and Perceived Health Risk</a:t>
            </a:r>
          </a:p>
        </p:txBody>
      </p:sp>
      <p:sp>
        <p:nvSpPr>
          <p:cNvPr id="32771" name="Text Box 5"/>
          <p:cNvSpPr txBox="1">
            <a:spLocks noChangeArrowheads="1"/>
          </p:cNvSpPr>
          <p:nvPr/>
        </p:nvSpPr>
        <p:spPr bwMode="auto">
          <a:xfrm>
            <a:off x="304800" y="1249363"/>
            <a:ext cx="8229600"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altLang="en-US" sz="2200" dirty="0">
                <a:latin typeface="Arial Narrow" panose="020B0606020202030204" pitchFamily="34" charset="0"/>
              </a:rPr>
              <a:t>Who is more likely to reject research showing smoking causes cancer?</a:t>
            </a:r>
          </a:p>
        </p:txBody>
      </p:sp>
      <p:sp>
        <p:nvSpPr>
          <p:cNvPr id="32772" name="Text Box 6"/>
          <p:cNvSpPr txBox="1">
            <a:spLocks noChangeArrowheads="1"/>
          </p:cNvSpPr>
          <p:nvPr/>
        </p:nvSpPr>
        <p:spPr bwMode="auto">
          <a:xfrm>
            <a:off x="1219200" y="1752600"/>
            <a:ext cx="5867400"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altLang="en-US" sz="2200" i="1">
                <a:latin typeface="Arial Narrow" panose="020B0606020202030204" pitchFamily="34" charset="0"/>
              </a:rPr>
              <a:t>____ Heavy smoker         ____ Non-smoker</a:t>
            </a:r>
          </a:p>
        </p:txBody>
      </p:sp>
      <p:sp>
        <p:nvSpPr>
          <p:cNvPr id="32773" name="Text Box 7"/>
          <p:cNvSpPr txBox="1">
            <a:spLocks noChangeArrowheads="1"/>
          </p:cNvSpPr>
          <p:nvPr/>
        </p:nvSpPr>
        <p:spPr bwMode="auto">
          <a:xfrm>
            <a:off x="304800" y="2514600"/>
            <a:ext cx="82296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altLang="en-US" sz="2200" dirty="0" err="1">
                <a:highlight>
                  <a:srgbClr val="FFFF00"/>
                </a:highlight>
                <a:latin typeface="Arial Narrow" panose="020B0606020202030204" pitchFamily="34" charset="0"/>
              </a:rPr>
              <a:t>Jermott</a:t>
            </a:r>
            <a:r>
              <a:rPr lang="en-US" altLang="en-US" sz="2200" dirty="0">
                <a:highlight>
                  <a:srgbClr val="FFFF00"/>
                </a:highlight>
                <a:latin typeface="Arial Narrow" panose="020B0606020202030204" pitchFamily="34" charset="0"/>
              </a:rPr>
              <a:t> et al (1986) tell Ss that they do have OR don’t a valuable (fictitious) enzyme.  Who rated the enzyme as less valuable?</a:t>
            </a:r>
          </a:p>
        </p:txBody>
      </p:sp>
      <p:sp>
        <p:nvSpPr>
          <p:cNvPr id="32774" name="Text Box 8"/>
          <p:cNvSpPr txBox="1">
            <a:spLocks noChangeArrowheads="1"/>
          </p:cNvSpPr>
          <p:nvPr/>
        </p:nvSpPr>
        <p:spPr bwMode="auto">
          <a:xfrm>
            <a:off x="1219200" y="3429000"/>
            <a:ext cx="7315200"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altLang="en-US" sz="2200" i="1" dirty="0">
                <a:highlight>
                  <a:srgbClr val="FFFF00"/>
                </a:highlight>
                <a:latin typeface="Arial Narrow" panose="020B0606020202030204" pitchFamily="34" charset="0"/>
              </a:rPr>
              <a:t>____ “Enzyme absent” subs     ____ “Enzyme present" subs</a:t>
            </a:r>
          </a:p>
        </p:txBody>
      </p:sp>
      <p:sp>
        <p:nvSpPr>
          <p:cNvPr id="32775" name="Text Box 11"/>
          <p:cNvSpPr txBox="1">
            <a:spLocks noChangeArrowheads="1"/>
          </p:cNvSpPr>
          <p:nvPr/>
        </p:nvSpPr>
        <p:spPr bwMode="auto">
          <a:xfrm>
            <a:off x="266700" y="4050475"/>
            <a:ext cx="86106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altLang="en-US" sz="2200" dirty="0">
                <a:latin typeface="Arial Narrow" panose="020B0606020202030204" pitchFamily="34" charset="0"/>
              </a:rPr>
              <a:t>Who is most </a:t>
            </a:r>
            <a:r>
              <a:rPr lang="en-US" altLang="en-US" sz="2200" u="sng" dirty="0">
                <a:latin typeface="Arial Narrow" panose="020B0606020202030204" pitchFamily="34" charset="0"/>
              </a:rPr>
              <a:t>critical</a:t>
            </a:r>
            <a:r>
              <a:rPr lang="en-US" altLang="en-US" sz="2200" dirty="0">
                <a:latin typeface="Arial Narrow" panose="020B0606020202030204" pitchFamily="34" charset="0"/>
              </a:rPr>
              <a:t> of news article claiming that caffeine causes breast cancer? </a:t>
            </a:r>
            <a:r>
              <a:rPr lang="en-US" altLang="en-US" sz="1800" dirty="0">
                <a:latin typeface="Arial Narrow" panose="020B0606020202030204" pitchFamily="34" charset="0"/>
              </a:rPr>
              <a:t>(</a:t>
            </a:r>
            <a:r>
              <a:rPr lang="en-US" altLang="en-US" sz="1800" dirty="0" err="1">
                <a:latin typeface="Arial Narrow" panose="020B0606020202030204" pitchFamily="34" charset="0"/>
              </a:rPr>
              <a:t>Kunda</a:t>
            </a:r>
            <a:r>
              <a:rPr lang="en-US" altLang="en-US" sz="1800" dirty="0">
                <a:latin typeface="Arial Narrow" panose="020B0606020202030204" pitchFamily="34" charset="0"/>
              </a:rPr>
              <a:t>, 1987) </a:t>
            </a:r>
          </a:p>
        </p:txBody>
      </p:sp>
      <p:sp>
        <p:nvSpPr>
          <p:cNvPr id="32776" name="Text Box 12"/>
          <p:cNvSpPr txBox="1">
            <a:spLocks noChangeArrowheads="1"/>
          </p:cNvSpPr>
          <p:nvPr/>
        </p:nvSpPr>
        <p:spPr bwMode="auto">
          <a:xfrm>
            <a:off x="685800" y="4953000"/>
            <a:ext cx="7696200" cy="930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altLang="en-US" sz="2200" i="1" dirty="0">
                <a:latin typeface="Arial Narrow" panose="020B0606020202030204" pitchFamily="34" charset="0"/>
              </a:rPr>
              <a:t>____ men who drink caffeine     	____ women who drink caffeine</a:t>
            </a:r>
          </a:p>
          <a:p>
            <a:pPr>
              <a:spcBef>
                <a:spcPct val="50000"/>
              </a:spcBef>
              <a:buClrTx/>
              <a:buSzTx/>
              <a:buFontTx/>
              <a:buNone/>
            </a:pPr>
            <a:r>
              <a:rPr lang="en-US" altLang="en-US" sz="2200" i="1" dirty="0">
                <a:latin typeface="Arial Narrow" panose="020B0606020202030204" pitchFamily="34" charset="0"/>
              </a:rPr>
              <a:t>____ men who don’t drink caffeine	____ women who don’t drink caffeine</a:t>
            </a:r>
          </a:p>
        </p:txBody>
      </p:sp>
      <p:sp>
        <p:nvSpPr>
          <p:cNvPr id="32777" name="Text Box 13"/>
          <p:cNvSpPr txBox="1">
            <a:spLocks noChangeArrowheads="1"/>
          </p:cNvSpPr>
          <p:nvPr/>
        </p:nvSpPr>
        <p:spPr bwMode="auto">
          <a:xfrm>
            <a:off x="304800" y="6096000"/>
            <a:ext cx="2438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altLang="en-US" sz="2400">
                <a:solidFill>
                  <a:srgbClr val="00B0F0"/>
                </a:solidFill>
                <a:latin typeface="Arial Narrow" panose="020B0606020202030204" pitchFamily="34" charset="0"/>
              </a:rPr>
              <a:t>Take home point?</a:t>
            </a:r>
          </a:p>
        </p:txBody>
      </p:sp>
      <p:sp>
        <p:nvSpPr>
          <p:cNvPr id="272398" name="Text Box 14"/>
          <p:cNvSpPr txBox="1">
            <a:spLocks noChangeArrowheads="1"/>
          </p:cNvSpPr>
          <p:nvPr/>
        </p:nvSpPr>
        <p:spPr bwMode="auto">
          <a:xfrm>
            <a:off x="2971800" y="6019800"/>
            <a:ext cx="6172200" cy="83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altLang="en-US" sz="2400">
                <a:solidFill>
                  <a:srgbClr val="00B0F0"/>
                </a:solidFill>
                <a:latin typeface="Arial Narrow" panose="020B0606020202030204" pitchFamily="34" charset="0"/>
              </a:rPr>
              <a:t>Self-relevance of threat leads to </a:t>
            </a:r>
            <a:r>
              <a:rPr lang="en-US" altLang="en-US" sz="2400" u="sng">
                <a:solidFill>
                  <a:srgbClr val="00B0F0"/>
                </a:solidFill>
                <a:latin typeface="Arial Narrow" panose="020B0606020202030204" pitchFamily="34" charset="0"/>
              </a:rPr>
              <a:t>defensiveness</a:t>
            </a:r>
            <a:r>
              <a:rPr lang="en-US" altLang="en-US" sz="2400">
                <a:solidFill>
                  <a:srgbClr val="00B0F0"/>
                </a:solidFill>
                <a:latin typeface="Arial Narrow" panose="020B0606020202030204" pitchFamily="34" charset="0"/>
              </a:rPr>
              <a:t> and </a:t>
            </a:r>
            <a:r>
              <a:rPr lang="en-US" altLang="en-US" sz="2400" u="sng">
                <a:solidFill>
                  <a:srgbClr val="00B0F0"/>
                </a:solidFill>
                <a:latin typeface="Arial Narrow" panose="020B0606020202030204" pitchFamily="34" charset="0"/>
              </a:rPr>
              <a:t>resistance to threat-related information</a:t>
            </a:r>
            <a:r>
              <a:rPr lang="en-US" altLang="en-US" sz="2400">
                <a:solidFill>
                  <a:srgbClr val="00B0F0"/>
                </a:solidFill>
                <a:latin typeface="Arial Narrow" panose="020B0606020202030204" pitchFamily="34" charset="0"/>
              </a:rPr>
              <a:t>. </a:t>
            </a:r>
          </a:p>
        </p:txBody>
      </p:sp>
      <p:sp>
        <p:nvSpPr>
          <p:cNvPr id="272399" name="Text Box 15"/>
          <p:cNvSpPr txBox="1">
            <a:spLocks noChangeArrowheads="1"/>
          </p:cNvSpPr>
          <p:nvPr/>
        </p:nvSpPr>
        <p:spPr bwMode="auto">
          <a:xfrm>
            <a:off x="1447800" y="1709610"/>
            <a:ext cx="381000"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altLang="en-US" sz="2200" b="1" dirty="0">
                <a:solidFill>
                  <a:srgbClr val="FF0000"/>
                </a:solidFill>
              </a:rPr>
              <a:t>X</a:t>
            </a:r>
          </a:p>
        </p:txBody>
      </p:sp>
      <p:sp>
        <p:nvSpPr>
          <p:cNvPr id="272400" name="Text Box 16"/>
          <p:cNvSpPr txBox="1">
            <a:spLocks noChangeArrowheads="1"/>
          </p:cNvSpPr>
          <p:nvPr/>
        </p:nvSpPr>
        <p:spPr bwMode="auto">
          <a:xfrm>
            <a:off x="1447800" y="3344863"/>
            <a:ext cx="381000"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altLang="en-US" sz="2200" b="1">
                <a:solidFill>
                  <a:srgbClr val="FF0000"/>
                </a:solidFill>
              </a:rPr>
              <a:t>X</a:t>
            </a:r>
          </a:p>
        </p:txBody>
      </p:sp>
      <p:sp>
        <p:nvSpPr>
          <p:cNvPr id="272401" name="Text Box 17"/>
          <p:cNvSpPr txBox="1">
            <a:spLocks noChangeArrowheads="1"/>
          </p:cNvSpPr>
          <p:nvPr/>
        </p:nvSpPr>
        <p:spPr bwMode="auto">
          <a:xfrm>
            <a:off x="4495800" y="4906963"/>
            <a:ext cx="381000"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altLang="en-US" sz="2200" b="1">
                <a:solidFill>
                  <a:srgbClr val="FF0000"/>
                </a:solidFill>
              </a:rPr>
              <a:t>X</a:t>
            </a:r>
          </a:p>
        </p:txBody>
      </p:sp>
    </p:spTree>
    <p:extLst>
      <p:ext uri="{BB962C8B-B14F-4D97-AF65-F5344CB8AC3E}">
        <p14:creationId xmlns:p14="http://schemas.microsoft.com/office/powerpoint/2010/main" val="374625529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239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240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72401"/>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723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2398" grpId="0"/>
      <p:bldP spid="272399" grpId="0"/>
      <p:bldP spid="272400" grpId="0"/>
      <p:bldP spid="272401"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4"/>
          <p:cNvSpPr txBox="1">
            <a:spLocks noChangeArrowheads="1"/>
          </p:cNvSpPr>
          <p:nvPr/>
        </p:nvSpPr>
        <p:spPr bwMode="auto">
          <a:xfrm>
            <a:off x="457200" y="609600"/>
            <a:ext cx="83058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altLang="en-US" sz="3600">
                <a:solidFill>
                  <a:srgbClr val="3333FF"/>
                </a:solidFill>
                <a:latin typeface="Arial Narrow" panose="020B0606020202030204" pitchFamily="34" charset="0"/>
              </a:rPr>
              <a:t>Study 1:  Caffeine, Cancer, and Self-affirmation</a:t>
            </a:r>
          </a:p>
        </p:txBody>
      </p:sp>
      <p:sp>
        <p:nvSpPr>
          <p:cNvPr id="34819" name="Text Box 5"/>
          <p:cNvSpPr txBox="1">
            <a:spLocks noChangeArrowheads="1"/>
          </p:cNvSpPr>
          <p:nvPr/>
        </p:nvSpPr>
        <p:spPr bwMode="auto">
          <a:xfrm>
            <a:off x="228600" y="1676400"/>
            <a:ext cx="8686800" cy="212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altLang="en-US" sz="2400" b="1" dirty="0">
                <a:latin typeface="Arial Narrow" panose="020B0606020202030204" pitchFamily="34" charset="0"/>
              </a:rPr>
              <a:t>Subjects:</a:t>
            </a:r>
            <a:r>
              <a:rPr lang="en-US" altLang="en-US" sz="2400" dirty="0">
                <a:latin typeface="Arial Narrow" panose="020B0606020202030204" pitchFamily="34" charset="0"/>
              </a:rPr>
              <a:t> Female college students who are/are not caffeine drinkers</a:t>
            </a:r>
          </a:p>
          <a:p>
            <a:pPr>
              <a:spcBef>
                <a:spcPct val="50000"/>
              </a:spcBef>
              <a:buClrTx/>
              <a:buSzTx/>
              <a:buFontTx/>
              <a:buNone/>
            </a:pPr>
            <a:r>
              <a:rPr lang="en-US" altLang="en-US" sz="2400" b="1" dirty="0">
                <a:latin typeface="Arial Narrow" panose="020B0606020202030204" pitchFamily="34" charset="0"/>
              </a:rPr>
              <a:t>Threat </a:t>
            </a:r>
            <a:r>
              <a:rPr lang="en-US" altLang="en-US" sz="2400" b="1" dirty="0" err="1">
                <a:latin typeface="Arial Narrow" panose="020B0606020202030204" pitchFamily="34" charset="0"/>
              </a:rPr>
              <a:t>Manip</a:t>
            </a:r>
            <a:r>
              <a:rPr lang="en-US" altLang="en-US" sz="2400" b="1" dirty="0">
                <a:latin typeface="Arial Narrow" panose="020B0606020202030204" pitchFamily="34" charset="0"/>
              </a:rPr>
              <a:t>: </a:t>
            </a:r>
            <a:r>
              <a:rPr lang="en-US" altLang="en-US" sz="2400" dirty="0">
                <a:latin typeface="Arial Narrow" panose="020B0606020202030204" pitchFamily="34" charset="0"/>
              </a:rPr>
              <a:t>Ss read article “Caffeine and Women: A New health risk”</a:t>
            </a:r>
          </a:p>
          <a:p>
            <a:pPr>
              <a:spcBef>
                <a:spcPct val="50000"/>
              </a:spcBef>
              <a:buClrTx/>
              <a:buSzTx/>
              <a:buFontTx/>
              <a:buNone/>
            </a:pPr>
            <a:r>
              <a:rPr lang="en-US" altLang="en-US" sz="2400" b="1" dirty="0">
                <a:latin typeface="Arial Narrow" panose="020B0606020202030204" pitchFamily="34" charset="0"/>
              </a:rPr>
              <a:t>Self Affirmation: </a:t>
            </a:r>
            <a:r>
              <a:rPr lang="en-US" altLang="en-US" sz="2400" dirty="0">
                <a:latin typeface="Arial Narrow" panose="020B0606020202030204" pitchFamily="34" charset="0"/>
              </a:rPr>
              <a:t>Ss complete task that boosts vs. no change on self-worth</a:t>
            </a:r>
          </a:p>
          <a:p>
            <a:pPr>
              <a:spcBef>
                <a:spcPct val="50000"/>
              </a:spcBef>
              <a:buClrTx/>
              <a:buSzTx/>
              <a:buFontTx/>
              <a:buNone/>
            </a:pPr>
            <a:r>
              <a:rPr lang="en-US" altLang="en-US" sz="2400" b="1" dirty="0">
                <a:latin typeface="Arial Narrow" panose="020B0606020202030204" pitchFamily="34" charset="0"/>
              </a:rPr>
              <a:t>Outcome:</a:t>
            </a:r>
            <a:r>
              <a:rPr lang="en-US" altLang="en-US" sz="2400" dirty="0">
                <a:latin typeface="Arial Narrow" panose="020B0606020202030204" pitchFamily="34" charset="0"/>
              </a:rPr>
              <a:t>  Ss rate how much they accept the “Caffeine and Women” article</a:t>
            </a:r>
            <a:endParaRPr lang="en-US" altLang="en-US" sz="2400" b="1" dirty="0">
              <a:latin typeface="Arial Narrow" panose="020B0606020202030204" pitchFamily="34" charset="0"/>
            </a:endParaRPr>
          </a:p>
        </p:txBody>
      </p:sp>
      <p:sp>
        <p:nvSpPr>
          <p:cNvPr id="34820" name="Text Box 6"/>
          <p:cNvSpPr txBox="1">
            <a:spLocks noChangeArrowheads="1"/>
          </p:cNvSpPr>
          <p:nvPr/>
        </p:nvSpPr>
        <p:spPr bwMode="auto">
          <a:xfrm>
            <a:off x="152400" y="4648200"/>
            <a:ext cx="2743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altLang="en-US" sz="2400">
                <a:latin typeface="Arial Narrow" panose="020B0606020202030204" pitchFamily="34" charset="0"/>
              </a:rPr>
              <a:t>Caffeine Drinkers</a:t>
            </a:r>
          </a:p>
        </p:txBody>
      </p:sp>
      <p:sp>
        <p:nvSpPr>
          <p:cNvPr id="34821" name="Text Box 7"/>
          <p:cNvSpPr txBox="1">
            <a:spLocks noChangeArrowheads="1"/>
          </p:cNvSpPr>
          <p:nvPr/>
        </p:nvSpPr>
        <p:spPr bwMode="auto">
          <a:xfrm>
            <a:off x="152400" y="5562600"/>
            <a:ext cx="2743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altLang="en-US" sz="2400">
                <a:latin typeface="Arial Narrow" panose="020B0606020202030204" pitchFamily="34" charset="0"/>
              </a:rPr>
              <a:t>Caffeine Non-drinkers</a:t>
            </a:r>
          </a:p>
        </p:txBody>
      </p:sp>
      <p:sp>
        <p:nvSpPr>
          <p:cNvPr id="34822" name="Text Box 8"/>
          <p:cNvSpPr txBox="1">
            <a:spLocks noChangeArrowheads="1"/>
          </p:cNvSpPr>
          <p:nvPr/>
        </p:nvSpPr>
        <p:spPr bwMode="auto">
          <a:xfrm>
            <a:off x="3352800" y="3962400"/>
            <a:ext cx="2743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a:spcBef>
                <a:spcPct val="50000"/>
              </a:spcBef>
              <a:buClrTx/>
              <a:buSzTx/>
              <a:buFontTx/>
              <a:buNone/>
            </a:pPr>
            <a:r>
              <a:rPr lang="en-US" altLang="en-US" sz="2400">
                <a:latin typeface="Arial Narrow" panose="020B0606020202030204" pitchFamily="34" charset="0"/>
              </a:rPr>
              <a:t>Self-Affirmed</a:t>
            </a:r>
          </a:p>
        </p:txBody>
      </p:sp>
      <p:sp>
        <p:nvSpPr>
          <p:cNvPr id="34823" name="Text Box 9"/>
          <p:cNvSpPr txBox="1">
            <a:spLocks noChangeArrowheads="1"/>
          </p:cNvSpPr>
          <p:nvPr/>
        </p:nvSpPr>
        <p:spPr bwMode="auto">
          <a:xfrm>
            <a:off x="5943600" y="3962400"/>
            <a:ext cx="2743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a:spcBef>
                <a:spcPct val="50000"/>
              </a:spcBef>
              <a:buClrTx/>
              <a:buSzTx/>
              <a:buFontTx/>
              <a:buNone/>
            </a:pPr>
            <a:r>
              <a:rPr lang="en-US" altLang="en-US" sz="2400">
                <a:latin typeface="Arial Narrow" panose="020B0606020202030204" pitchFamily="34" charset="0"/>
              </a:rPr>
              <a:t>Not Self-Affirmed</a:t>
            </a:r>
          </a:p>
        </p:txBody>
      </p:sp>
      <p:sp>
        <p:nvSpPr>
          <p:cNvPr id="34824" name="Text Box 10"/>
          <p:cNvSpPr txBox="1">
            <a:spLocks noChangeArrowheads="1"/>
          </p:cNvSpPr>
          <p:nvPr/>
        </p:nvSpPr>
        <p:spPr bwMode="auto">
          <a:xfrm>
            <a:off x="2543175" y="6156325"/>
            <a:ext cx="6248400" cy="554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a:spcBef>
                <a:spcPct val="50000"/>
              </a:spcBef>
              <a:buClrTx/>
              <a:buSzTx/>
              <a:buFontTx/>
              <a:buNone/>
            </a:pPr>
            <a:r>
              <a:rPr lang="en-US" altLang="en-US" sz="3000" dirty="0">
                <a:solidFill>
                  <a:srgbClr val="0070C0"/>
                </a:solidFill>
                <a:latin typeface="Arial Narrow" panose="020B0606020202030204" pitchFamily="34" charset="0"/>
              </a:rPr>
              <a:t>Who is </a:t>
            </a:r>
            <a:r>
              <a:rPr lang="en-US" altLang="en-US" sz="3000" b="1" dirty="0">
                <a:solidFill>
                  <a:srgbClr val="0070C0"/>
                </a:solidFill>
                <a:latin typeface="Arial Narrow" panose="020B0606020202030204" pitchFamily="34" charset="0"/>
              </a:rPr>
              <a:t>least</a:t>
            </a:r>
            <a:r>
              <a:rPr lang="en-US" altLang="en-US" sz="3000" dirty="0">
                <a:solidFill>
                  <a:srgbClr val="0070C0"/>
                </a:solidFill>
                <a:latin typeface="Arial Narrow" panose="020B0606020202030204" pitchFamily="34" charset="0"/>
              </a:rPr>
              <a:t> accepting of article?</a:t>
            </a:r>
          </a:p>
        </p:txBody>
      </p:sp>
      <p:sp>
        <p:nvSpPr>
          <p:cNvPr id="34825" name="Line 11"/>
          <p:cNvSpPr>
            <a:spLocks noChangeShapeType="1"/>
          </p:cNvSpPr>
          <p:nvPr/>
        </p:nvSpPr>
        <p:spPr bwMode="auto">
          <a:xfrm>
            <a:off x="4038600" y="5029200"/>
            <a:ext cx="1447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826" name="Line 12"/>
          <p:cNvSpPr>
            <a:spLocks noChangeShapeType="1"/>
          </p:cNvSpPr>
          <p:nvPr/>
        </p:nvSpPr>
        <p:spPr bwMode="auto">
          <a:xfrm>
            <a:off x="4038600" y="5867400"/>
            <a:ext cx="1447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827" name="Line 13"/>
          <p:cNvSpPr>
            <a:spLocks noChangeShapeType="1"/>
          </p:cNvSpPr>
          <p:nvPr/>
        </p:nvSpPr>
        <p:spPr bwMode="auto">
          <a:xfrm>
            <a:off x="6477000" y="4953000"/>
            <a:ext cx="1447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828" name="Line 14"/>
          <p:cNvSpPr>
            <a:spLocks noChangeShapeType="1"/>
          </p:cNvSpPr>
          <p:nvPr/>
        </p:nvSpPr>
        <p:spPr bwMode="auto">
          <a:xfrm>
            <a:off x="6477000" y="5791200"/>
            <a:ext cx="1447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4447" name="Text Box 15"/>
          <p:cNvSpPr txBox="1">
            <a:spLocks noChangeArrowheads="1"/>
          </p:cNvSpPr>
          <p:nvPr/>
        </p:nvSpPr>
        <p:spPr bwMode="auto">
          <a:xfrm>
            <a:off x="7010400" y="4495800"/>
            <a:ext cx="457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altLang="en-US" sz="2400" b="1">
                <a:solidFill>
                  <a:srgbClr val="FF0000"/>
                </a:solidFill>
                <a:latin typeface="Arial Narrow" panose="020B0606020202030204" pitchFamily="34" charset="0"/>
              </a:rPr>
              <a:t>X</a:t>
            </a:r>
          </a:p>
        </p:txBody>
      </p:sp>
    </p:spTree>
    <p:extLst>
      <p:ext uri="{BB962C8B-B14F-4D97-AF65-F5344CB8AC3E}">
        <p14:creationId xmlns:p14="http://schemas.microsoft.com/office/powerpoint/2010/main" val="132974900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44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4447"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4"/>
          <p:cNvSpPr txBox="1">
            <a:spLocks noChangeArrowheads="1"/>
          </p:cNvSpPr>
          <p:nvPr/>
        </p:nvSpPr>
        <p:spPr bwMode="auto">
          <a:xfrm>
            <a:off x="533400" y="685800"/>
            <a:ext cx="81534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altLang="en-US" sz="3600">
                <a:solidFill>
                  <a:srgbClr val="3333FF"/>
                </a:solidFill>
                <a:latin typeface="Arial Narrow" panose="020B0606020202030204" pitchFamily="34" charset="0"/>
              </a:rPr>
              <a:t>Study 1:  Caffeine and Self-Affirmation Results</a:t>
            </a:r>
          </a:p>
        </p:txBody>
      </p:sp>
      <p:graphicFrame>
        <p:nvGraphicFramePr>
          <p:cNvPr id="35843" name="Object 5"/>
          <p:cNvGraphicFramePr>
            <a:graphicFrameLocks noChangeAspect="1"/>
          </p:cNvGraphicFramePr>
          <p:nvPr/>
        </p:nvGraphicFramePr>
        <p:xfrm>
          <a:off x="1524000" y="1676400"/>
          <a:ext cx="6858000" cy="4800600"/>
        </p:xfrm>
        <a:graphic>
          <a:graphicData uri="http://schemas.openxmlformats.org/presentationml/2006/ole">
            <mc:AlternateContent xmlns:mc="http://schemas.openxmlformats.org/markup-compatibility/2006">
              <mc:Choice xmlns:v="urn:schemas-microsoft-com:vml" Requires="v">
                <p:oleObj name="Chart" r:id="rId2" imgW="6096000" imgH="4067251" progId="MSGraph.Chart.8">
                  <p:embed followColorScheme="full"/>
                </p:oleObj>
              </mc:Choice>
              <mc:Fallback>
                <p:oleObj name="Chart" r:id="rId2" imgW="6096000" imgH="4067251" progId="MSGraph.Chart.8">
                  <p:embed followColorScheme="full"/>
                  <p:pic>
                    <p:nvPicPr>
                      <p:cNvPr id="35843" name="Object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676400"/>
                        <a:ext cx="6858000" cy="4800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24697144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97EEB1F-A06B-A45F-48FC-23A90803A89A}"/>
              </a:ext>
            </a:extLst>
          </p:cNvPr>
          <p:cNvSpPr txBox="1"/>
          <p:nvPr/>
        </p:nvSpPr>
        <p:spPr>
          <a:xfrm>
            <a:off x="228600" y="381328"/>
            <a:ext cx="7010400" cy="1015663"/>
          </a:xfrm>
          <a:prstGeom prst="rect">
            <a:avLst/>
          </a:prstGeom>
          <a:noFill/>
        </p:spPr>
        <p:txBody>
          <a:bodyPr wrap="square" rtlCol="0">
            <a:spAutoFit/>
          </a:bodyPr>
          <a:lstStyle/>
          <a:p>
            <a:r>
              <a:rPr lang="en-US" sz="3000" dirty="0">
                <a:solidFill>
                  <a:srgbClr val="0070C0"/>
                </a:solidFill>
              </a:rPr>
              <a:t>Class-Generated Question:                        Does Anxiety Induce </a:t>
            </a:r>
            <a:r>
              <a:rPr lang="en-US" altLang="en-US" sz="3000" dirty="0">
                <a:solidFill>
                  <a:srgbClr val="0070C0"/>
                </a:solidFill>
                <a:latin typeface="Arial Narrow" panose="020B0606020202030204" pitchFamily="34" charset="0"/>
              </a:rPr>
              <a:t>Hypercortisolemia?</a:t>
            </a:r>
            <a:endParaRPr lang="en-US" sz="3000" dirty="0">
              <a:solidFill>
                <a:srgbClr val="0070C0"/>
              </a:solidFill>
            </a:endParaRPr>
          </a:p>
        </p:txBody>
      </p:sp>
      <p:sp>
        <p:nvSpPr>
          <p:cNvPr id="3" name="TextBox 2">
            <a:extLst>
              <a:ext uri="{FF2B5EF4-FFF2-40B4-BE49-F238E27FC236}">
                <a16:creationId xmlns:a16="http://schemas.microsoft.com/office/drawing/2014/main" id="{1785D2EE-9CD8-5DF5-1ECE-4CC9872C3ED2}"/>
              </a:ext>
            </a:extLst>
          </p:cNvPr>
          <p:cNvSpPr txBox="1"/>
          <p:nvPr/>
        </p:nvSpPr>
        <p:spPr>
          <a:xfrm>
            <a:off x="533400" y="1584609"/>
            <a:ext cx="8077200" cy="646331"/>
          </a:xfrm>
          <a:prstGeom prst="rect">
            <a:avLst/>
          </a:prstGeom>
          <a:noFill/>
        </p:spPr>
        <p:txBody>
          <a:bodyPr wrap="square" rtlCol="0">
            <a:spAutoFit/>
          </a:bodyPr>
          <a:lstStyle/>
          <a:p>
            <a:r>
              <a:rPr lang="en-US" sz="1800" dirty="0" err="1"/>
              <a:t>Vreeberg</a:t>
            </a:r>
            <a:r>
              <a:rPr lang="en-US" sz="1800" dirty="0"/>
              <a:t>, et al. (2010). Salivary cortisol levels in persons with and without</a:t>
            </a:r>
          </a:p>
          <a:p>
            <a:r>
              <a:rPr lang="en-US" sz="1800" dirty="0"/>
              <a:t>	different anxiety disorders.  </a:t>
            </a:r>
            <a:r>
              <a:rPr lang="en-US" sz="1800" i="1" dirty="0"/>
              <a:t>Psychosomatic Medicine, 72</a:t>
            </a:r>
            <a:r>
              <a:rPr lang="en-US" sz="1800" dirty="0"/>
              <a:t>, 340-347. </a:t>
            </a:r>
          </a:p>
        </p:txBody>
      </p:sp>
      <p:sp>
        <p:nvSpPr>
          <p:cNvPr id="4" name="TextBox 3">
            <a:extLst>
              <a:ext uri="{FF2B5EF4-FFF2-40B4-BE49-F238E27FC236}">
                <a16:creationId xmlns:a16="http://schemas.microsoft.com/office/drawing/2014/main" id="{E09BB461-A2C5-A151-4319-37FAC0796090}"/>
              </a:ext>
            </a:extLst>
          </p:cNvPr>
          <p:cNvSpPr txBox="1"/>
          <p:nvPr/>
        </p:nvSpPr>
        <p:spPr>
          <a:xfrm>
            <a:off x="504092" y="2209800"/>
            <a:ext cx="7848600" cy="4093428"/>
          </a:xfrm>
          <a:prstGeom prst="rect">
            <a:avLst/>
          </a:prstGeom>
          <a:noFill/>
        </p:spPr>
        <p:txBody>
          <a:bodyPr wrap="square" rtlCol="0">
            <a:spAutoFit/>
          </a:bodyPr>
          <a:lstStyle/>
          <a:p>
            <a:r>
              <a:rPr lang="en-US" b="1" dirty="0"/>
              <a:t>Subjects</a:t>
            </a:r>
          </a:p>
          <a:p>
            <a:pPr algn="ctr"/>
            <a:endParaRPr lang="en-US" sz="1200" dirty="0"/>
          </a:p>
          <a:p>
            <a:r>
              <a:rPr lang="en-US" u="sng" dirty="0"/>
              <a:t>1. Current Anxiety Disorder:</a:t>
            </a:r>
            <a:r>
              <a:rPr lang="en-US" dirty="0"/>
              <a:t> (n = 774)</a:t>
            </a:r>
          </a:p>
          <a:p>
            <a:r>
              <a:rPr lang="en-US" u="sng" dirty="0"/>
              <a:t>2. Past but not current Anxiety Disorder:</a:t>
            </a:r>
            <a:r>
              <a:rPr lang="en-US" dirty="0"/>
              <a:t> (n = 311)</a:t>
            </a:r>
          </a:p>
          <a:p>
            <a:r>
              <a:rPr lang="en-US" u="sng" dirty="0"/>
              <a:t>3. Controls</a:t>
            </a:r>
            <a:r>
              <a:rPr lang="en-US" dirty="0"/>
              <a:t>: Never Anxiety Disorder  (n = 342)</a:t>
            </a:r>
          </a:p>
          <a:p>
            <a:endParaRPr lang="en-US" sz="800" dirty="0"/>
          </a:p>
          <a:p>
            <a:r>
              <a:rPr lang="en-US" b="1" dirty="0"/>
              <a:t>Method</a:t>
            </a:r>
          </a:p>
          <a:p>
            <a:endParaRPr lang="en-US" sz="800" dirty="0"/>
          </a:p>
          <a:p>
            <a:r>
              <a:rPr lang="en-US" sz="2200" dirty="0"/>
              <a:t>Cortisol</a:t>
            </a:r>
            <a:r>
              <a:rPr lang="en-US" dirty="0"/>
              <a:t> measured 7 times: Morning through evening</a:t>
            </a:r>
          </a:p>
          <a:p>
            <a:endParaRPr lang="en-US" sz="800" dirty="0"/>
          </a:p>
          <a:p>
            <a:r>
              <a:rPr lang="en-US" b="1" dirty="0"/>
              <a:t>Results</a:t>
            </a:r>
          </a:p>
          <a:p>
            <a:endParaRPr lang="en-US" sz="800" dirty="0"/>
          </a:p>
          <a:p>
            <a:r>
              <a:rPr lang="en-US" dirty="0"/>
              <a:t>Elevated cortisol only among Current Anxiety Disorder</a:t>
            </a:r>
          </a:p>
          <a:p>
            <a:r>
              <a:rPr lang="en-US" dirty="0"/>
              <a:t>    Especially if also have panic attacks, depression</a:t>
            </a:r>
          </a:p>
        </p:txBody>
      </p:sp>
      <p:pic>
        <p:nvPicPr>
          <p:cNvPr id="5" name="Picture 4">
            <a:extLst>
              <a:ext uri="{FF2B5EF4-FFF2-40B4-BE49-F238E27FC236}">
                <a16:creationId xmlns:a16="http://schemas.microsoft.com/office/drawing/2014/main" id="{62E54B72-69E0-6BA8-9A0F-D01EC0296E67}"/>
              </a:ext>
            </a:extLst>
          </p:cNvPr>
          <p:cNvPicPr>
            <a:picLocks noChangeAspect="1"/>
          </p:cNvPicPr>
          <p:nvPr/>
        </p:nvPicPr>
        <p:blipFill rotWithShape="1">
          <a:blip r:embed="rId2"/>
          <a:srcRect l="14372" t="26471"/>
          <a:stretch/>
        </p:blipFill>
        <p:spPr>
          <a:xfrm>
            <a:off x="6913973" y="190662"/>
            <a:ext cx="1965465" cy="1393947"/>
          </a:xfrm>
          <a:prstGeom prst="rect">
            <a:avLst/>
          </a:prstGeom>
        </p:spPr>
      </p:pic>
    </p:spTree>
    <p:extLst>
      <p:ext uri="{BB962C8B-B14F-4D97-AF65-F5344CB8AC3E}">
        <p14:creationId xmlns:p14="http://schemas.microsoft.com/office/powerpoint/2010/main" val="22306129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 Box 4"/>
          <p:cNvSpPr txBox="1">
            <a:spLocks noChangeArrowheads="1"/>
          </p:cNvSpPr>
          <p:nvPr/>
        </p:nvSpPr>
        <p:spPr bwMode="auto">
          <a:xfrm>
            <a:off x="533400" y="533400"/>
            <a:ext cx="8077200" cy="61247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a:spcBef>
                <a:spcPct val="0"/>
              </a:spcBef>
              <a:buClrTx/>
              <a:buSzTx/>
              <a:buFontTx/>
              <a:buNone/>
            </a:pPr>
            <a:r>
              <a:rPr lang="en-US" altLang="en-US" sz="3600" dirty="0">
                <a:solidFill>
                  <a:srgbClr val="3333FF"/>
                </a:solidFill>
                <a:latin typeface="Arial Narrow" panose="020B0606020202030204" pitchFamily="34" charset="0"/>
              </a:rPr>
              <a:t>Self-Identified Causes of Breast Cancer </a:t>
            </a:r>
          </a:p>
          <a:p>
            <a:pPr algn="ctr">
              <a:spcBef>
                <a:spcPct val="0"/>
              </a:spcBef>
              <a:buClrTx/>
              <a:buSzTx/>
              <a:buFontTx/>
              <a:buNone/>
            </a:pPr>
            <a:r>
              <a:rPr lang="en-US" altLang="en-US" sz="2200" i="1" dirty="0">
                <a:solidFill>
                  <a:srgbClr val="3333FF"/>
                </a:solidFill>
                <a:latin typeface="Arial Narrow" panose="020B0606020202030204" pitchFamily="34" charset="0"/>
              </a:rPr>
              <a:t>Taylor, et al., 1983</a:t>
            </a:r>
          </a:p>
          <a:p>
            <a:pPr algn="ctr">
              <a:spcBef>
                <a:spcPct val="0"/>
              </a:spcBef>
              <a:buClrTx/>
              <a:buSzTx/>
              <a:buFontTx/>
              <a:buNone/>
            </a:pPr>
            <a:endParaRPr lang="en-US" altLang="en-US" sz="2200" i="1" dirty="0">
              <a:solidFill>
                <a:srgbClr val="3333FF"/>
              </a:solidFill>
              <a:latin typeface="Arial Narrow" panose="020B0606020202030204" pitchFamily="34" charset="0"/>
            </a:endParaRPr>
          </a:p>
          <a:p>
            <a:pPr>
              <a:spcBef>
                <a:spcPct val="0"/>
              </a:spcBef>
              <a:buClrTx/>
              <a:buSzTx/>
              <a:buFontTx/>
              <a:buNone/>
            </a:pPr>
            <a:r>
              <a:rPr lang="en-US" altLang="en-US" sz="2400" dirty="0">
                <a:latin typeface="Arial Narrow" panose="020B0606020202030204" pitchFamily="34" charset="0"/>
              </a:rPr>
              <a:t>		a.  Stress, esp. relationship		41%</a:t>
            </a:r>
          </a:p>
          <a:p>
            <a:pPr>
              <a:spcBef>
                <a:spcPct val="0"/>
              </a:spcBef>
              <a:buClrTx/>
              <a:buSzTx/>
              <a:buFontTx/>
              <a:buNone/>
            </a:pPr>
            <a:r>
              <a:rPr lang="en-US" altLang="en-US" sz="2400" dirty="0">
                <a:latin typeface="Arial Narrow" panose="020B0606020202030204" pitchFamily="34" charset="0"/>
              </a:rPr>
              <a:t>				</a:t>
            </a:r>
          </a:p>
          <a:p>
            <a:pPr>
              <a:spcBef>
                <a:spcPct val="0"/>
              </a:spcBef>
              <a:buClrTx/>
              <a:buSzTx/>
              <a:buFontTx/>
              <a:buNone/>
            </a:pPr>
            <a:r>
              <a:rPr lang="en-US" altLang="en-US" sz="2400" dirty="0">
                <a:latin typeface="Arial Narrow" panose="020B0606020202030204" pitchFamily="34" charset="0"/>
              </a:rPr>
              <a:t>		b.  Carcinogen				32%</a:t>
            </a:r>
          </a:p>
          <a:p>
            <a:pPr>
              <a:spcBef>
                <a:spcPct val="0"/>
              </a:spcBef>
              <a:buClrTx/>
              <a:buSzTx/>
              <a:buFontTx/>
              <a:buNone/>
            </a:pPr>
            <a:endParaRPr lang="en-US" altLang="en-US" sz="2400" dirty="0">
              <a:latin typeface="Arial Narrow" panose="020B0606020202030204" pitchFamily="34" charset="0"/>
            </a:endParaRPr>
          </a:p>
          <a:p>
            <a:pPr>
              <a:spcBef>
                <a:spcPct val="0"/>
              </a:spcBef>
              <a:buClrTx/>
              <a:buSzTx/>
              <a:buFontTx/>
              <a:buNone/>
            </a:pPr>
            <a:r>
              <a:rPr lang="en-US" altLang="en-US" sz="2400" dirty="0">
                <a:latin typeface="Arial Narrow" panose="020B0606020202030204" pitchFamily="34" charset="0"/>
              </a:rPr>
              <a:t>		c.  Hereditary				26%</a:t>
            </a:r>
          </a:p>
          <a:p>
            <a:pPr>
              <a:spcBef>
                <a:spcPct val="0"/>
              </a:spcBef>
              <a:buClrTx/>
              <a:buSzTx/>
              <a:buFontTx/>
              <a:buNone/>
            </a:pPr>
            <a:endParaRPr lang="en-US" altLang="en-US" sz="2400" dirty="0">
              <a:latin typeface="Arial Narrow" panose="020B0606020202030204" pitchFamily="34" charset="0"/>
            </a:endParaRPr>
          </a:p>
          <a:p>
            <a:pPr>
              <a:spcBef>
                <a:spcPct val="0"/>
              </a:spcBef>
              <a:buClrTx/>
              <a:buSzTx/>
              <a:buFontTx/>
              <a:buNone/>
            </a:pPr>
            <a:r>
              <a:rPr lang="en-US" altLang="en-US" sz="2400" dirty="0">
                <a:latin typeface="Arial Narrow" panose="020B0606020202030204" pitchFamily="34" charset="0"/>
              </a:rPr>
              <a:t>		d.  Diet					17%</a:t>
            </a:r>
          </a:p>
          <a:p>
            <a:pPr>
              <a:spcBef>
                <a:spcPct val="0"/>
              </a:spcBef>
              <a:buClrTx/>
              <a:buSzTx/>
              <a:buFontTx/>
              <a:buNone/>
            </a:pPr>
            <a:endParaRPr lang="en-US" altLang="en-US" sz="2400" dirty="0">
              <a:latin typeface="Arial Narrow" panose="020B0606020202030204" pitchFamily="34" charset="0"/>
            </a:endParaRPr>
          </a:p>
          <a:p>
            <a:pPr>
              <a:spcBef>
                <a:spcPct val="0"/>
              </a:spcBef>
              <a:buClrTx/>
              <a:buSzTx/>
              <a:buFontTx/>
              <a:buNone/>
            </a:pPr>
            <a:r>
              <a:rPr lang="en-US" altLang="en-US" sz="2400" dirty="0">
                <a:latin typeface="Arial Narrow" panose="020B0606020202030204" pitchFamily="34" charset="0"/>
              </a:rPr>
              <a:t>		e.  Freak event  				10%</a:t>
            </a:r>
          </a:p>
          <a:p>
            <a:pPr>
              <a:spcBef>
                <a:spcPct val="0"/>
              </a:spcBef>
              <a:buClrTx/>
              <a:buSzTx/>
              <a:buFontTx/>
              <a:buNone/>
            </a:pPr>
            <a:endParaRPr lang="en-US" altLang="en-US" sz="2400" i="1" dirty="0">
              <a:latin typeface="Arial Narrow" panose="020B0606020202030204" pitchFamily="34" charset="0"/>
            </a:endParaRPr>
          </a:p>
          <a:p>
            <a:pPr>
              <a:spcBef>
                <a:spcPct val="0"/>
              </a:spcBef>
              <a:buClrTx/>
              <a:buSzTx/>
              <a:buFontTx/>
              <a:buNone/>
            </a:pPr>
            <a:r>
              <a:rPr lang="en-US" altLang="en-US" sz="2400" i="1" dirty="0">
                <a:latin typeface="Arial Narrow" panose="020B0606020202030204" pitchFamily="34" charset="0"/>
              </a:rPr>
              <a:t>Note:  Some women listed multiple causes, thus total more than 100%</a:t>
            </a:r>
          </a:p>
          <a:p>
            <a:pPr>
              <a:spcBef>
                <a:spcPct val="0"/>
              </a:spcBef>
              <a:buClrTx/>
              <a:buSzTx/>
              <a:buFontTx/>
              <a:buNone/>
            </a:pPr>
            <a:endParaRPr lang="en-US" altLang="en-US" sz="2400" i="1" dirty="0">
              <a:latin typeface="Arial Narrow" panose="020B0606020202030204" pitchFamily="34" charset="0"/>
            </a:endParaRPr>
          </a:p>
          <a:p>
            <a:pPr>
              <a:spcBef>
                <a:spcPct val="0"/>
              </a:spcBef>
              <a:buClrTx/>
              <a:buSzTx/>
              <a:buFontTx/>
              <a:buNone/>
            </a:pPr>
            <a:r>
              <a:rPr lang="en-US" altLang="en-US" sz="2400" b="1" i="1" dirty="0">
                <a:latin typeface="Arial Narrow" panose="020B0606020202030204" pitchFamily="34" charset="0"/>
              </a:rPr>
              <a:t>Almost NO women said there was no cause. Why?</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ext Box 4"/>
          <p:cNvSpPr txBox="1">
            <a:spLocks noChangeArrowheads="1"/>
          </p:cNvSpPr>
          <p:nvPr/>
        </p:nvSpPr>
        <p:spPr bwMode="auto">
          <a:xfrm>
            <a:off x="304800" y="838200"/>
            <a:ext cx="8686800" cy="526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a:spcBef>
                <a:spcPct val="0"/>
              </a:spcBef>
              <a:buClrTx/>
              <a:buSzTx/>
              <a:buFontTx/>
              <a:buNone/>
            </a:pPr>
            <a:r>
              <a:rPr lang="en-US" altLang="en-US" sz="3600" dirty="0">
                <a:solidFill>
                  <a:srgbClr val="3333FF"/>
                </a:solidFill>
                <a:latin typeface="Arial Narrow" panose="020B0606020202030204" pitchFamily="34" charset="0"/>
              </a:rPr>
              <a:t>Patients’ Behavioral Responses to Their Cancer</a:t>
            </a:r>
          </a:p>
          <a:p>
            <a:pPr algn="ctr">
              <a:spcBef>
                <a:spcPct val="0"/>
              </a:spcBef>
              <a:buClrTx/>
              <a:buSzTx/>
              <a:buFontTx/>
              <a:buNone/>
            </a:pPr>
            <a:endParaRPr lang="en-US" altLang="en-US" sz="3600" dirty="0">
              <a:solidFill>
                <a:srgbClr val="3333FF"/>
              </a:solidFill>
              <a:latin typeface="Arial Narrow" panose="020B0606020202030204" pitchFamily="34" charset="0"/>
            </a:endParaRPr>
          </a:p>
          <a:p>
            <a:pPr>
              <a:spcBef>
                <a:spcPct val="0"/>
              </a:spcBef>
              <a:buClrTx/>
              <a:buSzTx/>
              <a:buFontTx/>
              <a:buNone/>
            </a:pPr>
            <a:r>
              <a:rPr lang="en-US" altLang="en-US" sz="2400" dirty="0">
                <a:latin typeface="Arial Narrow" panose="020B0606020202030204" pitchFamily="34" charset="0"/>
              </a:rPr>
              <a:t>Change diet</a:t>
            </a:r>
          </a:p>
          <a:p>
            <a:pPr>
              <a:spcBef>
                <a:spcPct val="0"/>
              </a:spcBef>
              <a:buClrTx/>
              <a:buSzTx/>
              <a:buFontTx/>
              <a:buNone/>
            </a:pPr>
            <a:endParaRPr lang="en-US" altLang="en-US" sz="2400" dirty="0">
              <a:latin typeface="Arial Narrow" panose="020B0606020202030204" pitchFamily="34" charset="0"/>
            </a:endParaRPr>
          </a:p>
          <a:p>
            <a:pPr>
              <a:spcBef>
                <a:spcPct val="0"/>
              </a:spcBef>
              <a:buClrTx/>
              <a:buSzTx/>
              <a:buFontTx/>
              <a:buNone/>
            </a:pPr>
            <a:r>
              <a:rPr lang="en-US" altLang="en-US" sz="2400" dirty="0">
                <a:latin typeface="Arial Narrow" panose="020B0606020202030204" pitchFamily="34" charset="0"/>
              </a:rPr>
              <a:t>Quit other meds that they (wrongly) think may be associated with cancer</a:t>
            </a:r>
          </a:p>
          <a:p>
            <a:pPr>
              <a:spcBef>
                <a:spcPct val="0"/>
              </a:spcBef>
              <a:buClrTx/>
              <a:buSzTx/>
              <a:buFontTx/>
              <a:buNone/>
            </a:pPr>
            <a:endParaRPr lang="en-US" altLang="en-US" sz="2400" dirty="0">
              <a:latin typeface="Arial Narrow" panose="020B0606020202030204" pitchFamily="34" charset="0"/>
            </a:endParaRPr>
          </a:p>
          <a:p>
            <a:pPr>
              <a:spcBef>
                <a:spcPct val="0"/>
              </a:spcBef>
              <a:buClrTx/>
              <a:buSzTx/>
              <a:buFontTx/>
              <a:buNone/>
            </a:pPr>
            <a:r>
              <a:rPr lang="en-US" altLang="en-US" sz="2400" dirty="0">
                <a:latin typeface="Arial Narrow" panose="020B0606020202030204" pitchFamily="34" charset="0"/>
              </a:rPr>
              <a:t>Educate self on cancer</a:t>
            </a:r>
          </a:p>
          <a:p>
            <a:pPr>
              <a:spcBef>
                <a:spcPct val="0"/>
              </a:spcBef>
              <a:buClrTx/>
              <a:buSzTx/>
              <a:buFontTx/>
              <a:buNone/>
            </a:pPr>
            <a:endParaRPr lang="en-US" altLang="en-US" sz="2400" dirty="0">
              <a:latin typeface="Arial Narrow" panose="020B0606020202030204" pitchFamily="34" charset="0"/>
            </a:endParaRPr>
          </a:p>
          <a:p>
            <a:pPr>
              <a:spcBef>
                <a:spcPct val="0"/>
              </a:spcBef>
              <a:buClrTx/>
              <a:buSzTx/>
              <a:buFontTx/>
              <a:buNone/>
            </a:pPr>
            <a:r>
              <a:rPr lang="en-US" altLang="en-US" sz="2400" dirty="0">
                <a:latin typeface="Arial Narrow" panose="020B0606020202030204" pitchFamily="34" charset="0"/>
              </a:rPr>
              <a:t>Control side effects:</a:t>
            </a:r>
          </a:p>
          <a:p>
            <a:pPr>
              <a:spcBef>
                <a:spcPct val="0"/>
              </a:spcBef>
              <a:buClrTx/>
              <a:buSzTx/>
              <a:buFontTx/>
              <a:buNone/>
            </a:pPr>
            <a:r>
              <a:rPr lang="en-US" altLang="en-US" sz="2400" dirty="0">
                <a:latin typeface="Arial Narrow" panose="020B0606020202030204" pitchFamily="34" charset="0"/>
              </a:rPr>
              <a:t>	*  Imaging:  Chemo as cannons</a:t>
            </a:r>
          </a:p>
          <a:p>
            <a:pPr>
              <a:spcBef>
                <a:spcPct val="0"/>
              </a:spcBef>
              <a:buClrTx/>
              <a:buSzTx/>
              <a:buFontTx/>
              <a:buNone/>
            </a:pPr>
            <a:r>
              <a:rPr lang="en-US" altLang="en-US" sz="2400" dirty="0">
                <a:latin typeface="Arial Narrow" panose="020B0606020202030204" pitchFamily="34" charset="0"/>
              </a:rPr>
              <a:t>	*  Instruction to body: "Cut this shit out“</a:t>
            </a:r>
          </a:p>
          <a:p>
            <a:pPr>
              <a:spcBef>
                <a:spcPct val="0"/>
              </a:spcBef>
              <a:buClrTx/>
              <a:buSzTx/>
              <a:buFontTx/>
              <a:buNone/>
            </a:pPr>
            <a:endParaRPr lang="en-US" altLang="en-US" sz="2400" dirty="0">
              <a:latin typeface="Arial Narrow" panose="020B0606020202030204" pitchFamily="34" charset="0"/>
            </a:endParaRPr>
          </a:p>
          <a:p>
            <a:pPr>
              <a:spcBef>
                <a:spcPct val="0"/>
              </a:spcBef>
              <a:buClrTx/>
              <a:buSzTx/>
              <a:buFontTx/>
              <a:buNone/>
            </a:pPr>
            <a:r>
              <a:rPr lang="en-US" altLang="en-US" sz="2400" b="1" dirty="0">
                <a:latin typeface="Arial Narrow" panose="020B0606020202030204" pitchFamily="34" charset="0"/>
              </a:rPr>
              <a:t>Not clear any of these responses actually cure cancer—why do them?</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ext Box 4"/>
          <p:cNvSpPr txBox="1">
            <a:spLocks noChangeArrowheads="1"/>
          </p:cNvSpPr>
          <p:nvPr/>
        </p:nvSpPr>
        <p:spPr bwMode="auto">
          <a:xfrm>
            <a:off x="533400" y="609600"/>
            <a:ext cx="8229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a:spcBef>
                <a:spcPct val="50000"/>
              </a:spcBef>
              <a:buClrTx/>
              <a:buSzTx/>
              <a:buFontTx/>
              <a:buNone/>
            </a:pPr>
            <a:r>
              <a:rPr lang="en-US" altLang="en-US" sz="3600">
                <a:solidFill>
                  <a:srgbClr val="3333FF"/>
                </a:solidFill>
                <a:latin typeface="Arial Narrow" panose="020B0606020202030204" pitchFamily="34" charset="0"/>
              </a:rPr>
              <a:t>Bad Events Threaten Self Esteem</a:t>
            </a:r>
          </a:p>
        </p:txBody>
      </p:sp>
      <p:pic>
        <p:nvPicPr>
          <p:cNvPr id="4915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7000" y="1524000"/>
            <a:ext cx="1914525"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9156" name="Text Box 6"/>
          <p:cNvSpPr txBox="1">
            <a:spLocks noChangeArrowheads="1"/>
          </p:cNvSpPr>
          <p:nvPr/>
        </p:nvSpPr>
        <p:spPr bwMode="auto">
          <a:xfrm>
            <a:off x="228600" y="1752600"/>
            <a:ext cx="57912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altLang="en-US" sz="2400" dirty="0">
                <a:latin typeface="Arial Narrow" panose="020B0606020202030204" pitchFamily="34" charset="0"/>
              </a:rPr>
              <a:t>When people suffer bad events, they feel bad about selves, even if they are not responsible.  </a:t>
            </a:r>
            <a:r>
              <a:rPr lang="en-US" altLang="en-US" sz="2400" b="1" dirty="0">
                <a:latin typeface="Arial Narrow" panose="020B0606020202030204" pitchFamily="34" charset="0"/>
              </a:rPr>
              <a:t>Why?</a:t>
            </a:r>
          </a:p>
        </p:txBody>
      </p:sp>
      <p:sp>
        <p:nvSpPr>
          <p:cNvPr id="221191" name="Text Box 7"/>
          <p:cNvSpPr txBox="1">
            <a:spLocks noChangeArrowheads="1"/>
          </p:cNvSpPr>
          <p:nvPr/>
        </p:nvSpPr>
        <p:spPr bwMode="auto">
          <a:xfrm>
            <a:off x="228600" y="3177540"/>
            <a:ext cx="57150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altLang="en-US" sz="2400" b="1" dirty="0">
                <a:latin typeface="Arial Narrow" panose="020B0606020202030204" pitchFamily="34" charset="0"/>
              </a:rPr>
              <a:t>Just world beliefs:</a:t>
            </a:r>
            <a:r>
              <a:rPr lang="en-US" altLang="en-US" sz="2400" dirty="0">
                <a:latin typeface="Arial Narrow" panose="020B0606020202030204" pitchFamily="34" charset="0"/>
              </a:rPr>
              <a:t>  Good things happen to good people, bad things happen to bad people.  Therefore, if something bad happened to me…</a:t>
            </a:r>
          </a:p>
        </p:txBody>
      </p:sp>
      <p:sp>
        <p:nvSpPr>
          <p:cNvPr id="221192" name="Text Box 8"/>
          <p:cNvSpPr txBox="1">
            <a:spLocks noChangeArrowheads="1"/>
          </p:cNvSpPr>
          <p:nvPr/>
        </p:nvSpPr>
        <p:spPr bwMode="auto">
          <a:xfrm>
            <a:off x="228600" y="4602480"/>
            <a:ext cx="5715000"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altLang="en-US" sz="2400" dirty="0">
                <a:latin typeface="Arial Narrow" panose="020B0606020202030204" pitchFamily="34" charset="0"/>
              </a:rPr>
              <a:t>People are very good at restoring self worth.  Even after disfiguring surgery, painful treatment, constant threat of cancer recurrence.     </a:t>
            </a:r>
          </a:p>
          <a:p>
            <a:pPr>
              <a:spcBef>
                <a:spcPct val="50000"/>
              </a:spcBef>
              <a:buClrTx/>
              <a:buSzTx/>
              <a:buFontTx/>
              <a:buNone/>
            </a:pPr>
            <a:r>
              <a:rPr lang="en-US" altLang="en-US" sz="2400" u="sng" dirty="0">
                <a:latin typeface="Arial Narrow" panose="020B0606020202030204" pitchFamily="34" charset="0"/>
              </a:rPr>
              <a:t>How do they do it?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119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11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1191" grpId="0"/>
      <p:bldP spid="22119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ext Box 4"/>
          <p:cNvSpPr txBox="1">
            <a:spLocks noChangeArrowheads="1"/>
          </p:cNvSpPr>
          <p:nvPr/>
        </p:nvSpPr>
        <p:spPr bwMode="auto">
          <a:xfrm>
            <a:off x="228600" y="1298575"/>
            <a:ext cx="8763000" cy="5483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en-US" altLang="en-US" sz="2200" dirty="0">
                <a:latin typeface="Arial Narrow" panose="020B0606020202030204" pitchFamily="34" charset="0"/>
              </a:rPr>
              <a:t>	</a:t>
            </a:r>
            <a:r>
              <a:rPr lang="en-US" altLang="en-US" sz="2200" b="1" dirty="0">
                <a:latin typeface="Arial Narrow" panose="020B0606020202030204" pitchFamily="34" charset="0"/>
              </a:rPr>
              <a:t>Woman who underwent lumpectomy</a:t>
            </a:r>
          </a:p>
          <a:p>
            <a:pPr>
              <a:spcBef>
                <a:spcPct val="0"/>
              </a:spcBef>
              <a:buClrTx/>
              <a:buSzTx/>
              <a:buFontTx/>
              <a:buNone/>
            </a:pPr>
            <a:endParaRPr lang="en-US" altLang="en-US" sz="800" b="1" i="1" dirty="0">
              <a:latin typeface="Arial Narrow" panose="020B0606020202030204" pitchFamily="34" charset="0"/>
            </a:endParaRPr>
          </a:p>
          <a:p>
            <a:pPr>
              <a:spcBef>
                <a:spcPct val="0"/>
              </a:spcBef>
              <a:buClrTx/>
              <a:buSzTx/>
              <a:buFontTx/>
              <a:buNone/>
            </a:pPr>
            <a:r>
              <a:rPr lang="en-US" altLang="en-US" sz="2200" i="1" dirty="0">
                <a:latin typeface="Arial Narrow" panose="020B0606020202030204" pitchFamily="34" charset="0"/>
              </a:rPr>
              <a:t>I had a comparatively small amount of surgery.  How awful it must be for women who have had a mastectomy. I just can’t imagine, it would seem so difficult.</a:t>
            </a:r>
          </a:p>
          <a:p>
            <a:pPr>
              <a:spcBef>
                <a:spcPct val="0"/>
              </a:spcBef>
              <a:buClrTx/>
              <a:buSzTx/>
              <a:buFontTx/>
              <a:buNone/>
            </a:pPr>
            <a:endParaRPr lang="en-US" altLang="en-US" sz="1200" i="1" dirty="0">
              <a:latin typeface="Arial Narrow" panose="020B0606020202030204" pitchFamily="34" charset="0"/>
            </a:endParaRPr>
          </a:p>
          <a:p>
            <a:pPr>
              <a:spcBef>
                <a:spcPct val="0"/>
              </a:spcBef>
              <a:buClrTx/>
              <a:buSzTx/>
              <a:buFontTx/>
              <a:buNone/>
            </a:pPr>
            <a:r>
              <a:rPr lang="en-US" altLang="en-US" sz="2200" b="1" i="1" dirty="0">
                <a:latin typeface="Arial Narrow" panose="020B0606020202030204" pitchFamily="34" charset="0"/>
              </a:rPr>
              <a:t>	</a:t>
            </a:r>
            <a:r>
              <a:rPr lang="en-US" altLang="en-US" sz="2200" b="1" dirty="0">
                <a:latin typeface="Arial Narrow" panose="020B0606020202030204" pitchFamily="34" charset="0"/>
              </a:rPr>
              <a:t>Woman who had a mastectomy</a:t>
            </a:r>
          </a:p>
          <a:p>
            <a:pPr>
              <a:spcBef>
                <a:spcPct val="0"/>
              </a:spcBef>
              <a:buClrTx/>
              <a:buSzTx/>
              <a:buFontTx/>
              <a:buNone/>
            </a:pPr>
            <a:endParaRPr lang="en-US" altLang="en-US" sz="800" b="1" i="1" dirty="0">
              <a:latin typeface="Arial Narrow" panose="020B0606020202030204" pitchFamily="34" charset="0"/>
            </a:endParaRPr>
          </a:p>
          <a:p>
            <a:pPr>
              <a:spcBef>
                <a:spcPct val="0"/>
              </a:spcBef>
              <a:buClrTx/>
              <a:buSzTx/>
              <a:buFontTx/>
              <a:buNone/>
            </a:pPr>
            <a:r>
              <a:rPr lang="en-US" altLang="en-US" sz="2200" i="1" dirty="0">
                <a:latin typeface="Arial Narrow" panose="020B0606020202030204" pitchFamily="34" charset="0"/>
              </a:rPr>
              <a:t>It was not tragic.  It worked out okay.  Now if the thing had spread all over, I would have had a whole different story for you.</a:t>
            </a:r>
          </a:p>
          <a:p>
            <a:pPr>
              <a:spcBef>
                <a:spcPct val="0"/>
              </a:spcBef>
              <a:buClrTx/>
              <a:buSzTx/>
              <a:buFontTx/>
              <a:buNone/>
            </a:pPr>
            <a:endParaRPr lang="en-US" altLang="en-US" sz="1200" dirty="0">
              <a:latin typeface="Arial Narrow" panose="020B0606020202030204" pitchFamily="34" charset="0"/>
            </a:endParaRPr>
          </a:p>
          <a:p>
            <a:pPr>
              <a:spcBef>
                <a:spcPct val="0"/>
              </a:spcBef>
              <a:buClrTx/>
              <a:buSzTx/>
              <a:buFontTx/>
              <a:buNone/>
            </a:pPr>
            <a:r>
              <a:rPr lang="en-US" altLang="en-US" sz="2200" dirty="0">
                <a:latin typeface="Arial Narrow" panose="020B0606020202030204" pitchFamily="34" charset="0"/>
              </a:rPr>
              <a:t>	</a:t>
            </a:r>
            <a:r>
              <a:rPr lang="en-US" altLang="en-US" sz="2200" b="1" dirty="0">
                <a:latin typeface="Arial Narrow" panose="020B0606020202030204" pitchFamily="34" charset="0"/>
              </a:rPr>
              <a:t>An older woman</a:t>
            </a:r>
          </a:p>
          <a:p>
            <a:pPr>
              <a:spcBef>
                <a:spcPct val="0"/>
              </a:spcBef>
              <a:buClrTx/>
              <a:buSzTx/>
              <a:buFontTx/>
              <a:buNone/>
            </a:pPr>
            <a:endParaRPr lang="en-US" altLang="en-US" sz="800" b="1" dirty="0">
              <a:latin typeface="Arial Narrow" panose="020B0606020202030204" pitchFamily="34" charset="0"/>
            </a:endParaRPr>
          </a:p>
          <a:p>
            <a:pPr>
              <a:spcBef>
                <a:spcPct val="0"/>
              </a:spcBef>
              <a:buClrTx/>
              <a:buSzTx/>
              <a:buFontTx/>
              <a:buNone/>
            </a:pPr>
            <a:r>
              <a:rPr lang="en-US" altLang="en-US" sz="2200" i="1" dirty="0">
                <a:latin typeface="Arial Narrow" panose="020B0606020202030204" pitchFamily="34" charset="0"/>
              </a:rPr>
              <a:t>The people I really feel sorry for are these younger gals.  To lose a breast when you’re so young must be awful.  I’m 73; what do I need a breast for?</a:t>
            </a:r>
          </a:p>
          <a:p>
            <a:pPr>
              <a:spcBef>
                <a:spcPct val="0"/>
              </a:spcBef>
              <a:buClrTx/>
              <a:buSzTx/>
              <a:buFontTx/>
              <a:buNone/>
            </a:pPr>
            <a:endParaRPr lang="en-US" altLang="en-US" sz="1200" i="1" dirty="0">
              <a:latin typeface="Arial Narrow" panose="020B0606020202030204" pitchFamily="34" charset="0"/>
            </a:endParaRPr>
          </a:p>
          <a:p>
            <a:pPr>
              <a:spcBef>
                <a:spcPct val="0"/>
              </a:spcBef>
              <a:buClrTx/>
              <a:buSzTx/>
              <a:buFontTx/>
              <a:buNone/>
            </a:pPr>
            <a:r>
              <a:rPr lang="en-US" altLang="en-US" sz="2200" b="1" i="1" dirty="0">
                <a:latin typeface="Arial Narrow" panose="020B0606020202030204" pitchFamily="34" charset="0"/>
              </a:rPr>
              <a:t>	</a:t>
            </a:r>
            <a:r>
              <a:rPr lang="en-US" altLang="en-US" sz="2200" b="1" dirty="0">
                <a:latin typeface="Arial Narrow" panose="020B0606020202030204" pitchFamily="34" charset="0"/>
              </a:rPr>
              <a:t>A young woman (apparently having lost a breast)</a:t>
            </a:r>
          </a:p>
          <a:p>
            <a:pPr>
              <a:spcBef>
                <a:spcPct val="0"/>
              </a:spcBef>
              <a:buClrTx/>
              <a:buSzTx/>
              <a:buFontTx/>
              <a:buNone/>
            </a:pPr>
            <a:endParaRPr lang="en-US" altLang="en-US" sz="800" b="1" i="1" dirty="0">
              <a:latin typeface="Arial Narrow" panose="020B0606020202030204" pitchFamily="34" charset="0"/>
            </a:endParaRPr>
          </a:p>
          <a:p>
            <a:pPr>
              <a:spcBef>
                <a:spcPct val="0"/>
              </a:spcBef>
              <a:buClrTx/>
              <a:buSzTx/>
              <a:buFontTx/>
              <a:buNone/>
            </a:pPr>
            <a:r>
              <a:rPr lang="en-US" altLang="en-US" sz="2200" i="1" dirty="0">
                <a:latin typeface="Arial Narrow" panose="020B0606020202030204" pitchFamily="34" charset="0"/>
              </a:rPr>
              <a:t>If I hadn’t been married, I think this thing would have really gotten to me.  I can’t imagine dating or whatever knowing you have this thing and not knowing how to tell the man about it.</a:t>
            </a:r>
          </a:p>
        </p:txBody>
      </p:sp>
      <p:sp>
        <p:nvSpPr>
          <p:cNvPr id="50179" name="Text Box 5"/>
          <p:cNvSpPr txBox="1">
            <a:spLocks noChangeArrowheads="1"/>
          </p:cNvSpPr>
          <p:nvPr/>
        </p:nvSpPr>
        <p:spPr bwMode="auto">
          <a:xfrm>
            <a:off x="152400" y="593725"/>
            <a:ext cx="89154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a:spcBef>
                <a:spcPct val="0"/>
              </a:spcBef>
              <a:buClrTx/>
              <a:buSzTx/>
              <a:buFontTx/>
              <a:buNone/>
            </a:pPr>
            <a:r>
              <a:rPr lang="en-US" altLang="en-US" sz="3000" u="sng" dirty="0">
                <a:solidFill>
                  <a:srgbClr val="3333FF"/>
                </a:solidFill>
                <a:latin typeface="Arial Narrow" panose="020B0606020202030204" pitchFamily="34" charset="0"/>
              </a:rPr>
              <a:t>Downward Social Comparison</a:t>
            </a:r>
            <a:r>
              <a:rPr lang="en-US" altLang="en-US" sz="3000" dirty="0">
                <a:solidFill>
                  <a:srgbClr val="3333FF"/>
                </a:solidFill>
                <a:latin typeface="Arial Narrow" panose="020B0606020202030204" pitchFamily="34" charset="0"/>
              </a:rPr>
              <a:t> Among Breast Cancer Patients</a:t>
            </a:r>
          </a:p>
        </p:txBody>
      </p:sp>
    </p:spTree>
  </p:cSld>
  <p:clrMapOvr>
    <a:masterClrMapping/>
  </p:clrMapOvr>
</p:sld>
</file>

<file path=ppt/theme/theme1.xml><?xml version="1.0" encoding="utf-8"?>
<a:theme xmlns:a="http://schemas.openxmlformats.org/drawingml/2006/main" name="Pixel">
  <a:themeElements>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Pixe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Pixel</Template>
  <TotalTime>10266</TotalTime>
  <Words>2930</Words>
  <Application>Microsoft Office PowerPoint</Application>
  <PresentationFormat>On-screen Show (4:3)</PresentationFormat>
  <Paragraphs>361</Paragraphs>
  <Slides>45</Slides>
  <Notes>1</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45</vt:i4>
      </vt:variant>
    </vt:vector>
  </HeadingPairs>
  <TitlesOfParts>
    <vt:vector size="53" baseType="lpstr">
      <vt:lpstr>Arial</vt:lpstr>
      <vt:lpstr>Arial Black</vt:lpstr>
      <vt:lpstr>Arial Narrow</vt:lpstr>
      <vt:lpstr>System</vt:lpstr>
      <vt:lpstr>Times New Roman</vt:lpstr>
      <vt:lpstr>Wingdings</vt:lpstr>
      <vt:lpstr>Pixel</vt:lpstr>
      <vt:lpstr>Chart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Psychosocial Resources and Threat Perception</vt:lpstr>
      <vt:lpstr>Psychosocial Resources and Coping</vt:lpstr>
      <vt:lpstr>Emotional Support and Mortality  After Heart Attack (Berkman et al., 1992)</vt:lpstr>
      <vt:lpstr>How Do Emotional Resources Work?</vt:lpstr>
      <vt:lpstr>Social Support and Perception of Hill Steepness Schnall, Harber, Stefanucci, &amp; Proffitt (2008). Journal of Experimental Social Psychology, 44, 1246-1255</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Effects of Friendship Duration and Mood on Slant Perception</vt:lpstr>
      <vt:lpstr>Social Support and Slant Perception Schnall, Harber, Stefanucci, &amp; Proffitt (2008). Journal of Experimental Social Psychology, 44, 1246-1255</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harber</dc:creator>
  <cp:lastModifiedBy>Kent Harber</cp:lastModifiedBy>
  <cp:revision>235</cp:revision>
  <cp:lastPrinted>2022-10-18T13:54:08Z</cp:lastPrinted>
  <dcterms:created xsi:type="dcterms:W3CDTF">1601-01-01T00:00:00Z</dcterms:created>
  <dcterms:modified xsi:type="dcterms:W3CDTF">2024-02-22T15:34:24Z</dcterms:modified>
</cp:coreProperties>
</file>