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6"/>
  </p:notesMasterIdLst>
  <p:sldIdLst>
    <p:sldId id="491" r:id="rId2"/>
    <p:sldId id="439" r:id="rId3"/>
    <p:sldId id="443" r:id="rId4"/>
    <p:sldId id="478" r:id="rId5"/>
    <p:sldId id="480" r:id="rId6"/>
    <p:sldId id="485" r:id="rId7"/>
    <p:sldId id="489" r:id="rId8"/>
    <p:sldId id="365" r:id="rId9"/>
    <p:sldId id="367" r:id="rId10"/>
    <p:sldId id="484" r:id="rId11"/>
    <p:sldId id="368" r:id="rId12"/>
    <p:sldId id="369" r:id="rId13"/>
    <p:sldId id="481" r:id="rId14"/>
    <p:sldId id="469" r:id="rId15"/>
    <p:sldId id="447" r:id="rId16"/>
    <p:sldId id="431" r:id="rId17"/>
    <p:sldId id="432" r:id="rId18"/>
    <p:sldId id="433" r:id="rId19"/>
    <p:sldId id="434" r:id="rId20"/>
    <p:sldId id="435" r:id="rId21"/>
    <p:sldId id="475" r:id="rId22"/>
    <p:sldId id="476" r:id="rId23"/>
    <p:sldId id="470" r:id="rId24"/>
    <p:sldId id="471" r:id="rId25"/>
    <p:sldId id="472" r:id="rId26"/>
    <p:sldId id="473" r:id="rId27"/>
    <p:sldId id="474" r:id="rId28"/>
    <p:sldId id="422" r:id="rId29"/>
    <p:sldId id="423" r:id="rId30"/>
    <p:sldId id="424" r:id="rId31"/>
    <p:sldId id="425" r:id="rId32"/>
    <p:sldId id="428" r:id="rId33"/>
    <p:sldId id="490" r:id="rId34"/>
    <p:sldId id="429" r:id="rId35"/>
  </p:sldIdLst>
  <p:sldSz cx="9144000" cy="6858000" type="screen4x3"/>
  <p:notesSz cx="6881813"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FF99"/>
    <a:srgbClr val="FF33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94614" autoAdjust="0"/>
  </p:normalViewPr>
  <p:slideViewPr>
    <p:cSldViewPr>
      <p:cViewPr varScale="1">
        <p:scale>
          <a:sx n="68" d="100"/>
          <a:sy n="68" d="100"/>
        </p:scale>
        <p:origin x="15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978" name="Rectangle 2"/>
          <p:cNvSpPr>
            <a:spLocks noGrp="1" noChangeArrowheads="1"/>
          </p:cNvSpPr>
          <p:nvPr>
            <p:ph type="hdr" sz="quarter"/>
          </p:nvPr>
        </p:nvSpPr>
        <p:spPr bwMode="auto">
          <a:xfrm>
            <a:off x="0"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defRPr sz="1200">
                <a:latin typeface="Times New Roman" pitchFamily="18" charset="0"/>
              </a:defRPr>
            </a:lvl1pPr>
          </a:lstStyle>
          <a:p>
            <a:pPr>
              <a:defRPr/>
            </a:pPr>
            <a:endParaRPr lang="en-US" altLang="en-US"/>
          </a:p>
        </p:txBody>
      </p:sp>
      <p:sp>
        <p:nvSpPr>
          <p:cNvPr id="254979" name="Rectangle 3"/>
          <p:cNvSpPr>
            <a:spLocks noGrp="1" noChangeArrowheads="1"/>
          </p:cNvSpPr>
          <p:nvPr>
            <p:ph type="dt" idx="1"/>
          </p:nvPr>
        </p:nvSpPr>
        <p:spPr bwMode="auto">
          <a:xfrm>
            <a:off x="3898102"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a:defRPr sz="1200">
                <a:latin typeface="Times New Roman" pitchFamily="18"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4981" name="Rectangle 5"/>
          <p:cNvSpPr>
            <a:spLocks noGrp="1" noChangeArrowheads="1"/>
          </p:cNvSpPr>
          <p:nvPr>
            <p:ph type="body" sz="quarter" idx="3"/>
          </p:nvPr>
        </p:nvSpPr>
        <p:spPr bwMode="auto">
          <a:xfrm>
            <a:off x="688182" y="4415790"/>
            <a:ext cx="550545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54982" name="Rectangle 6"/>
          <p:cNvSpPr>
            <a:spLocks noGrp="1" noChangeArrowheads="1"/>
          </p:cNvSpPr>
          <p:nvPr>
            <p:ph type="ftr" sz="quarter" idx="4"/>
          </p:nvPr>
        </p:nvSpPr>
        <p:spPr bwMode="auto">
          <a:xfrm>
            <a:off x="0" y="8829967"/>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defRPr sz="1200">
                <a:latin typeface="Times New Roman" pitchFamily="18" charset="0"/>
              </a:defRPr>
            </a:lvl1pPr>
          </a:lstStyle>
          <a:p>
            <a:pPr>
              <a:defRPr/>
            </a:pPr>
            <a:endParaRPr lang="en-US" altLang="en-US"/>
          </a:p>
        </p:txBody>
      </p:sp>
      <p:sp>
        <p:nvSpPr>
          <p:cNvPr id="254983" name="Rectangle 7"/>
          <p:cNvSpPr>
            <a:spLocks noGrp="1" noChangeArrowheads="1"/>
          </p:cNvSpPr>
          <p:nvPr>
            <p:ph type="sldNum" sz="quarter" idx="5"/>
          </p:nvPr>
        </p:nvSpPr>
        <p:spPr bwMode="auto">
          <a:xfrm>
            <a:off x="3898102" y="8829967"/>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a:defRPr sz="1200">
                <a:latin typeface="Times New Roman" panose="02020603050405020304" pitchFamily="18" charset="0"/>
              </a:defRPr>
            </a:lvl1pPr>
          </a:lstStyle>
          <a:p>
            <a:pPr>
              <a:defRPr/>
            </a:pPr>
            <a:fld id="{AD8BFEBF-3D66-4929-A966-FF4E2DF1C1C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DA43D2-246B-4F27-9D4A-4BB007B87FAA}" type="slidenum">
              <a:rPr lang="en-US" smtClean="0"/>
              <a:t>12</a:t>
            </a:fld>
            <a:endParaRPr lang="en-US"/>
          </a:p>
        </p:txBody>
      </p:sp>
    </p:spTree>
    <p:extLst>
      <p:ext uri="{BB962C8B-B14F-4D97-AF65-F5344CB8AC3E}">
        <p14:creationId xmlns:p14="http://schemas.microsoft.com/office/powerpoint/2010/main" val="2865968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defRPr/>
              </a:pPr>
              <a:endParaRPr lang="en-US" altLang="en-US">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a:latin typeface="Times New Roman" pitchFamily="18" charset="0"/>
                </a:endParaRPr>
              </a:p>
            </p:txBody>
          </p:sp>
        </p:grpSp>
      </p:grpSp>
      <p:sp>
        <p:nvSpPr>
          <p:cNvPr id="1230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altLang="en-US" noProof="0"/>
              <a:t>Click to edit Master title style</a:t>
            </a:r>
          </a:p>
        </p:txBody>
      </p:sp>
      <p:sp>
        <p:nvSpPr>
          <p:cNvPr id="1230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altLang="en-US" noProof="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en-US"/>
          </a:p>
        </p:txBody>
      </p:sp>
      <p:sp>
        <p:nvSpPr>
          <p:cNvPr id="19" name="Rectangle 17"/>
          <p:cNvSpPr>
            <a:spLocks noGrp="1" noChangeArrowheads="1"/>
          </p:cNvSpPr>
          <p:nvPr>
            <p:ph type="ftr" sz="quarter" idx="11"/>
          </p:nvPr>
        </p:nvSpPr>
        <p:spPr/>
        <p:txBody>
          <a:bodyPr/>
          <a:lstStyle>
            <a:lvl1pPr>
              <a:defRPr/>
            </a:lvl1pPr>
          </a:lstStyle>
          <a:p>
            <a:pPr>
              <a:defRPr/>
            </a:pPr>
            <a:endParaRPr lang="en-US" altLang="en-US"/>
          </a:p>
        </p:txBody>
      </p:sp>
      <p:sp>
        <p:nvSpPr>
          <p:cNvPr id="20" name="Rectangle 18"/>
          <p:cNvSpPr>
            <a:spLocks noGrp="1" noChangeArrowheads="1"/>
          </p:cNvSpPr>
          <p:nvPr>
            <p:ph type="sldNum" sz="quarter" idx="12"/>
          </p:nvPr>
        </p:nvSpPr>
        <p:spPr/>
        <p:txBody>
          <a:bodyPr/>
          <a:lstStyle>
            <a:lvl1pPr>
              <a:defRPr/>
            </a:lvl1pPr>
          </a:lstStyle>
          <a:p>
            <a:pPr>
              <a:defRPr/>
            </a:pPr>
            <a:fld id="{C0C89233-1642-4B6D-B24F-04F7CF96B35E}" type="slidenum">
              <a:rPr lang="en-US" altLang="en-US"/>
              <a:pPr>
                <a:defRPr/>
              </a:pPr>
              <a:t>‹#›</a:t>
            </a:fld>
            <a:endParaRPr lang="en-US" altLang="en-US"/>
          </a:p>
        </p:txBody>
      </p:sp>
    </p:spTree>
    <p:extLst>
      <p:ext uri="{BB962C8B-B14F-4D97-AF65-F5344CB8AC3E}">
        <p14:creationId xmlns:p14="http://schemas.microsoft.com/office/powerpoint/2010/main" val="160921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AF409584-B7E8-4DDA-9446-9164628D0FF6}"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57957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144B9164-D01F-462C-8D97-89054D1AA226}"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427585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7" name="Rectangle 3"/>
          <p:cNvSpPr>
            <a:spLocks noGrp="1" noChangeArrowheads="1"/>
          </p:cNvSpPr>
          <p:nvPr>
            <p:ph type="sldNum" sz="quarter" idx="11"/>
          </p:nvPr>
        </p:nvSpPr>
        <p:spPr>
          <a:ln/>
        </p:spPr>
        <p:txBody>
          <a:bodyPr/>
          <a:lstStyle>
            <a:lvl1pPr>
              <a:defRPr/>
            </a:lvl1pPr>
          </a:lstStyle>
          <a:p>
            <a:pPr>
              <a:defRPr/>
            </a:pPr>
            <a:fld id="{DA32255F-51EA-466E-8A8D-E7DE486587F0}" type="slidenum">
              <a:rPr lang="en-US" altLang="en-US"/>
              <a:pPr>
                <a:defRPr/>
              </a:pPr>
              <a:t>‹#›</a:t>
            </a:fld>
            <a:endParaRPr lang="en-US" alt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542397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Chart Placeholder 2"/>
          <p:cNvSpPr>
            <a:spLocks noGrp="1"/>
          </p:cNvSpPr>
          <p:nvPr>
            <p:ph type="chart" idx="1"/>
          </p:nvPr>
        </p:nvSpPr>
        <p:spPr>
          <a:xfrm>
            <a:off x="457200" y="1981200"/>
            <a:ext cx="8229600" cy="3886200"/>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1C3B0E47-9076-4E04-8D45-751B7CD20348}"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932859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7" name="Rectangle 3"/>
          <p:cNvSpPr>
            <a:spLocks noGrp="1" noChangeArrowheads="1"/>
          </p:cNvSpPr>
          <p:nvPr>
            <p:ph type="sldNum" sz="quarter" idx="11"/>
          </p:nvPr>
        </p:nvSpPr>
        <p:spPr>
          <a:ln/>
        </p:spPr>
        <p:txBody>
          <a:bodyPr/>
          <a:lstStyle>
            <a:lvl1pPr>
              <a:defRPr/>
            </a:lvl1pPr>
          </a:lstStyle>
          <a:p>
            <a:pPr>
              <a:defRPr/>
            </a:pPr>
            <a:fld id="{0FC574BB-77D9-4B95-A471-DD6D93DED7D9}" type="slidenum">
              <a:rPr lang="en-US" altLang="en-US"/>
              <a:pPr>
                <a:defRPr/>
              </a:pPr>
              <a:t>‹#›</a:t>
            </a:fld>
            <a:endParaRPr lang="en-US" alt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773809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710E1468-E401-495E-91E0-FC6277CCC213}"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585954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782FEDE2-7891-45A5-B087-D29A29DC8A51}"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309923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703E13A8-F968-40C0-8F6C-550906A44679}"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718676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F272E07D-9EF5-40FA-BFC6-18578C8B587D}"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418611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3"/>
          <p:cNvSpPr>
            <a:spLocks noGrp="1" noChangeArrowheads="1"/>
          </p:cNvSpPr>
          <p:nvPr>
            <p:ph type="sldNum" sz="quarter" idx="11"/>
          </p:nvPr>
        </p:nvSpPr>
        <p:spPr>
          <a:ln/>
        </p:spPr>
        <p:txBody>
          <a:bodyPr/>
          <a:lstStyle>
            <a:lvl1pPr>
              <a:defRPr/>
            </a:lvl1pPr>
          </a:lstStyle>
          <a:p>
            <a:pPr>
              <a:defRPr/>
            </a:pPr>
            <a:fld id="{137D33EB-D46A-4772-8920-97B51D70BD71}" type="slidenum">
              <a:rPr lang="en-US" altLang="en-US"/>
              <a:pPr>
                <a:defRPr/>
              </a:pPr>
              <a:t>‹#›</a:t>
            </a:fld>
            <a:endParaRPr lang="en-US" alt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0030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3"/>
          <p:cNvSpPr>
            <a:spLocks noGrp="1" noChangeArrowheads="1"/>
          </p:cNvSpPr>
          <p:nvPr>
            <p:ph type="sldNum" sz="quarter" idx="11"/>
          </p:nvPr>
        </p:nvSpPr>
        <p:spPr>
          <a:ln/>
        </p:spPr>
        <p:txBody>
          <a:bodyPr/>
          <a:lstStyle>
            <a:lvl1pPr>
              <a:defRPr/>
            </a:lvl1pPr>
          </a:lstStyle>
          <a:p>
            <a:pPr>
              <a:defRPr/>
            </a:pPr>
            <a:fld id="{F7D80EF0-5363-4EB1-B13E-1B92BD6ED6D9}" type="slidenum">
              <a:rPr lang="en-US" altLang="en-US"/>
              <a:pPr>
                <a:defRPr/>
              </a:pPr>
              <a:t>‹#›</a:t>
            </a:fld>
            <a:endParaRPr lang="en-US" alt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289175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3"/>
          <p:cNvSpPr>
            <a:spLocks noGrp="1" noChangeArrowheads="1"/>
          </p:cNvSpPr>
          <p:nvPr>
            <p:ph type="sldNum" sz="quarter" idx="11"/>
          </p:nvPr>
        </p:nvSpPr>
        <p:spPr>
          <a:ln/>
        </p:spPr>
        <p:txBody>
          <a:bodyPr/>
          <a:lstStyle>
            <a:lvl1pPr>
              <a:defRPr/>
            </a:lvl1pPr>
          </a:lstStyle>
          <a:p>
            <a:pPr>
              <a:defRPr/>
            </a:pPr>
            <a:fld id="{DBD8A44A-CD53-444B-B5C2-3B39FA5E6552}" type="slidenum">
              <a:rPr lang="en-US" altLang="en-US"/>
              <a:pPr>
                <a:defRPr/>
              </a:pPr>
              <a:t>‹#›</a:t>
            </a:fld>
            <a:endParaRPr lang="en-US" alt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1215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2BA714A2-446D-44E8-A71E-22D38C09B651}"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806594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D7E46003-9A1F-4028-9E04-057EDABA23BD}"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17070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ltLang="en-US"/>
          </a:p>
        </p:txBody>
      </p:sp>
      <p:sp>
        <p:nvSpPr>
          <p:cNvPr id="11267"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7347DBC8-2B2C-40DF-817F-98B918495599}" type="slidenum">
              <a:rPr lang="en-US" altLang="en-US"/>
              <a:pPr>
                <a:defRPr/>
              </a:pPr>
              <a:t>‹#›</a:t>
            </a:fld>
            <a:endParaRPr lang="en-US" alt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defRPr/>
              </a:pPr>
              <a:endParaRPr lang="en-US" altLang="en-US">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sz="1800">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sz="1800">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sz="1800">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sz="1800">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sz="1800">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en-US" altLang="en-US" sz="180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80"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796"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3.bin"/><Relationship Id="rId1" Type="http://schemas.openxmlformats.org/officeDocument/2006/relationships/slideLayout" Target="../slideLayouts/slideLayout7.xml"/><Relationship Id="rId5" Type="http://schemas.openxmlformats.org/officeDocument/2006/relationships/image" Target="../media/image23.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 y="1524000"/>
            <a:ext cx="8610600" cy="1692771"/>
          </a:xfrm>
          <a:prstGeom prst="rect">
            <a:avLst/>
          </a:prstGeom>
          <a:noFill/>
        </p:spPr>
        <p:txBody>
          <a:bodyPr wrap="square" rtlCol="0">
            <a:spAutoFit/>
          </a:bodyPr>
          <a:lstStyle/>
          <a:p>
            <a:pPr algn="ctr"/>
            <a:r>
              <a:rPr lang="en-US" sz="3600" dirty="0">
                <a:solidFill>
                  <a:srgbClr val="0070C0"/>
                </a:solidFill>
              </a:rPr>
              <a:t>Class 13: </a:t>
            </a:r>
          </a:p>
          <a:p>
            <a:pPr algn="ctr"/>
            <a:r>
              <a:rPr lang="en-US" sz="3600" dirty="0">
                <a:solidFill>
                  <a:srgbClr val="0070C0"/>
                </a:solidFill>
              </a:rPr>
              <a:t> </a:t>
            </a:r>
          </a:p>
          <a:p>
            <a:pPr algn="ctr"/>
            <a:r>
              <a:rPr lang="en-US" sz="3200" dirty="0">
                <a:solidFill>
                  <a:srgbClr val="0070C0"/>
                </a:solidFill>
              </a:rPr>
              <a:t>Positive Illusions, Self Affirmation, and Coping</a:t>
            </a:r>
          </a:p>
        </p:txBody>
      </p:sp>
    </p:spTree>
    <p:extLst>
      <p:ext uri="{BB962C8B-B14F-4D97-AF65-F5344CB8AC3E}">
        <p14:creationId xmlns:p14="http://schemas.microsoft.com/office/powerpoint/2010/main" val="4230018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533400" y="6096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Bad Events Threaten Self Esteem</a:t>
            </a:r>
          </a:p>
        </p:txBody>
      </p:sp>
      <p:pic>
        <p:nvPicPr>
          <p:cNvPr id="4915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524000"/>
            <a:ext cx="19145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6" name="Text Box 6"/>
          <p:cNvSpPr txBox="1">
            <a:spLocks noChangeArrowheads="1"/>
          </p:cNvSpPr>
          <p:nvPr/>
        </p:nvSpPr>
        <p:spPr bwMode="auto">
          <a:xfrm>
            <a:off x="228600" y="1752600"/>
            <a:ext cx="5791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latin typeface="Arial Narrow" panose="020B0606020202030204" pitchFamily="34" charset="0"/>
              </a:rPr>
              <a:t>When people suffer bad events, they feel bad about selves, even if they are not responsible.  </a:t>
            </a:r>
            <a:r>
              <a:rPr lang="en-US" altLang="en-US" sz="2400" b="1" dirty="0">
                <a:latin typeface="Arial Narrow" panose="020B0606020202030204" pitchFamily="34" charset="0"/>
              </a:rPr>
              <a:t>Why?</a:t>
            </a:r>
          </a:p>
        </p:txBody>
      </p:sp>
      <p:sp>
        <p:nvSpPr>
          <p:cNvPr id="221191" name="Text Box 7"/>
          <p:cNvSpPr txBox="1">
            <a:spLocks noChangeArrowheads="1"/>
          </p:cNvSpPr>
          <p:nvPr/>
        </p:nvSpPr>
        <p:spPr bwMode="auto">
          <a:xfrm>
            <a:off x="228600" y="3177540"/>
            <a:ext cx="5715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dirty="0">
                <a:latin typeface="Arial Narrow" panose="020B0606020202030204" pitchFamily="34" charset="0"/>
              </a:rPr>
              <a:t>Just world beliefs:</a:t>
            </a:r>
            <a:r>
              <a:rPr lang="en-US" altLang="en-US" sz="2400" dirty="0">
                <a:latin typeface="Arial Narrow" panose="020B0606020202030204" pitchFamily="34" charset="0"/>
              </a:rPr>
              <a:t>  Good things happen to good people, bad things happen to bad people.  Therefore, if something bad happened to me…</a:t>
            </a:r>
          </a:p>
        </p:txBody>
      </p:sp>
      <p:sp>
        <p:nvSpPr>
          <p:cNvPr id="221192" name="Text Box 8"/>
          <p:cNvSpPr txBox="1">
            <a:spLocks noChangeArrowheads="1"/>
          </p:cNvSpPr>
          <p:nvPr/>
        </p:nvSpPr>
        <p:spPr bwMode="auto">
          <a:xfrm>
            <a:off x="228600" y="4602480"/>
            <a:ext cx="5715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latin typeface="Arial Narrow" panose="020B0606020202030204" pitchFamily="34" charset="0"/>
              </a:rPr>
              <a:t>People are very good at restoring self worth.  Even after disfiguring surgery, painful treatment, constant threat of cancer recurrence.     </a:t>
            </a:r>
          </a:p>
          <a:p>
            <a:pPr>
              <a:spcBef>
                <a:spcPct val="50000"/>
              </a:spcBef>
              <a:buClrTx/>
              <a:buSzTx/>
              <a:buFontTx/>
              <a:buNone/>
            </a:pPr>
            <a:r>
              <a:rPr lang="en-US" altLang="en-US" sz="2400" u="sng" dirty="0">
                <a:latin typeface="Arial Narrow" panose="020B0606020202030204" pitchFamily="34" charset="0"/>
              </a:rPr>
              <a:t>How do they do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1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1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1" grpId="0"/>
      <p:bldP spid="22119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228600" y="1298575"/>
            <a:ext cx="8763000" cy="548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200" dirty="0">
                <a:latin typeface="Arial Narrow" panose="020B0606020202030204" pitchFamily="34" charset="0"/>
              </a:rPr>
              <a:t>	</a:t>
            </a:r>
            <a:r>
              <a:rPr lang="en-US" altLang="en-US" sz="2200" b="1" dirty="0">
                <a:latin typeface="Arial Narrow" panose="020B0606020202030204" pitchFamily="34" charset="0"/>
              </a:rPr>
              <a:t>Woman who underwent lumpectomy</a:t>
            </a:r>
          </a:p>
          <a:p>
            <a:pPr>
              <a:spcBef>
                <a:spcPct val="0"/>
              </a:spcBef>
              <a:buClrTx/>
              <a:buSzTx/>
              <a:buFontTx/>
              <a:buNone/>
            </a:pPr>
            <a:endParaRPr lang="en-US" altLang="en-US" sz="800" b="1" i="1" dirty="0">
              <a:latin typeface="Arial Narrow" panose="020B0606020202030204" pitchFamily="34" charset="0"/>
            </a:endParaRPr>
          </a:p>
          <a:p>
            <a:pPr>
              <a:spcBef>
                <a:spcPct val="0"/>
              </a:spcBef>
              <a:buClrTx/>
              <a:buSzTx/>
              <a:buFontTx/>
              <a:buNone/>
            </a:pPr>
            <a:r>
              <a:rPr lang="en-US" altLang="en-US" sz="2200" i="1" dirty="0">
                <a:latin typeface="Arial Narrow" panose="020B0606020202030204" pitchFamily="34" charset="0"/>
              </a:rPr>
              <a:t>I had a comparatively small amount of surgery.  How awful it must be for women who have had a mastectomy. I just can’t imagine, it would seem so difficult.</a:t>
            </a:r>
          </a:p>
          <a:p>
            <a:pPr>
              <a:spcBef>
                <a:spcPct val="0"/>
              </a:spcBef>
              <a:buClrTx/>
              <a:buSzTx/>
              <a:buFontTx/>
              <a:buNone/>
            </a:pPr>
            <a:endParaRPr lang="en-US" altLang="en-US" sz="1200" i="1" dirty="0">
              <a:latin typeface="Arial Narrow" panose="020B0606020202030204" pitchFamily="34" charset="0"/>
            </a:endParaRPr>
          </a:p>
          <a:p>
            <a:pPr>
              <a:spcBef>
                <a:spcPct val="0"/>
              </a:spcBef>
              <a:buClrTx/>
              <a:buSzTx/>
              <a:buFontTx/>
              <a:buNone/>
            </a:pPr>
            <a:r>
              <a:rPr lang="en-US" altLang="en-US" sz="2200" b="1" i="1" dirty="0">
                <a:latin typeface="Arial Narrow" panose="020B0606020202030204" pitchFamily="34" charset="0"/>
              </a:rPr>
              <a:t>	</a:t>
            </a:r>
            <a:r>
              <a:rPr lang="en-US" altLang="en-US" sz="2200" b="1" dirty="0">
                <a:latin typeface="Arial Narrow" panose="020B0606020202030204" pitchFamily="34" charset="0"/>
              </a:rPr>
              <a:t>Woman who had a mastectomy</a:t>
            </a:r>
          </a:p>
          <a:p>
            <a:pPr>
              <a:spcBef>
                <a:spcPct val="0"/>
              </a:spcBef>
              <a:buClrTx/>
              <a:buSzTx/>
              <a:buFontTx/>
              <a:buNone/>
            </a:pPr>
            <a:endParaRPr lang="en-US" altLang="en-US" sz="800" b="1" i="1" dirty="0">
              <a:latin typeface="Arial Narrow" panose="020B0606020202030204" pitchFamily="34" charset="0"/>
            </a:endParaRPr>
          </a:p>
          <a:p>
            <a:pPr>
              <a:spcBef>
                <a:spcPct val="0"/>
              </a:spcBef>
              <a:buClrTx/>
              <a:buSzTx/>
              <a:buFontTx/>
              <a:buNone/>
            </a:pPr>
            <a:r>
              <a:rPr lang="en-US" altLang="en-US" sz="2200" i="1" dirty="0">
                <a:latin typeface="Arial Narrow" panose="020B0606020202030204" pitchFamily="34" charset="0"/>
              </a:rPr>
              <a:t>It was not tragic.  It worked out okay.  Now if the thing had spread all over, I would have had a whole different story for you.</a:t>
            </a:r>
          </a:p>
          <a:p>
            <a:pPr>
              <a:spcBef>
                <a:spcPct val="0"/>
              </a:spcBef>
              <a:buClrTx/>
              <a:buSzTx/>
              <a:buFontTx/>
              <a:buNone/>
            </a:pPr>
            <a:endParaRPr lang="en-US" altLang="en-US" sz="1200" dirty="0">
              <a:latin typeface="Arial Narrow" panose="020B0606020202030204" pitchFamily="34" charset="0"/>
            </a:endParaRPr>
          </a:p>
          <a:p>
            <a:pPr>
              <a:spcBef>
                <a:spcPct val="0"/>
              </a:spcBef>
              <a:buClrTx/>
              <a:buSzTx/>
              <a:buFontTx/>
              <a:buNone/>
            </a:pPr>
            <a:r>
              <a:rPr lang="en-US" altLang="en-US" sz="2200" dirty="0">
                <a:latin typeface="Arial Narrow" panose="020B0606020202030204" pitchFamily="34" charset="0"/>
              </a:rPr>
              <a:t>	</a:t>
            </a:r>
            <a:r>
              <a:rPr lang="en-US" altLang="en-US" sz="2200" b="1" dirty="0">
                <a:latin typeface="Arial Narrow" panose="020B0606020202030204" pitchFamily="34" charset="0"/>
              </a:rPr>
              <a:t>An older woman</a:t>
            </a:r>
          </a:p>
          <a:p>
            <a:pPr>
              <a:spcBef>
                <a:spcPct val="0"/>
              </a:spcBef>
              <a:buClrTx/>
              <a:buSzTx/>
              <a:buFontTx/>
              <a:buNone/>
            </a:pPr>
            <a:endParaRPr lang="en-US" altLang="en-US" sz="800" b="1" dirty="0">
              <a:latin typeface="Arial Narrow" panose="020B0606020202030204" pitchFamily="34" charset="0"/>
            </a:endParaRPr>
          </a:p>
          <a:p>
            <a:pPr>
              <a:spcBef>
                <a:spcPct val="0"/>
              </a:spcBef>
              <a:buClrTx/>
              <a:buSzTx/>
              <a:buFontTx/>
              <a:buNone/>
            </a:pPr>
            <a:r>
              <a:rPr lang="en-US" altLang="en-US" sz="2200" i="1" dirty="0">
                <a:latin typeface="Arial Narrow" panose="020B0606020202030204" pitchFamily="34" charset="0"/>
              </a:rPr>
              <a:t>The people I really feel sorry for are these younger gals.  To lose a breast when you’re so young must be awful.  I’m 73; what do I need a breast for?</a:t>
            </a:r>
          </a:p>
          <a:p>
            <a:pPr>
              <a:spcBef>
                <a:spcPct val="0"/>
              </a:spcBef>
              <a:buClrTx/>
              <a:buSzTx/>
              <a:buFontTx/>
              <a:buNone/>
            </a:pPr>
            <a:endParaRPr lang="en-US" altLang="en-US" sz="1200" i="1" dirty="0">
              <a:latin typeface="Arial Narrow" panose="020B0606020202030204" pitchFamily="34" charset="0"/>
            </a:endParaRPr>
          </a:p>
          <a:p>
            <a:pPr>
              <a:spcBef>
                <a:spcPct val="0"/>
              </a:spcBef>
              <a:buClrTx/>
              <a:buSzTx/>
              <a:buFontTx/>
              <a:buNone/>
            </a:pPr>
            <a:r>
              <a:rPr lang="en-US" altLang="en-US" sz="2200" b="1" i="1" dirty="0">
                <a:latin typeface="Arial Narrow" panose="020B0606020202030204" pitchFamily="34" charset="0"/>
              </a:rPr>
              <a:t>	</a:t>
            </a:r>
            <a:r>
              <a:rPr lang="en-US" altLang="en-US" sz="2200" b="1" dirty="0">
                <a:latin typeface="Arial Narrow" panose="020B0606020202030204" pitchFamily="34" charset="0"/>
              </a:rPr>
              <a:t>A young woman (apparently having lost a breast)</a:t>
            </a:r>
          </a:p>
          <a:p>
            <a:pPr>
              <a:spcBef>
                <a:spcPct val="0"/>
              </a:spcBef>
              <a:buClrTx/>
              <a:buSzTx/>
              <a:buFontTx/>
              <a:buNone/>
            </a:pPr>
            <a:endParaRPr lang="en-US" altLang="en-US" sz="800" b="1" i="1" dirty="0">
              <a:latin typeface="Arial Narrow" panose="020B0606020202030204" pitchFamily="34" charset="0"/>
            </a:endParaRPr>
          </a:p>
          <a:p>
            <a:pPr>
              <a:spcBef>
                <a:spcPct val="0"/>
              </a:spcBef>
              <a:buClrTx/>
              <a:buSzTx/>
              <a:buFontTx/>
              <a:buNone/>
            </a:pPr>
            <a:r>
              <a:rPr lang="en-US" altLang="en-US" sz="2200" i="1" dirty="0">
                <a:latin typeface="Arial Narrow" panose="020B0606020202030204" pitchFamily="34" charset="0"/>
              </a:rPr>
              <a:t>If I hadn’t been married, I think this thing would have really gotten to me.  I can’t imagine dating or whatever knowing you have this thing and not knowing how to tell the man about it.</a:t>
            </a:r>
          </a:p>
        </p:txBody>
      </p:sp>
      <p:sp>
        <p:nvSpPr>
          <p:cNvPr id="50179" name="Text Box 5"/>
          <p:cNvSpPr txBox="1">
            <a:spLocks noChangeArrowheads="1"/>
          </p:cNvSpPr>
          <p:nvPr/>
        </p:nvSpPr>
        <p:spPr bwMode="auto">
          <a:xfrm>
            <a:off x="152400" y="593725"/>
            <a:ext cx="8915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000" u="sng" dirty="0">
                <a:solidFill>
                  <a:srgbClr val="3333FF"/>
                </a:solidFill>
                <a:latin typeface="Arial Narrow" panose="020B0606020202030204" pitchFamily="34" charset="0"/>
              </a:rPr>
              <a:t>Downward Social Comparison</a:t>
            </a:r>
            <a:r>
              <a:rPr lang="en-US" altLang="en-US" sz="3000" dirty="0">
                <a:solidFill>
                  <a:srgbClr val="3333FF"/>
                </a:solidFill>
                <a:latin typeface="Arial Narrow" panose="020B0606020202030204" pitchFamily="34" charset="0"/>
              </a:rPr>
              <a:t> Among Breast Cancer Patients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152400" y="1558925"/>
            <a:ext cx="8763000"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b="1" dirty="0">
                <a:latin typeface="Arial Narrow" panose="020B0606020202030204" pitchFamily="34" charset="0"/>
              </a:rPr>
              <a:t>Types of Illusions</a:t>
            </a:r>
          </a:p>
          <a:p>
            <a:pPr>
              <a:spcBef>
                <a:spcPct val="0"/>
              </a:spcBef>
              <a:buClrTx/>
              <a:buSzTx/>
              <a:buFontTx/>
              <a:buNone/>
            </a:pPr>
            <a:endParaRPr lang="en-US" altLang="en-US" sz="20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	1.  Downward social comparison</a:t>
            </a:r>
          </a:p>
          <a:p>
            <a:pPr>
              <a:spcBef>
                <a:spcPct val="0"/>
              </a:spcBef>
              <a:buClrTx/>
              <a:buSzTx/>
              <a:buFontTx/>
              <a:buNone/>
            </a:pPr>
            <a:r>
              <a:rPr lang="en-US" altLang="en-US" sz="2400" dirty="0">
                <a:latin typeface="Arial Narrow" panose="020B0606020202030204" pitchFamily="34" charset="0"/>
              </a:rPr>
              <a:t>	2.  Unsupported causal explanations</a:t>
            </a:r>
          </a:p>
          <a:p>
            <a:pPr>
              <a:spcBef>
                <a:spcPct val="0"/>
              </a:spcBef>
              <a:buClrTx/>
              <a:buSzTx/>
              <a:buFontTx/>
              <a:buNone/>
            </a:pPr>
            <a:r>
              <a:rPr lang="en-US" altLang="en-US" sz="2400" dirty="0">
                <a:latin typeface="Arial Narrow" panose="020B0606020202030204" pitchFamily="34" charset="0"/>
              </a:rPr>
              <a:t>		*  Cancer due to diet</a:t>
            </a:r>
          </a:p>
          <a:p>
            <a:pPr>
              <a:spcBef>
                <a:spcPct val="0"/>
              </a:spcBef>
              <a:buClrTx/>
              <a:buSzTx/>
              <a:buFontTx/>
              <a:buNone/>
            </a:pPr>
            <a:r>
              <a:rPr lang="en-US" altLang="en-US" sz="2400" dirty="0">
                <a:latin typeface="Arial Narrow" panose="020B0606020202030204" pitchFamily="34" charset="0"/>
              </a:rPr>
              <a:t>		*  “Cells have re-aligned.  Now I'm safe.”</a:t>
            </a:r>
          </a:p>
          <a:p>
            <a:pPr>
              <a:spcBef>
                <a:spcPct val="0"/>
              </a:spcBef>
              <a:buClrTx/>
              <a:buSzTx/>
              <a:buFontTx/>
              <a:buNone/>
            </a:pPr>
            <a:r>
              <a:rPr lang="en-US" altLang="en-US" sz="2400" dirty="0">
                <a:latin typeface="Arial Narrow" panose="020B0606020202030204" pitchFamily="34" charset="0"/>
              </a:rPr>
              <a:t>		*  Can stop cancer via imaging, positive thinking</a:t>
            </a:r>
          </a:p>
          <a:p>
            <a:pPr>
              <a:spcBef>
                <a:spcPct val="0"/>
              </a:spcBef>
              <a:buClrTx/>
              <a:buSzTx/>
              <a:buFontTx/>
              <a:buNone/>
            </a:pPr>
            <a:r>
              <a:rPr lang="en-US" altLang="en-US" sz="2400" dirty="0">
                <a:latin typeface="Arial Narrow" panose="020B0606020202030204" pitchFamily="34" charset="0"/>
              </a:rPr>
              <a:t>	3.  Denial</a:t>
            </a:r>
          </a:p>
          <a:p>
            <a:pPr>
              <a:spcBef>
                <a:spcPct val="0"/>
              </a:spcBef>
              <a:buClrTx/>
              <a:buSzTx/>
              <a:buFontTx/>
              <a:buNone/>
            </a:pPr>
            <a:endParaRPr lang="en-US" altLang="en-US" sz="2000" b="1" dirty="0">
              <a:latin typeface="Arial Narrow" panose="020B0606020202030204" pitchFamily="34" charset="0"/>
            </a:endParaRPr>
          </a:p>
          <a:p>
            <a:pPr>
              <a:spcBef>
                <a:spcPct val="0"/>
              </a:spcBef>
              <a:buClrTx/>
              <a:buSzTx/>
              <a:buFontTx/>
              <a:buNone/>
            </a:pPr>
            <a:r>
              <a:rPr lang="en-US" altLang="en-US" sz="2400" b="1" dirty="0">
                <a:latin typeface="Arial Narrow" panose="020B0606020202030204" pitchFamily="34" charset="0"/>
              </a:rPr>
              <a:t>Benefits?</a:t>
            </a:r>
            <a:endParaRPr lang="en-US" altLang="en-US" sz="2400" dirty="0">
              <a:latin typeface="Arial Narrow" panose="020B0606020202030204" pitchFamily="34" charset="0"/>
            </a:endParaRPr>
          </a:p>
        </p:txBody>
      </p:sp>
      <p:sp>
        <p:nvSpPr>
          <p:cNvPr id="206853" name="Text Box 5"/>
          <p:cNvSpPr txBox="1">
            <a:spLocks noChangeArrowheads="1"/>
          </p:cNvSpPr>
          <p:nvPr/>
        </p:nvSpPr>
        <p:spPr bwMode="auto">
          <a:xfrm>
            <a:off x="304800" y="5153025"/>
            <a:ext cx="7162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latin typeface="Arial Narrow" panose="020B0606020202030204" pitchFamily="34" charset="0"/>
              </a:rPr>
              <a:t>	1.  Enhance control</a:t>
            </a:r>
          </a:p>
          <a:p>
            <a:pPr>
              <a:spcBef>
                <a:spcPct val="0"/>
              </a:spcBef>
              <a:buClrTx/>
              <a:buSzTx/>
              <a:buFontTx/>
              <a:buNone/>
            </a:pPr>
            <a:r>
              <a:rPr lang="en-US" altLang="en-US" sz="2400">
                <a:latin typeface="Arial Narrow" panose="020B0606020202030204" pitchFamily="34" charset="0"/>
              </a:rPr>
              <a:t>	2.  Enhance self-worth</a:t>
            </a:r>
          </a:p>
          <a:p>
            <a:pPr>
              <a:spcBef>
                <a:spcPct val="0"/>
              </a:spcBef>
              <a:buClrTx/>
              <a:buSzTx/>
              <a:buFontTx/>
              <a:buNone/>
            </a:pPr>
            <a:r>
              <a:rPr lang="en-US" altLang="en-US" sz="2400">
                <a:latin typeface="Arial Narrow" panose="020B0606020202030204" pitchFamily="34" charset="0"/>
              </a:rPr>
              <a:t>	3.  Enhance persistence</a:t>
            </a:r>
          </a:p>
          <a:p>
            <a:pPr>
              <a:spcBef>
                <a:spcPct val="0"/>
              </a:spcBef>
              <a:buClrTx/>
              <a:buSzTx/>
              <a:buFontTx/>
              <a:buNone/>
            </a:pPr>
            <a:r>
              <a:rPr lang="en-US" altLang="en-US" sz="2400">
                <a:latin typeface="Arial Narrow" panose="020B0606020202030204" pitchFamily="34" charset="0"/>
              </a:rPr>
              <a:t>	4.  Encourage coping behaviors</a:t>
            </a:r>
          </a:p>
        </p:txBody>
      </p:sp>
      <p:sp>
        <p:nvSpPr>
          <p:cNvPr id="51204" name="Text Box 6"/>
          <p:cNvSpPr txBox="1">
            <a:spLocks noChangeArrowheads="1"/>
          </p:cNvSpPr>
          <p:nvPr/>
        </p:nvSpPr>
        <p:spPr bwMode="auto">
          <a:xfrm>
            <a:off x="685800" y="654050"/>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dirty="0">
                <a:solidFill>
                  <a:srgbClr val="3333FF"/>
                </a:solidFill>
                <a:latin typeface="Arial Narrow" panose="020B0606020202030204" pitchFamily="34" charset="0"/>
              </a:rPr>
              <a:t>Summary </a:t>
            </a:r>
            <a:r>
              <a:rPr lang="en-US" altLang="en-US" sz="3600">
                <a:solidFill>
                  <a:srgbClr val="3333FF"/>
                </a:solidFill>
                <a:latin typeface="Arial Narrow" panose="020B0606020202030204" pitchFamily="34" charset="0"/>
              </a:rPr>
              <a:t>of Types and </a:t>
            </a:r>
            <a:r>
              <a:rPr lang="en-US" altLang="en-US" sz="3600" dirty="0">
                <a:solidFill>
                  <a:srgbClr val="3333FF"/>
                </a:solidFill>
                <a:latin typeface="Arial Narrow" panose="020B0606020202030204" pitchFamily="34" charset="0"/>
              </a:rPr>
              <a:t>Benefits of Illusions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838200"/>
            <a:ext cx="7772400" cy="2739211"/>
          </a:xfrm>
          <a:prstGeom prst="rect">
            <a:avLst/>
          </a:prstGeom>
          <a:noFill/>
        </p:spPr>
        <p:txBody>
          <a:bodyPr wrap="square" rtlCol="0">
            <a:spAutoFit/>
          </a:bodyPr>
          <a:lstStyle/>
          <a:p>
            <a:pPr algn="ctr"/>
            <a:r>
              <a:rPr lang="en-US" sz="4400" dirty="0">
                <a:solidFill>
                  <a:srgbClr val="0070C0"/>
                </a:solidFill>
              </a:rPr>
              <a:t>Does Accepting Harsh Reality Do Any Good?</a:t>
            </a:r>
          </a:p>
          <a:p>
            <a:pPr algn="ctr"/>
            <a:endParaRPr lang="en-US" sz="2800" i="1" dirty="0">
              <a:solidFill>
                <a:srgbClr val="0070C0"/>
              </a:solidFill>
            </a:endParaRPr>
          </a:p>
          <a:p>
            <a:r>
              <a:rPr lang="en-US" sz="2800" dirty="0"/>
              <a:t>Are denial/distortion/positive illusions the best ways to cope with major negative events?</a:t>
            </a:r>
          </a:p>
        </p:txBody>
      </p:sp>
      <p:pic>
        <p:nvPicPr>
          <p:cNvPr id="3" name="Picture 2">
            <a:extLst>
              <a:ext uri="{FF2B5EF4-FFF2-40B4-BE49-F238E27FC236}">
                <a16:creationId xmlns:a16="http://schemas.microsoft.com/office/drawing/2014/main" id="{73DCAED7-935B-6AF2-7C39-D87613133A69}"/>
              </a:ext>
            </a:extLst>
          </p:cNvPr>
          <p:cNvPicPr>
            <a:picLocks noChangeAspect="1"/>
          </p:cNvPicPr>
          <p:nvPr/>
        </p:nvPicPr>
        <p:blipFill>
          <a:blip r:embed="rId2"/>
          <a:stretch>
            <a:fillRect/>
          </a:stretch>
        </p:blipFill>
        <p:spPr>
          <a:xfrm>
            <a:off x="1981200" y="4191000"/>
            <a:ext cx="4343400" cy="2286000"/>
          </a:xfrm>
          <a:prstGeom prst="rect">
            <a:avLst/>
          </a:prstGeom>
        </p:spPr>
      </p:pic>
    </p:spTree>
    <p:extLst>
      <p:ext uri="{BB962C8B-B14F-4D97-AF65-F5344CB8AC3E}">
        <p14:creationId xmlns:p14="http://schemas.microsoft.com/office/powerpoint/2010/main" val="3780001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76200" y="609600"/>
            <a:ext cx="883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dirty="0">
                <a:solidFill>
                  <a:srgbClr val="3333FF"/>
                </a:solidFill>
                <a:latin typeface="Arial Narrow" panose="020B0606020202030204" pitchFamily="34" charset="0"/>
              </a:rPr>
              <a:t>"Undoing": The Toxic Aspect of Illusion of Control</a:t>
            </a:r>
          </a:p>
        </p:txBody>
      </p:sp>
      <p:sp>
        <p:nvSpPr>
          <p:cNvPr id="6147" name="Text Box 5"/>
          <p:cNvSpPr txBox="1">
            <a:spLocks noChangeArrowheads="1"/>
          </p:cNvSpPr>
          <p:nvPr/>
        </p:nvSpPr>
        <p:spPr bwMode="auto">
          <a:xfrm>
            <a:off x="152400" y="1600200"/>
            <a:ext cx="533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latin typeface="Arial Narrow" panose="020B0606020202030204" pitchFamily="34" charset="0"/>
              </a:rPr>
              <a:t>Two Olympic sprinters lose in finals; one comes in second to last, the other second to first. Who has </a:t>
            </a:r>
            <a:r>
              <a:rPr lang="en-US" altLang="en-US" sz="2400" u="sng" dirty="0">
                <a:latin typeface="Arial Narrow" panose="020B0606020202030204" pitchFamily="34" charset="0"/>
              </a:rPr>
              <a:t>done better</a:t>
            </a:r>
            <a:r>
              <a:rPr lang="en-US" altLang="en-US" sz="2400" dirty="0">
                <a:latin typeface="Arial Narrow" panose="020B0606020202030204" pitchFamily="34" charset="0"/>
              </a:rPr>
              <a:t>?  Who </a:t>
            </a:r>
            <a:r>
              <a:rPr lang="en-US" altLang="en-US" sz="2400" u="sng" dirty="0">
                <a:latin typeface="Arial Narrow" panose="020B0606020202030204" pitchFamily="34" charset="0"/>
              </a:rPr>
              <a:t>feels worse</a:t>
            </a:r>
            <a:r>
              <a:rPr lang="en-US" altLang="en-US" sz="2400" dirty="0">
                <a:latin typeface="Arial Narrow" panose="020B0606020202030204" pitchFamily="34" charset="0"/>
              </a:rPr>
              <a:t>?  </a:t>
            </a:r>
            <a:r>
              <a:rPr lang="en-US" altLang="en-US" sz="2400" b="1" dirty="0">
                <a:latin typeface="Arial Narrow" panose="020B0606020202030204" pitchFamily="34" charset="0"/>
              </a:rPr>
              <a:t>Why?</a:t>
            </a:r>
          </a:p>
        </p:txBody>
      </p:sp>
      <p:sp>
        <p:nvSpPr>
          <p:cNvPr id="219142" name="Text Box 6"/>
          <p:cNvSpPr txBox="1">
            <a:spLocks noChangeArrowheads="1"/>
          </p:cNvSpPr>
          <p:nvPr/>
        </p:nvSpPr>
        <p:spPr bwMode="auto">
          <a:xfrm>
            <a:off x="76200" y="3521075"/>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dirty="0">
                <a:latin typeface="Arial Narrow" panose="020B0606020202030204" pitchFamily="34" charset="0"/>
              </a:rPr>
              <a:t>Undoing:  AKA "counterfactuals"--</a:t>
            </a:r>
            <a:r>
              <a:rPr lang="en-US" altLang="en-US" sz="2400" dirty="0">
                <a:latin typeface="Arial Narrow" panose="020B0606020202030204" pitchFamily="34" charset="0"/>
              </a:rPr>
              <a:t>the mental process of thinking how negative outcomes could have been prevented.</a:t>
            </a:r>
          </a:p>
        </p:txBody>
      </p:sp>
      <p:pic>
        <p:nvPicPr>
          <p:cNvPr id="614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295400"/>
            <a:ext cx="3124200" cy="226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9144" name="Text Box 8"/>
          <p:cNvSpPr txBox="1">
            <a:spLocks noChangeArrowheads="1"/>
          </p:cNvSpPr>
          <p:nvPr/>
        </p:nvSpPr>
        <p:spPr bwMode="auto">
          <a:xfrm>
            <a:off x="552450" y="4572000"/>
            <a:ext cx="8153400"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latin typeface="Arial Narrow" panose="020B0606020202030204" pitchFamily="34" charset="0"/>
              </a:rPr>
              <a:t>Parents of Sudden Infant Death Syndrome (SIDS) infants                                              </a:t>
            </a:r>
            <a:r>
              <a:rPr lang="en-US" altLang="en-US" sz="1600" dirty="0">
                <a:latin typeface="Arial Narrow" panose="020B0606020202030204" pitchFamily="34" charset="0"/>
              </a:rPr>
              <a:t>(Davis, et al., PSPB, 1995).</a:t>
            </a:r>
          </a:p>
          <a:p>
            <a:pPr>
              <a:spcBef>
                <a:spcPct val="50000"/>
              </a:spcBef>
              <a:buClrTx/>
              <a:buSzTx/>
              <a:buFontTx/>
              <a:buNone/>
            </a:pPr>
            <a:r>
              <a:rPr lang="en-US" altLang="en-US" sz="2400" b="1" dirty="0">
                <a:latin typeface="Arial Narrow" panose="020B0606020202030204" pitchFamily="34" charset="0"/>
              </a:rPr>
              <a:t>Undoing related to</a:t>
            </a:r>
            <a:r>
              <a:rPr lang="en-US" altLang="en-US" sz="2400" dirty="0">
                <a:latin typeface="Arial Narrow" panose="020B0606020202030204" pitchFamily="34" charset="0"/>
              </a:rPr>
              <a:t>: Guilt, Anger, Depression, Anxiety 18 mos. later</a:t>
            </a:r>
          </a:p>
          <a:p>
            <a:pPr>
              <a:spcBef>
                <a:spcPct val="50000"/>
              </a:spcBef>
              <a:buClrTx/>
              <a:buSzTx/>
              <a:buFontTx/>
              <a:buNone/>
            </a:pPr>
            <a:r>
              <a:rPr lang="en-US" altLang="en-US" sz="2400" i="1" dirty="0">
                <a:latin typeface="Arial Narrow" panose="020B0606020202030204" pitchFamily="34" charset="0"/>
              </a:rPr>
              <a:t>"I thought about maybe if I'd stayed awake or woke up more frequently [to] check on the baby. I keep thinking of different ways..."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1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9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2" grpId="0"/>
      <p:bldP spid="2191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C9DB01-BB2B-09A3-9504-04ADFACB3191}"/>
              </a:ext>
            </a:extLst>
          </p:cNvPr>
          <p:cNvSpPr txBox="1"/>
          <p:nvPr/>
        </p:nvSpPr>
        <p:spPr>
          <a:xfrm>
            <a:off x="533400" y="609600"/>
            <a:ext cx="7696200" cy="954107"/>
          </a:xfrm>
          <a:prstGeom prst="rect">
            <a:avLst/>
          </a:prstGeom>
          <a:noFill/>
        </p:spPr>
        <p:txBody>
          <a:bodyPr wrap="square" rtlCol="0">
            <a:spAutoFit/>
          </a:bodyPr>
          <a:lstStyle/>
          <a:p>
            <a:pPr algn="ctr"/>
            <a:r>
              <a:rPr lang="en-US" sz="2800" dirty="0">
                <a:solidFill>
                  <a:srgbClr val="0070C0"/>
                </a:solidFill>
              </a:rPr>
              <a:t>Who Are More Likely to Maintain Illusions:  </a:t>
            </a:r>
          </a:p>
          <a:p>
            <a:pPr algn="ctr"/>
            <a:r>
              <a:rPr lang="en-US" sz="2800" dirty="0">
                <a:solidFill>
                  <a:srgbClr val="0070C0"/>
                </a:solidFill>
              </a:rPr>
              <a:t>Depressives or Non-Depressives?</a:t>
            </a:r>
          </a:p>
        </p:txBody>
      </p:sp>
      <p:sp>
        <p:nvSpPr>
          <p:cNvPr id="3" name="TextBox 2">
            <a:extLst>
              <a:ext uri="{FF2B5EF4-FFF2-40B4-BE49-F238E27FC236}">
                <a16:creationId xmlns:a16="http://schemas.microsoft.com/office/drawing/2014/main" id="{AF19563B-D686-106B-1654-14620637B7CF}"/>
              </a:ext>
            </a:extLst>
          </p:cNvPr>
          <p:cNvSpPr txBox="1"/>
          <p:nvPr/>
        </p:nvSpPr>
        <p:spPr>
          <a:xfrm>
            <a:off x="551688" y="2077759"/>
            <a:ext cx="7848600" cy="3046988"/>
          </a:xfrm>
          <a:prstGeom prst="rect">
            <a:avLst/>
          </a:prstGeom>
          <a:noFill/>
        </p:spPr>
        <p:txBody>
          <a:bodyPr wrap="square" rtlCol="0">
            <a:spAutoFit/>
          </a:bodyPr>
          <a:lstStyle/>
          <a:p>
            <a:r>
              <a:rPr lang="en-US" b="1" dirty="0"/>
              <a:t>“Depressive Realism”:  Depressives less likely to:</a:t>
            </a:r>
          </a:p>
          <a:p>
            <a:endParaRPr lang="en-US" dirty="0"/>
          </a:p>
          <a:p>
            <a:pPr marL="457200" indent="-457200">
              <a:buAutoNum type="arabicPeriod"/>
            </a:pPr>
            <a:r>
              <a:rPr lang="en-US" dirty="0"/>
              <a:t>Inflate views of themselves</a:t>
            </a:r>
          </a:p>
          <a:p>
            <a:pPr marL="457200" indent="-457200">
              <a:buAutoNum type="arabicPeriod"/>
            </a:pPr>
            <a:r>
              <a:rPr lang="en-US" dirty="0"/>
              <a:t>Ignore or dismiss negative feedback</a:t>
            </a:r>
          </a:p>
          <a:p>
            <a:pPr marL="457200" indent="-457200">
              <a:buAutoNum type="arabicPeriod"/>
            </a:pPr>
            <a:r>
              <a:rPr lang="en-US" dirty="0"/>
              <a:t>Overestimate personal control</a:t>
            </a:r>
          </a:p>
          <a:p>
            <a:pPr marL="457200" indent="-457200">
              <a:buAutoNum type="arabicPeriod"/>
            </a:pPr>
            <a:r>
              <a:rPr lang="en-US" dirty="0"/>
              <a:t>Overly claim credit for success</a:t>
            </a:r>
          </a:p>
          <a:p>
            <a:pPr marL="457200" indent="-457200">
              <a:buAutoNum type="arabicPeriod"/>
            </a:pPr>
            <a:endParaRPr lang="en-US" dirty="0"/>
          </a:p>
          <a:p>
            <a:r>
              <a:rPr lang="en-US" dirty="0"/>
              <a:t>Yet non-depressives often cope better. </a:t>
            </a:r>
            <a:r>
              <a:rPr lang="en-US" b="1" dirty="0"/>
              <a:t>Why?</a:t>
            </a:r>
          </a:p>
        </p:txBody>
      </p:sp>
      <p:sp>
        <p:nvSpPr>
          <p:cNvPr id="4" name="TextBox 3">
            <a:extLst>
              <a:ext uri="{FF2B5EF4-FFF2-40B4-BE49-F238E27FC236}">
                <a16:creationId xmlns:a16="http://schemas.microsoft.com/office/drawing/2014/main" id="{57DCF1DF-451C-A249-6AB5-445D23E02BCB}"/>
              </a:ext>
            </a:extLst>
          </p:cNvPr>
          <p:cNvSpPr txBox="1"/>
          <p:nvPr/>
        </p:nvSpPr>
        <p:spPr>
          <a:xfrm>
            <a:off x="551688" y="5486400"/>
            <a:ext cx="7848600" cy="461665"/>
          </a:xfrm>
          <a:prstGeom prst="rect">
            <a:avLst/>
          </a:prstGeom>
          <a:noFill/>
        </p:spPr>
        <p:txBody>
          <a:bodyPr wrap="square" rtlCol="0">
            <a:spAutoFit/>
          </a:bodyPr>
          <a:lstStyle/>
          <a:p>
            <a:r>
              <a:rPr lang="en-US" b="1" dirty="0"/>
              <a:t>Illusions can improve short-term coping.</a:t>
            </a:r>
          </a:p>
        </p:txBody>
      </p:sp>
    </p:spTree>
    <p:extLst>
      <p:ext uri="{BB962C8B-B14F-4D97-AF65-F5344CB8AC3E}">
        <p14:creationId xmlns:p14="http://schemas.microsoft.com/office/powerpoint/2010/main" val="80214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685800" y="5334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Coping = Illusions?</a:t>
            </a:r>
          </a:p>
        </p:txBody>
      </p:sp>
      <p:pic>
        <p:nvPicPr>
          <p:cNvPr id="717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225" y="1295400"/>
            <a:ext cx="4371975" cy="327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Text Box 7"/>
          <p:cNvSpPr txBox="1">
            <a:spLocks noChangeArrowheads="1"/>
          </p:cNvSpPr>
          <p:nvPr/>
        </p:nvSpPr>
        <p:spPr bwMode="auto">
          <a:xfrm>
            <a:off x="304800" y="5105400"/>
            <a:ext cx="8763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Is coping all about self-serving "spin"?</a:t>
            </a:r>
          </a:p>
          <a:p>
            <a:pPr>
              <a:spcBef>
                <a:spcPct val="50000"/>
              </a:spcBef>
              <a:buClrTx/>
              <a:buSzTx/>
              <a:buFontTx/>
              <a:buNone/>
            </a:pPr>
            <a:r>
              <a:rPr lang="en-US" altLang="en-US" sz="2400">
                <a:latin typeface="Arial Narrow" panose="020B0606020202030204" pitchFamily="34" charset="0"/>
              </a:rPr>
              <a:t>Is avoiding reality the best way to cope with uncontrollable negative events?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609600" y="53340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Kriegel: "Falling into Life"</a:t>
            </a:r>
          </a:p>
        </p:txBody>
      </p:sp>
      <p:pic>
        <p:nvPicPr>
          <p:cNvPr id="819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371600"/>
            <a:ext cx="3352800" cy="233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975" y="4114800"/>
            <a:ext cx="18764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962400"/>
            <a:ext cx="2667000" cy="264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95400"/>
            <a:ext cx="37338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8813" y="3962400"/>
            <a:ext cx="266858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609600" y="1639888"/>
            <a:ext cx="6096000"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i="1" dirty="0">
                <a:latin typeface="Arial Narrow" panose="020B0606020202030204" pitchFamily="34" charset="0"/>
              </a:rPr>
              <a:t>Every time I was removed from the hot water and placed on a stretcher by the side of the pool, ... , I was fed salt tablets.  Even today, more than four decades later, I shiver at the mere thought of those salt tablets.  ...To be an eater of salt was far more humiliating than to endure pain.  ...we dreaded eating salt.  It was that, rather than the pain we endured, that anchored our sense of loss and dread.</a:t>
            </a:r>
          </a:p>
        </p:txBody>
      </p:sp>
      <p:sp>
        <p:nvSpPr>
          <p:cNvPr id="9219" name="Text Box 5"/>
          <p:cNvSpPr txBox="1">
            <a:spLocks noChangeArrowheads="1"/>
          </p:cNvSpPr>
          <p:nvPr/>
        </p:nvSpPr>
        <p:spPr bwMode="auto">
          <a:xfrm>
            <a:off x="609600" y="57785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Kriegel: "Falling into Life"</a:t>
            </a:r>
          </a:p>
        </p:txBody>
      </p:sp>
      <p:sp>
        <p:nvSpPr>
          <p:cNvPr id="207878" name="Text Box 6"/>
          <p:cNvSpPr txBox="1">
            <a:spLocks noChangeArrowheads="1"/>
          </p:cNvSpPr>
          <p:nvPr/>
        </p:nvSpPr>
        <p:spPr bwMode="auto">
          <a:xfrm>
            <a:off x="4953000" y="5181600"/>
            <a:ext cx="3962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solidFill>
                  <a:srgbClr val="FF0000"/>
                </a:solidFill>
                <a:latin typeface="Arial Narrow" panose="020B0606020202030204" pitchFamily="34" charset="0"/>
              </a:rPr>
              <a:t>___ Counterfactuals</a:t>
            </a:r>
          </a:p>
          <a:p>
            <a:pPr>
              <a:spcBef>
                <a:spcPct val="50000"/>
              </a:spcBef>
              <a:buClrTx/>
              <a:buSzTx/>
              <a:buFontTx/>
              <a:buNone/>
            </a:pPr>
            <a:r>
              <a:rPr lang="en-US" altLang="en-US" sz="2400" dirty="0">
                <a:solidFill>
                  <a:srgbClr val="FF0000"/>
                </a:solidFill>
                <a:latin typeface="Arial Narrow" panose="020B0606020202030204" pitchFamily="34" charset="0"/>
              </a:rPr>
              <a:t>___ Denial</a:t>
            </a:r>
          </a:p>
          <a:p>
            <a:pPr>
              <a:spcBef>
                <a:spcPct val="50000"/>
              </a:spcBef>
              <a:buClrTx/>
              <a:buSzTx/>
              <a:buFontTx/>
              <a:buNone/>
            </a:pPr>
            <a:r>
              <a:rPr lang="en-US" altLang="en-US" sz="2400" dirty="0">
                <a:solidFill>
                  <a:srgbClr val="FF0000"/>
                </a:solidFill>
                <a:latin typeface="Arial Narrow" panose="020B0606020202030204" pitchFamily="34" charset="0"/>
              </a:rPr>
              <a:t>___ Belief that Self Is Good</a:t>
            </a:r>
          </a:p>
        </p:txBody>
      </p:sp>
      <p:sp>
        <p:nvSpPr>
          <p:cNvPr id="9221" name="Text Box 7"/>
          <p:cNvSpPr txBox="1">
            <a:spLocks noChangeArrowheads="1"/>
          </p:cNvSpPr>
          <p:nvPr/>
        </p:nvSpPr>
        <p:spPr bwMode="auto">
          <a:xfrm>
            <a:off x="609600" y="5181600"/>
            <a:ext cx="3810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solidFill>
                  <a:srgbClr val="0070C0"/>
                </a:solidFill>
                <a:latin typeface="Arial Narrow" panose="020B0606020202030204" pitchFamily="34" charset="0"/>
              </a:rPr>
              <a:t>What aspect of trauma does this passage reflect?</a:t>
            </a:r>
          </a:p>
        </p:txBody>
      </p:sp>
      <p:pic>
        <p:nvPicPr>
          <p:cNvPr id="92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363663"/>
            <a:ext cx="19050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2"/>
          <p:cNvSpPr txBox="1">
            <a:spLocks noChangeArrowheads="1"/>
          </p:cNvSpPr>
          <p:nvPr/>
        </p:nvSpPr>
        <p:spPr bwMode="auto">
          <a:xfrm>
            <a:off x="7162800" y="4122738"/>
            <a:ext cx="1676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t>Leonard Kriegel</a:t>
            </a:r>
          </a:p>
        </p:txBody>
      </p:sp>
      <p:sp>
        <p:nvSpPr>
          <p:cNvPr id="2" name="TextBox 1">
            <a:extLst>
              <a:ext uri="{FF2B5EF4-FFF2-40B4-BE49-F238E27FC236}">
                <a16:creationId xmlns:a16="http://schemas.microsoft.com/office/drawing/2014/main" id="{5AA07C98-89BD-C112-E6AB-48119AA54F70}"/>
              </a:ext>
            </a:extLst>
          </p:cNvPr>
          <p:cNvSpPr txBox="1"/>
          <p:nvPr/>
        </p:nvSpPr>
        <p:spPr>
          <a:xfrm>
            <a:off x="5105400" y="6172200"/>
            <a:ext cx="381000" cy="461665"/>
          </a:xfrm>
          <a:prstGeom prst="rect">
            <a:avLst/>
          </a:prstGeom>
          <a:noFill/>
        </p:spPr>
        <p:txBody>
          <a:bodyPr wrap="square" rtlCol="0">
            <a:spAutoFit/>
          </a:bodyPr>
          <a:lstStyle/>
          <a:p>
            <a:pPr algn="ctr"/>
            <a:r>
              <a:rPr lang="en-US" dirty="0">
                <a:solidFill>
                  <a:srgbClr val="FF0000"/>
                </a:solidFill>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777240" y="2514600"/>
            <a:ext cx="7315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i="1" dirty="0">
                <a:latin typeface="Arial Narrow" panose="020B0606020202030204" pitchFamily="34" charset="0"/>
              </a:rPr>
              <a:t>But I am still grateful that no one—told me that my chances of regaining the use of my legs were nonexistent.  At the age of 11 I needed to weather reality, not face it.</a:t>
            </a:r>
          </a:p>
        </p:txBody>
      </p:sp>
      <p:sp>
        <p:nvSpPr>
          <p:cNvPr id="10243" name="Text Box 3"/>
          <p:cNvSpPr txBox="1">
            <a:spLocks noChangeArrowheads="1"/>
          </p:cNvSpPr>
          <p:nvPr/>
        </p:nvSpPr>
        <p:spPr bwMode="auto">
          <a:xfrm>
            <a:off x="609600" y="57785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Kriegel: "Falling into Life"</a:t>
            </a:r>
          </a:p>
        </p:txBody>
      </p:sp>
      <p:sp>
        <p:nvSpPr>
          <p:cNvPr id="10245" name="Text Box 5"/>
          <p:cNvSpPr txBox="1">
            <a:spLocks noChangeArrowheads="1"/>
          </p:cNvSpPr>
          <p:nvPr/>
        </p:nvSpPr>
        <p:spPr bwMode="auto">
          <a:xfrm>
            <a:off x="685800" y="5040609"/>
            <a:ext cx="3810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solidFill>
                  <a:srgbClr val="0070C0"/>
                </a:solidFill>
                <a:latin typeface="Arial Narrow" panose="020B0606020202030204" pitchFamily="34" charset="0"/>
              </a:rPr>
              <a:t>What aspect of trauma does this passage reflect?</a:t>
            </a:r>
          </a:p>
        </p:txBody>
      </p:sp>
      <p:sp>
        <p:nvSpPr>
          <p:cNvPr id="2" name="Text Box 6">
            <a:extLst>
              <a:ext uri="{FF2B5EF4-FFF2-40B4-BE49-F238E27FC236}">
                <a16:creationId xmlns:a16="http://schemas.microsoft.com/office/drawing/2014/main" id="{8BEB1239-56AE-7C75-7F45-6DDB9F289457}"/>
              </a:ext>
            </a:extLst>
          </p:cNvPr>
          <p:cNvSpPr txBox="1">
            <a:spLocks noChangeArrowheads="1"/>
          </p:cNvSpPr>
          <p:nvPr/>
        </p:nvSpPr>
        <p:spPr bwMode="auto">
          <a:xfrm>
            <a:off x="4800600" y="5010329"/>
            <a:ext cx="4191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solidFill>
                  <a:srgbClr val="FF0000"/>
                </a:solidFill>
                <a:latin typeface="Arial Narrow" panose="020B0606020202030204" pitchFamily="34" charset="0"/>
              </a:rPr>
              <a:t>___ Downward social comparison</a:t>
            </a:r>
          </a:p>
          <a:p>
            <a:pPr>
              <a:spcBef>
                <a:spcPct val="50000"/>
              </a:spcBef>
              <a:buClrTx/>
              <a:buSzTx/>
              <a:buFontTx/>
              <a:buNone/>
            </a:pPr>
            <a:r>
              <a:rPr lang="en-US" altLang="en-US" sz="2400" dirty="0">
                <a:solidFill>
                  <a:srgbClr val="FF0000"/>
                </a:solidFill>
                <a:latin typeface="Arial Narrow" panose="020B0606020202030204" pitchFamily="34" charset="0"/>
              </a:rPr>
              <a:t>___ Denial</a:t>
            </a:r>
          </a:p>
          <a:p>
            <a:pPr>
              <a:spcBef>
                <a:spcPct val="50000"/>
              </a:spcBef>
              <a:buClrTx/>
              <a:buSzTx/>
              <a:buFontTx/>
              <a:buNone/>
            </a:pPr>
            <a:r>
              <a:rPr lang="en-US" altLang="en-US" sz="2400" dirty="0">
                <a:solidFill>
                  <a:srgbClr val="FF0000"/>
                </a:solidFill>
                <a:latin typeface="Arial Narrow" panose="020B0606020202030204" pitchFamily="34" charset="0"/>
              </a:rPr>
              <a:t>___ The world is just</a:t>
            </a:r>
          </a:p>
        </p:txBody>
      </p:sp>
      <p:sp>
        <p:nvSpPr>
          <p:cNvPr id="3" name="TextBox 2">
            <a:extLst>
              <a:ext uri="{FF2B5EF4-FFF2-40B4-BE49-F238E27FC236}">
                <a16:creationId xmlns:a16="http://schemas.microsoft.com/office/drawing/2014/main" id="{23034B62-D383-9A07-0F06-D4365A8296E9}"/>
              </a:ext>
            </a:extLst>
          </p:cNvPr>
          <p:cNvSpPr txBox="1"/>
          <p:nvPr/>
        </p:nvSpPr>
        <p:spPr>
          <a:xfrm>
            <a:off x="4953000" y="5455741"/>
            <a:ext cx="381000" cy="461665"/>
          </a:xfrm>
          <a:prstGeom prst="rect">
            <a:avLst/>
          </a:prstGeom>
          <a:noFill/>
        </p:spPr>
        <p:txBody>
          <a:bodyPr wrap="square" rtlCol="0">
            <a:spAutoFit/>
          </a:bodyPr>
          <a:lstStyle/>
          <a:p>
            <a:pPr algn="ctr"/>
            <a:r>
              <a:rPr lang="en-US" dirty="0">
                <a:solidFill>
                  <a:srgbClr val="FF0000"/>
                </a:solidFill>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6311" y="620539"/>
            <a:ext cx="8763000" cy="5616922"/>
          </a:xfrm>
          <a:prstGeom prst="rect">
            <a:avLst/>
          </a:prstGeom>
        </p:spPr>
        <p:txBody>
          <a:bodyPr wrap="square">
            <a:spAutoFit/>
          </a:bodyPr>
          <a:lstStyle/>
          <a:p>
            <a:pPr algn="ctr">
              <a:spcBef>
                <a:spcPct val="50000"/>
              </a:spcBef>
              <a:buClrTx/>
              <a:buSzTx/>
              <a:buFontTx/>
              <a:buNone/>
            </a:pPr>
            <a:r>
              <a:rPr lang="en-US" altLang="en-US" sz="2800" b="1" u="sng" dirty="0">
                <a:latin typeface="Arial Narrow" panose="020B0606020202030204" pitchFamily="34" charset="0"/>
              </a:rPr>
              <a:t>Midterm</a:t>
            </a:r>
          </a:p>
          <a:p>
            <a:pPr>
              <a:spcBef>
                <a:spcPct val="50000"/>
              </a:spcBef>
              <a:buClrTx/>
              <a:buSzTx/>
              <a:buFontTx/>
              <a:buNone/>
            </a:pPr>
            <a:endParaRPr lang="en-US" altLang="en-US" sz="600" dirty="0">
              <a:latin typeface="Arial Narrow" panose="020B0606020202030204" pitchFamily="34" charset="0"/>
            </a:endParaRPr>
          </a:p>
          <a:p>
            <a:pPr>
              <a:spcBef>
                <a:spcPct val="50000"/>
              </a:spcBef>
              <a:buClrTx/>
              <a:buSzTx/>
              <a:buFontTx/>
              <a:buNone/>
            </a:pPr>
            <a:r>
              <a:rPr lang="en-US" altLang="en-US" dirty="0">
                <a:latin typeface="Arial Narrow" panose="020B0606020202030204" pitchFamily="34" charset="0"/>
              </a:rPr>
              <a:t>	</a:t>
            </a:r>
            <a:r>
              <a:rPr lang="en-US" altLang="en-US" sz="2200" dirty="0">
                <a:latin typeface="Arial Narrow" panose="020B0606020202030204" pitchFamily="34" charset="0"/>
              </a:rPr>
              <a:t>     Thurs., Feb 29</a:t>
            </a:r>
          </a:p>
          <a:p>
            <a:pPr>
              <a:spcBef>
                <a:spcPct val="50000"/>
              </a:spcBef>
              <a:buClrTx/>
              <a:buSzTx/>
              <a:buFontTx/>
              <a:buNone/>
            </a:pPr>
            <a:r>
              <a:rPr lang="en-US" altLang="en-US" sz="2200" dirty="0">
                <a:latin typeface="Arial Narrow" panose="020B0606020202030204" pitchFamily="34" charset="0"/>
              </a:rPr>
              <a:t>	     Covers Class 1 up to and including today’s class</a:t>
            </a:r>
          </a:p>
          <a:p>
            <a:pPr lvl="2">
              <a:spcBef>
                <a:spcPct val="50000"/>
              </a:spcBef>
            </a:pPr>
            <a:r>
              <a:rPr lang="en-US" altLang="en-US" sz="2200" dirty="0">
                <a:latin typeface="Arial Narrow" panose="020B0606020202030204" pitchFamily="34" charset="0"/>
              </a:rPr>
              <a:t>     Today’s class covers positive illusions and coping</a:t>
            </a:r>
          </a:p>
          <a:p>
            <a:pPr lvl="2">
              <a:spcBef>
                <a:spcPct val="50000"/>
              </a:spcBef>
            </a:pPr>
            <a:r>
              <a:rPr lang="en-US" altLang="en-US" sz="2200" dirty="0">
                <a:latin typeface="Arial Narrow" panose="020B0606020202030204" pitchFamily="34" charset="0"/>
              </a:rPr>
              <a:t>	(Taylor article and </a:t>
            </a:r>
            <a:r>
              <a:rPr lang="en-US" altLang="en-US" sz="2200" dirty="0" err="1">
                <a:latin typeface="Arial Narrow" panose="020B0606020202030204" pitchFamily="34" charset="0"/>
              </a:rPr>
              <a:t>Kriegel</a:t>
            </a:r>
            <a:r>
              <a:rPr lang="en-US" altLang="en-US" sz="2200" dirty="0">
                <a:latin typeface="Arial Narrow" panose="020B0606020202030204" pitchFamily="34" charset="0"/>
              </a:rPr>
              <a:t> essay)</a:t>
            </a:r>
          </a:p>
          <a:p>
            <a:pPr lvl="2">
              <a:spcBef>
                <a:spcPct val="50000"/>
              </a:spcBef>
            </a:pPr>
            <a:r>
              <a:rPr lang="en-US" altLang="en-US" sz="2200" dirty="0">
                <a:latin typeface="Arial Narrow" panose="020B0606020202030204" pitchFamily="34" charset="0"/>
              </a:rPr>
              <a:t>      And Self-Worth and Threat Acceptance </a:t>
            </a:r>
          </a:p>
          <a:p>
            <a:pPr lvl="2">
              <a:spcBef>
                <a:spcPct val="50000"/>
              </a:spcBef>
            </a:pPr>
            <a:r>
              <a:rPr lang="en-US" altLang="en-US" sz="2200" i="1" dirty="0">
                <a:latin typeface="Arial Narrow" panose="020B0606020202030204" pitchFamily="34" charset="0"/>
              </a:rPr>
              <a:t>      Ignore Harber, Cohen, and Lang article. </a:t>
            </a:r>
          </a:p>
          <a:p>
            <a:pPr>
              <a:spcBef>
                <a:spcPct val="50000"/>
              </a:spcBef>
              <a:buClrTx/>
              <a:buSzTx/>
              <a:buFontTx/>
              <a:buNone/>
            </a:pPr>
            <a:r>
              <a:rPr lang="en-US" altLang="en-US" sz="2200" dirty="0">
                <a:latin typeface="Arial Narrow" panose="020B0606020202030204" pitchFamily="34" charset="0"/>
              </a:rPr>
              <a:t>	      50 Multi-choice Questions + 4 Extra Cred Ques</a:t>
            </a:r>
          </a:p>
          <a:p>
            <a:pPr>
              <a:spcBef>
                <a:spcPct val="50000"/>
              </a:spcBef>
              <a:buClrTx/>
              <a:buSzTx/>
              <a:buFontTx/>
              <a:buNone/>
            </a:pPr>
            <a:r>
              <a:rPr lang="en-US" altLang="en-US" sz="2200" dirty="0">
                <a:latin typeface="Arial Narrow" panose="020B0606020202030204" pitchFamily="34" charset="0"/>
              </a:rPr>
              <a:t>                   Study Guide: Available in class and on-line:                                                   	     Ignore sections on Psychosocial Resources </a:t>
            </a:r>
          </a:p>
          <a:p>
            <a:pPr>
              <a:spcBef>
                <a:spcPct val="50000"/>
              </a:spcBef>
              <a:buClrTx/>
              <a:buSzTx/>
              <a:buFontTx/>
              <a:buNone/>
            </a:pPr>
            <a:r>
              <a:rPr lang="en-US" altLang="en-US" sz="2200" dirty="0">
                <a:latin typeface="Arial Narrow" panose="020B0606020202030204" pitchFamily="34" charset="0"/>
              </a:rPr>
              <a:t>	     Midterm only includes materials covered in class </a:t>
            </a:r>
          </a:p>
        </p:txBody>
      </p:sp>
    </p:spTree>
    <p:extLst>
      <p:ext uri="{BB962C8B-B14F-4D97-AF65-F5344CB8AC3E}">
        <p14:creationId xmlns:p14="http://schemas.microsoft.com/office/powerpoint/2010/main" val="443384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762000" y="22098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i="1"/>
              <a:t>1.  I hungered for the approval of those in authority.</a:t>
            </a:r>
          </a:p>
        </p:txBody>
      </p:sp>
      <p:sp>
        <p:nvSpPr>
          <p:cNvPr id="11267" name="Text Box 3"/>
          <p:cNvSpPr txBox="1">
            <a:spLocks noChangeArrowheads="1"/>
          </p:cNvSpPr>
          <p:nvPr/>
        </p:nvSpPr>
        <p:spPr bwMode="auto">
          <a:xfrm>
            <a:off x="533400" y="1000806"/>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dirty="0" err="1">
                <a:solidFill>
                  <a:srgbClr val="3333FF"/>
                </a:solidFill>
                <a:latin typeface="Arial Narrow" panose="020B0606020202030204" pitchFamily="34" charset="0"/>
              </a:rPr>
              <a:t>Kriegel</a:t>
            </a:r>
            <a:r>
              <a:rPr lang="en-US" altLang="en-US" sz="3600" dirty="0">
                <a:solidFill>
                  <a:srgbClr val="3333FF"/>
                </a:solidFill>
                <a:latin typeface="Arial Narrow" panose="020B0606020202030204" pitchFamily="34" charset="0"/>
              </a:rPr>
              <a:t>: "Falling into Life"</a:t>
            </a:r>
          </a:p>
        </p:txBody>
      </p:sp>
      <p:sp>
        <p:nvSpPr>
          <p:cNvPr id="210948" name="Text Box 4"/>
          <p:cNvSpPr txBox="1">
            <a:spLocks noChangeArrowheads="1"/>
          </p:cNvSpPr>
          <p:nvPr/>
        </p:nvSpPr>
        <p:spPr bwMode="auto">
          <a:xfrm>
            <a:off x="4498848" y="4648200"/>
            <a:ext cx="441655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 typeface="Wingdings" panose="05000000000000000000" pitchFamily="2" charset="2"/>
              <a:buAutoNum type="arabicPeriod"/>
            </a:pPr>
            <a:r>
              <a:rPr lang="en-US" altLang="en-US" sz="2400" dirty="0">
                <a:solidFill>
                  <a:srgbClr val="FF0000"/>
                </a:solidFill>
                <a:latin typeface="Arial Narrow" panose="020B0606020202030204" pitchFamily="34" charset="0"/>
              </a:rPr>
              <a:t>___Self is good.  </a:t>
            </a:r>
          </a:p>
          <a:p>
            <a:pPr>
              <a:spcBef>
                <a:spcPct val="50000"/>
              </a:spcBef>
              <a:buClrTx/>
              <a:buSzTx/>
              <a:buFont typeface="Wingdings" panose="05000000000000000000" pitchFamily="2" charset="2"/>
              <a:buAutoNum type="arabicPeriod"/>
            </a:pPr>
            <a:r>
              <a:rPr lang="en-US" altLang="en-US" sz="2400" dirty="0">
                <a:solidFill>
                  <a:srgbClr val="FF0000"/>
                </a:solidFill>
                <a:latin typeface="Arial Narrow" panose="020B0606020202030204" pitchFamily="34" charset="0"/>
              </a:rPr>
              <a:t>___World is just.</a:t>
            </a:r>
          </a:p>
          <a:p>
            <a:pPr>
              <a:spcBef>
                <a:spcPct val="50000"/>
              </a:spcBef>
              <a:buClrTx/>
              <a:buSzTx/>
              <a:buFont typeface="Wingdings" panose="05000000000000000000" pitchFamily="2" charset="2"/>
              <a:buAutoNum type="arabicPeriod"/>
            </a:pPr>
            <a:r>
              <a:rPr lang="en-US" altLang="en-US" sz="2400" dirty="0">
                <a:solidFill>
                  <a:srgbClr val="FF0000"/>
                </a:solidFill>
                <a:latin typeface="Arial Narrow" panose="020B0606020202030204" pitchFamily="34" charset="0"/>
              </a:rPr>
              <a:t>___Denial</a:t>
            </a:r>
          </a:p>
          <a:p>
            <a:pPr>
              <a:spcBef>
                <a:spcPct val="50000"/>
              </a:spcBef>
              <a:buClrTx/>
              <a:buSzTx/>
              <a:buFont typeface="Wingdings" panose="05000000000000000000" pitchFamily="2" charset="2"/>
              <a:buAutoNum type="arabicPeriod"/>
            </a:pPr>
            <a:r>
              <a:rPr lang="en-US" altLang="en-US" sz="2400" dirty="0">
                <a:solidFill>
                  <a:srgbClr val="FF0000"/>
                </a:solidFill>
                <a:latin typeface="Arial Narrow" panose="020B0606020202030204" pitchFamily="34" charset="0"/>
              </a:rPr>
              <a:t>___Downward social comparison</a:t>
            </a:r>
          </a:p>
        </p:txBody>
      </p:sp>
      <p:sp>
        <p:nvSpPr>
          <p:cNvPr id="11269" name="Text Box 5"/>
          <p:cNvSpPr txBox="1">
            <a:spLocks noChangeArrowheads="1"/>
          </p:cNvSpPr>
          <p:nvPr/>
        </p:nvSpPr>
        <p:spPr bwMode="auto">
          <a:xfrm>
            <a:off x="606552" y="5067681"/>
            <a:ext cx="3810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solidFill>
                  <a:srgbClr val="0070C0"/>
                </a:solidFill>
                <a:latin typeface="Arial Narrow" panose="020B0606020202030204" pitchFamily="34" charset="0"/>
              </a:rPr>
              <a:t>What aspects of trauma do these passage reflect--In terms of Basic Beliefs?</a:t>
            </a:r>
          </a:p>
        </p:txBody>
      </p:sp>
      <p:sp>
        <p:nvSpPr>
          <p:cNvPr id="11270" name="Text Box 6"/>
          <p:cNvSpPr txBox="1">
            <a:spLocks noChangeArrowheads="1"/>
          </p:cNvSpPr>
          <p:nvPr/>
        </p:nvSpPr>
        <p:spPr bwMode="auto">
          <a:xfrm>
            <a:off x="685800" y="3095625"/>
            <a:ext cx="8001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i="1"/>
              <a:t>2.  I wanted to do whatever was supposed to be "good" for me.  I believed absolutely as I have ever believed in anything that rehabilitation would finally placate the hunger of the virus.</a:t>
            </a:r>
          </a:p>
        </p:txBody>
      </p:sp>
      <p:sp>
        <p:nvSpPr>
          <p:cNvPr id="2" name="TextBox 1">
            <a:extLst>
              <a:ext uri="{FF2B5EF4-FFF2-40B4-BE49-F238E27FC236}">
                <a16:creationId xmlns:a16="http://schemas.microsoft.com/office/drawing/2014/main" id="{D8262049-77CB-2D49-7DD2-A8305D836F76}"/>
              </a:ext>
            </a:extLst>
          </p:cNvPr>
          <p:cNvSpPr txBox="1"/>
          <p:nvPr/>
        </p:nvSpPr>
        <p:spPr>
          <a:xfrm>
            <a:off x="5029200" y="4605772"/>
            <a:ext cx="381000" cy="461665"/>
          </a:xfrm>
          <a:prstGeom prst="rect">
            <a:avLst/>
          </a:prstGeom>
          <a:noFill/>
        </p:spPr>
        <p:txBody>
          <a:bodyPr wrap="square" rtlCol="0">
            <a:spAutoFit/>
          </a:bodyPr>
          <a:lstStyle/>
          <a:p>
            <a:pPr algn="ctr"/>
            <a:r>
              <a:rPr lang="en-US" dirty="0">
                <a:solidFill>
                  <a:srgbClr val="FF0000"/>
                </a:solidFill>
              </a:rPr>
              <a:t>X</a:t>
            </a:r>
          </a:p>
        </p:txBody>
      </p:sp>
      <p:sp>
        <p:nvSpPr>
          <p:cNvPr id="3" name="TextBox 2">
            <a:extLst>
              <a:ext uri="{FF2B5EF4-FFF2-40B4-BE49-F238E27FC236}">
                <a16:creationId xmlns:a16="http://schemas.microsoft.com/office/drawing/2014/main" id="{D1A767C3-A5AB-2691-19A7-53644AC19763}"/>
              </a:ext>
            </a:extLst>
          </p:cNvPr>
          <p:cNvSpPr txBox="1"/>
          <p:nvPr/>
        </p:nvSpPr>
        <p:spPr>
          <a:xfrm>
            <a:off x="5029200" y="5105400"/>
            <a:ext cx="381000" cy="461665"/>
          </a:xfrm>
          <a:prstGeom prst="rect">
            <a:avLst/>
          </a:prstGeom>
          <a:noFill/>
        </p:spPr>
        <p:txBody>
          <a:bodyPr wrap="square" rtlCol="0">
            <a:spAutoFit/>
          </a:bodyPr>
          <a:lstStyle/>
          <a:p>
            <a:pPr algn="ctr"/>
            <a:r>
              <a:rPr lang="en-US" dirty="0">
                <a:solidFill>
                  <a:srgbClr val="FF0000"/>
                </a:solidFill>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609600" y="45720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Kriegel: "Falling into Life"</a:t>
            </a:r>
          </a:p>
        </p:txBody>
      </p:sp>
      <p:sp>
        <p:nvSpPr>
          <p:cNvPr id="12291" name="Text Box 6"/>
          <p:cNvSpPr txBox="1">
            <a:spLocks noChangeArrowheads="1"/>
          </p:cNvSpPr>
          <p:nvPr/>
        </p:nvSpPr>
        <p:spPr bwMode="auto">
          <a:xfrm>
            <a:off x="685800" y="1447800"/>
            <a:ext cx="80010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200" i="1" dirty="0"/>
              <a:t>“All you have to do is let go”…”The other boys do it. </a:t>
            </a:r>
            <a:r>
              <a:rPr lang="en-US" altLang="en-US" sz="2200" b="1" i="1" dirty="0"/>
              <a:t>Just let go”. </a:t>
            </a:r>
            <a:r>
              <a:rPr lang="en-US" altLang="en-US" sz="2200" i="1" dirty="0"/>
              <a:t> </a:t>
            </a:r>
            <a:r>
              <a:rPr lang="en-US" altLang="en-US" sz="2200" i="1" u="sng" dirty="0"/>
              <a:t>Shame plagued me—and shame is the older brother to disease.</a:t>
            </a:r>
            <a:r>
              <a:rPr lang="en-US" altLang="en-US" sz="2200" i="1" dirty="0"/>
              <a:t>  Flushing with shame…I would hear myself whimper, “I’m sorry.  But I can’t.  I can’t let go”. My therapist pleaded, ridiculed, cajoled, threatened, bullied.  But I couldn’t let go and fall. Ashamed as I was, I wouldn’t allow myself to be bullied out of terror”.</a:t>
            </a:r>
          </a:p>
          <a:p>
            <a:pPr>
              <a:spcBef>
                <a:spcPct val="0"/>
              </a:spcBef>
              <a:buClrTx/>
              <a:buSzTx/>
              <a:buFontTx/>
              <a:buNone/>
            </a:pPr>
            <a:endParaRPr lang="en-US" altLang="en-US" sz="2200" i="1" dirty="0"/>
          </a:p>
          <a:p>
            <a:pPr>
              <a:spcBef>
                <a:spcPct val="0"/>
              </a:spcBef>
              <a:buClrTx/>
              <a:buSzTx/>
              <a:buFontTx/>
              <a:buNone/>
            </a:pPr>
            <a:r>
              <a:rPr lang="en-US" altLang="en-US" sz="2200" dirty="0">
                <a:solidFill>
                  <a:srgbClr val="0070C0"/>
                </a:solidFill>
              </a:rPr>
              <a:t>What is </a:t>
            </a:r>
            <a:r>
              <a:rPr lang="en-US" altLang="en-US" sz="2200" dirty="0" err="1">
                <a:solidFill>
                  <a:srgbClr val="0070C0"/>
                </a:solidFill>
              </a:rPr>
              <a:t>Kriegel</a:t>
            </a:r>
            <a:r>
              <a:rPr lang="en-US" altLang="en-US" sz="2200" dirty="0">
                <a:solidFill>
                  <a:srgbClr val="0070C0"/>
                </a:solidFill>
              </a:rPr>
              <a:t> afraid of? </a:t>
            </a:r>
          </a:p>
        </p:txBody>
      </p:sp>
      <p:sp>
        <p:nvSpPr>
          <p:cNvPr id="2" name="TextBox 1">
            <a:extLst>
              <a:ext uri="{FF2B5EF4-FFF2-40B4-BE49-F238E27FC236}">
                <a16:creationId xmlns:a16="http://schemas.microsoft.com/office/drawing/2014/main" id="{3900488C-D902-B5D4-2142-DBC153F095D6}"/>
              </a:ext>
            </a:extLst>
          </p:cNvPr>
          <p:cNvSpPr txBox="1"/>
          <p:nvPr/>
        </p:nvSpPr>
        <p:spPr>
          <a:xfrm>
            <a:off x="762000" y="5029200"/>
            <a:ext cx="8001000" cy="830997"/>
          </a:xfrm>
          <a:prstGeom prst="rect">
            <a:avLst/>
          </a:prstGeom>
          <a:noFill/>
        </p:spPr>
        <p:txBody>
          <a:bodyPr wrap="square" rtlCol="0">
            <a:spAutoFit/>
          </a:bodyPr>
          <a:lstStyle/>
          <a:p>
            <a:r>
              <a:rPr lang="en-US" dirty="0">
                <a:solidFill>
                  <a:srgbClr val="0070C0"/>
                </a:solidFill>
              </a:rPr>
              <a:t>He is afraid of accepting reality of being permanently disabled.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609600" y="45720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Kriegel: "Falling into Life"</a:t>
            </a:r>
          </a:p>
        </p:txBody>
      </p:sp>
      <p:sp>
        <p:nvSpPr>
          <p:cNvPr id="13315" name="Text Box 6"/>
          <p:cNvSpPr txBox="1">
            <a:spLocks noChangeArrowheads="1"/>
          </p:cNvSpPr>
          <p:nvPr/>
        </p:nvSpPr>
        <p:spPr bwMode="auto">
          <a:xfrm>
            <a:off x="609600" y="1110742"/>
            <a:ext cx="80010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200" i="1" dirty="0"/>
              <a:t>So it was that I stood above the mat and heard myself sigh and let go.  I dropped. I hit the mat.  I was kissed by space</a:t>
            </a:r>
            <a:r>
              <a:rPr lang="en-US" altLang="en-US" sz="2200" dirty="0"/>
              <a:t>.  </a:t>
            </a:r>
          </a:p>
          <a:p>
            <a:pPr>
              <a:spcBef>
                <a:spcPct val="0"/>
              </a:spcBef>
              <a:buClrTx/>
              <a:buSzTx/>
              <a:buFontTx/>
              <a:buNone/>
            </a:pPr>
            <a:endParaRPr lang="en-US" altLang="en-US" sz="2200" dirty="0"/>
          </a:p>
          <a:p>
            <a:pPr>
              <a:spcBef>
                <a:spcPct val="0"/>
              </a:spcBef>
              <a:buClrTx/>
              <a:buSzTx/>
              <a:buFontTx/>
              <a:buNone/>
            </a:pPr>
            <a:r>
              <a:rPr lang="en-US" altLang="en-US" sz="2200" i="1" dirty="0"/>
              <a:t>And then, terror simply evaporated.  It was as if I had served enough time in that prison.  "That's it" my therapist triumphantly shouted.  </a:t>
            </a:r>
            <a:r>
              <a:rPr lang="en-US" altLang="en-US" sz="2200" b="1" i="1" dirty="0"/>
              <a:t>"You let go! and there it is!"  </a:t>
            </a:r>
          </a:p>
          <a:p>
            <a:pPr>
              <a:spcBef>
                <a:spcPct val="0"/>
              </a:spcBef>
              <a:buClrTx/>
              <a:buSzTx/>
              <a:buFontTx/>
              <a:buNone/>
            </a:pPr>
            <a:endParaRPr lang="en-US" altLang="en-US" sz="2200" b="1" i="1" dirty="0"/>
          </a:p>
          <a:p>
            <a:pPr>
              <a:spcBef>
                <a:spcPct val="0"/>
              </a:spcBef>
              <a:buClrTx/>
              <a:buSzTx/>
              <a:buFontTx/>
              <a:buNone/>
            </a:pPr>
            <a:r>
              <a:rPr lang="en-US" altLang="en-US" sz="2200" i="1" dirty="0"/>
              <a:t>Yes, and you discover not terror but the only self you are going to be allowed to claim anyhow.  You fall free, and then you learn that those padded mats hold not courage but the unclaimed self.</a:t>
            </a:r>
            <a:r>
              <a:rPr lang="en-US" altLang="en-US" sz="2200" dirty="0"/>
              <a:t> </a:t>
            </a:r>
          </a:p>
          <a:p>
            <a:pPr>
              <a:spcBef>
                <a:spcPct val="0"/>
              </a:spcBef>
              <a:buClrTx/>
              <a:buSzTx/>
              <a:buFontTx/>
              <a:buNone/>
            </a:pPr>
            <a:endParaRPr lang="en-US" altLang="en-US" sz="1000" dirty="0"/>
          </a:p>
          <a:p>
            <a:pPr>
              <a:spcBef>
                <a:spcPct val="0"/>
              </a:spcBef>
              <a:buClrTx/>
              <a:buSzTx/>
              <a:buFontTx/>
              <a:buNone/>
            </a:pPr>
            <a:r>
              <a:rPr lang="en-US" altLang="en-US" sz="2200" dirty="0">
                <a:solidFill>
                  <a:srgbClr val="0070C0"/>
                </a:solidFill>
              </a:rPr>
              <a:t>What has happened here?  What’s changed?  What is the “prison”?  What is the “unclaimed self”? </a:t>
            </a:r>
          </a:p>
        </p:txBody>
      </p:sp>
      <p:sp>
        <p:nvSpPr>
          <p:cNvPr id="2" name="TextBox 1">
            <a:extLst>
              <a:ext uri="{FF2B5EF4-FFF2-40B4-BE49-F238E27FC236}">
                <a16:creationId xmlns:a16="http://schemas.microsoft.com/office/drawing/2014/main" id="{459BD0BF-9C9B-BF73-CB45-21D76C89AC29}"/>
              </a:ext>
            </a:extLst>
          </p:cNvPr>
          <p:cNvSpPr txBox="1"/>
          <p:nvPr/>
        </p:nvSpPr>
        <p:spPr>
          <a:xfrm>
            <a:off x="571500" y="5867400"/>
            <a:ext cx="8001000" cy="830997"/>
          </a:xfrm>
          <a:prstGeom prst="rect">
            <a:avLst/>
          </a:prstGeom>
          <a:noFill/>
        </p:spPr>
        <p:txBody>
          <a:bodyPr wrap="square" rtlCol="0">
            <a:spAutoFit/>
          </a:bodyPr>
          <a:lstStyle/>
          <a:p>
            <a:r>
              <a:rPr lang="en-US" b="1" dirty="0">
                <a:solidFill>
                  <a:srgbClr val="FF0000"/>
                </a:solidFill>
              </a:rPr>
              <a:t>Key Point</a:t>
            </a:r>
            <a:r>
              <a:rPr lang="en-US" dirty="0">
                <a:solidFill>
                  <a:srgbClr val="FF0000"/>
                </a:solidFill>
              </a:rPr>
              <a:t>:  Accepting, embracing reality is crucial to moving forward in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928688" y="6051550"/>
            <a:ext cx="725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t>N = XXX, XX% female, age = XX.XX</a:t>
            </a:r>
          </a:p>
        </p:txBody>
      </p:sp>
      <p:sp>
        <p:nvSpPr>
          <p:cNvPr id="25603" name="Text Box 3"/>
          <p:cNvSpPr txBox="1">
            <a:spLocks noChangeArrowheads="1"/>
          </p:cNvSpPr>
          <p:nvPr/>
        </p:nvSpPr>
        <p:spPr bwMode="auto">
          <a:xfrm>
            <a:off x="1524000" y="1450975"/>
            <a:ext cx="4760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t>PHOTO LOOKING DOWN STAIRWELL</a:t>
            </a:r>
          </a:p>
        </p:txBody>
      </p:sp>
      <p:pic>
        <p:nvPicPr>
          <p:cNvPr id="25604" name="Picture 4" descr="P41800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1389063"/>
            <a:ext cx="7905750" cy="511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5"/>
          <p:cNvSpPr>
            <a:spLocks noChangeArrowheads="1"/>
          </p:cNvSpPr>
          <p:nvPr/>
        </p:nvSpPr>
        <p:spPr bwMode="auto">
          <a:xfrm>
            <a:off x="719138" y="436563"/>
            <a:ext cx="8243887"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600">
                <a:solidFill>
                  <a:schemeClr val="bg2"/>
                </a:solidFill>
              </a:rPr>
              <a:t>Self Esteem, External Support, and Height Judgments</a:t>
            </a:r>
            <a:br>
              <a:rPr lang="en-US" altLang="en-US" sz="1800"/>
            </a:br>
            <a:br>
              <a:rPr lang="en-US" altLang="en-US" sz="800"/>
            </a:br>
            <a:r>
              <a:rPr lang="en-US" altLang="en-US" sz="1800">
                <a:latin typeface="Arial Narrow" panose="020B0606020202030204" pitchFamily="34" charset="0"/>
              </a:rPr>
              <a:t>Harber, Yeung, &amp; Iacovelli, 2011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4180051"/>
          <p:cNvPicPr>
            <a:picLocks noChangeAspect="1" noChangeArrowheads="1"/>
          </p:cNvPicPr>
          <p:nvPr/>
        </p:nvPicPr>
        <p:blipFill>
          <a:blip r:embed="rId2">
            <a:lum bright="24000"/>
            <a:extLst>
              <a:ext uri="{28A0092B-C50C-407E-A947-70E740481C1C}">
                <a14:useLocalDpi xmlns:a14="http://schemas.microsoft.com/office/drawing/2010/main" val="0"/>
              </a:ext>
            </a:extLst>
          </a:blip>
          <a:srcRect l="7031" t="4688" r="3516" b="4688"/>
          <a:stretch>
            <a:fillRect/>
          </a:stretch>
        </p:blipFill>
        <p:spPr bwMode="auto">
          <a:xfrm>
            <a:off x="3741738" y="1309688"/>
            <a:ext cx="4948237"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p:cNvSpPr txBox="1">
            <a:spLocks noChangeArrowheads="1"/>
          </p:cNvSpPr>
          <p:nvPr/>
        </p:nvSpPr>
        <p:spPr bwMode="auto">
          <a:xfrm>
            <a:off x="561975" y="1381125"/>
            <a:ext cx="191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endParaRPr lang="en-US" altLang="en-US" sz="1800"/>
          </a:p>
        </p:txBody>
      </p:sp>
      <p:sp>
        <p:nvSpPr>
          <p:cNvPr id="26628" name="Text Box 4"/>
          <p:cNvSpPr txBox="1">
            <a:spLocks noChangeArrowheads="1"/>
          </p:cNvSpPr>
          <p:nvPr/>
        </p:nvSpPr>
        <p:spPr bwMode="auto">
          <a:xfrm>
            <a:off x="474663" y="1358900"/>
            <a:ext cx="2909887"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000" dirty="0"/>
              <a:t>Do resources moderate </a:t>
            </a:r>
            <a:r>
              <a:rPr lang="en-US" altLang="en-US" sz="2000" u="sng" dirty="0"/>
              <a:t>height judgments</a:t>
            </a:r>
            <a:r>
              <a:rPr lang="en-US" altLang="en-US" sz="2000" dirty="0"/>
              <a:t>?</a:t>
            </a:r>
          </a:p>
          <a:p>
            <a:pPr>
              <a:spcBef>
                <a:spcPct val="50000"/>
              </a:spcBef>
              <a:buClrTx/>
              <a:buSzTx/>
              <a:buFontTx/>
              <a:buNone/>
            </a:pPr>
            <a:endParaRPr lang="en-US" altLang="en-US" sz="2000" dirty="0"/>
          </a:p>
          <a:p>
            <a:pPr>
              <a:spcBef>
                <a:spcPct val="50000"/>
              </a:spcBef>
              <a:buClrTx/>
              <a:buSzTx/>
              <a:buFontTx/>
              <a:buNone/>
            </a:pPr>
            <a:r>
              <a:rPr lang="en-US" altLang="en-US" sz="2000" dirty="0"/>
              <a:t>Does </a:t>
            </a:r>
            <a:r>
              <a:rPr lang="en-US" altLang="en-US" sz="2000" u="sng" dirty="0"/>
              <a:t>trait self esteem </a:t>
            </a:r>
            <a:r>
              <a:rPr lang="en-US" altLang="en-US" sz="2000" dirty="0"/>
              <a:t>operate as a resource?</a:t>
            </a:r>
          </a:p>
          <a:p>
            <a:pPr>
              <a:spcBef>
                <a:spcPct val="50000"/>
              </a:spcBef>
              <a:buClrTx/>
              <a:buSzTx/>
              <a:buFontTx/>
              <a:buNone/>
            </a:pPr>
            <a:endParaRPr lang="en-US" altLang="en-US" sz="2000" dirty="0"/>
          </a:p>
          <a:p>
            <a:pPr>
              <a:spcBef>
                <a:spcPct val="50000"/>
              </a:spcBef>
              <a:buClrTx/>
              <a:buSzTx/>
              <a:buFontTx/>
              <a:buNone/>
            </a:pPr>
            <a:r>
              <a:rPr lang="en-US" altLang="en-US" sz="2000" dirty="0"/>
              <a:t>Do </a:t>
            </a:r>
            <a:r>
              <a:rPr lang="en-US" altLang="en-US" sz="2000" u="sng" dirty="0"/>
              <a:t>internal</a:t>
            </a:r>
            <a:r>
              <a:rPr lang="en-US" altLang="en-US" sz="2000" dirty="0"/>
              <a:t> resources supplement </a:t>
            </a:r>
            <a:r>
              <a:rPr lang="en-US" altLang="en-US" sz="2000" u="sng" dirty="0"/>
              <a:t>external</a:t>
            </a:r>
            <a:r>
              <a:rPr lang="en-US" altLang="en-US" sz="2000" dirty="0"/>
              <a:t> resources?</a:t>
            </a:r>
          </a:p>
          <a:p>
            <a:pPr>
              <a:spcBef>
                <a:spcPct val="50000"/>
              </a:spcBef>
              <a:buClrTx/>
              <a:buSzTx/>
              <a:buFontTx/>
              <a:buNone/>
            </a:pPr>
            <a:endParaRPr lang="en-US" altLang="en-US" sz="2000" dirty="0"/>
          </a:p>
        </p:txBody>
      </p:sp>
      <p:sp>
        <p:nvSpPr>
          <p:cNvPr id="2" name="TextBox 1">
            <a:extLst>
              <a:ext uri="{FF2B5EF4-FFF2-40B4-BE49-F238E27FC236}">
                <a16:creationId xmlns:a16="http://schemas.microsoft.com/office/drawing/2014/main" id="{EDE52639-B336-A556-0CB5-1896A741B3CC}"/>
              </a:ext>
            </a:extLst>
          </p:cNvPr>
          <p:cNvSpPr txBox="1"/>
          <p:nvPr/>
        </p:nvSpPr>
        <p:spPr>
          <a:xfrm>
            <a:off x="454025" y="5029200"/>
            <a:ext cx="2822575" cy="707886"/>
          </a:xfrm>
          <a:prstGeom prst="rect">
            <a:avLst/>
          </a:prstGeom>
          <a:noFill/>
        </p:spPr>
        <p:txBody>
          <a:bodyPr wrap="square" rtlCol="0">
            <a:spAutoFit/>
          </a:bodyPr>
          <a:lstStyle/>
          <a:p>
            <a:r>
              <a:rPr lang="en-US" sz="2000" dirty="0"/>
              <a:t>What is this person’s external resource?</a:t>
            </a:r>
          </a:p>
        </p:txBody>
      </p:sp>
      <p:sp>
        <p:nvSpPr>
          <p:cNvPr id="3" name="TextBox 2">
            <a:extLst>
              <a:ext uri="{FF2B5EF4-FFF2-40B4-BE49-F238E27FC236}">
                <a16:creationId xmlns:a16="http://schemas.microsoft.com/office/drawing/2014/main" id="{402F185D-8741-7D05-BFD3-CD8250FB2127}"/>
              </a:ext>
            </a:extLst>
          </p:cNvPr>
          <p:cNvSpPr txBox="1"/>
          <p:nvPr/>
        </p:nvSpPr>
        <p:spPr>
          <a:xfrm>
            <a:off x="381000" y="5839827"/>
            <a:ext cx="2822575" cy="400110"/>
          </a:xfrm>
          <a:prstGeom prst="rect">
            <a:avLst/>
          </a:prstGeom>
          <a:noFill/>
        </p:spPr>
        <p:txBody>
          <a:bodyPr wrap="square" rtlCol="0">
            <a:spAutoFit/>
          </a:bodyPr>
          <a:lstStyle/>
          <a:p>
            <a:r>
              <a:rPr lang="en-US" sz="2000" dirty="0">
                <a:solidFill>
                  <a:srgbClr val="FF0000"/>
                </a:solidFill>
              </a:rPr>
              <a:t>Handrail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4180048"/>
          <p:cNvPicPr>
            <a:picLocks noChangeAspect="1" noChangeArrowheads="1"/>
          </p:cNvPicPr>
          <p:nvPr/>
        </p:nvPicPr>
        <p:blipFill>
          <a:blip r:embed="rId2" cstate="print">
            <a:lum bright="22000" contrast="8000"/>
            <a:extLst>
              <a:ext uri="{28A0092B-C50C-407E-A947-70E740481C1C}">
                <a14:useLocalDpi xmlns:a14="http://schemas.microsoft.com/office/drawing/2010/main" val="0"/>
              </a:ext>
            </a:extLst>
          </a:blip>
          <a:srcRect/>
          <a:stretch>
            <a:fillRect/>
          </a:stretch>
        </p:blipFill>
        <p:spPr bwMode="auto">
          <a:xfrm>
            <a:off x="1485900" y="459938"/>
            <a:ext cx="6172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271FF1B-D20E-A45E-3005-779C6A01233C}"/>
              </a:ext>
            </a:extLst>
          </p:cNvPr>
          <p:cNvSpPr txBox="1"/>
          <p:nvPr/>
        </p:nvSpPr>
        <p:spPr>
          <a:xfrm>
            <a:off x="1143000" y="5034170"/>
            <a:ext cx="7696200" cy="830997"/>
          </a:xfrm>
          <a:prstGeom prst="rect">
            <a:avLst/>
          </a:prstGeom>
          <a:noFill/>
        </p:spPr>
        <p:txBody>
          <a:bodyPr wrap="square" rtlCol="0">
            <a:spAutoFit/>
          </a:bodyPr>
          <a:lstStyle/>
          <a:p>
            <a:r>
              <a:rPr lang="en-US" dirty="0"/>
              <a:t>External resource is now absent.  </a:t>
            </a:r>
          </a:p>
          <a:p>
            <a:r>
              <a:rPr lang="en-US" dirty="0"/>
              <a:t>What other resource available to this person?</a:t>
            </a:r>
          </a:p>
        </p:txBody>
      </p:sp>
      <p:sp>
        <p:nvSpPr>
          <p:cNvPr id="3" name="TextBox 2">
            <a:extLst>
              <a:ext uri="{FF2B5EF4-FFF2-40B4-BE49-F238E27FC236}">
                <a16:creationId xmlns:a16="http://schemas.microsoft.com/office/drawing/2014/main" id="{D5389B34-0290-D205-05F9-70B04832BD54}"/>
              </a:ext>
            </a:extLst>
          </p:cNvPr>
          <p:cNvSpPr txBox="1"/>
          <p:nvPr/>
        </p:nvSpPr>
        <p:spPr>
          <a:xfrm>
            <a:off x="1143000" y="6074662"/>
            <a:ext cx="7696200" cy="461665"/>
          </a:xfrm>
          <a:prstGeom prst="rect">
            <a:avLst/>
          </a:prstGeom>
          <a:noFill/>
        </p:spPr>
        <p:txBody>
          <a:bodyPr wrap="square" rtlCol="0">
            <a:spAutoFit/>
          </a:bodyPr>
          <a:lstStyle/>
          <a:p>
            <a:r>
              <a:rPr lang="en-US" dirty="0">
                <a:solidFill>
                  <a:srgbClr val="FF0000"/>
                </a:solidFill>
              </a:rPr>
              <a:t>Internal resource:  Self-Esteem.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890588" y="1560513"/>
          <a:ext cx="7204075" cy="4805362"/>
        </p:xfrm>
        <a:graphic>
          <a:graphicData uri="http://schemas.openxmlformats.org/presentationml/2006/ole">
            <mc:AlternateContent xmlns:mc="http://schemas.openxmlformats.org/markup-compatibility/2006">
              <mc:Choice xmlns:v="urn:schemas-microsoft-com:vml" Requires="v">
                <p:oleObj name="Chart" r:id="rId2" imgW="6096000" imgH="4067251" progId="MSGraph.Chart.8">
                  <p:embed followColorScheme="full"/>
                </p:oleObj>
              </mc:Choice>
              <mc:Fallback>
                <p:oleObj name="Chart" r:id="rId2" imgW="6096000" imgH="4067251" progId="MSGraph.Chart.8">
                  <p:embed followColorScheme="full"/>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88" y="1560513"/>
                        <a:ext cx="7204075" cy="4805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5" name="Text Box 3"/>
          <p:cNvSpPr txBox="1">
            <a:spLocks noChangeArrowheads="1"/>
          </p:cNvSpPr>
          <p:nvPr/>
        </p:nvSpPr>
        <p:spPr bwMode="auto">
          <a:xfrm>
            <a:off x="752475" y="503238"/>
            <a:ext cx="72390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400"/>
              <a:t>Self Esteem, External Support,     and Height Perception</a:t>
            </a:r>
          </a:p>
        </p:txBody>
      </p:sp>
      <p:cxnSp>
        <p:nvCxnSpPr>
          <p:cNvPr id="28676" name="Straight Connector 2"/>
          <p:cNvCxnSpPr>
            <a:cxnSpLocks noChangeShapeType="1"/>
          </p:cNvCxnSpPr>
          <p:nvPr/>
        </p:nvCxnSpPr>
        <p:spPr bwMode="auto">
          <a:xfrm>
            <a:off x="2133600" y="3657600"/>
            <a:ext cx="4114800" cy="0"/>
          </a:xfrm>
          <a:prstGeom prst="line">
            <a:avLst/>
          </a:prstGeom>
          <a:noFill/>
          <a:ln w="190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77" name="TextBox 3"/>
          <p:cNvSpPr txBox="1">
            <a:spLocks noChangeArrowheads="1"/>
          </p:cNvSpPr>
          <p:nvPr/>
        </p:nvSpPr>
        <p:spPr bwMode="auto">
          <a:xfrm>
            <a:off x="3419475" y="33528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i="1"/>
              <a:t>Actual Height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890588" y="1560513"/>
          <a:ext cx="7204075" cy="4805362"/>
        </p:xfrm>
        <a:graphic>
          <a:graphicData uri="http://schemas.openxmlformats.org/presentationml/2006/ole">
            <mc:AlternateContent xmlns:mc="http://schemas.openxmlformats.org/markup-compatibility/2006">
              <mc:Choice xmlns:v="urn:schemas-microsoft-com:vml" Requires="v">
                <p:oleObj name="Chart" r:id="rId2" imgW="6096000" imgH="4067251" progId="MSGraph.Chart.8">
                  <p:embed followColorScheme="full"/>
                </p:oleObj>
              </mc:Choice>
              <mc:Fallback>
                <p:oleObj name="Chart" r:id="rId2" imgW="6096000" imgH="4067251" progId="MSGraph.Chart.8">
                  <p:embed followColorScheme="full"/>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88" y="1560513"/>
                        <a:ext cx="7204075" cy="4805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699" name="Text Box 3"/>
          <p:cNvSpPr txBox="1">
            <a:spLocks noChangeArrowheads="1"/>
          </p:cNvSpPr>
          <p:nvPr/>
        </p:nvSpPr>
        <p:spPr bwMode="auto">
          <a:xfrm>
            <a:off x="752475" y="503238"/>
            <a:ext cx="72390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400"/>
              <a:t>Self Esteem, External Support,     and Height Perception</a:t>
            </a:r>
          </a:p>
        </p:txBody>
      </p:sp>
      <p:cxnSp>
        <p:nvCxnSpPr>
          <p:cNvPr id="29700" name="Straight Connector 3"/>
          <p:cNvCxnSpPr>
            <a:cxnSpLocks noChangeShapeType="1"/>
          </p:cNvCxnSpPr>
          <p:nvPr/>
        </p:nvCxnSpPr>
        <p:spPr bwMode="auto">
          <a:xfrm>
            <a:off x="2133600" y="3657600"/>
            <a:ext cx="4114800" cy="0"/>
          </a:xfrm>
          <a:prstGeom prst="line">
            <a:avLst/>
          </a:prstGeom>
          <a:noFill/>
          <a:ln w="190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01" name="TextBox 4"/>
          <p:cNvSpPr txBox="1">
            <a:spLocks noChangeArrowheads="1"/>
          </p:cNvSpPr>
          <p:nvPr/>
        </p:nvSpPr>
        <p:spPr bwMode="auto">
          <a:xfrm>
            <a:off x="3419475" y="33528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i="1"/>
              <a:t>Actual Height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6"/>
          <p:cNvSpPr txBox="1">
            <a:spLocks noChangeArrowheads="1"/>
          </p:cNvSpPr>
          <p:nvPr/>
        </p:nvSpPr>
        <p:spPr bwMode="auto">
          <a:xfrm>
            <a:off x="2133600" y="609600"/>
            <a:ext cx="670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Health Risk Education Approaches</a:t>
            </a:r>
          </a:p>
        </p:txBody>
      </p:sp>
      <p:pic>
        <p:nvPicPr>
          <p:cNvPr id="3072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447800"/>
            <a:ext cx="23241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8475" y="1447800"/>
            <a:ext cx="221932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447800"/>
            <a:ext cx="233997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1600200" y="609600"/>
            <a:ext cx="693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dirty="0">
                <a:solidFill>
                  <a:srgbClr val="3333FF"/>
                </a:solidFill>
                <a:latin typeface="Arial Narrow" panose="020B0606020202030204" pitchFamily="34" charset="0"/>
              </a:rPr>
              <a:t>Fear as a Health-Behavior Tactic</a:t>
            </a:r>
          </a:p>
        </p:txBody>
      </p:sp>
      <p:sp>
        <p:nvSpPr>
          <p:cNvPr id="31747" name="Text Box 5"/>
          <p:cNvSpPr txBox="1">
            <a:spLocks noChangeArrowheads="1"/>
          </p:cNvSpPr>
          <p:nvPr/>
        </p:nvSpPr>
        <p:spPr bwMode="auto">
          <a:xfrm>
            <a:off x="609600" y="1447800"/>
            <a:ext cx="777240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Do health campaigns based on fear work?    	                                             What are the possible problems with them? </a:t>
            </a:r>
          </a:p>
          <a:p>
            <a:pPr>
              <a:spcBef>
                <a:spcPct val="50000"/>
              </a:spcBef>
              <a:buClrTx/>
              <a:buSzTx/>
              <a:buFontTx/>
              <a:buNone/>
            </a:pPr>
            <a:endParaRPr lang="en-US" altLang="en-US" sz="1400">
              <a:latin typeface="Arial Narrow" panose="020B0606020202030204" pitchFamily="34" charset="0"/>
            </a:endParaRPr>
          </a:p>
          <a:p>
            <a:pPr>
              <a:spcBef>
                <a:spcPct val="50000"/>
              </a:spcBef>
              <a:buClrTx/>
              <a:buSzTx/>
              <a:buFontTx/>
              <a:buNone/>
            </a:pPr>
            <a:r>
              <a:rPr lang="en-US" altLang="en-US" sz="2400" b="1">
                <a:latin typeface="Arial Narrow" panose="020B0606020202030204" pitchFamily="34" charset="0"/>
              </a:rPr>
              <a:t>Think about:</a:t>
            </a:r>
          </a:p>
          <a:p>
            <a:pPr>
              <a:spcBef>
                <a:spcPct val="50000"/>
              </a:spcBef>
              <a:buClrTx/>
              <a:buSzTx/>
              <a:buFontTx/>
              <a:buNone/>
            </a:pPr>
            <a:r>
              <a:rPr lang="en-US" altLang="en-US" sz="2400">
                <a:latin typeface="Arial Narrow" panose="020B0606020202030204" pitchFamily="34" charset="0"/>
              </a:rPr>
              <a:t>	Yellowlees &amp; Ruffin – Near Miss Asthma Death (NMAD)                                           	Weinstein – Unrealistic optimism	               	      	                      	Taylor – Self-serving illusions			</a:t>
            </a:r>
          </a:p>
        </p:txBody>
      </p:sp>
      <p:sp>
        <p:nvSpPr>
          <p:cNvPr id="31748" name="Text Box 7"/>
          <p:cNvSpPr txBox="1">
            <a:spLocks noChangeArrowheads="1"/>
          </p:cNvSpPr>
          <p:nvPr/>
        </p:nvSpPr>
        <p:spPr bwMode="auto">
          <a:xfrm>
            <a:off x="914400" y="5181600"/>
            <a:ext cx="403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latin typeface="Arial Narrow" panose="020B0606020202030204" pitchFamily="34" charset="0"/>
              </a:rPr>
              <a:t>What are tactics do people use to cope with threatening information?</a:t>
            </a:r>
          </a:p>
        </p:txBody>
      </p:sp>
      <p:sp>
        <p:nvSpPr>
          <p:cNvPr id="271368" name="Text Box 8"/>
          <p:cNvSpPr txBox="1">
            <a:spLocks noChangeArrowheads="1"/>
          </p:cNvSpPr>
          <p:nvPr/>
        </p:nvSpPr>
        <p:spPr bwMode="auto">
          <a:xfrm>
            <a:off x="5867400" y="5029200"/>
            <a:ext cx="2895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solidFill>
                  <a:srgbClr val="FF0000"/>
                </a:solidFill>
                <a:latin typeface="Arial Narrow" panose="020B0606020202030204" pitchFamily="34" charset="0"/>
              </a:rPr>
              <a:t>Illusion of invulnerability</a:t>
            </a:r>
          </a:p>
          <a:p>
            <a:pPr>
              <a:spcBef>
                <a:spcPct val="50000"/>
              </a:spcBef>
              <a:buClrTx/>
              <a:buSzTx/>
              <a:buFontTx/>
              <a:buNone/>
            </a:pPr>
            <a:r>
              <a:rPr lang="en-US" altLang="en-US" sz="2400">
                <a:solidFill>
                  <a:srgbClr val="FF0000"/>
                </a:solidFill>
                <a:latin typeface="Arial Narrow" panose="020B0606020202030204" pitchFamily="34" charset="0"/>
              </a:rPr>
              <a:t>Denial</a:t>
            </a:r>
          </a:p>
          <a:p>
            <a:pPr>
              <a:spcBef>
                <a:spcPct val="50000"/>
              </a:spcBef>
              <a:buClrTx/>
              <a:buSzTx/>
              <a:buFontTx/>
              <a:buNone/>
            </a:pPr>
            <a:r>
              <a:rPr lang="en-US" altLang="en-US" sz="2400">
                <a:solidFill>
                  <a:srgbClr val="FF0000"/>
                </a:solidFill>
                <a:latin typeface="Arial Narrow" panose="020B0606020202030204" pitchFamily="34" charset="0"/>
              </a:rPr>
              <a:t>Downward comparison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1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219200"/>
            <a:ext cx="8534400" cy="4401205"/>
          </a:xfrm>
          <a:prstGeom prst="rect">
            <a:avLst/>
          </a:prstGeom>
          <a:noFill/>
        </p:spPr>
        <p:txBody>
          <a:bodyPr wrap="square" rtlCol="0">
            <a:spAutoFit/>
          </a:bodyPr>
          <a:lstStyle/>
          <a:p>
            <a:pPr algn="ctr"/>
            <a:r>
              <a:rPr lang="en-US" sz="3200" dirty="0">
                <a:solidFill>
                  <a:srgbClr val="0070C0"/>
                </a:solidFill>
              </a:rPr>
              <a:t>Review Question 1</a:t>
            </a:r>
          </a:p>
          <a:p>
            <a:pPr algn="ctr"/>
            <a:endParaRPr lang="en-US" sz="3200" dirty="0">
              <a:solidFill>
                <a:srgbClr val="0070C0"/>
              </a:solidFill>
            </a:endParaRPr>
          </a:p>
          <a:p>
            <a:r>
              <a:rPr lang="en-US" dirty="0"/>
              <a:t> Which of the following is true of optimism?</a:t>
            </a:r>
          </a:p>
          <a:p>
            <a:endParaRPr lang="en-US" dirty="0"/>
          </a:p>
          <a:p>
            <a:r>
              <a:rPr lang="en-US" dirty="0"/>
              <a:t>___ It co-occurs with seeing successes as based on</a:t>
            </a:r>
          </a:p>
          <a:p>
            <a:r>
              <a:rPr lang="en-US" dirty="0"/>
              <a:t>       internal and stable causes.</a:t>
            </a:r>
          </a:p>
          <a:p>
            <a:r>
              <a:rPr lang="en-US" dirty="0"/>
              <a:t>___ It leads to lower blood pressure when in a positive mood.</a:t>
            </a:r>
          </a:p>
          <a:p>
            <a:r>
              <a:rPr lang="en-US" dirty="0"/>
              <a:t>___ It is associated with an illusion of invulnerability.</a:t>
            </a:r>
          </a:p>
          <a:p>
            <a:r>
              <a:rPr lang="en-US" dirty="0"/>
              <a:t>___ It is affected by information about one’s own risks 	compared to others’ risks.</a:t>
            </a:r>
          </a:p>
          <a:p>
            <a:r>
              <a:rPr lang="en-US" dirty="0"/>
              <a:t>___ All the above.</a:t>
            </a:r>
          </a:p>
        </p:txBody>
      </p:sp>
      <p:sp>
        <p:nvSpPr>
          <p:cNvPr id="3" name="TextBox 2"/>
          <p:cNvSpPr txBox="1"/>
          <p:nvPr/>
        </p:nvSpPr>
        <p:spPr>
          <a:xfrm>
            <a:off x="304800" y="5105400"/>
            <a:ext cx="533400" cy="461665"/>
          </a:xfrm>
          <a:prstGeom prst="rect">
            <a:avLst/>
          </a:prstGeom>
          <a:noFill/>
        </p:spPr>
        <p:txBody>
          <a:bodyPr wrap="square" rtlCol="0">
            <a:spAutoFit/>
          </a:bodyPr>
          <a:lstStyle/>
          <a:p>
            <a:pPr algn="ctr"/>
            <a:r>
              <a:rPr lang="en-US" dirty="0">
                <a:solidFill>
                  <a:srgbClr val="FF0000"/>
                </a:solidFill>
              </a:rPr>
              <a:t>X</a:t>
            </a:r>
          </a:p>
        </p:txBody>
      </p:sp>
    </p:spTree>
    <p:extLst>
      <p:ext uri="{BB962C8B-B14F-4D97-AF65-F5344CB8AC3E}">
        <p14:creationId xmlns:p14="http://schemas.microsoft.com/office/powerpoint/2010/main" val="312499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457200" y="3810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Actual Health Risk and Perceived Health Risk</a:t>
            </a:r>
          </a:p>
        </p:txBody>
      </p:sp>
      <p:sp>
        <p:nvSpPr>
          <p:cNvPr id="32771" name="Text Box 5"/>
          <p:cNvSpPr txBox="1">
            <a:spLocks noChangeArrowheads="1"/>
          </p:cNvSpPr>
          <p:nvPr/>
        </p:nvSpPr>
        <p:spPr bwMode="auto">
          <a:xfrm>
            <a:off x="304800" y="1249363"/>
            <a:ext cx="8229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dirty="0">
                <a:latin typeface="Arial Narrow" panose="020B0606020202030204" pitchFamily="34" charset="0"/>
              </a:rPr>
              <a:t>Who is more likely to reject research showing smoking causes cancer?</a:t>
            </a:r>
          </a:p>
        </p:txBody>
      </p:sp>
      <p:sp>
        <p:nvSpPr>
          <p:cNvPr id="32772" name="Text Box 6"/>
          <p:cNvSpPr txBox="1">
            <a:spLocks noChangeArrowheads="1"/>
          </p:cNvSpPr>
          <p:nvPr/>
        </p:nvSpPr>
        <p:spPr bwMode="auto">
          <a:xfrm>
            <a:off x="1219200" y="1752600"/>
            <a:ext cx="5867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i="1">
                <a:latin typeface="Arial Narrow" panose="020B0606020202030204" pitchFamily="34" charset="0"/>
              </a:rPr>
              <a:t>____ Heavy smoker         ____ Non-smoker</a:t>
            </a:r>
          </a:p>
        </p:txBody>
      </p:sp>
      <p:sp>
        <p:nvSpPr>
          <p:cNvPr id="32775" name="Text Box 11"/>
          <p:cNvSpPr txBox="1">
            <a:spLocks noChangeArrowheads="1"/>
          </p:cNvSpPr>
          <p:nvPr/>
        </p:nvSpPr>
        <p:spPr bwMode="auto">
          <a:xfrm>
            <a:off x="266700" y="2819400"/>
            <a:ext cx="8610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dirty="0">
                <a:latin typeface="Arial Narrow" panose="020B0606020202030204" pitchFamily="34" charset="0"/>
              </a:rPr>
              <a:t>Who is most </a:t>
            </a:r>
            <a:r>
              <a:rPr lang="en-US" altLang="en-US" sz="2200" u="sng" dirty="0">
                <a:latin typeface="Arial Narrow" panose="020B0606020202030204" pitchFamily="34" charset="0"/>
              </a:rPr>
              <a:t>critical</a:t>
            </a:r>
            <a:r>
              <a:rPr lang="en-US" altLang="en-US" sz="2200" dirty="0">
                <a:latin typeface="Arial Narrow" panose="020B0606020202030204" pitchFamily="34" charset="0"/>
              </a:rPr>
              <a:t> of news article claiming that caffeine causes breast cancer? </a:t>
            </a:r>
            <a:r>
              <a:rPr lang="en-US" altLang="en-US" sz="1800" dirty="0">
                <a:latin typeface="Arial Narrow" panose="020B0606020202030204" pitchFamily="34" charset="0"/>
              </a:rPr>
              <a:t>(</a:t>
            </a:r>
            <a:r>
              <a:rPr lang="en-US" altLang="en-US" sz="1800" dirty="0" err="1">
                <a:latin typeface="Arial Narrow" panose="020B0606020202030204" pitchFamily="34" charset="0"/>
              </a:rPr>
              <a:t>Kunda</a:t>
            </a:r>
            <a:r>
              <a:rPr lang="en-US" altLang="en-US" sz="1800" dirty="0">
                <a:latin typeface="Arial Narrow" panose="020B0606020202030204" pitchFamily="34" charset="0"/>
              </a:rPr>
              <a:t>, 1987) </a:t>
            </a:r>
          </a:p>
        </p:txBody>
      </p:sp>
      <p:sp>
        <p:nvSpPr>
          <p:cNvPr id="32776" name="Text Box 12"/>
          <p:cNvSpPr txBox="1">
            <a:spLocks noChangeArrowheads="1"/>
          </p:cNvSpPr>
          <p:nvPr/>
        </p:nvSpPr>
        <p:spPr bwMode="auto">
          <a:xfrm>
            <a:off x="685800" y="3721925"/>
            <a:ext cx="769620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i="1" dirty="0">
                <a:latin typeface="Arial Narrow" panose="020B0606020202030204" pitchFamily="34" charset="0"/>
              </a:rPr>
              <a:t>____ men who drink caffeine     	____ women who drink caffeine</a:t>
            </a:r>
          </a:p>
          <a:p>
            <a:pPr>
              <a:spcBef>
                <a:spcPct val="50000"/>
              </a:spcBef>
              <a:buClrTx/>
              <a:buSzTx/>
              <a:buFontTx/>
              <a:buNone/>
            </a:pPr>
            <a:r>
              <a:rPr lang="en-US" altLang="en-US" sz="2200" i="1" dirty="0">
                <a:latin typeface="Arial Narrow" panose="020B0606020202030204" pitchFamily="34" charset="0"/>
              </a:rPr>
              <a:t>____ men who don’t drink caffeine	____ women who don’t drink caffeine</a:t>
            </a:r>
          </a:p>
        </p:txBody>
      </p:sp>
      <p:sp>
        <p:nvSpPr>
          <p:cNvPr id="32777" name="Text Box 13"/>
          <p:cNvSpPr txBox="1">
            <a:spLocks noChangeArrowheads="1"/>
          </p:cNvSpPr>
          <p:nvPr/>
        </p:nvSpPr>
        <p:spPr bwMode="auto">
          <a:xfrm>
            <a:off x="304800" y="4864925"/>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solidFill>
                  <a:srgbClr val="0070C0"/>
                </a:solidFill>
                <a:latin typeface="Arial Narrow" panose="020B0606020202030204" pitchFamily="34" charset="0"/>
              </a:rPr>
              <a:t>Take home point?</a:t>
            </a:r>
          </a:p>
        </p:txBody>
      </p:sp>
      <p:sp>
        <p:nvSpPr>
          <p:cNvPr id="272398" name="Text Box 14"/>
          <p:cNvSpPr txBox="1">
            <a:spLocks noChangeArrowheads="1"/>
          </p:cNvSpPr>
          <p:nvPr/>
        </p:nvSpPr>
        <p:spPr bwMode="auto">
          <a:xfrm>
            <a:off x="2819400" y="4883213"/>
            <a:ext cx="6172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dirty="0">
                <a:solidFill>
                  <a:srgbClr val="0070C0"/>
                </a:solidFill>
                <a:latin typeface="Arial Narrow" panose="020B0606020202030204" pitchFamily="34" charset="0"/>
              </a:rPr>
              <a:t>Self-threat</a:t>
            </a:r>
            <a:r>
              <a:rPr lang="en-US" altLang="en-US" sz="2400" dirty="0">
                <a:solidFill>
                  <a:srgbClr val="0070C0"/>
                </a:solidFill>
                <a:latin typeface="Arial Narrow" panose="020B0606020202030204" pitchFamily="34" charset="0"/>
              </a:rPr>
              <a:t> leads to </a:t>
            </a:r>
            <a:r>
              <a:rPr lang="en-US" altLang="en-US" sz="2400" u="sng" dirty="0">
                <a:solidFill>
                  <a:srgbClr val="0070C0"/>
                </a:solidFill>
                <a:latin typeface="Arial Narrow" panose="020B0606020202030204" pitchFamily="34" charset="0"/>
              </a:rPr>
              <a:t>defensiveness</a:t>
            </a:r>
            <a:r>
              <a:rPr lang="en-US" altLang="en-US" sz="2400" dirty="0">
                <a:solidFill>
                  <a:srgbClr val="0070C0"/>
                </a:solidFill>
                <a:latin typeface="Arial Narrow" panose="020B0606020202030204" pitchFamily="34" charset="0"/>
              </a:rPr>
              <a:t> and </a:t>
            </a:r>
            <a:r>
              <a:rPr lang="en-US" altLang="en-US" sz="2400" u="sng" dirty="0">
                <a:solidFill>
                  <a:srgbClr val="0070C0"/>
                </a:solidFill>
                <a:latin typeface="Arial Narrow" panose="020B0606020202030204" pitchFamily="34" charset="0"/>
              </a:rPr>
              <a:t>resistance to threat-related information</a:t>
            </a:r>
            <a:r>
              <a:rPr lang="en-US" altLang="en-US" sz="2400" dirty="0">
                <a:solidFill>
                  <a:srgbClr val="0070C0"/>
                </a:solidFill>
                <a:latin typeface="Arial Narrow" panose="020B0606020202030204" pitchFamily="34" charset="0"/>
              </a:rPr>
              <a:t>. </a:t>
            </a:r>
          </a:p>
        </p:txBody>
      </p:sp>
      <p:sp>
        <p:nvSpPr>
          <p:cNvPr id="272399" name="Text Box 15"/>
          <p:cNvSpPr txBox="1">
            <a:spLocks noChangeArrowheads="1"/>
          </p:cNvSpPr>
          <p:nvPr/>
        </p:nvSpPr>
        <p:spPr bwMode="auto">
          <a:xfrm>
            <a:off x="1447800" y="1709610"/>
            <a:ext cx="381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b="1" dirty="0">
                <a:solidFill>
                  <a:srgbClr val="FF0000"/>
                </a:solidFill>
              </a:rPr>
              <a:t>X</a:t>
            </a:r>
          </a:p>
        </p:txBody>
      </p:sp>
      <p:sp>
        <p:nvSpPr>
          <p:cNvPr id="272401" name="Text Box 17"/>
          <p:cNvSpPr txBox="1">
            <a:spLocks noChangeArrowheads="1"/>
          </p:cNvSpPr>
          <p:nvPr/>
        </p:nvSpPr>
        <p:spPr bwMode="auto">
          <a:xfrm>
            <a:off x="4572000" y="3591496"/>
            <a:ext cx="381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b="1" dirty="0">
                <a:solidFill>
                  <a:srgbClr val="0070C0"/>
                </a:solidFill>
              </a:rPr>
              <a:t>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23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24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2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8" grpId="0"/>
      <p:bldP spid="272399" grpId="0"/>
      <p:bldP spid="27240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381000" y="457200"/>
            <a:ext cx="838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rPr>
              <a:t>Health Messages and Self-Affirmation                      </a:t>
            </a:r>
            <a:r>
              <a:rPr lang="en-US" altLang="en-US" sz="2400">
                <a:solidFill>
                  <a:srgbClr val="3333FF"/>
                </a:solidFill>
              </a:rPr>
              <a:t>Sherman, Nelson, &amp; Steele, 2000</a:t>
            </a:r>
          </a:p>
        </p:txBody>
      </p:sp>
      <p:sp>
        <p:nvSpPr>
          <p:cNvPr id="33795" name="Text Box 5"/>
          <p:cNvSpPr txBox="1">
            <a:spLocks noChangeArrowheads="1"/>
          </p:cNvSpPr>
          <p:nvPr/>
        </p:nvSpPr>
        <p:spPr bwMode="auto">
          <a:xfrm>
            <a:off x="533400" y="1676400"/>
            <a:ext cx="7848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dirty="0">
                <a:latin typeface="Arial Narrow" panose="020B0606020202030204" pitchFamily="34" charset="0"/>
              </a:rPr>
              <a:t>Why would people block out health relevant information?</a:t>
            </a:r>
          </a:p>
        </p:txBody>
      </p:sp>
      <p:sp>
        <p:nvSpPr>
          <p:cNvPr id="273414" name="Text Box 6"/>
          <p:cNvSpPr txBox="1">
            <a:spLocks noChangeArrowheads="1"/>
          </p:cNvSpPr>
          <p:nvPr/>
        </p:nvSpPr>
        <p:spPr bwMode="auto">
          <a:xfrm>
            <a:off x="381000" y="2667000"/>
            <a:ext cx="8382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latin typeface="Arial Narrow" panose="020B0606020202030204" pitchFamily="34" charset="0"/>
              </a:rPr>
              <a:t>Sherman et al.:  Health risk info is a self threat.  Disturbs need to see 	self as moral, capable, and adaptive. [</a:t>
            </a:r>
            <a:r>
              <a:rPr lang="en-US" altLang="en-US" sz="2400" b="1" dirty="0">
                <a:latin typeface="Arial Narrow" panose="020B0606020202030204" pitchFamily="34" charset="0"/>
              </a:rPr>
              <a:t>FUNDAMENTAL BELIEF</a:t>
            </a:r>
            <a:r>
              <a:rPr lang="en-US" altLang="en-US" sz="2400" dirty="0">
                <a:latin typeface="Arial Narrow" panose="020B0606020202030204" pitchFamily="34" charset="0"/>
              </a:rPr>
              <a:t>]</a:t>
            </a:r>
          </a:p>
          <a:p>
            <a:pPr>
              <a:spcBef>
                <a:spcPct val="50000"/>
              </a:spcBef>
              <a:buClrTx/>
              <a:buSzTx/>
              <a:buFontTx/>
              <a:buNone/>
            </a:pPr>
            <a:r>
              <a:rPr lang="en-US" altLang="en-US" sz="2400" dirty="0">
                <a:latin typeface="Arial Narrow" panose="020B0606020202030204" pitchFamily="34" charset="0"/>
              </a:rPr>
              <a:t>If people resist info most relevant to them </a:t>
            </a:r>
            <a:r>
              <a:rPr lang="en-US" altLang="en-US" sz="2400" u="sng" dirty="0">
                <a:latin typeface="Arial Narrow" panose="020B0606020202030204" pitchFamily="34" charset="0"/>
              </a:rPr>
              <a:t>b/c this info threatens their “self-affirmation” needs, </a:t>
            </a:r>
            <a:r>
              <a:rPr lang="en-US" altLang="en-US" sz="2400" dirty="0">
                <a:latin typeface="Arial Narrow" panose="020B0606020202030204" pitchFamily="34" charset="0"/>
              </a:rPr>
              <a:t>what could be done to lower resistance?</a:t>
            </a:r>
          </a:p>
        </p:txBody>
      </p:sp>
      <p:sp>
        <p:nvSpPr>
          <p:cNvPr id="273415" name="Text Box 7"/>
          <p:cNvSpPr txBox="1">
            <a:spLocks noChangeArrowheads="1"/>
          </p:cNvSpPr>
          <p:nvPr/>
        </p:nvSpPr>
        <p:spPr bwMode="auto">
          <a:xfrm>
            <a:off x="312738" y="4589463"/>
            <a:ext cx="8458200"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latin typeface="Arial Narrow" panose="020B0606020202030204" pitchFamily="34" charset="0"/>
              </a:rPr>
              <a:t>Boost self-worth/Self-affirmation needs</a:t>
            </a:r>
          </a:p>
          <a:p>
            <a:pPr>
              <a:spcBef>
                <a:spcPct val="50000"/>
              </a:spcBef>
              <a:buClrTx/>
              <a:buSzTx/>
              <a:buFontTx/>
              <a:buNone/>
            </a:pPr>
            <a:r>
              <a:rPr lang="en-US" altLang="en-US" sz="2400" b="1" dirty="0">
                <a:solidFill>
                  <a:srgbClr val="0070C0"/>
                </a:solidFill>
                <a:latin typeface="Arial Narrow" panose="020B0606020202030204" pitchFamily="34" charset="0"/>
              </a:rPr>
              <a:t>Self-Affirmation prediction: </a:t>
            </a:r>
            <a:r>
              <a:rPr lang="en-US" altLang="en-US" sz="2200" i="1" dirty="0">
                <a:solidFill>
                  <a:srgbClr val="0070C0"/>
                </a:solidFill>
                <a:latin typeface="Arial Narrow" panose="020B0606020202030204" pitchFamily="34" charset="0"/>
              </a:rPr>
              <a:t>Self-affirmation should make it easier to accept self-threatening information. It should reduce denial and rationalization.</a:t>
            </a:r>
            <a:endParaRPr lang="en-US" altLang="en-US" sz="2200" dirty="0">
              <a:solidFill>
                <a:srgbClr val="0070C0"/>
              </a:solidFill>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3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4" grpId="0"/>
      <p:bldP spid="2734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228600" y="609600"/>
            <a:ext cx="8686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dirty="0">
                <a:solidFill>
                  <a:srgbClr val="3333FF"/>
                </a:solidFill>
                <a:latin typeface="Arial Narrow" panose="020B0606020202030204" pitchFamily="34" charset="0"/>
              </a:rPr>
              <a:t>Study 2:                                                              Self-Affirmation and Acceptance of AIDS Risk Info</a:t>
            </a:r>
          </a:p>
        </p:txBody>
      </p:sp>
      <p:sp>
        <p:nvSpPr>
          <p:cNvPr id="36867" name="Text Box 5"/>
          <p:cNvSpPr txBox="1">
            <a:spLocks noChangeArrowheads="1"/>
          </p:cNvSpPr>
          <p:nvPr/>
        </p:nvSpPr>
        <p:spPr bwMode="auto">
          <a:xfrm>
            <a:off x="381000" y="2057400"/>
            <a:ext cx="8534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latin typeface="Arial Narrow" panose="020B0606020202030204" pitchFamily="34" charset="0"/>
              </a:rPr>
              <a:t>AIDS (and other STD) risk among college students</a:t>
            </a:r>
          </a:p>
          <a:p>
            <a:pPr>
              <a:spcBef>
                <a:spcPct val="50000"/>
              </a:spcBef>
              <a:buClrTx/>
              <a:buSzTx/>
              <a:buFontTx/>
              <a:buNone/>
            </a:pPr>
            <a:r>
              <a:rPr lang="en-US" altLang="en-US" sz="2400" dirty="0">
                <a:latin typeface="Arial Narrow" panose="020B0606020202030204" pitchFamily="34" charset="0"/>
              </a:rPr>
              <a:t>	Percent of college students sexually active 	= ____%                	Percent of college students using condoms 	= ____%</a:t>
            </a:r>
          </a:p>
          <a:p>
            <a:pPr>
              <a:spcBef>
                <a:spcPct val="50000"/>
              </a:spcBef>
              <a:buClrTx/>
              <a:buSzTx/>
              <a:buFontTx/>
              <a:buNone/>
            </a:pPr>
            <a:r>
              <a:rPr lang="en-US" altLang="en-US" sz="2400" dirty="0">
                <a:latin typeface="Arial Narrow" panose="020B0606020202030204" pitchFamily="34" charset="0"/>
              </a:rPr>
              <a:t>AIDS video leads to greater risk perception among:  	___ Virgins 								___ Non-virgins</a:t>
            </a:r>
          </a:p>
        </p:txBody>
      </p:sp>
      <p:sp>
        <p:nvSpPr>
          <p:cNvPr id="276486" name="Text Box 6"/>
          <p:cNvSpPr txBox="1">
            <a:spLocks noChangeArrowheads="1"/>
          </p:cNvSpPr>
          <p:nvPr/>
        </p:nvSpPr>
        <p:spPr bwMode="auto">
          <a:xfrm>
            <a:off x="7086600" y="25908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a:solidFill>
                  <a:srgbClr val="FF0000"/>
                </a:solidFill>
                <a:latin typeface="Arial Narrow" panose="020B0606020202030204" pitchFamily="34" charset="0"/>
              </a:rPr>
              <a:t>86</a:t>
            </a:r>
          </a:p>
        </p:txBody>
      </p:sp>
      <p:sp>
        <p:nvSpPr>
          <p:cNvPr id="276487" name="Text Box 7"/>
          <p:cNvSpPr txBox="1">
            <a:spLocks noChangeArrowheads="1"/>
          </p:cNvSpPr>
          <p:nvPr/>
        </p:nvSpPr>
        <p:spPr bwMode="auto">
          <a:xfrm>
            <a:off x="7086600" y="29718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a:solidFill>
                  <a:srgbClr val="FF0000"/>
                </a:solidFill>
                <a:latin typeface="Arial Narrow" panose="020B0606020202030204" pitchFamily="34" charset="0"/>
              </a:rPr>
              <a:t>21</a:t>
            </a:r>
          </a:p>
        </p:txBody>
      </p:sp>
      <p:sp>
        <p:nvSpPr>
          <p:cNvPr id="276488" name="Text Box 8"/>
          <p:cNvSpPr txBox="1">
            <a:spLocks noChangeArrowheads="1"/>
          </p:cNvSpPr>
          <p:nvPr/>
        </p:nvSpPr>
        <p:spPr bwMode="auto">
          <a:xfrm>
            <a:off x="6858000" y="35052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b="1">
                <a:solidFill>
                  <a:srgbClr val="FF0000"/>
                </a:solidFill>
                <a:latin typeface="Arial Narrow" panose="020B0606020202030204" pitchFamily="34" charset="0"/>
              </a:rPr>
              <a:t>X</a:t>
            </a:r>
          </a:p>
        </p:txBody>
      </p:sp>
      <p:sp>
        <p:nvSpPr>
          <p:cNvPr id="36871" name="Text Box 9"/>
          <p:cNvSpPr txBox="1">
            <a:spLocks noChangeArrowheads="1"/>
          </p:cNvSpPr>
          <p:nvPr/>
        </p:nvSpPr>
        <p:spPr bwMode="auto">
          <a:xfrm>
            <a:off x="381000" y="5624513"/>
            <a:ext cx="8534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a:latin typeface="Arial Narrow" panose="020B0606020202030204" pitchFamily="34" charset="0"/>
              </a:rPr>
              <a:t>Purposes of Study 2</a:t>
            </a:r>
            <a:r>
              <a:rPr lang="en-US" altLang="en-US" sz="2400">
                <a:latin typeface="Arial Narrow" panose="020B0606020202030204" pitchFamily="34" charset="0"/>
              </a:rPr>
              <a:t>						                 	1.  To show that self affirmation reduces resistance to AIDS info.   	2.  To show that self-affirmation increases protective behavior	</a:t>
            </a:r>
          </a:p>
        </p:txBody>
      </p:sp>
      <p:pic>
        <p:nvPicPr>
          <p:cNvPr id="36872" name="Picture 10"/>
          <p:cNvPicPr>
            <a:picLocks noChangeAspect="1" noChangeArrowheads="1"/>
          </p:cNvPicPr>
          <p:nvPr/>
        </p:nvPicPr>
        <p:blipFill>
          <a:blip r:embed="rId2">
            <a:extLst>
              <a:ext uri="{28A0092B-C50C-407E-A947-70E740481C1C}">
                <a14:useLocalDpi xmlns:a14="http://schemas.microsoft.com/office/drawing/2010/main" val="0"/>
              </a:ext>
            </a:extLst>
          </a:blip>
          <a:srcRect t="21651" b="14435"/>
          <a:stretch>
            <a:fillRect/>
          </a:stretch>
        </p:blipFill>
        <p:spPr bwMode="auto">
          <a:xfrm>
            <a:off x="2590800" y="4033838"/>
            <a:ext cx="3505200" cy="148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F908D02B-40EA-0872-D2C1-EDE8C8BFD573}"/>
              </a:ext>
            </a:extLst>
          </p:cNvPr>
          <p:cNvSpPr txBox="1">
            <a:spLocks noChangeArrowheads="1"/>
          </p:cNvSpPr>
          <p:nvPr/>
        </p:nvSpPr>
        <p:spPr bwMode="auto">
          <a:xfrm>
            <a:off x="381000" y="580292"/>
            <a:ext cx="8686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dirty="0">
                <a:solidFill>
                  <a:srgbClr val="3333FF"/>
                </a:solidFill>
                <a:latin typeface="Arial Narrow" panose="020B0606020202030204" pitchFamily="34" charset="0"/>
              </a:rPr>
              <a:t>Study 2 Procedure                                                               </a:t>
            </a:r>
          </a:p>
        </p:txBody>
      </p:sp>
      <p:sp>
        <p:nvSpPr>
          <p:cNvPr id="3" name="Text Box 9">
            <a:extLst>
              <a:ext uri="{FF2B5EF4-FFF2-40B4-BE49-F238E27FC236}">
                <a16:creationId xmlns:a16="http://schemas.microsoft.com/office/drawing/2014/main" id="{F8CD16DD-FDCC-D7C0-A095-CED8B8DD0E29}"/>
              </a:ext>
            </a:extLst>
          </p:cNvPr>
          <p:cNvSpPr txBox="1">
            <a:spLocks noChangeArrowheads="1"/>
          </p:cNvSpPr>
          <p:nvPr/>
        </p:nvSpPr>
        <p:spPr bwMode="auto">
          <a:xfrm>
            <a:off x="381000" y="1258861"/>
            <a:ext cx="63246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457200" indent="-457200">
              <a:spcBef>
                <a:spcPct val="50000"/>
              </a:spcBef>
              <a:buClrTx/>
              <a:buSzTx/>
              <a:buFontTx/>
              <a:buAutoNum type="arabicPeriod"/>
            </a:pPr>
            <a:r>
              <a:rPr lang="en-US" altLang="en-US" sz="2400" dirty="0">
                <a:latin typeface="Arial Narrow" panose="020B0606020202030204" pitchFamily="34" charset="0"/>
              </a:rPr>
              <a:t>Personal Values Ranking Task</a:t>
            </a:r>
          </a:p>
          <a:p>
            <a:pPr marL="457200" indent="-457200">
              <a:spcBef>
                <a:spcPct val="50000"/>
              </a:spcBef>
              <a:buClrTx/>
              <a:buSzTx/>
              <a:buFontTx/>
              <a:buAutoNum type="arabicPeriod"/>
            </a:pPr>
            <a:r>
              <a:rPr lang="en-US" altLang="en-US" sz="2400" dirty="0">
                <a:latin typeface="Arial Narrow" panose="020B0606020202030204" pitchFamily="34" charset="0"/>
              </a:rPr>
              <a:t>Write brief (5 min.) essay on:</a:t>
            </a:r>
          </a:p>
          <a:p>
            <a:pPr marL="1200150" lvl="1" indent="-457200">
              <a:spcBef>
                <a:spcPct val="50000"/>
              </a:spcBef>
              <a:buClrTx/>
              <a:buSzTx/>
              <a:buAutoNum type="alphaUcPeriod"/>
            </a:pPr>
            <a:r>
              <a:rPr lang="en-US" altLang="en-US" sz="2000" dirty="0">
                <a:latin typeface="Arial Narrow" panose="020B0606020202030204" pitchFamily="34" charset="0"/>
              </a:rPr>
              <a:t>Affirmation Condition: Top rated value and when they had acted on it.</a:t>
            </a:r>
          </a:p>
          <a:p>
            <a:pPr marL="1200150" lvl="1" indent="-457200">
              <a:spcBef>
                <a:spcPct val="50000"/>
              </a:spcBef>
              <a:buClrTx/>
              <a:buSzTx/>
              <a:buAutoNum type="alphaUcPeriod"/>
            </a:pPr>
            <a:r>
              <a:rPr lang="en-US" altLang="en-US" sz="2000" dirty="0">
                <a:latin typeface="Arial Narrow" panose="020B0606020202030204" pitchFamily="34" charset="0"/>
              </a:rPr>
              <a:t>No Affirmation Condition: 9</a:t>
            </a:r>
            <a:r>
              <a:rPr lang="en-US" altLang="en-US" sz="2000" baseline="30000" dirty="0">
                <a:latin typeface="Arial Narrow" panose="020B0606020202030204" pitchFamily="34" charset="0"/>
              </a:rPr>
              <a:t>th</a:t>
            </a:r>
            <a:r>
              <a:rPr lang="en-US" altLang="en-US" sz="2000" dirty="0">
                <a:latin typeface="Arial Narrow" panose="020B0606020202030204" pitchFamily="34" charset="0"/>
              </a:rPr>
              <a:t> rated value and why it might be important to average student.	</a:t>
            </a:r>
          </a:p>
        </p:txBody>
      </p:sp>
      <p:sp>
        <p:nvSpPr>
          <p:cNvPr id="4" name="Text Box 9">
            <a:extLst>
              <a:ext uri="{FF2B5EF4-FFF2-40B4-BE49-F238E27FC236}">
                <a16:creationId xmlns:a16="http://schemas.microsoft.com/office/drawing/2014/main" id="{B4C96CD5-ED99-9623-701D-CA001A3F9600}"/>
              </a:ext>
            </a:extLst>
          </p:cNvPr>
          <p:cNvSpPr txBox="1">
            <a:spLocks noChangeArrowheads="1"/>
          </p:cNvSpPr>
          <p:nvPr/>
        </p:nvSpPr>
        <p:spPr bwMode="auto">
          <a:xfrm>
            <a:off x="373966" y="3962400"/>
            <a:ext cx="86868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None/>
            </a:pPr>
            <a:r>
              <a:rPr lang="en-US" altLang="en-US" sz="2400" dirty="0">
                <a:latin typeface="Arial Narrow" panose="020B0606020202030204" pitchFamily="34" charset="0"/>
              </a:rPr>
              <a:t>3. View AIDS video:  AIDS sufferers describe how having AIDS affected their lives.  Scary. </a:t>
            </a:r>
          </a:p>
          <a:p>
            <a:pPr>
              <a:spcBef>
                <a:spcPct val="50000"/>
              </a:spcBef>
              <a:buClrTx/>
              <a:buSzTx/>
              <a:buNone/>
            </a:pPr>
            <a:r>
              <a:rPr lang="en-US" altLang="en-US" sz="2400" dirty="0">
                <a:latin typeface="Arial Narrow" panose="020B0606020202030204" pitchFamily="34" charset="0"/>
              </a:rPr>
              <a:t>4. OUTCOME Measures:  </a:t>
            </a:r>
          </a:p>
          <a:p>
            <a:pPr>
              <a:spcBef>
                <a:spcPct val="50000"/>
              </a:spcBef>
              <a:buClrTx/>
              <a:buSzTx/>
              <a:buNone/>
            </a:pPr>
            <a:r>
              <a:rPr lang="en-US" altLang="en-US" sz="2400" dirty="0">
                <a:latin typeface="Arial Narrow" panose="020B0606020202030204" pitchFamily="34" charset="0"/>
              </a:rPr>
              <a:t>	A. Willingness to purchase condoms</a:t>
            </a:r>
          </a:p>
          <a:p>
            <a:pPr>
              <a:spcBef>
                <a:spcPct val="50000"/>
              </a:spcBef>
              <a:buClrTx/>
              <a:buSzTx/>
              <a:buNone/>
            </a:pPr>
            <a:r>
              <a:rPr lang="en-US" altLang="en-US" sz="2400" dirty="0">
                <a:latin typeface="Arial Narrow" panose="020B0606020202030204" pitchFamily="34" charset="0"/>
              </a:rPr>
              <a:t>	B. Willingness to take home an AIDS info brochure</a:t>
            </a:r>
            <a:endParaRPr lang="en-US" altLang="en-US" sz="2000" dirty="0">
              <a:latin typeface="Arial Narrow" panose="020B0606020202030204" pitchFamily="34" charset="0"/>
            </a:endParaRPr>
          </a:p>
        </p:txBody>
      </p:sp>
    </p:spTree>
    <p:extLst>
      <p:ext uri="{BB962C8B-B14F-4D97-AF65-F5344CB8AC3E}">
        <p14:creationId xmlns:p14="http://schemas.microsoft.com/office/powerpoint/2010/main" val="2433977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381000" y="609600"/>
            <a:ext cx="8458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rPr>
              <a:t>Study 2:                                             Self-Affirmation and AIDS &amp; Behavior</a:t>
            </a:r>
          </a:p>
        </p:txBody>
      </p:sp>
      <p:graphicFrame>
        <p:nvGraphicFramePr>
          <p:cNvPr id="37891" name="Object 6"/>
          <p:cNvGraphicFramePr>
            <a:graphicFrameLocks noChangeAspect="1"/>
          </p:cNvGraphicFramePr>
          <p:nvPr/>
        </p:nvGraphicFramePr>
        <p:xfrm>
          <a:off x="457200" y="1828800"/>
          <a:ext cx="3721100" cy="4067175"/>
        </p:xfrm>
        <a:graphic>
          <a:graphicData uri="http://schemas.openxmlformats.org/presentationml/2006/ole">
            <mc:AlternateContent xmlns:mc="http://schemas.openxmlformats.org/markup-compatibility/2006">
              <mc:Choice xmlns:v="urn:schemas-microsoft-com:vml" Requires="v">
                <p:oleObj name="Chart" r:id="rId2" imgW="6096000" imgH="4067251" progId="MSGraph.Chart.8">
                  <p:embed followColorScheme="full"/>
                </p:oleObj>
              </mc:Choice>
              <mc:Fallback>
                <p:oleObj name="Chart" r:id="rId2" imgW="6096000" imgH="4067251" progId="MSGraph.Chart.8">
                  <p:embed followColorScheme="full"/>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3721100" cy="406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2" name="Object 7"/>
          <p:cNvGraphicFramePr>
            <a:graphicFrameLocks noChangeAspect="1"/>
          </p:cNvGraphicFramePr>
          <p:nvPr/>
        </p:nvGraphicFramePr>
        <p:xfrm>
          <a:off x="4432300" y="1828800"/>
          <a:ext cx="3721100" cy="4067175"/>
        </p:xfrm>
        <a:graphic>
          <a:graphicData uri="http://schemas.openxmlformats.org/presentationml/2006/ole">
            <mc:AlternateContent xmlns:mc="http://schemas.openxmlformats.org/markup-compatibility/2006">
              <mc:Choice xmlns:v="urn:schemas-microsoft-com:vml" Requires="v">
                <p:oleObj name="Chart" r:id="rId4" imgW="6096000" imgH="4067251" progId="MSGraph.Chart.8">
                  <p:embed followColorScheme="full"/>
                </p:oleObj>
              </mc:Choice>
              <mc:Fallback>
                <p:oleObj name="Chart" r:id="rId4" imgW="6096000" imgH="4067251" progId="MSGraph.Chart.8">
                  <p:embed followColorScheme="full"/>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2300" y="1828800"/>
                        <a:ext cx="3721100" cy="406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3" name="Text Box 8"/>
          <p:cNvSpPr txBox="1">
            <a:spLocks noChangeArrowheads="1"/>
          </p:cNvSpPr>
          <p:nvPr/>
        </p:nvSpPr>
        <p:spPr bwMode="auto">
          <a:xfrm>
            <a:off x="762000" y="5943600"/>
            <a:ext cx="320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a:latin typeface="Arial Narrow" panose="020B0606020202030204" pitchFamily="34" charset="0"/>
              </a:rPr>
              <a:t>Percent Who      Purchased Condoms</a:t>
            </a:r>
          </a:p>
        </p:txBody>
      </p:sp>
      <p:sp>
        <p:nvSpPr>
          <p:cNvPr id="37894" name="Text Box 9"/>
          <p:cNvSpPr txBox="1">
            <a:spLocks noChangeArrowheads="1"/>
          </p:cNvSpPr>
          <p:nvPr/>
        </p:nvSpPr>
        <p:spPr bwMode="auto">
          <a:xfrm>
            <a:off x="5029200" y="5807075"/>
            <a:ext cx="320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a:latin typeface="Arial Narrow" panose="020B0606020202030204" pitchFamily="34" charset="0"/>
              </a:rPr>
              <a:t>Percent Who Took an AIDS Brochure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990600"/>
            <a:ext cx="5867400" cy="584775"/>
          </a:xfrm>
          <a:prstGeom prst="rect">
            <a:avLst/>
          </a:prstGeom>
          <a:noFill/>
        </p:spPr>
        <p:txBody>
          <a:bodyPr wrap="square" rtlCol="0">
            <a:spAutoFit/>
          </a:bodyPr>
          <a:lstStyle/>
          <a:p>
            <a:pPr algn="ctr"/>
            <a:r>
              <a:rPr lang="en-US" sz="3200" dirty="0">
                <a:solidFill>
                  <a:srgbClr val="0070C0"/>
                </a:solidFill>
              </a:rPr>
              <a:t>Review Question 2</a:t>
            </a:r>
          </a:p>
        </p:txBody>
      </p:sp>
      <p:sp>
        <p:nvSpPr>
          <p:cNvPr id="3" name="TextBox 2"/>
          <p:cNvSpPr txBox="1"/>
          <p:nvPr/>
        </p:nvSpPr>
        <p:spPr>
          <a:xfrm>
            <a:off x="914400" y="1981200"/>
            <a:ext cx="7086600" cy="2462213"/>
          </a:xfrm>
          <a:prstGeom prst="rect">
            <a:avLst/>
          </a:prstGeom>
          <a:noFill/>
        </p:spPr>
        <p:txBody>
          <a:bodyPr wrap="square" rtlCol="0">
            <a:spAutoFit/>
          </a:bodyPr>
          <a:lstStyle/>
          <a:p>
            <a:r>
              <a:rPr lang="en-US" sz="2200" dirty="0"/>
              <a:t>Depression has what physical consequence? </a:t>
            </a:r>
          </a:p>
          <a:p>
            <a:endParaRPr lang="en-US" sz="2200" dirty="0"/>
          </a:p>
          <a:p>
            <a:r>
              <a:rPr lang="en-US" sz="2200" dirty="0"/>
              <a:t>___A.  Constricts the brain stem</a:t>
            </a:r>
          </a:p>
          <a:p>
            <a:r>
              <a:rPr lang="en-US" sz="2200" dirty="0"/>
              <a:t>___B.  Increases the size of the amygdala</a:t>
            </a:r>
          </a:p>
          <a:p>
            <a:r>
              <a:rPr lang="en-US" sz="2200" dirty="0"/>
              <a:t>___C.  Shrinks the hippocampus</a:t>
            </a:r>
          </a:p>
          <a:p>
            <a:r>
              <a:rPr lang="en-US" sz="2200" dirty="0"/>
              <a:t>___D.  Increases brain plasticity</a:t>
            </a:r>
          </a:p>
          <a:p>
            <a:r>
              <a:rPr lang="en-US" sz="2200" dirty="0"/>
              <a:t>___E.  Mutes the dorsal horn</a:t>
            </a:r>
          </a:p>
        </p:txBody>
      </p:sp>
      <p:sp>
        <p:nvSpPr>
          <p:cNvPr id="4" name="TextBox 3"/>
          <p:cNvSpPr txBox="1"/>
          <p:nvPr/>
        </p:nvSpPr>
        <p:spPr>
          <a:xfrm>
            <a:off x="914400" y="3276600"/>
            <a:ext cx="609600" cy="461665"/>
          </a:xfrm>
          <a:prstGeom prst="rect">
            <a:avLst/>
          </a:prstGeom>
          <a:noFill/>
        </p:spPr>
        <p:txBody>
          <a:bodyPr wrap="square" rtlCol="0">
            <a:spAutoFit/>
          </a:bodyPr>
          <a:lstStyle/>
          <a:p>
            <a:pPr algn="ctr"/>
            <a:r>
              <a:rPr lang="en-US" dirty="0">
                <a:solidFill>
                  <a:srgbClr val="FF0000"/>
                </a:solidFill>
              </a:rPr>
              <a:t>X</a:t>
            </a:r>
          </a:p>
        </p:txBody>
      </p:sp>
    </p:spTree>
    <p:extLst>
      <p:ext uri="{BB962C8B-B14F-4D97-AF65-F5344CB8AC3E}">
        <p14:creationId xmlns:p14="http://schemas.microsoft.com/office/powerpoint/2010/main" val="1147507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990600"/>
            <a:ext cx="5867400" cy="584775"/>
          </a:xfrm>
          <a:prstGeom prst="rect">
            <a:avLst/>
          </a:prstGeom>
          <a:noFill/>
        </p:spPr>
        <p:txBody>
          <a:bodyPr wrap="square" rtlCol="0">
            <a:spAutoFit/>
          </a:bodyPr>
          <a:lstStyle/>
          <a:p>
            <a:pPr algn="ctr"/>
            <a:r>
              <a:rPr lang="en-US" sz="3200" dirty="0">
                <a:solidFill>
                  <a:srgbClr val="0070C0"/>
                </a:solidFill>
              </a:rPr>
              <a:t>Review </a:t>
            </a:r>
            <a:r>
              <a:rPr lang="en-US" sz="3200">
                <a:solidFill>
                  <a:srgbClr val="0070C0"/>
                </a:solidFill>
              </a:rPr>
              <a:t>Question 3</a:t>
            </a:r>
            <a:endParaRPr lang="en-US" sz="3200" dirty="0">
              <a:solidFill>
                <a:srgbClr val="0070C0"/>
              </a:solidFill>
            </a:endParaRPr>
          </a:p>
        </p:txBody>
      </p:sp>
      <p:sp>
        <p:nvSpPr>
          <p:cNvPr id="3" name="TextBox 2"/>
          <p:cNvSpPr txBox="1"/>
          <p:nvPr/>
        </p:nvSpPr>
        <p:spPr>
          <a:xfrm>
            <a:off x="914400" y="1981200"/>
            <a:ext cx="7086600" cy="2800767"/>
          </a:xfrm>
          <a:prstGeom prst="rect">
            <a:avLst/>
          </a:prstGeom>
          <a:noFill/>
        </p:spPr>
        <p:txBody>
          <a:bodyPr wrap="square" rtlCol="0">
            <a:spAutoFit/>
          </a:bodyPr>
          <a:lstStyle/>
          <a:p>
            <a:r>
              <a:rPr lang="en-US" sz="2200" dirty="0"/>
              <a:t>People with a hostile personality have increased cardiac activity after they experience:</a:t>
            </a:r>
          </a:p>
          <a:p>
            <a:endParaRPr lang="en-US" sz="2200" dirty="0"/>
          </a:p>
          <a:p>
            <a:r>
              <a:rPr lang="en-US" sz="2200" dirty="0"/>
              <a:t>___A.  Microbiome diversification</a:t>
            </a:r>
          </a:p>
          <a:p>
            <a:r>
              <a:rPr lang="en-US" sz="2200" dirty="0"/>
              <a:t>___B.  Ostracism</a:t>
            </a:r>
          </a:p>
          <a:p>
            <a:r>
              <a:rPr lang="en-US" sz="2200" dirty="0"/>
              <a:t>___C.  Scary movies</a:t>
            </a:r>
          </a:p>
          <a:p>
            <a:r>
              <a:rPr lang="en-US" sz="2200" dirty="0"/>
              <a:t>___D.  Downward social comparison</a:t>
            </a:r>
          </a:p>
          <a:p>
            <a:r>
              <a:rPr lang="en-US" sz="2200" dirty="0"/>
              <a:t>___E.  The illusion of invulnerability</a:t>
            </a:r>
          </a:p>
        </p:txBody>
      </p:sp>
      <p:pic>
        <p:nvPicPr>
          <p:cNvPr id="4" name="Picture 3"/>
          <p:cNvPicPr>
            <a:picLocks noChangeAspect="1"/>
          </p:cNvPicPr>
          <p:nvPr/>
        </p:nvPicPr>
        <p:blipFill>
          <a:blip r:embed="rId2"/>
          <a:stretch>
            <a:fillRect/>
          </a:stretch>
        </p:blipFill>
        <p:spPr>
          <a:xfrm>
            <a:off x="914347" y="3200400"/>
            <a:ext cx="609653" cy="640135"/>
          </a:xfrm>
          <a:prstGeom prst="rect">
            <a:avLst/>
          </a:prstGeom>
        </p:spPr>
      </p:pic>
    </p:spTree>
    <p:extLst>
      <p:ext uri="{BB962C8B-B14F-4D97-AF65-F5344CB8AC3E}">
        <p14:creationId xmlns:p14="http://schemas.microsoft.com/office/powerpoint/2010/main" val="590681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7EEB1F-A06B-A45F-48FC-23A90803A89A}"/>
              </a:ext>
            </a:extLst>
          </p:cNvPr>
          <p:cNvSpPr txBox="1"/>
          <p:nvPr/>
        </p:nvSpPr>
        <p:spPr>
          <a:xfrm>
            <a:off x="228600" y="381328"/>
            <a:ext cx="7010400" cy="1015663"/>
          </a:xfrm>
          <a:prstGeom prst="rect">
            <a:avLst/>
          </a:prstGeom>
          <a:noFill/>
        </p:spPr>
        <p:txBody>
          <a:bodyPr wrap="square" rtlCol="0">
            <a:spAutoFit/>
          </a:bodyPr>
          <a:lstStyle/>
          <a:p>
            <a:r>
              <a:rPr lang="en-US" sz="3000" dirty="0">
                <a:solidFill>
                  <a:srgbClr val="0070C0"/>
                </a:solidFill>
              </a:rPr>
              <a:t>Class-Generated Question:                        Does Anxiety Induce </a:t>
            </a:r>
            <a:r>
              <a:rPr lang="en-US" altLang="en-US" sz="3000" dirty="0">
                <a:solidFill>
                  <a:srgbClr val="0070C0"/>
                </a:solidFill>
                <a:latin typeface="Arial Narrow" panose="020B0606020202030204" pitchFamily="34" charset="0"/>
              </a:rPr>
              <a:t>Hypercortisolemia?</a:t>
            </a:r>
            <a:endParaRPr lang="en-US" sz="3000" dirty="0">
              <a:solidFill>
                <a:srgbClr val="0070C0"/>
              </a:solidFill>
            </a:endParaRPr>
          </a:p>
        </p:txBody>
      </p:sp>
      <p:sp>
        <p:nvSpPr>
          <p:cNvPr id="3" name="TextBox 2">
            <a:extLst>
              <a:ext uri="{FF2B5EF4-FFF2-40B4-BE49-F238E27FC236}">
                <a16:creationId xmlns:a16="http://schemas.microsoft.com/office/drawing/2014/main" id="{1785D2EE-9CD8-5DF5-1ECE-4CC9872C3ED2}"/>
              </a:ext>
            </a:extLst>
          </p:cNvPr>
          <p:cNvSpPr txBox="1"/>
          <p:nvPr/>
        </p:nvSpPr>
        <p:spPr>
          <a:xfrm>
            <a:off x="533400" y="1584609"/>
            <a:ext cx="8077200" cy="646331"/>
          </a:xfrm>
          <a:prstGeom prst="rect">
            <a:avLst/>
          </a:prstGeom>
          <a:noFill/>
        </p:spPr>
        <p:txBody>
          <a:bodyPr wrap="square" rtlCol="0">
            <a:spAutoFit/>
          </a:bodyPr>
          <a:lstStyle/>
          <a:p>
            <a:r>
              <a:rPr lang="en-US" sz="1800" dirty="0" err="1"/>
              <a:t>Vreeberg</a:t>
            </a:r>
            <a:r>
              <a:rPr lang="en-US" sz="1800" dirty="0"/>
              <a:t>, et al. (2010). Salivary cortisol levels in persons with and without</a:t>
            </a:r>
          </a:p>
          <a:p>
            <a:r>
              <a:rPr lang="en-US" sz="1800" dirty="0"/>
              <a:t>	different anxiety disorders.  </a:t>
            </a:r>
            <a:r>
              <a:rPr lang="en-US" sz="1800" i="1" dirty="0"/>
              <a:t>Psychosomatic Medicine, 72</a:t>
            </a:r>
            <a:r>
              <a:rPr lang="en-US" sz="1800" dirty="0"/>
              <a:t>, 340-347. </a:t>
            </a:r>
          </a:p>
        </p:txBody>
      </p:sp>
      <p:sp>
        <p:nvSpPr>
          <p:cNvPr id="4" name="TextBox 3">
            <a:extLst>
              <a:ext uri="{FF2B5EF4-FFF2-40B4-BE49-F238E27FC236}">
                <a16:creationId xmlns:a16="http://schemas.microsoft.com/office/drawing/2014/main" id="{E09BB461-A2C5-A151-4319-37FAC0796090}"/>
              </a:ext>
            </a:extLst>
          </p:cNvPr>
          <p:cNvSpPr txBox="1"/>
          <p:nvPr/>
        </p:nvSpPr>
        <p:spPr>
          <a:xfrm>
            <a:off x="504092" y="2209800"/>
            <a:ext cx="7848600" cy="4093428"/>
          </a:xfrm>
          <a:prstGeom prst="rect">
            <a:avLst/>
          </a:prstGeom>
          <a:noFill/>
        </p:spPr>
        <p:txBody>
          <a:bodyPr wrap="square" rtlCol="0">
            <a:spAutoFit/>
          </a:bodyPr>
          <a:lstStyle/>
          <a:p>
            <a:r>
              <a:rPr lang="en-US" b="1" dirty="0"/>
              <a:t>Subjects</a:t>
            </a:r>
          </a:p>
          <a:p>
            <a:pPr algn="ctr"/>
            <a:endParaRPr lang="en-US" sz="1200" dirty="0"/>
          </a:p>
          <a:p>
            <a:r>
              <a:rPr lang="en-US" u="sng" dirty="0"/>
              <a:t>1. Current Anxiety Disorder:</a:t>
            </a:r>
            <a:r>
              <a:rPr lang="en-US" dirty="0"/>
              <a:t> (n = 774)</a:t>
            </a:r>
          </a:p>
          <a:p>
            <a:r>
              <a:rPr lang="en-US" u="sng" dirty="0"/>
              <a:t>2. Past but not current Anxiety Disorder:</a:t>
            </a:r>
            <a:r>
              <a:rPr lang="en-US" dirty="0"/>
              <a:t> (n = 311)</a:t>
            </a:r>
          </a:p>
          <a:p>
            <a:r>
              <a:rPr lang="en-US" u="sng" dirty="0"/>
              <a:t>3. Controls</a:t>
            </a:r>
            <a:r>
              <a:rPr lang="en-US" dirty="0"/>
              <a:t>: Never Anxiety Disorder  (n = 342)</a:t>
            </a:r>
          </a:p>
          <a:p>
            <a:endParaRPr lang="en-US" sz="800" dirty="0"/>
          </a:p>
          <a:p>
            <a:r>
              <a:rPr lang="en-US" b="1" dirty="0"/>
              <a:t>Method</a:t>
            </a:r>
          </a:p>
          <a:p>
            <a:endParaRPr lang="en-US" sz="800" dirty="0"/>
          </a:p>
          <a:p>
            <a:r>
              <a:rPr lang="en-US" sz="2200" dirty="0"/>
              <a:t>Cortisol</a:t>
            </a:r>
            <a:r>
              <a:rPr lang="en-US" dirty="0"/>
              <a:t> measured 7 times: Morning through evening</a:t>
            </a:r>
          </a:p>
          <a:p>
            <a:endParaRPr lang="en-US" sz="800" dirty="0"/>
          </a:p>
          <a:p>
            <a:r>
              <a:rPr lang="en-US" b="1" dirty="0"/>
              <a:t>Results</a:t>
            </a:r>
          </a:p>
          <a:p>
            <a:endParaRPr lang="en-US" sz="800" dirty="0"/>
          </a:p>
          <a:p>
            <a:r>
              <a:rPr lang="en-US" dirty="0"/>
              <a:t>Elevated cortisol only among Current Anxiety Disorder</a:t>
            </a:r>
          </a:p>
          <a:p>
            <a:r>
              <a:rPr lang="en-US" dirty="0"/>
              <a:t>    Especially if also have panic attacks, depression</a:t>
            </a:r>
          </a:p>
        </p:txBody>
      </p:sp>
      <p:pic>
        <p:nvPicPr>
          <p:cNvPr id="5" name="Picture 4">
            <a:extLst>
              <a:ext uri="{FF2B5EF4-FFF2-40B4-BE49-F238E27FC236}">
                <a16:creationId xmlns:a16="http://schemas.microsoft.com/office/drawing/2014/main" id="{62E54B72-69E0-6BA8-9A0F-D01EC0296E67}"/>
              </a:ext>
            </a:extLst>
          </p:cNvPr>
          <p:cNvPicPr>
            <a:picLocks noChangeAspect="1"/>
          </p:cNvPicPr>
          <p:nvPr/>
        </p:nvPicPr>
        <p:blipFill rotWithShape="1">
          <a:blip r:embed="rId2"/>
          <a:srcRect l="14372" t="26471"/>
          <a:stretch/>
        </p:blipFill>
        <p:spPr>
          <a:xfrm>
            <a:off x="6913973" y="190662"/>
            <a:ext cx="1965465" cy="1393947"/>
          </a:xfrm>
          <a:prstGeom prst="rect">
            <a:avLst/>
          </a:prstGeom>
        </p:spPr>
      </p:pic>
    </p:spTree>
    <p:extLst>
      <p:ext uri="{BB962C8B-B14F-4D97-AF65-F5344CB8AC3E}">
        <p14:creationId xmlns:p14="http://schemas.microsoft.com/office/powerpoint/2010/main" val="2230612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685800" y="685800"/>
            <a:ext cx="800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Taylor Article: Adjusting to Threatening Events</a:t>
            </a:r>
          </a:p>
        </p:txBody>
      </p:sp>
      <p:sp>
        <p:nvSpPr>
          <p:cNvPr id="45059" name="Text Box 5"/>
          <p:cNvSpPr txBox="1">
            <a:spLocks noChangeArrowheads="1"/>
          </p:cNvSpPr>
          <p:nvPr/>
        </p:nvSpPr>
        <p:spPr bwMode="auto">
          <a:xfrm>
            <a:off x="609600" y="1981200"/>
            <a:ext cx="7924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Meaning is key to coping.  But what about bad situations where there is no clear cause?</a:t>
            </a:r>
          </a:p>
          <a:p>
            <a:pPr>
              <a:spcBef>
                <a:spcPct val="50000"/>
              </a:spcBef>
              <a:buClrTx/>
              <a:buSzTx/>
              <a:buFontTx/>
              <a:buNone/>
            </a:pPr>
            <a:r>
              <a:rPr lang="en-US" altLang="en-US" sz="2400">
                <a:latin typeface="Arial Narrow" panose="020B0606020202030204" pitchFamily="34" charset="0"/>
              </a:rPr>
              <a:t>Subjects in Taylor article are: _______________________</a:t>
            </a:r>
          </a:p>
        </p:txBody>
      </p:sp>
      <p:sp>
        <p:nvSpPr>
          <p:cNvPr id="220166" name="Text Box 6"/>
          <p:cNvSpPr txBox="1">
            <a:spLocks noChangeArrowheads="1"/>
          </p:cNvSpPr>
          <p:nvPr/>
        </p:nvSpPr>
        <p:spPr bwMode="auto">
          <a:xfrm>
            <a:off x="4038600" y="2819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solidFill>
                  <a:srgbClr val="0070C0"/>
                </a:solidFill>
                <a:latin typeface="Arial Narrow" panose="020B0606020202030204" pitchFamily="34" charset="0"/>
              </a:rPr>
              <a:t>women with breast cancer</a:t>
            </a:r>
          </a:p>
        </p:txBody>
      </p:sp>
      <p:sp>
        <p:nvSpPr>
          <p:cNvPr id="45061" name="Text Box 7"/>
          <p:cNvSpPr txBox="1">
            <a:spLocks noChangeArrowheads="1"/>
          </p:cNvSpPr>
          <p:nvPr/>
        </p:nvSpPr>
        <p:spPr bwMode="auto">
          <a:xfrm>
            <a:off x="762000" y="3962400"/>
            <a:ext cx="70104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latin typeface="Arial Narrow" panose="020B0606020202030204" pitchFamily="34" charset="0"/>
              </a:rPr>
              <a:t>Is cause of breast cancer (on individual level) known?  ____</a:t>
            </a:r>
          </a:p>
          <a:p>
            <a:pPr>
              <a:spcBef>
                <a:spcPct val="50000"/>
              </a:spcBef>
              <a:buClrTx/>
              <a:buSzTx/>
              <a:buFontTx/>
              <a:buNone/>
            </a:pPr>
            <a:r>
              <a:rPr lang="en-US" altLang="en-US" sz="2400" dirty="0">
                <a:latin typeface="Arial Narrow" panose="020B0606020202030204" pitchFamily="34" charset="0"/>
              </a:rPr>
              <a:t>Do women with breast cancer typically accept 		 that there is no single, diagnosable cause?                   ____</a:t>
            </a:r>
          </a:p>
          <a:p>
            <a:pPr>
              <a:spcBef>
                <a:spcPct val="50000"/>
              </a:spcBef>
              <a:buClrTx/>
              <a:buSzTx/>
              <a:buFontTx/>
              <a:buNone/>
            </a:pPr>
            <a:endParaRPr lang="en-US" altLang="en-US" sz="2400" dirty="0">
              <a:latin typeface="Arial Narrow" panose="020B0606020202030204" pitchFamily="34" charset="0"/>
            </a:endParaRPr>
          </a:p>
          <a:p>
            <a:pPr>
              <a:spcBef>
                <a:spcPct val="50000"/>
              </a:spcBef>
              <a:buClrTx/>
              <a:buSzTx/>
              <a:buFontTx/>
              <a:buNone/>
            </a:pPr>
            <a:r>
              <a:rPr lang="en-US" altLang="en-US" sz="2400" b="1" dirty="0">
                <a:latin typeface="Arial Narrow" panose="020B0606020202030204" pitchFamily="34" charset="0"/>
              </a:rPr>
              <a:t>Why is this?</a:t>
            </a:r>
          </a:p>
        </p:txBody>
      </p:sp>
      <p:sp>
        <p:nvSpPr>
          <p:cNvPr id="220168" name="Text Box 8"/>
          <p:cNvSpPr txBox="1">
            <a:spLocks noChangeArrowheads="1"/>
          </p:cNvSpPr>
          <p:nvPr/>
        </p:nvSpPr>
        <p:spPr bwMode="auto">
          <a:xfrm>
            <a:off x="6934200" y="38862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b="1" dirty="0">
                <a:solidFill>
                  <a:srgbClr val="FF0000"/>
                </a:solidFill>
                <a:latin typeface="Arial Narrow" panose="020B0606020202030204" pitchFamily="34" charset="0"/>
              </a:rPr>
              <a:t>No</a:t>
            </a:r>
          </a:p>
        </p:txBody>
      </p:sp>
      <p:sp>
        <p:nvSpPr>
          <p:cNvPr id="220169" name="Text Box 9"/>
          <p:cNvSpPr txBox="1">
            <a:spLocks noChangeArrowheads="1"/>
          </p:cNvSpPr>
          <p:nvPr/>
        </p:nvSpPr>
        <p:spPr bwMode="auto">
          <a:xfrm>
            <a:off x="6934200" y="4751749"/>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b="1" dirty="0">
                <a:solidFill>
                  <a:srgbClr val="FF0000"/>
                </a:solidFill>
                <a:latin typeface="Arial Narrow" panose="020B0606020202030204" pitchFamily="34" charset="0"/>
              </a:rPr>
              <a:t>No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01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0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6" grpId="0"/>
      <p:bldP spid="220168" grpId="0"/>
      <p:bldP spid="2201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533400" y="533400"/>
            <a:ext cx="807720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dirty="0">
                <a:solidFill>
                  <a:srgbClr val="3333FF"/>
                </a:solidFill>
                <a:latin typeface="Arial Narrow" panose="020B0606020202030204" pitchFamily="34" charset="0"/>
              </a:rPr>
              <a:t>Self-Identified Causes of Breast Cancer </a:t>
            </a:r>
          </a:p>
          <a:p>
            <a:pPr algn="ctr">
              <a:spcBef>
                <a:spcPct val="0"/>
              </a:spcBef>
              <a:buClrTx/>
              <a:buSzTx/>
              <a:buFontTx/>
              <a:buNone/>
            </a:pPr>
            <a:r>
              <a:rPr lang="en-US" altLang="en-US" sz="2200" i="1" dirty="0">
                <a:solidFill>
                  <a:srgbClr val="3333FF"/>
                </a:solidFill>
                <a:latin typeface="Arial Narrow" panose="020B0606020202030204" pitchFamily="34" charset="0"/>
              </a:rPr>
              <a:t>Taylor, et al., 1983</a:t>
            </a:r>
          </a:p>
          <a:p>
            <a:pPr algn="ctr">
              <a:spcBef>
                <a:spcPct val="0"/>
              </a:spcBef>
              <a:buClrTx/>
              <a:buSzTx/>
              <a:buFontTx/>
              <a:buNone/>
            </a:pPr>
            <a:endParaRPr lang="en-US" altLang="en-US" sz="2200" i="1" dirty="0">
              <a:solidFill>
                <a:srgbClr val="3333FF"/>
              </a:solidFill>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		a.  Stress, esp. relationship		41%</a:t>
            </a:r>
          </a:p>
          <a:p>
            <a:pPr>
              <a:spcBef>
                <a:spcPct val="0"/>
              </a:spcBef>
              <a:buClrTx/>
              <a:buSzTx/>
              <a:buFontTx/>
              <a:buNone/>
            </a:pPr>
            <a:r>
              <a:rPr lang="en-US" altLang="en-US" sz="2400" dirty="0">
                <a:latin typeface="Arial Narrow" panose="020B0606020202030204" pitchFamily="34" charset="0"/>
              </a:rPr>
              <a:t>				</a:t>
            </a:r>
          </a:p>
          <a:p>
            <a:pPr>
              <a:spcBef>
                <a:spcPct val="0"/>
              </a:spcBef>
              <a:buClrTx/>
              <a:buSzTx/>
              <a:buFontTx/>
              <a:buNone/>
            </a:pPr>
            <a:r>
              <a:rPr lang="en-US" altLang="en-US" sz="2400" dirty="0">
                <a:latin typeface="Arial Narrow" panose="020B0606020202030204" pitchFamily="34" charset="0"/>
              </a:rPr>
              <a:t>		b.  Carcinogen				32%</a:t>
            </a:r>
          </a:p>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		c.  Hereditary				26%</a:t>
            </a:r>
          </a:p>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		d.  Diet					17%</a:t>
            </a:r>
          </a:p>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		e.  Freak event  				10%</a:t>
            </a:r>
          </a:p>
          <a:p>
            <a:pPr>
              <a:spcBef>
                <a:spcPct val="0"/>
              </a:spcBef>
              <a:buClrTx/>
              <a:buSzTx/>
              <a:buFontTx/>
              <a:buNone/>
            </a:pPr>
            <a:endParaRPr lang="en-US" altLang="en-US" sz="2400" i="1" dirty="0">
              <a:latin typeface="Arial Narrow" panose="020B0606020202030204" pitchFamily="34" charset="0"/>
            </a:endParaRPr>
          </a:p>
          <a:p>
            <a:pPr>
              <a:spcBef>
                <a:spcPct val="0"/>
              </a:spcBef>
              <a:buClrTx/>
              <a:buSzTx/>
              <a:buFontTx/>
              <a:buNone/>
            </a:pPr>
            <a:r>
              <a:rPr lang="en-US" altLang="en-US" sz="2400" i="1" dirty="0">
                <a:latin typeface="Arial Narrow" panose="020B0606020202030204" pitchFamily="34" charset="0"/>
              </a:rPr>
              <a:t>Note:  Some women listed multiple causes, thus total more than 100%</a:t>
            </a:r>
          </a:p>
          <a:p>
            <a:pPr>
              <a:spcBef>
                <a:spcPct val="0"/>
              </a:spcBef>
              <a:buClrTx/>
              <a:buSzTx/>
              <a:buFontTx/>
              <a:buNone/>
            </a:pPr>
            <a:endParaRPr lang="en-US" altLang="en-US" sz="2400" i="1" dirty="0">
              <a:latin typeface="Arial Narrow" panose="020B0606020202030204" pitchFamily="34" charset="0"/>
            </a:endParaRPr>
          </a:p>
          <a:p>
            <a:pPr>
              <a:spcBef>
                <a:spcPct val="0"/>
              </a:spcBef>
              <a:buClrTx/>
              <a:buSzTx/>
              <a:buFontTx/>
              <a:buNone/>
            </a:pPr>
            <a:r>
              <a:rPr lang="en-US" altLang="en-US" sz="2400" b="1" i="1" dirty="0">
                <a:latin typeface="Arial Narrow" panose="020B0606020202030204" pitchFamily="34" charset="0"/>
              </a:rPr>
              <a:t>Almost NO women said there was no cause. Why?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304800" y="838200"/>
            <a:ext cx="8686800" cy="526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dirty="0">
                <a:solidFill>
                  <a:srgbClr val="3333FF"/>
                </a:solidFill>
                <a:latin typeface="Arial Narrow" panose="020B0606020202030204" pitchFamily="34" charset="0"/>
              </a:rPr>
              <a:t>Patients’ Behavioral Responses to Their Cancer</a:t>
            </a:r>
          </a:p>
          <a:p>
            <a:pPr algn="ctr">
              <a:spcBef>
                <a:spcPct val="0"/>
              </a:spcBef>
              <a:buClrTx/>
              <a:buSzTx/>
              <a:buFontTx/>
              <a:buNone/>
            </a:pPr>
            <a:endParaRPr lang="en-US" altLang="en-US" sz="3600" dirty="0">
              <a:solidFill>
                <a:srgbClr val="3333FF"/>
              </a:solidFill>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Change diet</a:t>
            </a:r>
          </a:p>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Quit other meds that they (wrongly) think may be associated with cancer</a:t>
            </a:r>
          </a:p>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Educate self on cancer</a:t>
            </a:r>
          </a:p>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Control side effects:</a:t>
            </a:r>
          </a:p>
          <a:p>
            <a:pPr>
              <a:spcBef>
                <a:spcPct val="0"/>
              </a:spcBef>
              <a:buClrTx/>
              <a:buSzTx/>
              <a:buFontTx/>
              <a:buNone/>
            </a:pPr>
            <a:r>
              <a:rPr lang="en-US" altLang="en-US" sz="2400" dirty="0">
                <a:latin typeface="Arial Narrow" panose="020B0606020202030204" pitchFamily="34" charset="0"/>
              </a:rPr>
              <a:t>	*  Imaging:  Chemo as cannons</a:t>
            </a:r>
          </a:p>
          <a:p>
            <a:pPr>
              <a:spcBef>
                <a:spcPct val="0"/>
              </a:spcBef>
              <a:buClrTx/>
              <a:buSzTx/>
              <a:buFontTx/>
              <a:buNone/>
            </a:pPr>
            <a:r>
              <a:rPr lang="en-US" altLang="en-US" sz="2400" dirty="0">
                <a:latin typeface="Arial Narrow" panose="020B0606020202030204" pitchFamily="34" charset="0"/>
              </a:rPr>
              <a:t>	*  Instruction to body: "Cut this shit out“</a:t>
            </a:r>
          </a:p>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b="1" dirty="0">
                <a:latin typeface="Arial Narrow" panose="020B0606020202030204" pitchFamily="34" charset="0"/>
              </a:rPr>
              <a:t>Not clear any of these responses actually cure cancer—why do them?</a:t>
            </a:r>
          </a:p>
        </p:txBody>
      </p:sp>
    </p:spTree>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10354</TotalTime>
  <Words>2291</Words>
  <Application>Microsoft Office PowerPoint</Application>
  <PresentationFormat>On-screen Show (4:3)</PresentationFormat>
  <Paragraphs>261</Paragraphs>
  <Slides>34</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1" baseType="lpstr">
      <vt:lpstr>Arial</vt:lpstr>
      <vt:lpstr>Arial Black</vt:lpstr>
      <vt:lpstr>Arial Narrow</vt:lpstr>
      <vt:lpstr>Times New Roman</vt:lpstr>
      <vt:lpstr>Wingdings</vt:lpstr>
      <vt:lpstr>Pixel</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harber</dc:creator>
  <cp:lastModifiedBy>Kent Harber</cp:lastModifiedBy>
  <cp:revision>240</cp:revision>
  <cp:lastPrinted>2024-02-22T18:46:46Z</cp:lastPrinted>
  <dcterms:created xsi:type="dcterms:W3CDTF">1601-01-01T00:00:00Z</dcterms:created>
  <dcterms:modified xsi:type="dcterms:W3CDTF">2024-02-27T18:21:33Z</dcterms:modified>
</cp:coreProperties>
</file>