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38"/>
  </p:notesMasterIdLst>
  <p:sldIdLst>
    <p:sldId id="439" r:id="rId2"/>
    <p:sldId id="448" r:id="rId3"/>
    <p:sldId id="445" r:id="rId4"/>
    <p:sldId id="349" r:id="rId5"/>
    <p:sldId id="336" r:id="rId6"/>
    <p:sldId id="337" r:id="rId7"/>
    <p:sldId id="338" r:id="rId8"/>
    <p:sldId id="341" r:id="rId9"/>
    <p:sldId id="403" r:id="rId10"/>
    <p:sldId id="404" r:id="rId11"/>
    <p:sldId id="405" r:id="rId12"/>
    <p:sldId id="417" r:id="rId13"/>
    <p:sldId id="446" r:id="rId14"/>
    <p:sldId id="407" r:id="rId15"/>
    <p:sldId id="410" r:id="rId16"/>
    <p:sldId id="419" r:id="rId17"/>
    <p:sldId id="418" r:id="rId18"/>
    <p:sldId id="420" r:id="rId19"/>
    <p:sldId id="412" r:id="rId20"/>
    <p:sldId id="414" r:id="rId21"/>
    <p:sldId id="415" r:id="rId22"/>
    <p:sldId id="416" r:id="rId23"/>
    <p:sldId id="400" r:id="rId24"/>
    <p:sldId id="401" r:id="rId25"/>
    <p:sldId id="377" r:id="rId26"/>
    <p:sldId id="378" r:id="rId27"/>
    <p:sldId id="364" r:id="rId28"/>
    <p:sldId id="402" r:id="rId29"/>
    <p:sldId id="382" r:id="rId30"/>
    <p:sldId id="365" r:id="rId31"/>
    <p:sldId id="366" r:id="rId32"/>
    <p:sldId id="367" r:id="rId33"/>
    <p:sldId id="383" r:id="rId34"/>
    <p:sldId id="368" r:id="rId35"/>
    <p:sldId id="447" r:id="rId36"/>
    <p:sldId id="369" r:id="rId37"/>
  </p:sldIdLst>
  <p:sldSz cx="9144000" cy="6858000" type="screen4x3"/>
  <p:notesSz cx="6881813"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CC00CC"/>
    <a:srgbClr val="3333FF"/>
    <a:srgbClr val="99FF99"/>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94614" autoAdjust="0"/>
  </p:normalViewPr>
  <p:slideViewPr>
    <p:cSldViewPr>
      <p:cViewPr varScale="1">
        <p:scale>
          <a:sx n="105" d="100"/>
          <a:sy n="105" d="100"/>
        </p:scale>
        <p:origin x="180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549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6725"/>
          </a:xfrm>
          <a:prstGeom prst="rect">
            <a:avLst/>
          </a:prstGeom>
        </p:spPr>
        <p:txBody>
          <a:bodyPr vert="horz" lIns="91440" tIns="45720" rIns="91440" bIns="45720" rtlCol="0"/>
          <a:lstStyle>
            <a:lvl1pPr algn="r">
              <a:defRPr sz="1200"/>
            </a:lvl1pPr>
          </a:lstStyle>
          <a:p>
            <a:fld id="{8B5265DA-5F97-43F6-A4E0-53B10AB224D9}" type="datetimeFigureOut">
              <a:rPr lang="en-US" smtClean="0"/>
              <a:t>2/22/2024</a:t>
            </a:fld>
            <a:endParaRPr lang="en-US"/>
          </a:p>
        </p:txBody>
      </p:sp>
      <p:sp>
        <p:nvSpPr>
          <p:cNvPr id="4" name="Slide Image Placeholder 3"/>
          <p:cNvSpPr>
            <a:spLocks noGrp="1" noRot="1" noChangeAspect="1"/>
          </p:cNvSpPr>
          <p:nvPr>
            <p:ph type="sldImg" idx="2"/>
          </p:nvPr>
        </p:nvSpPr>
        <p:spPr>
          <a:xfrm>
            <a:off x="13509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73575"/>
            <a:ext cx="55054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1440" tIns="45720" rIns="91440" bIns="45720" rtlCol="0" anchor="b"/>
          <a:lstStyle>
            <a:lvl1pPr algn="r">
              <a:defRPr sz="1200"/>
            </a:lvl1pPr>
          </a:lstStyle>
          <a:p>
            <a:fld id="{E8DA43D2-246B-4F27-9D4A-4BB007B87FAA}" type="slidenum">
              <a:rPr lang="en-US" smtClean="0"/>
              <a:t>‹#›</a:t>
            </a:fld>
            <a:endParaRPr lang="en-US"/>
          </a:p>
        </p:txBody>
      </p:sp>
    </p:spTree>
    <p:extLst>
      <p:ext uri="{BB962C8B-B14F-4D97-AF65-F5344CB8AC3E}">
        <p14:creationId xmlns:p14="http://schemas.microsoft.com/office/powerpoint/2010/main" val="4000451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DA43D2-246B-4F27-9D4A-4BB007B87FAA}" type="slidenum">
              <a:rPr lang="en-US" smtClean="0"/>
              <a:t>36</a:t>
            </a:fld>
            <a:endParaRPr lang="en-US"/>
          </a:p>
        </p:txBody>
      </p:sp>
    </p:spTree>
    <p:extLst>
      <p:ext uri="{BB962C8B-B14F-4D97-AF65-F5344CB8AC3E}">
        <p14:creationId xmlns:p14="http://schemas.microsoft.com/office/powerpoint/2010/main" val="2865968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endParaRPr lang="en-US" altLang="en-US">
                <a:latin typeface="Times New Roman" panose="02020603050405020304"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en-US" altLang="en-US">
                <a:latin typeface="Times New Roman" panose="02020603050405020304"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en-US" altLang="en-US">
                  <a:latin typeface="Times New Roman" panose="02020603050405020304"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en-US" altLang="en-US">
                  <a:latin typeface="Times New Roman" panose="02020603050405020304"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en-US" altLang="en-US">
                  <a:latin typeface="Times New Roman" panose="02020603050405020304"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en-US" altLang="en-US">
                  <a:latin typeface="Times New Roman" panose="02020603050405020304"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en-US" altLang="en-US">
                  <a:latin typeface="Times New Roman" panose="02020603050405020304"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en-US" altLang="en-US">
                  <a:latin typeface="Times New Roman" panose="02020603050405020304"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en-US" altLang="en-US">
                  <a:latin typeface="Times New Roman" panose="02020603050405020304"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en-US" altLang="en-US">
                  <a:latin typeface="Times New Roman" panose="02020603050405020304"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en-US" altLang="en-US">
                  <a:latin typeface="Times New Roman" panose="02020603050405020304"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en-US" altLang="en-US">
                  <a:latin typeface="Times New Roman" panose="02020603050405020304" pitchFamily="18" charset="0"/>
                </a:endParaRPr>
              </a:p>
            </p:txBody>
          </p:sp>
        </p:grpSp>
      </p:grpSp>
      <p:sp>
        <p:nvSpPr>
          <p:cNvPr id="1230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US" altLang="en-US" noProof="0"/>
              <a:t>Click to edit Master title style</a:t>
            </a:r>
          </a:p>
        </p:txBody>
      </p:sp>
      <p:sp>
        <p:nvSpPr>
          <p:cNvPr id="1230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US" altLang="en-US" noProof="0"/>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ltLang="en-US"/>
          </a:p>
        </p:txBody>
      </p:sp>
      <p:sp>
        <p:nvSpPr>
          <p:cNvPr id="19" name="Rectangle 17"/>
          <p:cNvSpPr>
            <a:spLocks noGrp="1" noChangeArrowheads="1"/>
          </p:cNvSpPr>
          <p:nvPr>
            <p:ph type="ftr" sz="quarter" idx="11"/>
          </p:nvPr>
        </p:nvSpPr>
        <p:spPr/>
        <p:txBody>
          <a:bodyPr/>
          <a:lstStyle>
            <a:lvl1pPr>
              <a:defRPr/>
            </a:lvl1pPr>
          </a:lstStyle>
          <a:p>
            <a:pPr>
              <a:defRPr/>
            </a:pPr>
            <a:endParaRPr lang="en-US" altLang="en-US"/>
          </a:p>
        </p:txBody>
      </p:sp>
      <p:sp>
        <p:nvSpPr>
          <p:cNvPr id="20" name="Rectangle 18"/>
          <p:cNvSpPr>
            <a:spLocks noGrp="1" noChangeArrowheads="1"/>
          </p:cNvSpPr>
          <p:nvPr>
            <p:ph type="sldNum" sz="quarter" idx="12"/>
          </p:nvPr>
        </p:nvSpPr>
        <p:spPr/>
        <p:txBody>
          <a:bodyPr/>
          <a:lstStyle>
            <a:lvl1pPr>
              <a:defRPr/>
            </a:lvl1pPr>
          </a:lstStyle>
          <a:p>
            <a:pPr>
              <a:defRPr/>
            </a:pPr>
            <a:fld id="{0AE88C69-F8D3-4544-824A-70670A7E37AB}" type="slidenum">
              <a:rPr lang="en-US" altLang="en-US"/>
              <a:pPr>
                <a:defRPr/>
              </a:pPr>
              <a:t>‹#›</a:t>
            </a:fld>
            <a:endParaRPr lang="en-US" altLang="en-US"/>
          </a:p>
        </p:txBody>
      </p:sp>
    </p:spTree>
    <p:extLst>
      <p:ext uri="{BB962C8B-B14F-4D97-AF65-F5344CB8AC3E}">
        <p14:creationId xmlns:p14="http://schemas.microsoft.com/office/powerpoint/2010/main" val="3594066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a:ln/>
        </p:spPr>
        <p:txBody>
          <a:bodyPr/>
          <a:lstStyle>
            <a:lvl1pPr>
              <a:defRPr/>
            </a:lvl1pPr>
          </a:lstStyle>
          <a:p>
            <a:pPr>
              <a:defRPr/>
            </a:pPr>
            <a:fld id="{D06850C8-DB8A-4FEB-8519-B62BB6E0D400}" type="slidenum">
              <a:rPr lang="en-US" altLang="en-US"/>
              <a:pPr>
                <a:defRPr/>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658504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a:ln/>
        </p:spPr>
        <p:txBody>
          <a:bodyPr/>
          <a:lstStyle>
            <a:lvl1pPr>
              <a:defRPr/>
            </a:lvl1pPr>
          </a:lstStyle>
          <a:p>
            <a:pPr>
              <a:defRPr/>
            </a:pPr>
            <a:fld id="{669C1819-9B86-4520-B457-B075A5564896}" type="slidenum">
              <a:rPr lang="en-US" altLang="en-US"/>
              <a:pPr>
                <a:defRPr/>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381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a:ln/>
        </p:spPr>
        <p:txBody>
          <a:bodyPr/>
          <a:lstStyle>
            <a:lvl1pPr>
              <a:defRPr/>
            </a:lvl1pPr>
          </a:lstStyle>
          <a:p>
            <a:pPr>
              <a:defRPr/>
            </a:pPr>
            <a:fld id="{CB6DBA82-AA4F-4577-804D-E66D8D12F278}" type="slidenum">
              <a:rPr lang="en-US" altLang="en-US"/>
              <a:pPr>
                <a:defRPr/>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25453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a:ln/>
        </p:spPr>
        <p:txBody>
          <a:bodyPr/>
          <a:lstStyle>
            <a:lvl1pPr>
              <a:defRPr/>
            </a:lvl1pPr>
          </a:lstStyle>
          <a:p>
            <a:pPr>
              <a:defRPr/>
            </a:pPr>
            <a:fld id="{3F63CA5A-DB65-4C15-A2B7-D1553F5374C4}" type="slidenum">
              <a:rPr lang="en-US" altLang="en-US"/>
              <a:pPr>
                <a:defRPr/>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797729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3"/>
          <p:cNvSpPr>
            <a:spLocks noGrp="1" noChangeArrowheads="1"/>
          </p:cNvSpPr>
          <p:nvPr>
            <p:ph type="sldNum" sz="quarter" idx="11"/>
          </p:nvPr>
        </p:nvSpPr>
        <p:spPr>
          <a:ln/>
        </p:spPr>
        <p:txBody>
          <a:bodyPr/>
          <a:lstStyle>
            <a:lvl1pPr>
              <a:defRPr/>
            </a:lvl1pPr>
          </a:lstStyle>
          <a:p>
            <a:pPr>
              <a:defRPr/>
            </a:pPr>
            <a:fld id="{E3342C8B-721E-41A3-9845-08825F8A98BA}" type="slidenum">
              <a:rPr lang="en-US" altLang="en-US"/>
              <a:pPr>
                <a:defRPr/>
              </a:pPr>
              <a:t>‹#›</a:t>
            </a:fld>
            <a:endParaRPr lang="en-US" alt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041056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3"/>
          <p:cNvSpPr>
            <a:spLocks noGrp="1" noChangeArrowheads="1"/>
          </p:cNvSpPr>
          <p:nvPr>
            <p:ph type="sldNum" sz="quarter" idx="11"/>
          </p:nvPr>
        </p:nvSpPr>
        <p:spPr>
          <a:ln/>
        </p:spPr>
        <p:txBody>
          <a:bodyPr/>
          <a:lstStyle>
            <a:lvl1pPr>
              <a:defRPr/>
            </a:lvl1pPr>
          </a:lstStyle>
          <a:p>
            <a:pPr>
              <a:defRPr/>
            </a:pPr>
            <a:fld id="{295E6B89-8FA1-45CB-933B-EEBF5D23188A}" type="slidenum">
              <a:rPr lang="en-US" altLang="en-US"/>
              <a:pPr>
                <a:defRPr/>
              </a:pPr>
              <a:t>‹#›</a:t>
            </a:fld>
            <a:endParaRPr lang="en-US" alt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417279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3"/>
          <p:cNvSpPr>
            <a:spLocks noGrp="1" noChangeArrowheads="1"/>
          </p:cNvSpPr>
          <p:nvPr>
            <p:ph type="sldNum" sz="quarter" idx="11"/>
          </p:nvPr>
        </p:nvSpPr>
        <p:spPr>
          <a:ln/>
        </p:spPr>
        <p:txBody>
          <a:bodyPr/>
          <a:lstStyle>
            <a:lvl1pPr>
              <a:defRPr/>
            </a:lvl1pPr>
          </a:lstStyle>
          <a:p>
            <a:pPr>
              <a:defRPr/>
            </a:pPr>
            <a:fld id="{90154E5E-76F9-43DC-B7F8-75E4F17DD31D}" type="slidenum">
              <a:rPr lang="en-US" altLang="en-US"/>
              <a:pPr>
                <a:defRPr/>
              </a:pPr>
              <a:t>‹#›</a:t>
            </a:fld>
            <a:endParaRPr lang="en-US" alt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619659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3"/>
          <p:cNvSpPr>
            <a:spLocks noGrp="1" noChangeArrowheads="1"/>
          </p:cNvSpPr>
          <p:nvPr>
            <p:ph type="sldNum" sz="quarter" idx="11"/>
          </p:nvPr>
        </p:nvSpPr>
        <p:spPr>
          <a:ln/>
        </p:spPr>
        <p:txBody>
          <a:bodyPr/>
          <a:lstStyle>
            <a:lvl1pPr>
              <a:defRPr/>
            </a:lvl1pPr>
          </a:lstStyle>
          <a:p>
            <a:pPr>
              <a:defRPr/>
            </a:pPr>
            <a:fld id="{27577E85-717E-419C-86EC-DDC44BCEB58C}" type="slidenum">
              <a:rPr lang="en-US" altLang="en-US"/>
              <a:pPr>
                <a:defRPr/>
              </a:pPr>
              <a:t>‹#›</a:t>
            </a:fld>
            <a:endParaRPr lang="en-US" alt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566919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3"/>
          <p:cNvSpPr>
            <a:spLocks noGrp="1" noChangeArrowheads="1"/>
          </p:cNvSpPr>
          <p:nvPr>
            <p:ph type="sldNum" sz="quarter" idx="11"/>
          </p:nvPr>
        </p:nvSpPr>
        <p:spPr>
          <a:ln/>
        </p:spPr>
        <p:txBody>
          <a:bodyPr/>
          <a:lstStyle>
            <a:lvl1pPr>
              <a:defRPr/>
            </a:lvl1pPr>
          </a:lstStyle>
          <a:p>
            <a:pPr>
              <a:defRPr/>
            </a:pPr>
            <a:fld id="{1FF6D2DD-77B6-4ECF-933E-4645BCF1BEB0}" type="slidenum">
              <a:rPr lang="en-US" altLang="en-US"/>
              <a:pPr>
                <a:defRPr/>
              </a:pPr>
              <a:t>‹#›</a:t>
            </a:fld>
            <a:endParaRPr lang="en-US" alt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459677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3"/>
          <p:cNvSpPr>
            <a:spLocks noGrp="1" noChangeArrowheads="1"/>
          </p:cNvSpPr>
          <p:nvPr>
            <p:ph type="sldNum" sz="quarter" idx="11"/>
          </p:nvPr>
        </p:nvSpPr>
        <p:spPr>
          <a:ln/>
        </p:spPr>
        <p:txBody>
          <a:bodyPr/>
          <a:lstStyle>
            <a:lvl1pPr>
              <a:defRPr/>
            </a:lvl1pPr>
          </a:lstStyle>
          <a:p>
            <a:pPr>
              <a:defRPr/>
            </a:pPr>
            <a:fld id="{305E8AC1-F9D8-419A-AE41-A94A8CFAC670}" type="slidenum">
              <a:rPr lang="en-US" altLang="en-US"/>
              <a:pPr>
                <a:defRPr/>
              </a:pPr>
              <a:t>‹#›</a:t>
            </a:fld>
            <a:endParaRPr lang="en-US" alt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637014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ltLang="en-US"/>
          </a:p>
        </p:txBody>
      </p:sp>
      <p:sp>
        <p:nvSpPr>
          <p:cNvPr id="11267"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pPr>
              <a:defRPr/>
            </a:pPr>
            <a:fld id="{4341580E-F78D-4944-B2D7-221C3D3F188B}" type="slidenum">
              <a:rPr lang="en-US" altLang="en-US"/>
              <a:pPr>
                <a:defRPr/>
              </a:pPr>
              <a:t>‹#›</a:t>
            </a:fld>
            <a:endParaRPr lang="en-US" altLang="en-US"/>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endParaRPr lang="en-US" altLang="en-US">
                <a:latin typeface="Times New Roman" panose="02020603050405020304"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en-US" altLang="en-US">
                <a:latin typeface="Times New Roman" panose="02020603050405020304"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en-US" altLang="en-US" sz="1800">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en-US" altLang="en-US" sz="1800">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en-US" altLang="en-US" sz="1800">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en-US" altLang="en-US" sz="1800">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en-US" altLang="en-US">
                <a:latin typeface="Times New Roman" panose="02020603050405020304"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en-US" altLang="en-US" sz="1800">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en-US" altLang="en-US" sz="1800">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80"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83820"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tel:18006624357" TargetMode="External"/><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hyperlink" Target="mailto:counseling@newark.rutgers.edu"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_n77eoOfRPE"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4.bin"/><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K-F9f1nJAW0"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754826"/>
            <a:ext cx="8229600" cy="1200329"/>
          </a:xfrm>
          <a:prstGeom prst="rect">
            <a:avLst/>
          </a:prstGeom>
          <a:noFill/>
        </p:spPr>
        <p:txBody>
          <a:bodyPr wrap="square" rtlCol="0">
            <a:spAutoFit/>
          </a:bodyPr>
          <a:lstStyle/>
          <a:p>
            <a:pPr algn="ctr"/>
            <a:r>
              <a:rPr lang="en-US" sz="3600" dirty="0">
                <a:solidFill>
                  <a:srgbClr val="0070C0"/>
                </a:solidFill>
              </a:rPr>
              <a:t>Class 12:  Personality III</a:t>
            </a:r>
          </a:p>
          <a:p>
            <a:pPr algn="ctr"/>
            <a:r>
              <a:rPr lang="en-US" sz="3600" dirty="0">
                <a:solidFill>
                  <a:srgbClr val="0070C0"/>
                </a:solidFill>
              </a:rPr>
              <a:t>Depression, Hostility, Traumatic Events    </a:t>
            </a:r>
          </a:p>
        </p:txBody>
      </p:sp>
      <p:sp>
        <p:nvSpPr>
          <p:cNvPr id="5" name="Rectangle 4"/>
          <p:cNvSpPr/>
          <p:nvPr/>
        </p:nvSpPr>
        <p:spPr>
          <a:xfrm>
            <a:off x="228600" y="2209800"/>
            <a:ext cx="8763000" cy="3893374"/>
          </a:xfrm>
          <a:prstGeom prst="rect">
            <a:avLst/>
          </a:prstGeom>
        </p:spPr>
        <p:txBody>
          <a:bodyPr wrap="square">
            <a:spAutoFit/>
          </a:bodyPr>
          <a:lstStyle/>
          <a:p>
            <a:pPr algn="ctr">
              <a:spcBef>
                <a:spcPct val="50000"/>
              </a:spcBef>
              <a:buClrTx/>
              <a:buSzTx/>
              <a:buFontTx/>
              <a:buNone/>
            </a:pPr>
            <a:r>
              <a:rPr lang="en-US" altLang="en-US" sz="2800" b="1" u="sng" dirty="0">
                <a:latin typeface="Arial Narrow" panose="020B0606020202030204" pitchFamily="34" charset="0"/>
              </a:rPr>
              <a:t>Midterm</a:t>
            </a:r>
          </a:p>
          <a:p>
            <a:pPr>
              <a:spcBef>
                <a:spcPct val="50000"/>
              </a:spcBef>
              <a:buClrTx/>
              <a:buSzTx/>
              <a:buFontTx/>
              <a:buNone/>
            </a:pPr>
            <a:endParaRPr lang="en-US" altLang="en-US" sz="600" dirty="0">
              <a:latin typeface="Arial Narrow" panose="020B0606020202030204" pitchFamily="34" charset="0"/>
            </a:endParaRPr>
          </a:p>
          <a:p>
            <a:pPr>
              <a:spcBef>
                <a:spcPct val="50000"/>
              </a:spcBef>
              <a:buClrTx/>
              <a:buSzTx/>
              <a:buFontTx/>
              <a:buNone/>
            </a:pPr>
            <a:r>
              <a:rPr lang="en-US" altLang="en-US" dirty="0">
                <a:latin typeface="Arial Narrow" panose="020B0606020202030204" pitchFamily="34" charset="0"/>
              </a:rPr>
              <a:t>	     Thurs., Feb 29</a:t>
            </a:r>
          </a:p>
          <a:p>
            <a:pPr>
              <a:spcBef>
                <a:spcPct val="50000"/>
              </a:spcBef>
              <a:buClrTx/>
              <a:buSzTx/>
              <a:buFontTx/>
              <a:buNone/>
            </a:pPr>
            <a:r>
              <a:rPr lang="en-US" altLang="en-US" dirty="0">
                <a:latin typeface="Arial Narrow" panose="020B0606020202030204" pitchFamily="34" charset="0"/>
              </a:rPr>
              <a:t>	     Covers Class 1 up to and including Class 13  			  	     </a:t>
            </a:r>
            <a:r>
              <a:rPr lang="en-US" altLang="en-US" i="1" dirty="0">
                <a:latin typeface="Arial Narrow" panose="020B0606020202030204" pitchFamily="34" charset="0"/>
              </a:rPr>
              <a:t>“Psychosocial Resources, Threat, and Health”</a:t>
            </a:r>
          </a:p>
          <a:p>
            <a:pPr>
              <a:spcBef>
                <a:spcPct val="50000"/>
              </a:spcBef>
              <a:buClrTx/>
              <a:buSzTx/>
              <a:buFontTx/>
              <a:buNone/>
            </a:pPr>
            <a:r>
              <a:rPr lang="en-US" altLang="en-US" dirty="0">
                <a:latin typeface="Arial Narrow" panose="020B0606020202030204" pitchFamily="34" charset="0"/>
              </a:rPr>
              <a:t>	      50 Multi-choice Questions + 4 Extra Cred Ques</a:t>
            </a:r>
          </a:p>
          <a:p>
            <a:pPr>
              <a:spcBef>
                <a:spcPct val="50000"/>
              </a:spcBef>
              <a:buClrTx/>
              <a:buSzTx/>
              <a:buFontTx/>
              <a:buNone/>
            </a:pPr>
            <a:r>
              <a:rPr lang="en-US" altLang="en-US" dirty="0">
                <a:latin typeface="Arial Narrow" panose="020B0606020202030204" pitchFamily="34" charset="0"/>
              </a:rPr>
              <a:t>                   Study Guide: Available in class and on-line</a:t>
            </a:r>
          </a:p>
          <a:p>
            <a:pPr>
              <a:spcBef>
                <a:spcPct val="50000"/>
              </a:spcBef>
              <a:buClrTx/>
              <a:buSzTx/>
              <a:buFontTx/>
              <a:buNone/>
            </a:pPr>
            <a:r>
              <a:rPr lang="en-US" altLang="en-US" sz="2800" dirty="0">
                <a:latin typeface="Arial Narrow" panose="020B0606020202030204" pitchFamily="34" charset="0"/>
              </a:rPr>
              <a:t>	     Midterm only includes materials covered in class </a:t>
            </a:r>
          </a:p>
        </p:txBody>
      </p:sp>
    </p:spTree>
    <p:extLst>
      <p:ext uri="{BB962C8B-B14F-4D97-AF65-F5344CB8AC3E}">
        <p14:creationId xmlns:p14="http://schemas.microsoft.com/office/powerpoint/2010/main" val="443384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966913"/>
            <a:ext cx="3505200" cy="344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7" name="Text Box 5"/>
          <p:cNvSpPr txBox="1">
            <a:spLocks noChangeArrowheads="1"/>
          </p:cNvSpPr>
          <p:nvPr/>
        </p:nvSpPr>
        <p:spPr bwMode="auto">
          <a:xfrm>
            <a:off x="609600" y="609600"/>
            <a:ext cx="815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latin typeface="Arial Narrow" panose="020B0606020202030204" pitchFamily="34" charset="0"/>
              </a:rPr>
              <a:t>Hypercortisolemia and Hippocampus Damage</a:t>
            </a:r>
          </a:p>
        </p:txBody>
      </p:sp>
      <p:sp>
        <p:nvSpPr>
          <p:cNvPr id="21508" name="Text Box 6"/>
          <p:cNvSpPr txBox="1">
            <a:spLocks noChangeArrowheads="1"/>
          </p:cNvSpPr>
          <p:nvPr/>
        </p:nvSpPr>
        <p:spPr bwMode="auto">
          <a:xfrm>
            <a:off x="274320" y="2033608"/>
            <a:ext cx="42672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b="1" dirty="0">
                <a:latin typeface="Arial Narrow" panose="020B0606020202030204" pitchFamily="34" charset="0"/>
              </a:rPr>
              <a:t>Hippocampus functions include:</a:t>
            </a:r>
          </a:p>
          <a:p>
            <a:pPr>
              <a:spcBef>
                <a:spcPct val="50000"/>
              </a:spcBef>
              <a:buClrTx/>
              <a:buSzTx/>
              <a:buFontTx/>
              <a:buNone/>
            </a:pPr>
            <a:r>
              <a:rPr lang="en-US" altLang="en-US" sz="2400" dirty="0">
                <a:latin typeface="Arial Narrow" panose="020B0606020202030204" pitchFamily="34" charset="0"/>
              </a:rPr>
              <a:t>	a.  Long term memory		b.  Spatial navigation</a:t>
            </a:r>
          </a:p>
          <a:p>
            <a:pPr>
              <a:spcBef>
                <a:spcPct val="50000"/>
              </a:spcBef>
              <a:buClrTx/>
              <a:buSzTx/>
              <a:buFontTx/>
              <a:buNone/>
            </a:pPr>
            <a:r>
              <a:rPr lang="en-US" altLang="en-US" sz="2400" dirty="0">
                <a:latin typeface="Arial Narrow" panose="020B0606020202030204" pitchFamily="34" charset="0"/>
              </a:rPr>
              <a:t>Rats given cortisol show atrophied 	hippocampus.</a:t>
            </a:r>
          </a:p>
          <a:p>
            <a:pPr>
              <a:spcBef>
                <a:spcPct val="50000"/>
              </a:spcBef>
              <a:buClrTx/>
              <a:buSzTx/>
              <a:buNone/>
            </a:pPr>
            <a:r>
              <a:rPr lang="en-US" altLang="en-US" sz="2400" b="1" dirty="0">
                <a:latin typeface="Arial Narrow" panose="020B0606020202030204" pitchFamily="34" charset="0"/>
              </a:rPr>
              <a:t>Hippocampus in depressed women smaller than in non-depressed women.</a:t>
            </a:r>
          </a:p>
          <a:p>
            <a:pPr>
              <a:spcBef>
                <a:spcPct val="50000"/>
              </a:spcBef>
              <a:buClrTx/>
              <a:buSzTx/>
              <a:buFontTx/>
              <a:buNone/>
            </a:pPr>
            <a:r>
              <a:rPr lang="en-US" altLang="en-US" sz="2400" dirty="0">
                <a:latin typeface="Arial Narrow" panose="020B0606020202030204" pitchFamily="34" charset="0"/>
              </a:rPr>
              <a:t>What does this add up to?</a:t>
            </a:r>
          </a:p>
        </p:txBody>
      </p:sp>
      <p:sp>
        <p:nvSpPr>
          <p:cNvPr id="195591" name="Text Box 7"/>
          <p:cNvSpPr txBox="1">
            <a:spLocks noChangeArrowheads="1"/>
          </p:cNvSpPr>
          <p:nvPr/>
        </p:nvSpPr>
        <p:spPr bwMode="auto">
          <a:xfrm>
            <a:off x="3810000" y="5773094"/>
            <a:ext cx="5029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b="1" dirty="0">
                <a:latin typeface="Arial Narrow" panose="020B0606020202030204" pitchFamily="34" charset="0"/>
              </a:rPr>
              <a:t>Depression --&gt; </a:t>
            </a:r>
            <a:r>
              <a:rPr lang="en-US" altLang="en-US" sz="2400" b="1" dirty="0" err="1">
                <a:latin typeface="Arial Narrow" panose="020B0606020202030204" pitchFamily="34" charset="0"/>
              </a:rPr>
              <a:t>cortisolemia</a:t>
            </a:r>
            <a:r>
              <a:rPr lang="en-US" altLang="en-US" sz="2400" b="1" dirty="0">
                <a:latin typeface="Arial Narrow" panose="020B0606020202030204" pitchFamily="34" charset="0"/>
              </a:rPr>
              <a:t> --&gt; hippocampus atrophy --&gt; memory loss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55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9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762000" y="533400"/>
            <a:ext cx="807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latin typeface="Arial Narrow" panose="020B0606020202030204" pitchFamily="34" charset="0"/>
              </a:rPr>
              <a:t>Linking Depression to Hippocampus Atrophy</a:t>
            </a:r>
          </a:p>
        </p:txBody>
      </p:sp>
      <p:sp>
        <p:nvSpPr>
          <p:cNvPr id="22531" name="Text Box 5"/>
          <p:cNvSpPr txBox="1">
            <a:spLocks noChangeArrowheads="1"/>
          </p:cNvSpPr>
          <p:nvPr/>
        </p:nvSpPr>
        <p:spPr bwMode="auto">
          <a:xfrm>
            <a:off x="457200" y="1295400"/>
            <a:ext cx="7696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latin typeface="Arial Narrow" panose="020B0606020202030204" pitchFamily="34" charset="0"/>
              </a:rPr>
              <a:t>Depressed people have smaller hippocampus, therefore depression </a:t>
            </a:r>
            <a:r>
              <a:rPr lang="en-US" altLang="en-US" sz="2400">
                <a:latin typeface="Arial Narrow" panose="020B0606020202030204" pitchFamily="34" charset="0"/>
                <a:sym typeface="Wingdings" panose="05000000000000000000" pitchFamily="2" charset="2"/>
              </a:rPr>
              <a:t> hippocampus atrophy, right???  </a:t>
            </a:r>
            <a:endParaRPr lang="en-US" altLang="en-US" sz="2400">
              <a:latin typeface="Arial Narrow" panose="020B0606020202030204" pitchFamily="34" charset="0"/>
            </a:endParaRPr>
          </a:p>
        </p:txBody>
      </p:sp>
      <p:sp>
        <p:nvSpPr>
          <p:cNvPr id="188422" name="Text Box 6"/>
          <p:cNvSpPr txBox="1">
            <a:spLocks noChangeArrowheads="1"/>
          </p:cNvSpPr>
          <p:nvPr/>
        </p:nvSpPr>
        <p:spPr bwMode="auto">
          <a:xfrm>
            <a:off x="457200" y="2286000"/>
            <a:ext cx="8001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latin typeface="Arial Narrow" panose="020B0606020202030204" pitchFamily="34" charset="0"/>
              </a:rPr>
              <a:t>Why doesn’t this clear association between depress. &amp; hippo. atrophy establish depression as cause?</a:t>
            </a:r>
          </a:p>
        </p:txBody>
      </p:sp>
      <p:sp>
        <p:nvSpPr>
          <p:cNvPr id="22533" name="Text Box 7"/>
          <p:cNvSpPr txBox="1">
            <a:spLocks noChangeArrowheads="1"/>
          </p:cNvSpPr>
          <p:nvPr/>
        </p:nvSpPr>
        <p:spPr bwMode="auto">
          <a:xfrm>
            <a:off x="762000" y="35052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2400" b="1" i="1">
                <a:latin typeface="Arial Narrow" panose="020B0606020202030204" pitchFamily="34" charset="0"/>
              </a:rPr>
              <a:t>Depression</a:t>
            </a:r>
          </a:p>
        </p:txBody>
      </p:sp>
      <p:sp>
        <p:nvSpPr>
          <p:cNvPr id="22534" name="Text Box 8"/>
          <p:cNvSpPr txBox="1">
            <a:spLocks noChangeArrowheads="1"/>
          </p:cNvSpPr>
          <p:nvPr/>
        </p:nvSpPr>
        <p:spPr bwMode="auto">
          <a:xfrm>
            <a:off x="4800600" y="34290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2400" b="1" i="1">
                <a:latin typeface="Arial Narrow" panose="020B0606020202030204" pitchFamily="34" charset="0"/>
              </a:rPr>
              <a:t>Hippo. Atrophy</a:t>
            </a:r>
          </a:p>
        </p:txBody>
      </p:sp>
      <p:sp>
        <p:nvSpPr>
          <p:cNvPr id="188425" name="Line 9"/>
          <p:cNvSpPr>
            <a:spLocks noChangeShapeType="1"/>
          </p:cNvSpPr>
          <p:nvPr/>
        </p:nvSpPr>
        <p:spPr bwMode="auto">
          <a:xfrm>
            <a:off x="2895600" y="3581400"/>
            <a:ext cx="2209800" cy="0"/>
          </a:xfrm>
          <a:prstGeom prst="line">
            <a:avLst/>
          </a:prstGeom>
          <a:noFill/>
          <a:ln w="38100">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8426" name="Line 10"/>
          <p:cNvSpPr>
            <a:spLocks noChangeShapeType="1"/>
          </p:cNvSpPr>
          <p:nvPr/>
        </p:nvSpPr>
        <p:spPr bwMode="auto">
          <a:xfrm flipH="1">
            <a:off x="2895600" y="3962400"/>
            <a:ext cx="2209800" cy="0"/>
          </a:xfrm>
          <a:prstGeom prst="line">
            <a:avLst/>
          </a:prstGeom>
          <a:noFill/>
          <a:ln w="38100">
            <a:solidFill>
              <a:srgbClr val="0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8427" name="Text Box 11"/>
          <p:cNvSpPr txBox="1">
            <a:spLocks noChangeArrowheads="1"/>
          </p:cNvSpPr>
          <p:nvPr/>
        </p:nvSpPr>
        <p:spPr bwMode="auto">
          <a:xfrm>
            <a:off x="2590800" y="5105400"/>
            <a:ext cx="2743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2400" b="1" i="1">
                <a:latin typeface="Arial Narrow" panose="020B0606020202030204" pitchFamily="34" charset="0"/>
              </a:rPr>
              <a:t>Brain Virus, for example</a:t>
            </a:r>
          </a:p>
        </p:txBody>
      </p:sp>
      <p:sp>
        <p:nvSpPr>
          <p:cNvPr id="188428" name="Line 12"/>
          <p:cNvSpPr>
            <a:spLocks noChangeShapeType="1"/>
          </p:cNvSpPr>
          <p:nvPr/>
        </p:nvSpPr>
        <p:spPr bwMode="auto">
          <a:xfrm flipH="1" flipV="1">
            <a:off x="2438400" y="4191000"/>
            <a:ext cx="1219200" cy="762000"/>
          </a:xfrm>
          <a:prstGeom prst="line">
            <a:avLst/>
          </a:prstGeom>
          <a:noFill/>
          <a:ln w="3810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8429" name="Line 13"/>
          <p:cNvSpPr>
            <a:spLocks noChangeShapeType="1"/>
          </p:cNvSpPr>
          <p:nvPr/>
        </p:nvSpPr>
        <p:spPr bwMode="auto">
          <a:xfrm flipV="1">
            <a:off x="4419600" y="4038600"/>
            <a:ext cx="1066800" cy="990600"/>
          </a:xfrm>
          <a:prstGeom prst="line">
            <a:avLst/>
          </a:prstGeom>
          <a:noFill/>
          <a:ln w="3810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8431" name="Text Box 15"/>
          <p:cNvSpPr txBox="1">
            <a:spLocks noChangeArrowheads="1"/>
          </p:cNvSpPr>
          <p:nvPr/>
        </p:nvSpPr>
        <p:spPr bwMode="auto">
          <a:xfrm>
            <a:off x="457200" y="6019800"/>
            <a:ext cx="815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latin typeface="Arial Narrow" panose="020B0606020202030204" pitchFamily="34" charset="0"/>
              </a:rPr>
              <a:t>What kind of study would allow us to determine causality?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84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84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842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84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84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842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84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2" grpId="0"/>
      <p:bldP spid="188427" grpId="0"/>
      <p:bldP spid="1884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228600" y="457200"/>
            <a:ext cx="8686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3400">
                <a:solidFill>
                  <a:srgbClr val="3333FF"/>
                </a:solidFill>
                <a:latin typeface="Arial Narrow" panose="020B0606020202030204" pitchFamily="34" charset="0"/>
              </a:rPr>
              <a:t>Confirming that Depression </a:t>
            </a:r>
            <a:r>
              <a:rPr lang="en-US" altLang="en-US" sz="3400">
                <a:solidFill>
                  <a:srgbClr val="3333FF"/>
                </a:solidFill>
                <a:latin typeface="Arial Narrow" panose="020B0606020202030204" pitchFamily="34" charset="0"/>
                <a:sym typeface="Wingdings" panose="05000000000000000000" pitchFamily="2" charset="2"/>
              </a:rPr>
              <a:t> Hippocampus Atrophy</a:t>
            </a:r>
            <a:endParaRPr lang="en-US" altLang="en-US" sz="3400">
              <a:solidFill>
                <a:srgbClr val="3333FF"/>
              </a:solidFill>
              <a:latin typeface="Arial Narrow" panose="020B0606020202030204" pitchFamily="34" charset="0"/>
            </a:endParaRPr>
          </a:p>
        </p:txBody>
      </p:sp>
      <p:sp>
        <p:nvSpPr>
          <p:cNvPr id="23555" name="Text Box 5"/>
          <p:cNvSpPr txBox="1">
            <a:spLocks noChangeArrowheads="1"/>
          </p:cNvSpPr>
          <p:nvPr/>
        </p:nvSpPr>
        <p:spPr bwMode="auto">
          <a:xfrm>
            <a:off x="304800" y="2514600"/>
            <a:ext cx="8305800"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200" b="1" dirty="0">
                <a:latin typeface="Arial Narrow" panose="020B0606020202030204" pitchFamily="34" charset="0"/>
              </a:rPr>
              <a:t>Prospective Experiment:</a:t>
            </a:r>
            <a:r>
              <a:rPr lang="en-US" altLang="en-US" sz="2200" dirty="0">
                <a:latin typeface="Arial Narrow" panose="020B0606020202030204" pitchFamily="34" charset="0"/>
              </a:rPr>
              <a:t> </a:t>
            </a:r>
          </a:p>
          <a:p>
            <a:pPr>
              <a:spcBef>
                <a:spcPct val="50000"/>
              </a:spcBef>
              <a:buClrTx/>
              <a:buSzTx/>
              <a:buFontTx/>
              <a:buNone/>
            </a:pPr>
            <a:r>
              <a:rPr lang="en-US" altLang="en-US" sz="2200" dirty="0">
                <a:latin typeface="Arial Narrow" panose="020B0606020202030204" pitchFamily="34" charset="0"/>
              </a:rPr>
              <a:t>    </a:t>
            </a:r>
            <a:r>
              <a:rPr lang="en-US" altLang="en-US" sz="2200" u="sng" dirty="0">
                <a:latin typeface="Arial Narrow" panose="020B0606020202030204" pitchFamily="34" charset="0"/>
              </a:rPr>
              <a:t>TIME 1</a:t>
            </a:r>
          </a:p>
          <a:p>
            <a:pPr>
              <a:spcBef>
                <a:spcPct val="50000"/>
              </a:spcBef>
              <a:buClrTx/>
              <a:buSzTx/>
              <a:buFontTx/>
              <a:buNone/>
            </a:pPr>
            <a:r>
              <a:rPr lang="en-US" altLang="en-US" sz="2200" dirty="0">
                <a:latin typeface="Arial Narrow" panose="020B0606020202030204" pitchFamily="34" charset="0"/>
              </a:rPr>
              <a:t>	Depressed subjects, all at same age (e.g., 20)                                             	Half get psychotherapy, Half get no therapy.</a:t>
            </a:r>
          </a:p>
          <a:p>
            <a:pPr>
              <a:spcBef>
                <a:spcPct val="50000"/>
              </a:spcBef>
              <a:buClrTx/>
              <a:buSzTx/>
              <a:buFontTx/>
              <a:buNone/>
            </a:pPr>
            <a:r>
              <a:rPr lang="en-US" altLang="en-US" sz="2200" dirty="0">
                <a:latin typeface="Arial Narrow" panose="020B0606020202030204" pitchFamily="34" charset="0"/>
              </a:rPr>
              <a:t>   </a:t>
            </a:r>
            <a:r>
              <a:rPr lang="en-US" altLang="en-US" sz="2200" u="sng" dirty="0">
                <a:latin typeface="Arial Narrow" panose="020B0606020202030204" pitchFamily="34" charset="0"/>
              </a:rPr>
              <a:t>TIME 2</a:t>
            </a:r>
            <a:r>
              <a:rPr lang="en-US" altLang="en-US" sz="2200" dirty="0">
                <a:latin typeface="Arial Narrow" panose="020B0606020202030204" pitchFamily="34" charset="0"/>
              </a:rPr>
              <a:t>   (e.g., 5 years later)</a:t>
            </a:r>
          </a:p>
          <a:p>
            <a:pPr>
              <a:spcBef>
                <a:spcPct val="50000"/>
              </a:spcBef>
              <a:buClrTx/>
              <a:buSzTx/>
              <a:buFontTx/>
              <a:buNone/>
            </a:pPr>
            <a:r>
              <a:rPr lang="en-US" altLang="en-US" sz="2200" dirty="0">
                <a:latin typeface="Arial Narrow" panose="020B0606020202030204" pitchFamily="34" charset="0"/>
              </a:rPr>
              <a:t>	Measure depression                                                                         	Measure hippocampus size</a:t>
            </a:r>
          </a:p>
          <a:p>
            <a:pPr>
              <a:spcBef>
                <a:spcPct val="50000"/>
              </a:spcBef>
              <a:buClrTx/>
              <a:buSzTx/>
              <a:buFontTx/>
              <a:buNone/>
            </a:pPr>
            <a:r>
              <a:rPr lang="en-US" altLang="en-US" sz="2200" dirty="0">
                <a:latin typeface="Arial Narrow" panose="020B0606020202030204" pitchFamily="34" charset="0"/>
              </a:rPr>
              <a:t>	</a:t>
            </a:r>
          </a:p>
          <a:p>
            <a:pPr>
              <a:spcBef>
                <a:spcPct val="50000"/>
              </a:spcBef>
              <a:buClrTx/>
              <a:buSzTx/>
              <a:buFontTx/>
              <a:buNone/>
            </a:pPr>
            <a:r>
              <a:rPr lang="en-US" altLang="en-US" sz="2200" dirty="0">
                <a:latin typeface="Arial Narrow" panose="020B0606020202030204" pitchFamily="34" charset="0"/>
              </a:rPr>
              <a:t>	</a:t>
            </a:r>
          </a:p>
        </p:txBody>
      </p:sp>
      <p:graphicFrame>
        <p:nvGraphicFramePr>
          <p:cNvPr id="23556" name="Object 9"/>
          <p:cNvGraphicFramePr>
            <a:graphicFrameLocks noChangeAspect="1"/>
          </p:cNvGraphicFramePr>
          <p:nvPr>
            <p:extLst>
              <p:ext uri="{D42A27DB-BD31-4B8C-83A1-F6EECF244321}">
                <p14:modId xmlns:p14="http://schemas.microsoft.com/office/powerpoint/2010/main" val="2977763451"/>
              </p:ext>
            </p:extLst>
          </p:nvPr>
        </p:nvGraphicFramePr>
        <p:xfrm>
          <a:off x="4419600" y="4309269"/>
          <a:ext cx="3681984" cy="2456132"/>
        </p:xfrm>
        <a:graphic>
          <a:graphicData uri="http://schemas.openxmlformats.org/presentationml/2006/ole">
            <mc:AlternateContent xmlns:mc="http://schemas.openxmlformats.org/markup-compatibility/2006">
              <mc:Choice xmlns:v="urn:schemas-microsoft-com:vml" Requires="v">
                <p:oleObj name="Chart" r:id="rId2" imgW="6096090" imgH="4067280" progId="MSGraph.Chart.8">
                  <p:embed followColorScheme="full"/>
                </p:oleObj>
              </mc:Choice>
              <mc:Fallback>
                <p:oleObj name="Chart" r:id="rId2" imgW="6096090" imgH="4067280" progId="MSGraph.Chart.8">
                  <p:embed followColorScheme="full"/>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309269"/>
                        <a:ext cx="3681984" cy="2456132"/>
                      </a:xfrm>
                      <a:prstGeom prst="rect">
                        <a:avLst/>
                      </a:prstGeom>
                      <a:noFill/>
                      <a:ln>
                        <a:noFill/>
                      </a:ln>
                    </p:spPr>
                  </p:pic>
                </p:oleObj>
              </mc:Fallback>
            </mc:AlternateContent>
          </a:graphicData>
        </a:graphic>
      </p:graphicFrame>
      <p:sp>
        <p:nvSpPr>
          <p:cNvPr id="23557" name="Text Box 10"/>
          <p:cNvSpPr txBox="1">
            <a:spLocks noChangeArrowheads="1"/>
          </p:cNvSpPr>
          <p:nvPr/>
        </p:nvSpPr>
        <p:spPr bwMode="auto">
          <a:xfrm>
            <a:off x="7353300" y="3770313"/>
            <a:ext cx="1447800" cy="822325"/>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2400" i="1">
                <a:solidFill>
                  <a:srgbClr val="FF0000"/>
                </a:solidFill>
                <a:latin typeface="Arial Narrow" panose="020B0606020202030204" pitchFamily="34" charset="0"/>
              </a:rPr>
              <a:t>Artificial Data</a:t>
            </a:r>
          </a:p>
        </p:txBody>
      </p:sp>
      <p:sp>
        <p:nvSpPr>
          <p:cNvPr id="23558" name="Line 12"/>
          <p:cNvSpPr>
            <a:spLocks noChangeShapeType="1"/>
          </p:cNvSpPr>
          <p:nvPr/>
        </p:nvSpPr>
        <p:spPr bwMode="auto">
          <a:xfrm flipH="1">
            <a:off x="6858000" y="4267200"/>
            <a:ext cx="381000" cy="3254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9" name="Text Box 5"/>
          <p:cNvSpPr txBox="1">
            <a:spLocks noChangeArrowheads="1"/>
          </p:cNvSpPr>
          <p:nvPr/>
        </p:nvSpPr>
        <p:spPr bwMode="auto">
          <a:xfrm>
            <a:off x="304800" y="1257300"/>
            <a:ext cx="830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200" b="1" dirty="0">
                <a:latin typeface="Arial Narrow" panose="020B0606020202030204" pitchFamily="34" charset="0"/>
              </a:rPr>
              <a:t>Experiment:</a:t>
            </a:r>
            <a:r>
              <a:rPr lang="en-US" altLang="en-US" sz="2200" dirty="0">
                <a:latin typeface="Arial Narrow" panose="020B0606020202030204" pitchFamily="34" charset="0"/>
              </a:rPr>
              <a:t>  Make some people depressed, others not depressed, for three years.  Then check on hippocampus.  Problems?  </a:t>
            </a:r>
          </a:p>
        </p:txBody>
      </p:sp>
      <p:sp>
        <p:nvSpPr>
          <p:cNvPr id="2" name="TextBox 1">
            <a:extLst>
              <a:ext uri="{FF2B5EF4-FFF2-40B4-BE49-F238E27FC236}">
                <a16:creationId xmlns:a16="http://schemas.microsoft.com/office/drawing/2014/main" id="{A5122344-39B1-E61E-2DF2-08A14B4DCC79}"/>
              </a:ext>
            </a:extLst>
          </p:cNvPr>
          <p:cNvSpPr txBox="1"/>
          <p:nvPr/>
        </p:nvSpPr>
        <p:spPr>
          <a:xfrm>
            <a:off x="5562600" y="1605788"/>
            <a:ext cx="2971800" cy="457200"/>
          </a:xfrm>
          <a:prstGeom prst="rect">
            <a:avLst/>
          </a:prstGeom>
          <a:noFill/>
        </p:spPr>
        <p:txBody>
          <a:bodyPr wrap="square" rtlCol="0">
            <a:spAutoFit/>
          </a:bodyPr>
          <a:lstStyle/>
          <a:p>
            <a:r>
              <a:rPr lang="en-US" dirty="0"/>
              <a:t>Ethically wrong!!!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6800" y="3486150"/>
            <a:ext cx="6896100" cy="857250"/>
          </a:xfrm>
          <a:prstGeom prst="rect">
            <a:avLst/>
          </a:prstGeom>
        </p:spPr>
      </p:pic>
      <p:sp>
        <p:nvSpPr>
          <p:cNvPr id="3" name="Rectangle 2"/>
          <p:cNvSpPr/>
          <p:nvPr/>
        </p:nvSpPr>
        <p:spPr>
          <a:xfrm>
            <a:off x="304800" y="4343400"/>
            <a:ext cx="8382000" cy="2308324"/>
          </a:xfrm>
          <a:prstGeom prst="rect">
            <a:avLst/>
          </a:prstGeom>
        </p:spPr>
        <p:txBody>
          <a:bodyPr wrap="square">
            <a:spAutoFit/>
          </a:bodyPr>
          <a:lstStyle/>
          <a:p>
            <a:r>
              <a:rPr lang="en-US" b="1" dirty="0"/>
              <a:t>SAMHSA’s National Helpline – </a:t>
            </a:r>
            <a:r>
              <a:rPr lang="en-US" b="1" dirty="0">
                <a:hlinkClick r:id="rId3"/>
              </a:rPr>
              <a:t>1-800-662-HELP (4357)</a:t>
            </a:r>
            <a:endParaRPr lang="en-US" b="1" dirty="0"/>
          </a:p>
          <a:p>
            <a:r>
              <a:rPr lang="en-US" b="1" dirty="0"/>
              <a:t>Main page content</a:t>
            </a:r>
          </a:p>
          <a:p>
            <a:r>
              <a:rPr lang="en-US" dirty="0"/>
              <a:t>SAMHSA’s National Helpline is a free, confidential, 24/7, 365-day-a-year treatment referral and information service.</a:t>
            </a:r>
          </a:p>
          <a:p>
            <a:endParaRPr lang="en-US" dirty="0"/>
          </a:p>
          <a:p>
            <a:r>
              <a:rPr lang="en-US" dirty="0"/>
              <a:t>RUN Student Counselling: </a:t>
            </a:r>
            <a:r>
              <a:rPr lang="en-US" dirty="0">
                <a:hlinkClick r:id="rId4"/>
              </a:rPr>
              <a:t>counseling@newark.rutgers.edu</a:t>
            </a:r>
            <a:endParaRPr lang="en-US" dirty="0"/>
          </a:p>
        </p:txBody>
      </p:sp>
      <p:sp>
        <p:nvSpPr>
          <p:cNvPr id="4" name="TextBox 3"/>
          <p:cNvSpPr txBox="1"/>
          <p:nvPr/>
        </p:nvSpPr>
        <p:spPr>
          <a:xfrm>
            <a:off x="1143000" y="388331"/>
            <a:ext cx="7467600" cy="584775"/>
          </a:xfrm>
          <a:prstGeom prst="rect">
            <a:avLst/>
          </a:prstGeom>
          <a:noFill/>
        </p:spPr>
        <p:txBody>
          <a:bodyPr wrap="square" rtlCol="0">
            <a:spAutoFit/>
          </a:bodyPr>
          <a:lstStyle/>
          <a:p>
            <a:pPr algn="ctr"/>
            <a:r>
              <a:rPr lang="en-US" sz="3200" dirty="0">
                <a:solidFill>
                  <a:schemeClr val="accent5">
                    <a:lumMod val="75000"/>
                  </a:schemeClr>
                </a:solidFill>
              </a:rPr>
              <a:t>Depression:  Serious and Treatable</a:t>
            </a:r>
          </a:p>
        </p:txBody>
      </p:sp>
      <p:sp>
        <p:nvSpPr>
          <p:cNvPr id="5" name="TextBox 4"/>
          <p:cNvSpPr txBox="1"/>
          <p:nvPr/>
        </p:nvSpPr>
        <p:spPr>
          <a:xfrm>
            <a:off x="381000" y="973106"/>
            <a:ext cx="8305800" cy="2400657"/>
          </a:xfrm>
          <a:prstGeom prst="rect">
            <a:avLst/>
          </a:prstGeom>
          <a:noFill/>
        </p:spPr>
        <p:txBody>
          <a:bodyPr wrap="square" rtlCol="0">
            <a:spAutoFit/>
          </a:bodyPr>
          <a:lstStyle/>
          <a:p>
            <a:r>
              <a:rPr lang="en-US" b="1" dirty="0">
                <a:latin typeface="Arial Narrow" panose="020B0606020202030204" pitchFamily="34" charset="0"/>
              </a:rPr>
              <a:t>Depression is a major health risk:  </a:t>
            </a:r>
          </a:p>
          <a:p>
            <a:r>
              <a:rPr lang="en-US" dirty="0">
                <a:latin typeface="Arial Narrow" panose="020B0606020202030204" pitchFamily="34" charset="0"/>
              </a:rPr>
              <a:t>	</a:t>
            </a:r>
            <a:r>
              <a:rPr lang="en-US" i="1" dirty="0">
                <a:latin typeface="Arial Narrow" panose="020B0606020202030204" pitchFamily="34" charset="0"/>
              </a:rPr>
              <a:t>Suicide			Reckless behavior</a:t>
            </a:r>
          </a:p>
          <a:p>
            <a:r>
              <a:rPr lang="en-US" i="1" dirty="0">
                <a:latin typeface="Arial Narrow" panose="020B0606020202030204" pitchFamily="34" charset="0"/>
              </a:rPr>
              <a:t>	Addiction		Job/academic disruption </a:t>
            </a:r>
          </a:p>
          <a:p>
            <a:r>
              <a:rPr lang="en-US" i="1" dirty="0">
                <a:latin typeface="Arial Narrow" panose="020B0606020202030204" pitchFamily="34" charset="0"/>
              </a:rPr>
              <a:t>	Self-Injury</a:t>
            </a:r>
            <a:r>
              <a:rPr lang="en-US" dirty="0">
                <a:latin typeface="Arial Narrow" panose="020B0606020202030204" pitchFamily="34" charset="0"/>
              </a:rPr>
              <a:t>		</a:t>
            </a:r>
          </a:p>
          <a:p>
            <a:endParaRPr lang="en-US" sz="600" dirty="0">
              <a:latin typeface="Arial Narrow" panose="020B0606020202030204" pitchFamily="34" charset="0"/>
            </a:endParaRPr>
          </a:p>
          <a:p>
            <a:r>
              <a:rPr lang="en-US" b="1" dirty="0">
                <a:latin typeface="Arial Narrow" panose="020B0606020202030204" pitchFamily="34" charset="0"/>
              </a:rPr>
              <a:t>Neg. Cycle</a:t>
            </a:r>
            <a:r>
              <a:rPr lang="en-US" dirty="0">
                <a:latin typeface="Arial Narrow" panose="020B0606020202030204" pitchFamily="34" charset="0"/>
              </a:rPr>
              <a:t>: </a:t>
            </a:r>
            <a:r>
              <a:rPr lang="en-US" i="1" dirty="0">
                <a:latin typeface="Arial Narrow" panose="020B0606020202030204" pitchFamily="34" charset="0"/>
              </a:rPr>
              <a:t>Depress </a:t>
            </a:r>
            <a:r>
              <a:rPr lang="en-US" i="1" dirty="0">
                <a:latin typeface="Arial Narrow" panose="020B0606020202030204" pitchFamily="34" charset="0"/>
                <a:sym typeface="Wingdings" panose="05000000000000000000" pitchFamily="2" charset="2"/>
              </a:rPr>
              <a:t> p</a:t>
            </a:r>
            <a:r>
              <a:rPr lang="en-US" i="1" dirty="0">
                <a:latin typeface="Arial Narrow" panose="020B0606020202030204" pitchFamily="34" charset="0"/>
              </a:rPr>
              <a:t>oor sleep </a:t>
            </a:r>
            <a:r>
              <a:rPr lang="en-US" i="1" dirty="0">
                <a:latin typeface="Arial Narrow" panose="020B0606020202030204" pitchFamily="34" charset="0"/>
                <a:sym typeface="Wingdings" panose="05000000000000000000" pitchFamily="2" charset="2"/>
              </a:rPr>
              <a:t> no exercise, bad diet      			immunocompromised  illness.</a:t>
            </a:r>
            <a:r>
              <a:rPr lang="en-US" dirty="0">
                <a:latin typeface="Arial Narrow" panose="020B0606020202030204" pitchFamily="34" charset="0"/>
              </a:rPr>
              <a:t>	</a:t>
            </a:r>
          </a:p>
        </p:txBody>
      </p:sp>
    </p:spTree>
    <p:extLst>
      <p:ext uri="{BB962C8B-B14F-4D97-AF65-F5344CB8AC3E}">
        <p14:creationId xmlns:p14="http://schemas.microsoft.com/office/powerpoint/2010/main" val="2662346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609600" y="3981450"/>
            <a:ext cx="78486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a:t>Hostility is considered to be an attitudinal set—perhaps a personality trait—which stems from </a:t>
            </a:r>
            <a:r>
              <a:rPr lang="en-US" altLang="en-US" sz="2400" u="sng"/>
              <a:t>an absence of trust</a:t>
            </a:r>
            <a:r>
              <a:rPr lang="en-US" altLang="en-US" sz="2400"/>
              <a:t> in the basic goodness of others and centers around the </a:t>
            </a:r>
            <a:r>
              <a:rPr lang="en-US" altLang="en-US" sz="2400" u="sng"/>
              <a:t>belief that others are generally mean, selfish, and undependable</a:t>
            </a:r>
            <a:r>
              <a:rPr lang="en-US" altLang="en-US" sz="2400"/>
              <a:t>.</a:t>
            </a:r>
          </a:p>
          <a:p>
            <a:pPr>
              <a:spcBef>
                <a:spcPct val="0"/>
              </a:spcBef>
              <a:buClrTx/>
              <a:buSzTx/>
              <a:buFontTx/>
              <a:buNone/>
            </a:pPr>
            <a:endParaRPr lang="en-US" altLang="en-US" sz="2400" i="1"/>
          </a:p>
          <a:p>
            <a:pPr>
              <a:spcBef>
                <a:spcPct val="0"/>
              </a:spcBef>
              <a:buClrTx/>
              <a:buSzTx/>
              <a:buFontTx/>
              <a:buNone/>
            </a:pPr>
            <a:r>
              <a:rPr lang="en-US" altLang="en-US" sz="2400" i="1"/>
              <a:t>Williams, Barefoot, &amp; Shekelle, 1985</a:t>
            </a:r>
            <a:endParaRPr lang="en-US" altLang="en-US" sz="2400"/>
          </a:p>
        </p:txBody>
      </p:sp>
      <p:sp>
        <p:nvSpPr>
          <p:cNvPr id="24579" name="Text Box 5"/>
          <p:cNvSpPr txBox="1">
            <a:spLocks noChangeArrowheads="1"/>
          </p:cNvSpPr>
          <p:nvPr/>
        </p:nvSpPr>
        <p:spPr bwMode="auto">
          <a:xfrm>
            <a:off x="762000" y="457200"/>
            <a:ext cx="7010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latin typeface="Arial Narrow" panose="020B0606020202030204" pitchFamily="34" charset="0"/>
              </a:rPr>
              <a:t>Hostile Personality</a:t>
            </a:r>
          </a:p>
        </p:txBody>
      </p:sp>
      <p:pic>
        <p:nvPicPr>
          <p:cNvPr id="2458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219200"/>
            <a:ext cx="3619500"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91"/>
          <p:cNvSpPr txBox="1">
            <a:spLocks noChangeArrowheads="1"/>
          </p:cNvSpPr>
          <p:nvPr/>
        </p:nvSpPr>
        <p:spPr bwMode="auto">
          <a:xfrm>
            <a:off x="685800" y="838200"/>
            <a:ext cx="815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endParaRPr lang="en-US" altLang="en-US" sz="2400"/>
          </a:p>
        </p:txBody>
      </p:sp>
      <p:graphicFrame>
        <p:nvGraphicFramePr>
          <p:cNvPr id="178760" name="Group 584"/>
          <p:cNvGraphicFramePr>
            <a:graphicFrameLocks noGrp="1"/>
          </p:cNvGraphicFramePr>
          <p:nvPr>
            <p:extLst>
              <p:ext uri="{D42A27DB-BD31-4B8C-83A1-F6EECF244321}">
                <p14:modId xmlns:p14="http://schemas.microsoft.com/office/powerpoint/2010/main" val="3152969886"/>
              </p:ext>
            </p:extLst>
          </p:nvPr>
        </p:nvGraphicFramePr>
        <p:xfrm>
          <a:off x="1066800" y="1600200"/>
          <a:ext cx="6629400" cy="4906994"/>
        </p:xfrm>
        <a:graphic>
          <a:graphicData uri="http://schemas.openxmlformats.org/drawingml/2006/table">
            <a:tbl>
              <a:tblPr/>
              <a:tblGrid>
                <a:gridCol w="373063">
                  <a:extLst>
                    <a:ext uri="{9D8B030D-6E8A-4147-A177-3AD203B41FA5}">
                      <a16:colId xmlns:a16="http://schemas.microsoft.com/office/drawing/2014/main" val="20000"/>
                    </a:ext>
                  </a:extLst>
                </a:gridCol>
                <a:gridCol w="5213350">
                  <a:extLst>
                    <a:ext uri="{9D8B030D-6E8A-4147-A177-3AD203B41FA5}">
                      <a16:colId xmlns:a16="http://schemas.microsoft.com/office/drawing/2014/main" val="20001"/>
                    </a:ext>
                  </a:extLst>
                </a:gridCol>
                <a:gridCol w="571500">
                  <a:extLst>
                    <a:ext uri="{9D8B030D-6E8A-4147-A177-3AD203B41FA5}">
                      <a16:colId xmlns:a16="http://schemas.microsoft.com/office/drawing/2014/main" val="20002"/>
                    </a:ext>
                  </a:extLst>
                </a:gridCol>
                <a:gridCol w="471487">
                  <a:extLst>
                    <a:ext uri="{9D8B030D-6E8A-4147-A177-3AD203B41FA5}">
                      <a16:colId xmlns:a16="http://schemas.microsoft.com/office/drawing/2014/main" val="20003"/>
                    </a:ext>
                  </a:extLst>
                </a:gridCol>
              </a:tblGrid>
              <a:tr h="335252">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1600" b="0" i="0" u="none" strike="noStrike" cap="none" normalizeH="0" baseline="0">
                        <a:ln>
                          <a:noFill/>
                        </a:ln>
                        <a:solidFill>
                          <a:schemeClr val="tx1"/>
                        </a:solidFill>
                        <a:effectLst/>
                        <a:latin typeface="Arial Narrow" pitchFamily="34" charset="0"/>
                      </a:endParaRPr>
                    </a:p>
                  </a:txBody>
                  <a:tcPr marT="45707" marB="4570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1600" b="0" i="0" u="none" strike="noStrike" cap="none" normalizeH="0" baseline="0">
                        <a:ln>
                          <a:noFill/>
                        </a:ln>
                        <a:solidFill>
                          <a:schemeClr val="tx1"/>
                        </a:solidFill>
                        <a:effectLst/>
                        <a:latin typeface="Arial Narrow" pitchFamily="34" charset="0"/>
                      </a:endParaRPr>
                    </a:p>
                  </a:txBody>
                  <a:tcPr marT="45707" marB="45707"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Narrow" pitchFamily="34" charset="0"/>
                          <a:cs typeface="Times New Roman" pitchFamily="18" charset="0"/>
                        </a:rPr>
                        <a:t>YES</a:t>
                      </a:r>
                      <a:endParaRPr kumimoji="0" lang="en-US" altLang="en-US" sz="1600" b="0" i="0" u="none" strike="noStrike" cap="none" normalizeH="0" baseline="0">
                        <a:ln>
                          <a:noFill/>
                        </a:ln>
                        <a:solidFill>
                          <a:schemeClr val="tx1"/>
                        </a:solidFill>
                        <a:effectLst/>
                        <a:latin typeface="Arial Narrow"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Narrow" pitchFamily="34" charset="0"/>
                          <a:cs typeface="Times New Roman" pitchFamily="18" charset="0"/>
                        </a:rPr>
                        <a:t>NO</a:t>
                      </a:r>
                      <a:endParaRPr kumimoji="0" lang="en-US" altLang="en-US" sz="1600" b="0" i="0" u="none" strike="noStrike" cap="none" normalizeH="0" baseline="0">
                        <a:ln>
                          <a:noFill/>
                        </a:ln>
                        <a:solidFill>
                          <a:schemeClr val="tx1"/>
                        </a:solidFill>
                        <a:effectLst/>
                        <a:latin typeface="Arial Narrow"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5252">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Narrow" pitchFamily="34" charset="0"/>
                          <a:cs typeface="Times New Roman" pitchFamily="18" charset="0"/>
                        </a:rPr>
                        <a:t>1</a:t>
                      </a:r>
                      <a:endParaRPr kumimoji="0" lang="en-US" altLang="en-US" sz="1600" b="0" i="0" u="none" strike="noStrike" cap="none" normalizeH="0" baseline="0">
                        <a:ln>
                          <a:noFill/>
                        </a:ln>
                        <a:solidFill>
                          <a:schemeClr val="tx1"/>
                        </a:solidFill>
                        <a:effectLst/>
                        <a:latin typeface="Arial Narrow" pitchFamily="34" charset="0"/>
                      </a:endParaRPr>
                    </a:p>
                  </a:txBody>
                  <a:tcPr marT="45707" marB="45707"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Narrow" pitchFamily="34" charset="0"/>
                          <a:cs typeface="Times New Roman" pitchFamily="18" charset="0"/>
                        </a:rPr>
                        <a:t>No one cares much what happens to you</a:t>
                      </a:r>
                      <a:endParaRPr kumimoji="0" lang="en-US" altLang="en-US" sz="1600" b="0" i="0" u="none" strike="noStrike" cap="none" normalizeH="0" baseline="0">
                        <a:ln>
                          <a:noFill/>
                        </a:ln>
                        <a:solidFill>
                          <a:schemeClr val="tx1"/>
                        </a:solidFill>
                        <a:effectLst/>
                        <a:latin typeface="Arial Narrow" pitchFamily="34" charset="0"/>
                      </a:endParaRPr>
                    </a:p>
                  </a:txBody>
                  <a:tcPr marT="45707" marB="45707"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1600" b="0" i="0" u="none" strike="noStrike" cap="none" normalizeH="0" baseline="0">
                        <a:ln>
                          <a:noFill/>
                        </a:ln>
                        <a:solidFill>
                          <a:schemeClr val="tx1"/>
                        </a:solidFill>
                        <a:effectLst/>
                        <a:latin typeface="Arial Narrow"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1600" b="0" i="0" u="none" strike="noStrike" cap="none" normalizeH="0" baseline="0">
                        <a:ln>
                          <a:noFill/>
                        </a:ln>
                        <a:solidFill>
                          <a:schemeClr val="tx1"/>
                        </a:solidFill>
                        <a:effectLst/>
                        <a:latin typeface="Arial Narrow"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090">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Narrow" pitchFamily="34" charset="0"/>
                          <a:cs typeface="Times New Roman" pitchFamily="18" charset="0"/>
                        </a:rPr>
                        <a:t>2</a:t>
                      </a:r>
                      <a:endParaRPr kumimoji="0" lang="en-US" altLang="en-US" sz="1600" b="0" i="0" u="none" strike="noStrike" cap="none" normalizeH="0" baseline="0">
                        <a:ln>
                          <a:noFill/>
                        </a:ln>
                        <a:solidFill>
                          <a:schemeClr val="tx1"/>
                        </a:solidFill>
                        <a:effectLst/>
                        <a:latin typeface="Arial Narrow" pitchFamily="34" charset="0"/>
                      </a:endParaRPr>
                    </a:p>
                  </a:txBody>
                  <a:tcPr marT="45707" marB="45707"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Narrow" pitchFamily="34" charset="0"/>
                          <a:cs typeface="Times New Roman" pitchFamily="18" charset="0"/>
                        </a:rPr>
                        <a:t>I have often met people who were supposed to be experts who were no better than I.</a:t>
                      </a:r>
                      <a:endParaRPr kumimoji="0" lang="en-US" altLang="en-US" sz="1600" b="0" i="0" u="none" strike="noStrike" cap="none" normalizeH="0" baseline="0">
                        <a:ln>
                          <a:noFill/>
                        </a:ln>
                        <a:solidFill>
                          <a:schemeClr val="tx1"/>
                        </a:solidFill>
                        <a:effectLst/>
                        <a:latin typeface="Arial Narrow" pitchFamily="34" charset="0"/>
                      </a:endParaRPr>
                    </a:p>
                  </a:txBody>
                  <a:tcPr marT="45707" marB="45707"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1600" b="0" i="0" u="none" strike="noStrike" cap="none" normalizeH="0" baseline="0">
                        <a:ln>
                          <a:noFill/>
                        </a:ln>
                        <a:solidFill>
                          <a:schemeClr val="tx1"/>
                        </a:solidFill>
                        <a:effectLst/>
                        <a:latin typeface="Arial Narrow"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1600" b="0" i="0" u="none" strike="noStrike" cap="none" normalizeH="0" baseline="0">
                        <a:ln>
                          <a:noFill/>
                        </a:ln>
                        <a:solidFill>
                          <a:schemeClr val="tx1"/>
                        </a:solidFill>
                        <a:effectLst/>
                        <a:latin typeface="Arial Narrow"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090">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Narrow" pitchFamily="34" charset="0"/>
                          <a:cs typeface="Times New Roman" pitchFamily="18" charset="0"/>
                        </a:rPr>
                        <a:t>3</a:t>
                      </a:r>
                      <a:endParaRPr kumimoji="0" lang="en-US" altLang="en-US" sz="1600" b="0" i="0" u="none" strike="noStrike" cap="none" normalizeH="0" baseline="0">
                        <a:ln>
                          <a:noFill/>
                        </a:ln>
                        <a:solidFill>
                          <a:schemeClr val="tx1"/>
                        </a:solidFill>
                        <a:effectLst/>
                        <a:latin typeface="Arial Narrow" pitchFamily="34" charset="0"/>
                      </a:endParaRPr>
                    </a:p>
                  </a:txBody>
                  <a:tcPr marT="45707" marB="45707"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Narrow" pitchFamily="34" charset="0"/>
                          <a:cs typeface="Times New Roman" pitchFamily="18" charset="0"/>
                        </a:rPr>
                        <a:t>Some of my family have habits that bother and annoy me very much.</a:t>
                      </a:r>
                      <a:endParaRPr kumimoji="0" lang="en-US" altLang="en-US" sz="1600" b="0" i="0" u="none" strike="noStrike" cap="none" normalizeH="0" baseline="0">
                        <a:ln>
                          <a:noFill/>
                        </a:ln>
                        <a:solidFill>
                          <a:schemeClr val="tx1"/>
                        </a:solidFill>
                        <a:effectLst/>
                        <a:latin typeface="Arial Narrow" pitchFamily="34" charset="0"/>
                      </a:endParaRPr>
                    </a:p>
                  </a:txBody>
                  <a:tcPr marT="45707" marB="45707"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1600" b="0" i="0" u="none" strike="noStrike" cap="none" normalizeH="0" baseline="0">
                        <a:ln>
                          <a:noFill/>
                        </a:ln>
                        <a:solidFill>
                          <a:schemeClr val="tx1"/>
                        </a:solidFill>
                        <a:effectLst/>
                        <a:latin typeface="Arial Narrow"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1600" b="0" i="0" u="none" strike="noStrike" cap="none" normalizeH="0" baseline="0">
                        <a:ln>
                          <a:noFill/>
                        </a:ln>
                        <a:solidFill>
                          <a:schemeClr val="tx1"/>
                        </a:solidFill>
                        <a:effectLst/>
                        <a:latin typeface="Arial Narrow"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9090">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Narrow" pitchFamily="34" charset="0"/>
                          <a:cs typeface="Times New Roman" pitchFamily="18" charset="0"/>
                        </a:rPr>
                        <a:t>4</a:t>
                      </a:r>
                      <a:endParaRPr kumimoji="0" lang="en-US" altLang="en-US" sz="1600" b="0" i="0" u="none" strike="noStrike" cap="none" normalizeH="0" baseline="0">
                        <a:ln>
                          <a:noFill/>
                        </a:ln>
                        <a:solidFill>
                          <a:schemeClr val="tx1"/>
                        </a:solidFill>
                        <a:effectLst/>
                        <a:latin typeface="Arial Narrow" pitchFamily="34" charset="0"/>
                      </a:endParaRPr>
                    </a:p>
                  </a:txBody>
                  <a:tcPr marT="45707" marB="45707"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Narrow" pitchFamily="34" charset="0"/>
                          <a:cs typeface="Times New Roman" pitchFamily="18" charset="0"/>
                        </a:rPr>
                        <a:t>I often have to take orders from someone who did not know as much as I did. </a:t>
                      </a:r>
                      <a:endParaRPr kumimoji="0" lang="en-US" altLang="en-US" sz="1600" b="0" i="0" u="none" strike="noStrike" cap="none" normalizeH="0" baseline="0">
                        <a:ln>
                          <a:noFill/>
                        </a:ln>
                        <a:solidFill>
                          <a:schemeClr val="tx1"/>
                        </a:solidFill>
                        <a:effectLst/>
                        <a:latin typeface="Arial Narrow" pitchFamily="34" charset="0"/>
                      </a:endParaRPr>
                    </a:p>
                  </a:txBody>
                  <a:tcPr marT="45707" marB="45707"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1600" b="0" i="0" u="none" strike="noStrike" cap="none" normalizeH="0" baseline="0">
                        <a:ln>
                          <a:noFill/>
                        </a:ln>
                        <a:solidFill>
                          <a:schemeClr val="tx1"/>
                        </a:solidFill>
                        <a:effectLst/>
                        <a:latin typeface="Arial Narrow"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1600" b="0" i="0" u="none" strike="noStrike" cap="none" normalizeH="0" baseline="0">
                        <a:ln>
                          <a:noFill/>
                        </a:ln>
                        <a:solidFill>
                          <a:schemeClr val="tx1"/>
                        </a:solidFill>
                        <a:effectLst/>
                        <a:latin typeface="Arial Narrow"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9090">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Narrow" pitchFamily="34" charset="0"/>
                          <a:cs typeface="Times New Roman" pitchFamily="18" charset="0"/>
                        </a:rPr>
                        <a:t>5</a:t>
                      </a:r>
                      <a:endParaRPr kumimoji="0" lang="en-US" altLang="en-US" sz="1600" b="0" i="0" u="none" strike="noStrike" cap="none" normalizeH="0" baseline="0">
                        <a:ln>
                          <a:noFill/>
                        </a:ln>
                        <a:solidFill>
                          <a:schemeClr val="tx1"/>
                        </a:solidFill>
                        <a:effectLst/>
                        <a:latin typeface="Arial Narrow" pitchFamily="34" charset="0"/>
                      </a:endParaRPr>
                    </a:p>
                  </a:txBody>
                  <a:tcPr marT="45707" marB="45707"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Narrow" pitchFamily="34" charset="0"/>
                          <a:cs typeface="Times New Roman" pitchFamily="18" charset="0"/>
                        </a:rPr>
                        <a:t>It makes me feel like a failure when I hear of the success of someone I know well.</a:t>
                      </a:r>
                      <a:endParaRPr kumimoji="0" lang="en-US" altLang="en-US" sz="1600" b="0" i="0" u="none" strike="noStrike" cap="none" normalizeH="0" baseline="0">
                        <a:ln>
                          <a:noFill/>
                        </a:ln>
                        <a:solidFill>
                          <a:schemeClr val="tx1"/>
                        </a:solidFill>
                        <a:effectLst/>
                        <a:latin typeface="Arial Narrow" pitchFamily="34" charset="0"/>
                      </a:endParaRPr>
                    </a:p>
                  </a:txBody>
                  <a:tcPr marT="45707" marB="45707"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1600" b="0" i="0" u="none" strike="noStrike" cap="none" normalizeH="0" baseline="0">
                        <a:ln>
                          <a:noFill/>
                        </a:ln>
                        <a:solidFill>
                          <a:schemeClr val="tx1"/>
                        </a:solidFill>
                        <a:effectLst/>
                        <a:latin typeface="Arial Narrow"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1600" b="0" i="0" u="none" strike="noStrike" cap="none" normalizeH="0" baseline="0">
                        <a:ln>
                          <a:noFill/>
                        </a:ln>
                        <a:solidFill>
                          <a:schemeClr val="tx1"/>
                        </a:solidFill>
                        <a:effectLst/>
                        <a:latin typeface="Arial Narrow"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5252">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Narrow" pitchFamily="34" charset="0"/>
                          <a:cs typeface="Times New Roman" pitchFamily="18" charset="0"/>
                        </a:rPr>
                        <a:t>6</a:t>
                      </a:r>
                      <a:endParaRPr kumimoji="0" lang="en-US" altLang="en-US" sz="1600" b="0" i="0" u="none" strike="noStrike" cap="none" normalizeH="0" baseline="0">
                        <a:ln>
                          <a:noFill/>
                        </a:ln>
                        <a:solidFill>
                          <a:schemeClr val="tx1"/>
                        </a:solidFill>
                        <a:effectLst/>
                        <a:latin typeface="Arial Narrow" pitchFamily="34" charset="0"/>
                      </a:endParaRPr>
                    </a:p>
                  </a:txBody>
                  <a:tcPr marT="45707" marB="45707"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Narrow" pitchFamily="34" charset="0"/>
                          <a:cs typeface="Times New Roman" pitchFamily="18" charset="0"/>
                        </a:rPr>
                        <a:t>People often disappoint me.</a:t>
                      </a:r>
                      <a:endParaRPr kumimoji="0" lang="en-US" altLang="en-US" sz="1600" b="0" i="0" u="none" strike="noStrike" cap="none" normalizeH="0" baseline="0">
                        <a:ln>
                          <a:noFill/>
                        </a:ln>
                        <a:solidFill>
                          <a:schemeClr val="tx1"/>
                        </a:solidFill>
                        <a:effectLst/>
                        <a:latin typeface="Arial Narrow" pitchFamily="34" charset="0"/>
                      </a:endParaRPr>
                    </a:p>
                  </a:txBody>
                  <a:tcPr marT="45707" marB="45707"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1600" b="0" i="0" u="none" strike="noStrike" cap="none" normalizeH="0" baseline="0">
                        <a:ln>
                          <a:noFill/>
                        </a:ln>
                        <a:solidFill>
                          <a:schemeClr val="tx1"/>
                        </a:solidFill>
                        <a:effectLst/>
                        <a:latin typeface="Arial Narrow"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1600" b="0" i="0" u="none" strike="noStrike" cap="none" normalizeH="0" baseline="0">
                        <a:ln>
                          <a:noFill/>
                        </a:ln>
                        <a:solidFill>
                          <a:schemeClr val="tx1"/>
                        </a:solidFill>
                        <a:effectLst/>
                        <a:latin typeface="Arial Narrow"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5252">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Narrow" pitchFamily="34" charset="0"/>
                          <a:cs typeface="Times New Roman" pitchFamily="18" charset="0"/>
                        </a:rPr>
                        <a:t>7</a:t>
                      </a:r>
                      <a:endParaRPr kumimoji="0" lang="en-US" altLang="en-US" sz="1600" b="0" i="0" u="none" strike="noStrike" cap="none" normalizeH="0" baseline="0">
                        <a:ln>
                          <a:noFill/>
                        </a:ln>
                        <a:solidFill>
                          <a:schemeClr val="tx1"/>
                        </a:solidFill>
                        <a:effectLst/>
                        <a:latin typeface="Arial Narrow" pitchFamily="34" charset="0"/>
                      </a:endParaRPr>
                    </a:p>
                  </a:txBody>
                  <a:tcPr marT="45707" marB="45707"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Narrow" pitchFamily="34" charset="0"/>
                          <a:cs typeface="Times New Roman" pitchFamily="18" charset="0"/>
                        </a:rPr>
                        <a:t>It is safer to trust nobody.</a:t>
                      </a:r>
                      <a:endParaRPr kumimoji="0" lang="en-US" altLang="en-US" sz="1600" b="0" i="0" u="none" strike="noStrike" cap="none" normalizeH="0" baseline="0">
                        <a:ln>
                          <a:noFill/>
                        </a:ln>
                        <a:solidFill>
                          <a:schemeClr val="tx1"/>
                        </a:solidFill>
                        <a:effectLst/>
                        <a:latin typeface="Arial Narrow" pitchFamily="34" charset="0"/>
                      </a:endParaRPr>
                    </a:p>
                  </a:txBody>
                  <a:tcPr marT="45707" marB="45707"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1600" b="0" i="0" u="none" strike="noStrike" cap="none" normalizeH="0" baseline="0">
                        <a:ln>
                          <a:noFill/>
                        </a:ln>
                        <a:solidFill>
                          <a:schemeClr val="tx1"/>
                        </a:solidFill>
                        <a:effectLst/>
                        <a:latin typeface="Arial Narrow"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1600" b="0" i="0" u="none" strike="noStrike" cap="none" normalizeH="0" baseline="0">
                        <a:ln>
                          <a:noFill/>
                        </a:ln>
                        <a:solidFill>
                          <a:schemeClr val="tx1"/>
                        </a:solidFill>
                        <a:effectLst/>
                        <a:latin typeface="Arial Narrow"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5252">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Narrow" pitchFamily="34" charset="0"/>
                          <a:cs typeface="Times New Roman" pitchFamily="18" charset="0"/>
                        </a:rPr>
                        <a:t>8</a:t>
                      </a:r>
                      <a:endParaRPr kumimoji="0" lang="en-US" altLang="en-US" sz="1600" b="0" i="0" u="none" strike="noStrike" cap="none" normalizeH="0" baseline="0">
                        <a:ln>
                          <a:noFill/>
                        </a:ln>
                        <a:solidFill>
                          <a:schemeClr val="tx1"/>
                        </a:solidFill>
                        <a:effectLst/>
                        <a:latin typeface="Arial Narrow" pitchFamily="34" charset="0"/>
                      </a:endParaRPr>
                    </a:p>
                  </a:txBody>
                  <a:tcPr marT="45707" marB="45707"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Narrow" pitchFamily="34" charset="0"/>
                          <a:cs typeface="Times New Roman" pitchFamily="18" charset="0"/>
                        </a:rPr>
                        <a:t>I have often felt that strangers were looking at me critically.</a:t>
                      </a:r>
                      <a:endParaRPr kumimoji="0" lang="en-US" altLang="en-US" sz="1600" b="0" i="0" u="none" strike="noStrike" cap="none" normalizeH="0" baseline="0">
                        <a:ln>
                          <a:noFill/>
                        </a:ln>
                        <a:solidFill>
                          <a:schemeClr val="tx1"/>
                        </a:solidFill>
                        <a:effectLst/>
                        <a:latin typeface="Arial Narrow" pitchFamily="34" charset="0"/>
                      </a:endParaRPr>
                    </a:p>
                  </a:txBody>
                  <a:tcPr marT="45707" marB="45707"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1600" b="0" i="0" u="none" strike="noStrike" cap="none" normalizeH="0" baseline="0">
                        <a:ln>
                          <a:noFill/>
                        </a:ln>
                        <a:solidFill>
                          <a:schemeClr val="tx1"/>
                        </a:solidFill>
                        <a:effectLst/>
                        <a:latin typeface="Arial Narrow"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1600" b="0" i="0" u="none" strike="noStrike" cap="none" normalizeH="0" baseline="0">
                        <a:ln>
                          <a:noFill/>
                        </a:ln>
                        <a:solidFill>
                          <a:schemeClr val="tx1"/>
                        </a:solidFill>
                        <a:effectLst/>
                        <a:latin typeface="Arial Narrow"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79090">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Narrow" pitchFamily="34" charset="0"/>
                          <a:cs typeface="Times New Roman" pitchFamily="18" charset="0"/>
                        </a:rPr>
                        <a:t>9</a:t>
                      </a:r>
                      <a:endParaRPr kumimoji="0" lang="en-US" altLang="en-US" sz="1600" b="0" i="0" u="none" strike="noStrike" cap="none" normalizeH="0" baseline="0">
                        <a:ln>
                          <a:noFill/>
                        </a:ln>
                        <a:solidFill>
                          <a:schemeClr val="tx1"/>
                        </a:solidFill>
                        <a:effectLst/>
                        <a:latin typeface="Arial Narrow" pitchFamily="34" charset="0"/>
                      </a:endParaRPr>
                    </a:p>
                  </a:txBody>
                  <a:tcPr marT="45707" marB="45707"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Narrow" pitchFamily="34" charset="0"/>
                          <a:cs typeface="Times New Roman" pitchFamily="18" charset="0"/>
                        </a:rPr>
                        <a:t>I tend to be on my guard with people who are somewhat more friendly than I expected.</a:t>
                      </a:r>
                      <a:endParaRPr kumimoji="0" lang="en-US" altLang="en-US" sz="1600" b="0" i="0" u="none" strike="noStrike" cap="none" normalizeH="0" baseline="0">
                        <a:ln>
                          <a:noFill/>
                        </a:ln>
                        <a:solidFill>
                          <a:schemeClr val="tx1"/>
                        </a:solidFill>
                        <a:effectLst/>
                        <a:latin typeface="Arial Narrow" pitchFamily="34" charset="0"/>
                      </a:endParaRPr>
                    </a:p>
                  </a:txBody>
                  <a:tcPr marT="45707" marB="45707"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1600" b="0" i="0" u="none" strike="noStrike" cap="none" normalizeH="0" baseline="0">
                        <a:ln>
                          <a:noFill/>
                        </a:ln>
                        <a:solidFill>
                          <a:schemeClr val="tx1"/>
                        </a:solidFill>
                        <a:effectLst/>
                        <a:latin typeface="Arial Narrow"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1600" b="0" i="0" u="none" strike="noStrike" cap="none" normalizeH="0" baseline="0">
                        <a:ln>
                          <a:noFill/>
                        </a:ln>
                        <a:solidFill>
                          <a:schemeClr val="tx1"/>
                        </a:solidFill>
                        <a:effectLst/>
                        <a:latin typeface="Arial Narrow"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35252">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Narrow" pitchFamily="34" charset="0"/>
                          <a:cs typeface="Times New Roman" pitchFamily="18" charset="0"/>
                        </a:rPr>
                        <a:t>10</a:t>
                      </a:r>
                      <a:endParaRPr kumimoji="0" lang="en-US" altLang="en-US" sz="1600" b="0" i="0" u="none" strike="noStrike" cap="none" normalizeH="0" baseline="0">
                        <a:ln>
                          <a:noFill/>
                        </a:ln>
                        <a:solidFill>
                          <a:schemeClr val="tx1"/>
                        </a:solidFill>
                        <a:effectLst/>
                        <a:latin typeface="Arial Narrow" pitchFamily="34" charset="0"/>
                      </a:endParaRPr>
                    </a:p>
                  </a:txBody>
                  <a:tcPr marT="45707" marB="45707"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Narrow" pitchFamily="34" charset="0"/>
                          <a:cs typeface="Times New Roman" pitchFamily="18" charset="0"/>
                        </a:rPr>
                        <a:t>My way of doing things is apt to be misunderstood by others.</a:t>
                      </a:r>
                      <a:endParaRPr kumimoji="0" lang="en-US" altLang="en-US" sz="1600" b="0" i="0" u="none" strike="noStrike" cap="none" normalizeH="0" baseline="0">
                        <a:ln>
                          <a:noFill/>
                        </a:ln>
                        <a:solidFill>
                          <a:schemeClr val="tx1"/>
                        </a:solidFill>
                        <a:effectLst/>
                        <a:latin typeface="Arial Narrow" pitchFamily="34" charset="0"/>
                      </a:endParaRPr>
                    </a:p>
                  </a:txBody>
                  <a:tcPr marT="45707" marB="45707"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1600" b="0" i="0" u="none" strike="noStrike" cap="none" normalizeH="0" baseline="0">
                        <a:ln>
                          <a:noFill/>
                        </a:ln>
                        <a:solidFill>
                          <a:schemeClr val="tx1"/>
                        </a:solidFill>
                        <a:effectLst/>
                        <a:latin typeface="Arial Narrow"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1600" b="0" i="0" u="none" strike="noStrike" cap="none" normalizeH="0" baseline="0" dirty="0">
                        <a:ln>
                          <a:noFill/>
                        </a:ln>
                        <a:solidFill>
                          <a:schemeClr val="tx1"/>
                        </a:solidFill>
                        <a:effectLst/>
                        <a:latin typeface="Arial Narrow"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25667" name="Text Box 585"/>
          <p:cNvSpPr txBox="1">
            <a:spLocks noChangeArrowheads="1"/>
          </p:cNvSpPr>
          <p:nvPr/>
        </p:nvSpPr>
        <p:spPr bwMode="auto">
          <a:xfrm>
            <a:off x="914400" y="762000"/>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endParaRPr lang="en-US" altLang="en-US" sz="2400"/>
          </a:p>
        </p:txBody>
      </p:sp>
      <p:sp>
        <p:nvSpPr>
          <p:cNvPr id="25668" name="Text Box 586"/>
          <p:cNvSpPr txBox="1">
            <a:spLocks noChangeArrowheads="1"/>
          </p:cNvSpPr>
          <p:nvPr/>
        </p:nvSpPr>
        <p:spPr bwMode="auto">
          <a:xfrm>
            <a:off x="990600" y="533400"/>
            <a:ext cx="6781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3600">
                <a:solidFill>
                  <a:srgbClr val="3333FF"/>
                </a:solidFill>
                <a:latin typeface="Arial Narrow" panose="020B0606020202030204" pitchFamily="34" charset="0"/>
              </a:rPr>
              <a:t>Hostility Scale</a:t>
            </a:r>
          </a:p>
          <a:p>
            <a:pPr algn="ctr">
              <a:spcBef>
                <a:spcPct val="0"/>
              </a:spcBef>
              <a:buClrTx/>
              <a:buSzTx/>
              <a:buFontTx/>
              <a:buNone/>
            </a:pPr>
            <a:r>
              <a:rPr lang="en-US" altLang="en-US" sz="1800">
                <a:solidFill>
                  <a:srgbClr val="3333FF"/>
                </a:solidFill>
                <a:latin typeface="Arial Narrow" panose="020B0606020202030204" pitchFamily="34" charset="0"/>
              </a:rPr>
              <a:t>(Cook and Medley, 1954)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1143000" y="533400"/>
            <a:ext cx="7239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latin typeface="Arial Narrow" panose="020B0606020202030204" pitchFamily="34" charset="0"/>
              </a:rPr>
              <a:t>Hostility as a Health Threat</a:t>
            </a:r>
          </a:p>
        </p:txBody>
      </p:sp>
      <p:sp>
        <p:nvSpPr>
          <p:cNvPr id="26627" name="Text Box 5"/>
          <p:cNvSpPr txBox="1">
            <a:spLocks noChangeArrowheads="1"/>
          </p:cNvSpPr>
          <p:nvPr/>
        </p:nvSpPr>
        <p:spPr bwMode="auto">
          <a:xfrm>
            <a:off x="457200" y="1219200"/>
            <a:ext cx="5029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b="1" dirty="0">
                <a:latin typeface="Arial Narrow" panose="020B0606020202030204" pitchFamily="34" charset="0"/>
              </a:rPr>
              <a:t>Cannon:</a:t>
            </a:r>
            <a:r>
              <a:rPr lang="en-US" altLang="en-US" sz="2400" dirty="0">
                <a:latin typeface="Arial Narrow" panose="020B0606020202030204" pitchFamily="34" charset="0"/>
              </a:rPr>
              <a:t>  A person confronted with a major stressor goes into one of two modes:</a:t>
            </a:r>
          </a:p>
        </p:txBody>
      </p:sp>
      <p:sp>
        <p:nvSpPr>
          <p:cNvPr id="190470" name="Text Box 6"/>
          <p:cNvSpPr txBox="1">
            <a:spLocks noChangeArrowheads="1"/>
          </p:cNvSpPr>
          <p:nvPr/>
        </p:nvSpPr>
        <p:spPr bwMode="auto">
          <a:xfrm>
            <a:off x="5334000" y="15240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2400"/>
              <a:t>Fight</a:t>
            </a:r>
          </a:p>
        </p:txBody>
      </p:sp>
      <p:sp>
        <p:nvSpPr>
          <p:cNvPr id="190471" name="Text Box 7"/>
          <p:cNvSpPr txBox="1">
            <a:spLocks noChangeArrowheads="1"/>
          </p:cNvSpPr>
          <p:nvPr/>
        </p:nvSpPr>
        <p:spPr bwMode="auto">
          <a:xfrm>
            <a:off x="7467600" y="15240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2400">
                <a:latin typeface="Arial Narrow" panose="020B0606020202030204" pitchFamily="34" charset="0"/>
              </a:rPr>
              <a:t>Flight</a:t>
            </a:r>
          </a:p>
        </p:txBody>
      </p:sp>
      <p:sp>
        <p:nvSpPr>
          <p:cNvPr id="26630" name="Text Box 8"/>
          <p:cNvSpPr txBox="1">
            <a:spLocks noChangeArrowheads="1"/>
          </p:cNvSpPr>
          <p:nvPr/>
        </p:nvSpPr>
        <p:spPr bwMode="auto">
          <a:xfrm>
            <a:off x="6781800" y="16002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b="1">
                <a:latin typeface="Arial Narrow" panose="020B0606020202030204" pitchFamily="34" charset="0"/>
              </a:rPr>
              <a:t>OR</a:t>
            </a:r>
          </a:p>
        </p:txBody>
      </p:sp>
      <p:sp>
        <p:nvSpPr>
          <p:cNvPr id="26631" name="Line 9"/>
          <p:cNvSpPr>
            <a:spLocks noChangeShapeType="1"/>
          </p:cNvSpPr>
          <p:nvPr/>
        </p:nvSpPr>
        <p:spPr bwMode="auto">
          <a:xfrm>
            <a:off x="5486400" y="2057400"/>
            <a:ext cx="99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2" name="Line 10"/>
          <p:cNvSpPr>
            <a:spLocks noChangeShapeType="1"/>
          </p:cNvSpPr>
          <p:nvPr/>
        </p:nvSpPr>
        <p:spPr bwMode="auto">
          <a:xfrm>
            <a:off x="7696200" y="2057400"/>
            <a:ext cx="99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3" name="Text Box 11"/>
          <p:cNvSpPr txBox="1">
            <a:spLocks noChangeArrowheads="1"/>
          </p:cNvSpPr>
          <p:nvPr/>
        </p:nvSpPr>
        <p:spPr bwMode="auto">
          <a:xfrm>
            <a:off x="457200" y="2133600"/>
            <a:ext cx="41148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latin typeface="Arial Narrow" panose="020B0606020202030204" pitchFamily="34" charset="0"/>
              </a:rPr>
              <a:t>Distrusts others, believes others are mean, anticipates insult?</a:t>
            </a:r>
          </a:p>
        </p:txBody>
      </p:sp>
      <p:sp>
        <p:nvSpPr>
          <p:cNvPr id="190476" name="Text Box 12"/>
          <p:cNvSpPr txBox="1">
            <a:spLocks noChangeArrowheads="1"/>
          </p:cNvSpPr>
          <p:nvPr/>
        </p:nvSpPr>
        <p:spPr bwMode="auto">
          <a:xfrm>
            <a:off x="6248400" y="2404872"/>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2400">
                <a:latin typeface="Arial Narrow" panose="020B0606020202030204" pitchFamily="34" charset="0"/>
              </a:rPr>
              <a:t>Fight</a:t>
            </a:r>
          </a:p>
        </p:txBody>
      </p:sp>
      <p:sp>
        <p:nvSpPr>
          <p:cNvPr id="26635" name="Text Box 13"/>
          <p:cNvSpPr txBox="1">
            <a:spLocks noChangeArrowheads="1"/>
          </p:cNvSpPr>
          <p:nvPr/>
        </p:nvSpPr>
        <p:spPr bwMode="auto">
          <a:xfrm>
            <a:off x="152400" y="3200400"/>
            <a:ext cx="883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latin typeface="Arial Narrow" panose="020B0606020202030204" pitchFamily="34" charset="0"/>
              </a:rPr>
              <a:t>Imagine someone in chronic “fight” mode, always ready for attack or defense</a:t>
            </a:r>
          </a:p>
        </p:txBody>
      </p:sp>
      <p:sp>
        <p:nvSpPr>
          <p:cNvPr id="26636" name="Text Box 14"/>
          <p:cNvSpPr txBox="1">
            <a:spLocks noChangeArrowheads="1"/>
          </p:cNvSpPr>
          <p:nvPr/>
        </p:nvSpPr>
        <p:spPr bwMode="auto">
          <a:xfrm>
            <a:off x="152400" y="38100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latin typeface="Arial Narrow" panose="020B0606020202030204" pitchFamily="34" charset="0"/>
              </a:rPr>
              <a:t>How would he/she appraise situations?  Other people?</a:t>
            </a:r>
          </a:p>
        </p:txBody>
      </p:sp>
      <p:sp>
        <p:nvSpPr>
          <p:cNvPr id="190479" name="Text Box 15"/>
          <p:cNvSpPr txBox="1">
            <a:spLocks noChangeArrowheads="1"/>
          </p:cNvSpPr>
          <p:nvPr/>
        </p:nvSpPr>
        <p:spPr bwMode="auto">
          <a:xfrm>
            <a:off x="1219200" y="44196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i="1">
                <a:latin typeface="Arial Narrow" panose="020B0606020202030204" pitchFamily="34" charset="0"/>
              </a:rPr>
              <a:t> More threatening, as self-serving, un-trustworthy, dog-eat-dog world</a:t>
            </a:r>
          </a:p>
        </p:txBody>
      </p:sp>
      <p:sp>
        <p:nvSpPr>
          <p:cNvPr id="26638" name="Text Box 16"/>
          <p:cNvSpPr txBox="1">
            <a:spLocks noChangeArrowheads="1"/>
          </p:cNvSpPr>
          <p:nvPr/>
        </p:nvSpPr>
        <p:spPr bwMode="auto">
          <a:xfrm>
            <a:off x="152400" y="51054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dirty="0">
                <a:latin typeface="Arial Narrow" panose="020B0606020202030204" pitchFamily="34" charset="0"/>
              </a:rPr>
              <a:t>What would this person’s social and interpersonal behavior be like?</a:t>
            </a:r>
          </a:p>
        </p:txBody>
      </p:sp>
      <p:sp>
        <p:nvSpPr>
          <p:cNvPr id="190481" name="Text Box 17"/>
          <p:cNvSpPr txBox="1">
            <a:spLocks noChangeArrowheads="1"/>
          </p:cNvSpPr>
          <p:nvPr/>
        </p:nvSpPr>
        <p:spPr bwMode="auto">
          <a:xfrm>
            <a:off x="838200" y="5782056"/>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i="1" dirty="0">
                <a:latin typeface="Arial Narrow" panose="020B0606020202030204" pitchFamily="34" charset="0"/>
              </a:rPr>
              <a:t>Socially abrasive, smaller social network, avoid others when in need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04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047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047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047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04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70" grpId="0"/>
      <p:bldP spid="190471" grpId="0"/>
      <p:bldP spid="190476" grpId="0"/>
      <p:bldP spid="190479" grpId="0"/>
      <p:bldP spid="19048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5"/>
          <p:cNvSpPr txBox="1">
            <a:spLocks noChangeArrowheads="1"/>
          </p:cNvSpPr>
          <p:nvPr/>
        </p:nvSpPr>
        <p:spPr bwMode="auto">
          <a:xfrm>
            <a:off x="2286000" y="4630456"/>
            <a:ext cx="51816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dirty="0">
                <a:latin typeface="Arial Narrow" panose="020B0606020202030204" pitchFamily="34" charset="0"/>
                <a:hlinkClick r:id="rId2"/>
              </a:rPr>
              <a:t>https://www.youtube.com/watch?v=_n77eoOfRPE</a:t>
            </a:r>
            <a:r>
              <a:rPr lang="en-US" altLang="en-US" sz="1800" dirty="0">
                <a:latin typeface="Arial Narrow" panose="020B0606020202030204" pitchFamily="34" charset="0"/>
              </a:rPr>
              <a:t> </a:t>
            </a:r>
          </a:p>
        </p:txBody>
      </p:sp>
      <p:pic>
        <p:nvPicPr>
          <p:cNvPr id="2765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178422"/>
            <a:ext cx="5334000"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2" name="Text Box 7"/>
          <p:cNvSpPr txBox="1">
            <a:spLocks noChangeArrowheads="1"/>
          </p:cNvSpPr>
          <p:nvPr/>
        </p:nvSpPr>
        <p:spPr bwMode="auto">
          <a:xfrm>
            <a:off x="1333500" y="520468"/>
            <a:ext cx="6400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dirty="0">
                <a:solidFill>
                  <a:srgbClr val="3333FF"/>
                </a:solidFill>
                <a:latin typeface="Arial Narrow" panose="020B0606020202030204" pitchFamily="34" charset="0"/>
              </a:rPr>
              <a:t>Case Study of Hostile Personality</a:t>
            </a:r>
          </a:p>
        </p:txBody>
      </p:sp>
      <p:sp>
        <p:nvSpPr>
          <p:cNvPr id="2" name="TextBox 1">
            <a:extLst>
              <a:ext uri="{FF2B5EF4-FFF2-40B4-BE49-F238E27FC236}">
                <a16:creationId xmlns:a16="http://schemas.microsoft.com/office/drawing/2014/main" id="{4D1FAAF2-3544-4500-CE6F-12CD5A1DA87C}"/>
              </a:ext>
            </a:extLst>
          </p:cNvPr>
          <p:cNvSpPr txBox="1"/>
          <p:nvPr/>
        </p:nvSpPr>
        <p:spPr>
          <a:xfrm>
            <a:off x="990600" y="5285535"/>
            <a:ext cx="7086600" cy="461665"/>
          </a:xfrm>
          <a:prstGeom prst="rect">
            <a:avLst/>
          </a:prstGeom>
          <a:noFill/>
        </p:spPr>
        <p:txBody>
          <a:bodyPr wrap="square" rtlCol="0">
            <a:spAutoFit/>
          </a:bodyPr>
          <a:lstStyle/>
          <a:p>
            <a:r>
              <a:rPr lang="en-US" dirty="0"/>
              <a:t>Why do people get angry at inanimate objects?</a:t>
            </a:r>
          </a:p>
        </p:txBody>
      </p:sp>
      <p:sp>
        <p:nvSpPr>
          <p:cNvPr id="3" name="TextBox 2">
            <a:extLst>
              <a:ext uri="{FF2B5EF4-FFF2-40B4-BE49-F238E27FC236}">
                <a16:creationId xmlns:a16="http://schemas.microsoft.com/office/drawing/2014/main" id="{5E0A840E-ECB1-9F69-63EA-34CA0A2933A9}"/>
              </a:ext>
            </a:extLst>
          </p:cNvPr>
          <p:cNvSpPr txBox="1"/>
          <p:nvPr/>
        </p:nvSpPr>
        <p:spPr>
          <a:xfrm>
            <a:off x="990600" y="5798403"/>
            <a:ext cx="7543800" cy="830997"/>
          </a:xfrm>
          <a:prstGeom prst="rect">
            <a:avLst/>
          </a:prstGeom>
          <a:noFill/>
        </p:spPr>
        <p:txBody>
          <a:bodyPr wrap="square" rtlCol="0">
            <a:spAutoFit/>
          </a:bodyPr>
          <a:lstStyle/>
          <a:p>
            <a:r>
              <a:rPr lang="en-US" dirty="0"/>
              <a:t>Anger bursts release opioids.  Being angry feels good.</a:t>
            </a:r>
          </a:p>
          <a:p>
            <a:r>
              <a:rPr lang="en-US" dirty="0"/>
              <a:t>Downside to opioid release?  </a:t>
            </a:r>
          </a:p>
        </p:txBody>
      </p:sp>
      <p:sp>
        <p:nvSpPr>
          <p:cNvPr id="4" name="TextBox 3">
            <a:extLst>
              <a:ext uri="{FF2B5EF4-FFF2-40B4-BE49-F238E27FC236}">
                <a16:creationId xmlns:a16="http://schemas.microsoft.com/office/drawing/2014/main" id="{37E24E79-1629-9AC7-EECE-409B43ACB17E}"/>
              </a:ext>
            </a:extLst>
          </p:cNvPr>
          <p:cNvSpPr txBox="1"/>
          <p:nvPr/>
        </p:nvSpPr>
        <p:spPr>
          <a:xfrm>
            <a:off x="5052060" y="6167735"/>
            <a:ext cx="3009900" cy="461665"/>
          </a:xfrm>
          <a:prstGeom prst="rect">
            <a:avLst/>
          </a:prstGeom>
          <a:noFill/>
        </p:spPr>
        <p:txBody>
          <a:bodyPr wrap="square" rtlCol="0">
            <a:spAutoFit/>
          </a:bodyPr>
          <a:lstStyle/>
          <a:p>
            <a:r>
              <a:rPr lang="en-US" dirty="0">
                <a:solidFill>
                  <a:srgbClr val="FF0000"/>
                </a:solidFill>
              </a:rPr>
              <a:t>Immunocompromise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p:cNvSpPr txBox="1">
            <a:spLocks noChangeArrowheads="1"/>
          </p:cNvSpPr>
          <p:nvPr/>
        </p:nvSpPr>
        <p:spPr bwMode="auto">
          <a:xfrm>
            <a:off x="895350" y="533400"/>
            <a:ext cx="7467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3600">
                <a:solidFill>
                  <a:srgbClr val="0070C0"/>
                </a:solidFill>
              </a:rPr>
              <a:t>Origins of Hostile Personality</a:t>
            </a:r>
          </a:p>
        </p:txBody>
      </p:sp>
      <p:sp>
        <p:nvSpPr>
          <p:cNvPr id="3" name="TextBox 2"/>
          <p:cNvSpPr txBox="1"/>
          <p:nvPr/>
        </p:nvSpPr>
        <p:spPr>
          <a:xfrm>
            <a:off x="457200" y="1595438"/>
            <a:ext cx="5105400" cy="4154487"/>
          </a:xfrm>
          <a:prstGeom prst="rect">
            <a:avLst/>
          </a:prstGeom>
          <a:noFill/>
        </p:spPr>
        <p:txBody>
          <a:bodyPr wrap="square">
            <a:spAutoFit/>
          </a:bodyPr>
          <a:lstStyle/>
          <a:p>
            <a:pPr marL="457200" indent="-457200">
              <a:buFontTx/>
              <a:buAutoNum type="arabicPeriod"/>
              <a:defRPr/>
            </a:pPr>
            <a:r>
              <a:rPr lang="en-US" dirty="0"/>
              <a:t>Heredity:  High reactivity types.</a:t>
            </a:r>
          </a:p>
          <a:p>
            <a:pPr marL="457200" indent="-457200">
              <a:buFontTx/>
              <a:buAutoNum type="arabicPeriod"/>
              <a:defRPr/>
            </a:pPr>
            <a:endParaRPr lang="en-US" dirty="0"/>
          </a:p>
          <a:p>
            <a:pPr marL="457200" indent="-457200">
              <a:buFontTx/>
              <a:buAutoNum type="arabicPeriod"/>
              <a:defRPr/>
            </a:pPr>
            <a:r>
              <a:rPr lang="en-US" dirty="0"/>
              <a:t>Parental Disciplinary Style</a:t>
            </a:r>
          </a:p>
          <a:p>
            <a:pPr marL="457200" indent="-457200">
              <a:buFontTx/>
              <a:buAutoNum type="arabicPeriod"/>
              <a:defRPr/>
            </a:pPr>
            <a:endParaRPr lang="en-US" dirty="0"/>
          </a:p>
          <a:p>
            <a:pPr marL="457200" indent="-457200">
              <a:buFontTx/>
              <a:buAutoNum type="arabicPeriod"/>
              <a:defRPr/>
            </a:pPr>
            <a:r>
              <a:rPr lang="en-US" dirty="0"/>
              <a:t>History of being bullied</a:t>
            </a:r>
          </a:p>
          <a:p>
            <a:pPr marL="457200" indent="-457200">
              <a:buFontTx/>
              <a:buAutoNum type="arabicPeriod"/>
              <a:defRPr/>
            </a:pPr>
            <a:endParaRPr lang="en-US" dirty="0"/>
          </a:p>
          <a:p>
            <a:pPr>
              <a:defRPr/>
            </a:pPr>
            <a:r>
              <a:rPr lang="en-US" dirty="0"/>
              <a:t>Person with this history develops hostility mind-set.  </a:t>
            </a:r>
          </a:p>
          <a:p>
            <a:pPr>
              <a:defRPr/>
            </a:pPr>
            <a:endParaRPr lang="en-US" dirty="0"/>
          </a:p>
          <a:p>
            <a:pPr>
              <a:defRPr/>
            </a:pPr>
            <a:r>
              <a:rPr lang="en-US" dirty="0"/>
              <a:t>Ken Dodge research on attributions of hyper-aggressive kids.</a:t>
            </a:r>
          </a:p>
        </p:txBody>
      </p:sp>
      <p:pic>
        <p:nvPicPr>
          <p:cNvPr id="28676" name="Picture 3"/>
          <p:cNvPicPr>
            <a:picLocks noChangeAspect="1"/>
          </p:cNvPicPr>
          <p:nvPr/>
        </p:nvPicPr>
        <p:blipFill>
          <a:blip r:embed="rId2">
            <a:extLst>
              <a:ext uri="{28A0092B-C50C-407E-A947-70E740481C1C}">
                <a14:useLocalDpi xmlns:a14="http://schemas.microsoft.com/office/drawing/2010/main" val="0"/>
              </a:ext>
            </a:extLst>
          </a:blip>
          <a:srcRect r="6227" b="5241"/>
          <a:stretch>
            <a:fillRect/>
          </a:stretch>
        </p:blipFill>
        <p:spPr bwMode="auto">
          <a:xfrm>
            <a:off x="6305550" y="4722813"/>
            <a:ext cx="23336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08725" y="2995613"/>
            <a:ext cx="2414588"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585913"/>
            <a:ext cx="24511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685800" y="2286000"/>
            <a:ext cx="76962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a:latin typeface="Arial Narrow" panose="020B0606020202030204" pitchFamily="34" charset="0"/>
              </a:rPr>
              <a:t>	Blockage of blood vessels</a:t>
            </a:r>
          </a:p>
          <a:p>
            <a:pPr>
              <a:spcBef>
                <a:spcPct val="0"/>
              </a:spcBef>
              <a:buClrTx/>
              <a:buSzTx/>
              <a:buFontTx/>
              <a:buNone/>
            </a:pPr>
            <a:endParaRPr lang="en-US" altLang="en-US" sz="2400">
              <a:latin typeface="Arial Narrow" panose="020B0606020202030204" pitchFamily="34" charset="0"/>
            </a:endParaRPr>
          </a:p>
          <a:p>
            <a:pPr>
              <a:spcBef>
                <a:spcPct val="0"/>
              </a:spcBef>
              <a:buClrTx/>
              <a:buSzTx/>
              <a:buFontTx/>
              <a:buNone/>
            </a:pPr>
            <a:r>
              <a:rPr lang="en-US" altLang="en-US" sz="2400">
                <a:latin typeface="Arial Narrow" panose="020B0606020202030204" pitchFamily="34" charset="0"/>
              </a:rPr>
              <a:t>	Coronary Heart Disease (CHD)	(1.5 time greater odds)</a:t>
            </a:r>
          </a:p>
          <a:p>
            <a:pPr>
              <a:spcBef>
                <a:spcPct val="0"/>
              </a:spcBef>
              <a:buClrTx/>
              <a:buSzTx/>
              <a:buFontTx/>
              <a:buNone/>
            </a:pPr>
            <a:endParaRPr lang="en-US" altLang="en-US" sz="2400">
              <a:latin typeface="Arial Narrow" panose="020B0606020202030204" pitchFamily="34" charset="0"/>
            </a:endParaRPr>
          </a:p>
          <a:p>
            <a:pPr>
              <a:spcBef>
                <a:spcPct val="0"/>
              </a:spcBef>
              <a:buClrTx/>
              <a:buSzTx/>
              <a:buFontTx/>
              <a:buNone/>
            </a:pPr>
            <a:r>
              <a:rPr lang="en-US" altLang="en-US" sz="2400">
                <a:latin typeface="Arial Narrow" panose="020B0606020202030204" pitchFamily="34" charset="0"/>
              </a:rPr>
              <a:t>	20-year increased risk of death due to:</a:t>
            </a:r>
          </a:p>
          <a:p>
            <a:pPr>
              <a:spcBef>
                <a:spcPct val="0"/>
              </a:spcBef>
              <a:buClrTx/>
              <a:buSzTx/>
              <a:buFontTx/>
              <a:buNone/>
            </a:pPr>
            <a:r>
              <a:rPr lang="en-US" altLang="en-US" sz="2400">
                <a:latin typeface="Arial Narrow" panose="020B0606020202030204" pitchFamily="34" charset="0"/>
              </a:rPr>
              <a:t>		</a:t>
            </a:r>
          </a:p>
          <a:p>
            <a:pPr>
              <a:spcBef>
                <a:spcPct val="0"/>
              </a:spcBef>
              <a:buClrTx/>
              <a:buSzTx/>
              <a:buFontTx/>
              <a:buNone/>
            </a:pPr>
            <a:r>
              <a:rPr lang="en-US" altLang="en-US" sz="2400">
                <a:latin typeface="Arial Narrow" panose="020B0606020202030204" pitchFamily="34" charset="0"/>
              </a:rPr>
              <a:t>		*  CHD</a:t>
            </a:r>
          </a:p>
          <a:p>
            <a:pPr>
              <a:spcBef>
                <a:spcPct val="0"/>
              </a:spcBef>
              <a:buClrTx/>
              <a:buSzTx/>
              <a:buFontTx/>
              <a:buNone/>
            </a:pPr>
            <a:r>
              <a:rPr lang="en-US" altLang="en-US" sz="2400">
                <a:latin typeface="Arial Narrow" panose="020B0606020202030204" pitchFamily="34" charset="0"/>
              </a:rPr>
              <a:t>		*  Malignant Neoplasms (cancer)</a:t>
            </a:r>
          </a:p>
          <a:p>
            <a:pPr>
              <a:spcBef>
                <a:spcPct val="0"/>
              </a:spcBef>
              <a:buClrTx/>
              <a:buSzTx/>
              <a:buFontTx/>
              <a:buNone/>
            </a:pPr>
            <a:r>
              <a:rPr lang="en-US" altLang="en-US" sz="2400">
                <a:latin typeface="Arial Narrow" panose="020B0606020202030204" pitchFamily="34" charset="0"/>
              </a:rPr>
              <a:t>		*  All causes of death combined</a:t>
            </a:r>
          </a:p>
        </p:txBody>
      </p:sp>
      <p:sp>
        <p:nvSpPr>
          <p:cNvPr id="30723" name="Text Box 5"/>
          <p:cNvSpPr txBox="1">
            <a:spLocks noChangeArrowheads="1"/>
          </p:cNvSpPr>
          <p:nvPr/>
        </p:nvSpPr>
        <p:spPr bwMode="auto">
          <a:xfrm>
            <a:off x="1219200" y="1066800"/>
            <a:ext cx="6477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latin typeface="Arial Narrow" panose="020B0606020202030204" pitchFamily="34" charset="0"/>
              </a:rPr>
              <a:t>Health Correlates of Hostility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838200"/>
            <a:ext cx="7086600" cy="584775"/>
          </a:xfrm>
          <a:prstGeom prst="rect">
            <a:avLst/>
          </a:prstGeom>
          <a:noFill/>
        </p:spPr>
        <p:txBody>
          <a:bodyPr wrap="square" rtlCol="0">
            <a:spAutoFit/>
          </a:bodyPr>
          <a:lstStyle/>
          <a:p>
            <a:pPr algn="ctr"/>
            <a:r>
              <a:rPr lang="en-US" sz="3200" dirty="0">
                <a:solidFill>
                  <a:schemeClr val="accent1">
                    <a:lumMod val="75000"/>
                  </a:schemeClr>
                </a:solidFill>
              </a:rPr>
              <a:t>Review Question 1</a:t>
            </a:r>
          </a:p>
        </p:txBody>
      </p:sp>
      <p:sp>
        <p:nvSpPr>
          <p:cNvPr id="3" name="TextBox 2"/>
          <p:cNvSpPr txBox="1"/>
          <p:nvPr/>
        </p:nvSpPr>
        <p:spPr>
          <a:xfrm>
            <a:off x="1140691" y="1905000"/>
            <a:ext cx="6934200" cy="3785652"/>
          </a:xfrm>
          <a:prstGeom prst="rect">
            <a:avLst/>
          </a:prstGeom>
          <a:noFill/>
        </p:spPr>
        <p:txBody>
          <a:bodyPr wrap="square" rtlCol="0">
            <a:spAutoFit/>
          </a:bodyPr>
          <a:lstStyle/>
          <a:p>
            <a:r>
              <a:rPr lang="en-US" dirty="0"/>
              <a:t>The Bandura et al. study had subjects place their arms in icy water, called the “cold presser test”.  Which group of subjects had the highest pain thresholds (took longest to feel pain)?</a:t>
            </a:r>
          </a:p>
          <a:p>
            <a:endParaRPr lang="en-US" dirty="0"/>
          </a:p>
          <a:p>
            <a:r>
              <a:rPr lang="en-US" dirty="0"/>
              <a:t>___ Low efficacy, injected with placebo</a:t>
            </a:r>
          </a:p>
          <a:p>
            <a:r>
              <a:rPr lang="en-US" dirty="0"/>
              <a:t>___ High efficacy, injected with placebo</a:t>
            </a:r>
          </a:p>
          <a:p>
            <a:r>
              <a:rPr lang="en-US" dirty="0"/>
              <a:t>___ Low efficacy, injected with opioid blocker</a:t>
            </a:r>
          </a:p>
          <a:p>
            <a:r>
              <a:rPr lang="en-US" dirty="0"/>
              <a:t>___ High efficacy, injected with opioid blocker</a:t>
            </a:r>
          </a:p>
          <a:p>
            <a:r>
              <a:rPr lang="en-US" dirty="0"/>
              <a:t>___ None of the above</a:t>
            </a:r>
          </a:p>
        </p:txBody>
      </p:sp>
      <p:sp>
        <p:nvSpPr>
          <p:cNvPr id="4" name="TextBox 3"/>
          <p:cNvSpPr txBox="1"/>
          <p:nvPr/>
        </p:nvSpPr>
        <p:spPr>
          <a:xfrm>
            <a:off x="1219200" y="3733800"/>
            <a:ext cx="609600" cy="461665"/>
          </a:xfrm>
          <a:prstGeom prst="rect">
            <a:avLst/>
          </a:prstGeom>
          <a:noFill/>
        </p:spPr>
        <p:txBody>
          <a:bodyPr wrap="square" rtlCol="0">
            <a:spAutoFit/>
          </a:bodyPr>
          <a:lstStyle/>
          <a:p>
            <a:pPr algn="ctr"/>
            <a:r>
              <a:rPr lang="en-US" dirty="0">
                <a:solidFill>
                  <a:srgbClr val="FF0000"/>
                </a:solidFill>
              </a:rPr>
              <a:t>X</a:t>
            </a:r>
          </a:p>
        </p:txBody>
      </p:sp>
    </p:spTree>
    <p:extLst>
      <p:ext uri="{BB962C8B-B14F-4D97-AF65-F5344CB8AC3E}">
        <p14:creationId xmlns:p14="http://schemas.microsoft.com/office/powerpoint/2010/main" val="201980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ChangeArrowheads="1"/>
          </p:cNvSpPr>
          <p:nvPr/>
        </p:nvSpPr>
        <p:spPr bwMode="auto">
          <a:xfrm>
            <a:off x="0" y="1504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2400">
              <a:latin typeface="Times New Roman" panose="02020603050405020304" pitchFamily="18" charset="0"/>
            </a:endParaRPr>
          </a:p>
        </p:txBody>
      </p:sp>
      <p:graphicFrame>
        <p:nvGraphicFramePr>
          <p:cNvPr id="32771" name="Object 4"/>
          <p:cNvGraphicFramePr>
            <a:graphicFrameLocks noChangeAspect="1"/>
          </p:cNvGraphicFramePr>
          <p:nvPr>
            <p:extLst>
              <p:ext uri="{D42A27DB-BD31-4B8C-83A1-F6EECF244321}">
                <p14:modId xmlns:p14="http://schemas.microsoft.com/office/powerpoint/2010/main" val="1654976642"/>
              </p:ext>
            </p:extLst>
          </p:nvPr>
        </p:nvGraphicFramePr>
        <p:xfrm>
          <a:off x="838200" y="1905000"/>
          <a:ext cx="6705600" cy="3848100"/>
        </p:xfrm>
        <a:graphic>
          <a:graphicData uri="http://schemas.openxmlformats.org/presentationml/2006/ole">
            <mc:AlternateContent xmlns:mc="http://schemas.openxmlformats.org/markup-compatibility/2006">
              <mc:Choice xmlns:v="urn:schemas-microsoft-com:vml" Requires="v">
                <p:oleObj name="Chart" r:id="rId2" imgW="6705600" imgH="3848100" progId="MSGraph.Chart.8">
                  <p:embed/>
                </p:oleObj>
              </mc:Choice>
              <mc:Fallback>
                <p:oleObj name="Chart" r:id="rId2" imgW="6705600" imgH="3848100" progId="MSGraph.Chart.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05000"/>
                        <a:ext cx="670560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2" name="Text Box 6"/>
          <p:cNvSpPr txBox="1">
            <a:spLocks noChangeArrowheads="1"/>
          </p:cNvSpPr>
          <p:nvPr/>
        </p:nvSpPr>
        <p:spPr bwMode="auto">
          <a:xfrm>
            <a:off x="266700" y="589280"/>
            <a:ext cx="8610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3600" dirty="0">
                <a:solidFill>
                  <a:srgbClr val="3333FF"/>
                </a:solidFill>
                <a:latin typeface="Arial Narrow" panose="020B0606020202030204" pitchFamily="34" charset="0"/>
              </a:rPr>
              <a:t>Hostility and Coronary Heart Disease Among MDs</a:t>
            </a:r>
            <a:endParaRPr lang="en-US" altLang="en-US" sz="3600" i="1" dirty="0">
              <a:solidFill>
                <a:srgbClr val="3333FF"/>
              </a:solidFill>
              <a:latin typeface="Arial Narrow" panose="020B0606020202030204" pitchFamily="34" charset="0"/>
            </a:endParaRPr>
          </a:p>
          <a:p>
            <a:pPr algn="ctr">
              <a:spcBef>
                <a:spcPct val="0"/>
              </a:spcBef>
              <a:buClrTx/>
              <a:buSzTx/>
              <a:buFontTx/>
              <a:buNone/>
            </a:pPr>
            <a:r>
              <a:rPr lang="en-US" altLang="en-US" sz="2000" i="1" dirty="0">
                <a:solidFill>
                  <a:srgbClr val="3333FF"/>
                </a:solidFill>
                <a:latin typeface="Arial Narrow" panose="020B0606020202030204" pitchFamily="34" charset="0"/>
              </a:rPr>
              <a:t>Barefoot, et al., 1983</a:t>
            </a:r>
          </a:p>
        </p:txBody>
      </p:sp>
      <p:sp>
        <p:nvSpPr>
          <p:cNvPr id="2" name="TextBox 1">
            <a:extLst>
              <a:ext uri="{FF2B5EF4-FFF2-40B4-BE49-F238E27FC236}">
                <a16:creationId xmlns:a16="http://schemas.microsoft.com/office/drawing/2014/main" id="{5F6FAC3B-3D83-E16B-917D-3B98694218D6}"/>
              </a:ext>
            </a:extLst>
          </p:cNvPr>
          <p:cNvSpPr txBox="1"/>
          <p:nvPr/>
        </p:nvSpPr>
        <p:spPr>
          <a:xfrm>
            <a:off x="838200" y="6037887"/>
            <a:ext cx="7620000" cy="461665"/>
          </a:xfrm>
          <a:prstGeom prst="rect">
            <a:avLst/>
          </a:prstGeom>
          <a:noFill/>
        </p:spPr>
        <p:txBody>
          <a:bodyPr wrap="square" rtlCol="0">
            <a:spAutoFit/>
          </a:bodyPr>
          <a:lstStyle/>
          <a:p>
            <a:r>
              <a:rPr lang="en-US" dirty="0"/>
              <a:t>Shows incidence from med school to 25 years later.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ChangeArrowheads="1"/>
          </p:cNvSpPr>
          <p:nvPr/>
        </p:nvSpPr>
        <p:spPr bwMode="auto">
          <a:xfrm>
            <a:off x="0" y="1504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2400">
              <a:latin typeface="Times New Roman" panose="02020603050405020304" pitchFamily="18" charset="0"/>
            </a:endParaRPr>
          </a:p>
        </p:txBody>
      </p:sp>
      <p:graphicFrame>
        <p:nvGraphicFramePr>
          <p:cNvPr id="33795" name="Object 5"/>
          <p:cNvGraphicFramePr>
            <a:graphicFrameLocks noChangeAspect="1"/>
          </p:cNvGraphicFramePr>
          <p:nvPr>
            <p:extLst>
              <p:ext uri="{D42A27DB-BD31-4B8C-83A1-F6EECF244321}">
                <p14:modId xmlns:p14="http://schemas.microsoft.com/office/powerpoint/2010/main" val="3284215846"/>
              </p:ext>
            </p:extLst>
          </p:nvPr>
        </p:nvGraphicFramePr>
        <p:xfrm>
          <a:off x="419100" y="2209800"/>
          <a:ext cx="8343900" cy="3848100"/>
        </p:xfrm>
        <a:graphic>
          <a:graphicData uri="http://schemas.openxmlformats.org/presentationml/2006/ole">
            <mc:AlternateContent xmlns:mc="http://schemas.openxmlformats.org/markup-compatibility/2006">
              <mc:Choice xmlns:v="urn:schemas-microsoft-com:vml" Requires="v">
                <p:oleObj name="Chart" r:id="rId2" imgW="8343900" imgH="3848100" progId="MSGraph.Chart.8">
                  <p:embed/>
                </p:oleObj>
              </mc:Choice>
              <mc:Fallback>
                <p:oleObj name="Chart" r:id="rId2" imgW="8343900" imgH="3848100" progId="MSGraph.Chart.8">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2209800"/>
                        <a:ext cx="834390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796" name="Text Box 7"/>
          <p:cNvSpPr txBox="1">
            <a:spLocks noChangeArrowheads="1"/>
          </p:cNvSpPr>
          <p:nvPr/>
        </p:nvSpPr>
        <p:spPr bwMode="auto">
          <a:xfrm>
            <a:off x="228600" y="609600"/>
            <a:ext cx="8534400"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3600" dirty="0">
                <a:solidFill>
                  <a:srgbClr val="3333FF"/>
                </a:solidFill>
                <a:latin typeface="Arial Narrow" panose="020B0606020202030204" pitchFamily="34" charset="0"/>
              </a:rPr>
              <a:t>MD Survival Rates Post Heart Attack</a:t>
            </a:r>
          </a:p>
          <a:p>
            <a:pPr algn="ctr">
              <a:spcBef>
                <a:spcPct val="0"/>
              </a:spcBef>
              <a:buClrTx/>
              <a:buSzTx/>
              <a:buFontTx/>
              <a:buNone/>
            </a:pPr>
            <a:r>
              <a:rPr lang="en-US" altLang="en-US" sz="3600" dirty="0">
                <a:solidFill>
                  <a:srgbClr val="3333FF"/>
                </a:solidFill>
                <a:latin typeface="Arial Narrow" panose="020B0606020202030204" pitchFamily="34" charset="0"/>
              </a:rPr>
              <a:t> Over 25 Years:</a:t>
            </a:r>
          </a:p>
          <a:p>
            <a:pPr algn="ctr">
              <a:spcBef>
                <a:spcPct val="0"/>
              </a:spcBef>
              <a:buClrTx/>
              <a:buSzTx/>
              <a:buFontTx/>
              <a:buNone/>
            </a:pPr>
            <a:r>
              <a:rPr lang="en-US" altLang="en-US" sz="2000" b="1" dirty="0">
                <a:solidFill>
                  <a:srgbClr val="000099"/>
                </a:solidFill>
                <a:latin typeface="Arial Narrow" panose="020B0606020202030204" pitchFamily="34" charset="0"/>
              </a:rPr>
              <a:t>Low Hostile </a:t>
            </a:r>
            <a:r>
              <a:rPr lang="en-US" altLang="en-US" sz="2000" dirty="0">
                <a:solidFill>
                  <a:srgbClr val="3333FF"/>
                </a:solidFill>
                <a:latin typeface="Arial Narrow" panose="020B0606020202030204" pitchFamily="34" charset="0"/>
              </a:rPr>
              <a:t>vs. </a:t>
            </a:r>
            <a:r>
              <a:rPr lang="en-US" altLang="en-US" sz="2000" b="1" dirty="0">
                <a:solidFill>
                  <a:srgbClr val="CC00CC"/>
                </a:solidFill>
                <a:latin typeface="Arial Narrow" panose="020B0606020202030204" pitchFamily="34" charset="0"/>
              </a:rPr>
              <a:t>High Hostile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p:cNvSpPr txBox="1">
            <a:spLocks noChangeArrowheads="1"/>
          </p:cNvSpPr>
          <p:nvPr/>
        </p:nvSpPr>
        <p:spPr bwMode="auto">
          <a:xfrm>
            <a:off x="609600" y="2743200"/>
            <a:ext cx="7772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800" dirty="0">
                <a:latin typeface="Arial Narrow" panose="020B0606020202030204" pitchFamily="34" charset="0"/>
              </a:rPr>
              <a:t>Appraisal of threat higher </a:t>
            </a:r>
            <a:r>
              <a:rPr lang="en-US" altLang="en-US" sz="2800" dirty="0">
                <a:latin typeface="Arial Narrow" panose="020B0606020202030204" pitchFamily="34" charset="0"/>
                <a:sym typeface="Wingdings" panose="05000000000000000000" pitchFamily="2" charset="2"/>
              </a:rPr>
              <a:t></a:t>
            </a:r>
            <a:r>
              <a:rPr lang="en-US" altLang="en-US" sz="2800" dirty="0">
                <a:latin typeface="Arial Narrow" panose="020B0606020202030204" pitchFamily="34" charset="0"/>
              </a:rPr>
              <a:t> defensive mode (fight) </a:t>
            </a:r>
            <a:r>
              <a:rPr lang="en-US" altLang="en-US" sz="2800" dirty="0">
                <a:latin typeface="Arial Narrow" panose="020B0606020202030204" pitchFamily="34" charset="0"/>
                <a:sym typeface="Wingdings" panose="05000000000000000000" pitchFamily="2" charset="2"/>
              </a:rPr>
              <a:t></a:t>
            </a:r>
            <a:r>
              <a:rPr lang="en-US" altLang="en-US" sz="2800" dirty="0">
                <a:latin typeface="Arial Narrow" panose="020B0606020202030204" pitchFamily="34" charset="0"/>
              </a:rPr>
              <a:t> 			</a:t>
            </a:r>
          </a:p>
          <a:p>
            <a:pPr>
              <a:spcBef>
                <a:spcPct val="0"/>
              </a:spcBef>
              <a:buClrTx/>
              <a:buSzTx/>
              <a:buFontTx/>
              <a:buNone/>
            </a:pPr>
            <a:r>
              <a:rPr lang="en-US" altLang="en-US" sz="2800" dirty="0">
                <a:latin typeface="Arial Narrow" panose="020B0606020202030204" pitchFamily="34" charset="0"/>
              </a:rPr>
              <a:t>more cardiac output </a:t>
            </a:r>
            <a:r>
              <a:rPr lang="en-US" altLang="en-US" sz="2800" dirty="0">
                <a:latin typeface="Arial Narrow" panose="020B0606020202030204" pitchFamily="34" charset="0"/>
                <a:sym typeface="Wingdings" panose="05000000000000000000" pitchFamily="2" charset="2"/>
              </a:rPr>
              <a:t></a:t>
            </a:r>
            <a:r>
              <a:rPr lang="en-US" altLang="en-US" sz="2800" dirty="0">
                <a:latin typeface="Arial Narrow" panose="020B0606020202030204" pitchFamily="34" charset="0"/>
              </a:rPr>
              <a:t> </a:t>
            </a:r>
            <a:r>
              <a:rPr lang="en-US" altLang="en-US" sz="4000" dirty="0">
                <a:latin typeface="Arial Narrow" panose="020B0606020202030204" pitchFamily="34" charset="0"/>
              </a:rPr>
              <a:t>↑</a:t>
            </a:r>
            <a:r>
              <a:rPr lang="en-US" altLang="en-US" sz="2800" dirty="0">
                <a:latin typeface="Arial Narrow" panose="020B0606020202030204" pitchFamily="34" charset="0"/>
              </a:rPr>
              <a:t> </a:t>
            </a:r>
            <a:r>
              <a:rPr lang="en-US" altLang="en-US" sz="2800" dirty="0">
                <a:solidFill>
                  <a:srgbClr val="FF0000"/>
                </a:solidFill>
                <a:latin typeface="Arial Narrow" panose="020B0606020202030204" pitchFamily="34" charset="0"/>
              </a:rPr>
              <a:t>cortisol</a:t>
            </a:r>
            <a:r>
              <a:rPr lang="en-US" altLang="en-US" sz="2800" dirty="0">
                <a:latin typeface="Arial Narrow" panose="020B0606020202030204" pitchFamily="34" charset="0"/>
              </a:rPr>
              <a:t> </a:t>
            </a:r>
            <a:r>
              <a:rPr lang="en-US" altLang="en-US" sz="2800" dirty="0">
                <a:latin typeface="Arial Narrow" panose="020B0606020202030204" pitchFamily="34" charset="0"/>
                <a:sym typeface="Wingdings" panose="05000000000000000000" pitchFamily="2" charset="2"/>
              </a:rPr>
              <a:t></a:t>
            </a:r>
            <a:r>
              <a:rPr lang="en-US" altLang="en-US" sz="2800" dirty="0">
                <a:latin typeface="Arial Narrow" panose="020B0606020202030204" pitchFamily="34" charset="0"/>
              </a:rPr>
              <a:t> atherosclerosis</a:t>
            </a:r>
          </a:p>
        </p:txBody>
      </p:sp>
      <p:sp>
        <p:nvSpPr>
          <p:cNvPr id="34819" name="Text Box 5"/>
          <p:cNvSpPr txBox="1">
            <a:spLocks noChangeArrowheads="1"/>
          </p:cNvSpPr>
          <p:nvPr/>
        </p:nvSpPr>
        <p:spPr bwMode="auto">
          <a:xfrm>
            <a:off x="1143000" y="1066800"/>
            <a:ext cx="7391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dirty="0">
                <a:solidFill>
                  <a:srgbClr val="3333FF"/>
                </a:solidFill>
                <a:latin typeface="Arial Narrow" panose="020B0606020202030204" pitchFamily="34" charset="0"/>
              </a:rPr>
              <a:t>Pathway From Hostility to Heart Disease</a:t>
            </a:r>
          </a:p>
        </p:txBody>
      </p:sp>
      <p:sp>
        <p:nvSpPr>
          <p:cNvPr id="34820" name="Text Box 6"/>
          <p:cNvSpPr txBox="1">
            <a:spLocks noChangeArrowheads="1"/>
          </p:cNvSpPr>
          <p:nvPr/>
        </p:nvSpPr>
        <p:spPr bwMode="auto">
          <a:xfrm>
            <a:off x="304800" y="5105400"/>
            <a:ext cx="6477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dirty="0">
                <a:latin typeface="Arial Narrow" panose="020B0606020202030204" pitchFamily="34" charset="0"/>
              </a:rPr>
              <a:t>What seems to be common biochemical culprit in link between health risks and: Stress, Depression, Hostility?</a:t>
            </a:r>
          </a:p>
        </p:txBody>
      </p:sp>
      <p:sp>
        <p:nvSpPr>
          <p:cNvPr id="183303" name="Text Box 7"/>
          <p:cNvSpPr txBox="1">
            <a:spLocks noChangeArrowheads="1"/>
          </p:cNvSpPr>
          <p:nvPr/>
        </p:nvSpPr>
        <p:spPr bwMode="auto">
          <a:xfrm>
            <a:off x="6705600" y="52578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2400" b="1">
                <a:solidFill>
                  <a:srgbClr val="FF0000"/>
                </a:solidFill>
                <a:latin typeface="Arial Narrow" panose="020B0606020202030204" pitchFamily="34" charset="0"/>
              </a:rPr>
              <a:t>Cortisol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3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p:cNvSpPr>
          <p:nvPr>
            <p:ph type="body" idx="4294967295"/>
          </p:nvPr>
        </p:nvSpPr>
        <p:spPr>
          <a:xfrm>
            <a:off x="457200" y="6142038"/>
            <a:ext cx="8229600" cy="715962"/>
          </a:xfrm>
        </p:spPr>
        <p:txBody>
          <a:bodyPr/>
          <a:lstStyle/>
          <a:p>
            <a:pPr algn="ctr" eaLnBrk="1" hangingPunct="1">
              <a:buFont typeface="Wingdings" panose="05000000000000000000" pitchFamily="2" charset="2"/>
              <a:buNone/>
            </a:pPr>
            <a:r>
              <a:rPr lang="en-US" altLang="en-US">
                <a:solidFill>
                  <a:schemeClr val="bg1"/>
                </a:solidFill>
              </a:rPr>
              <a:t>p &lt; .01</a:t>
            </a:r>
          </a:p>
        </p:txBody>
      </p:sp>
      <p:sp>
        <p:nvSpPr>
          <p:cNvPr id="36867" name="Text Box 5"/>
          <p:cNvSpPr txBox="1">
            <a:spLocks noChangeArrowheads="1"/>
          </p:cNvSpPr>
          <p:nvPr/>
        </p:nvSpPr>
        <p:spPr bwMode="auto">
          <a:xfrm>
            <a:off x="630238" y="441116"/>
            <a:ext cx="815340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dirty="0">
                <a:solidFill>
                  <a:srgbClr val="3333FF"/>
                </a:solidFill>
                <a:latin typeface="Arial Narrow" panose="020B0606020202030204" pitchFamily="34" charset="0"/>
              </a:rPr>
              <a:t>Change in Heart Rate Due to Ostracism and Hostility</a:t>
            </a:r>
          </a:p>
          <a:p>
            <a:pPr algn="ctr">
              <a:spcBef>
                <a:spcPct val="50000"/>
              </a:spcBef>
              <a:buClrTx/>
              <a:buSzTx/>
              <a:buFontTx/>
              <a:buNone/>
            </a:pPr>
            <a:r>
              <a:rPr lang="en-US" altLang="en-US" sz="2000" dirty="0">
                <a:solidFill>
                  <a:srgbClr val="3333FF"/>
                </a:solidFill>
                <a:latin typeface="Arial Narrow" panose="020B0606020202030204" pitchFamily="34" charset="0"/>
              </a:rPr>
              <a:t>Kipling Williams, 2007</a:t>
            </a:r>
          </a:p>
        </p:txBody>
      </p:sp>
      <p:sp>
        <p:nvSpPr>
          <p:cNvPr id="36868" name="Rectangle 1"/>
          <p:cNvSpPr>
            <a:spLocks noChangeArrowheads="1"/>
          </p:cNvSpPr>
          <p:nvPr/>
        </p:nvSpPr>
        <p:spPr bwMode="auto">
          <a:xfrm>
            <a:off x="4437063" y="3198813"/>
            <a:ext cx="2698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a:t> </a:t>
            </a:r>
          </a:p>
        </p:txBody>
      </p:sp>
      <p:sp>
        <p:nvSpPr>
          <p:cNvPr id="36869" name="Rectangle 2"/>
          <p:cNvSpPr>
            <a:spLocks noChangeArrowheads="1"/>
          </p:cNvSpPr>
          <p:nvPr/>
        </p:nvSpPr>
        <p:spPr bwMode="auto">
          <a:xfrm>
            <a:off x="2819400" y="2370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2400"/>
          </a:p>
        </p:txBody>
      </p:sp>
      <p:pic>
        <p:nvPicPr>
          <p:cNvPr id="3687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0166" y="2416455"/>
            <a:ext cx="49530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Rectangle 3"/>
          <p:cNvSpPr>
            <a:spLocks noChangeArrowheads="1"/>
          </p:cNvSpPr>
          <p:nvPr/>
        </p:nvSpPr>
        <p:spPr bwMode="auto">
          <a:xfrm>
            <a:off x="2819400" y="6142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2400"/>
          </a:p>
        </p:txBody>
      </p:sp>
      <p:pic>
        <p:nvPicPr>
          <p:cNvPr id="3687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6327" y="3981306"/>
            <a:ext cx="2838450" cy="234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duotone>
              <a:prstClr val="black"/>
              <a:schemeClr val="accent1">
                <a:tint val="45000"/>
                <a:satMod val="400000"/>
              </a:schemeClr>
            </a:duotone>
          </a:blip>
          <a:stretch>
            <a:fillRect/>
          </a:stretch>
        </p:blipFill>
        <p:spPr>
          <a:xfrm>
            <a:off x="281614" y="1900546"/>
            <a:ext cx="3090940" cy="171700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533400"/>
            <a:ext cx="8153400" cy="646113"/>
          </a:xfrm>
          <a:prstGeom prst="rect">
            <a:avLst/>
          </a:prstGeom>
          <a:noFill/>
        </p:spPr>
        <p:txBody>
          <a:bodyPr>
            <a:spAutoFit/>
          </a:bodyPr>
          <a:lstStyle/>
          <a:p>
            <a:pPr algn="ctr">
              <a:defRPr/>
            </a:pPr>
            <a:r>
              <a:rPr lang="en-US" sz="3600" dirty="0">
                <a:solidFill>
                  <a:schemeClr val="bg2">
                    <a:lumMod val="60000"/>
                    <a:lumOff val="40000"/>
                  </a:schemeClr>
                </a:solidFill>
              </a:rPr>
              <a:t>Reactions to Negative Events</a:t>
            </a:r>
          </a:p>
        </p:txBody>
      </p:sp>
      <p:pic>
        <p:nvPicPr>
          <p:cNvPr id="4198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9413" y="1295400"/>
            <a:ext cx="3686175" cy="245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Box 3"/>
          <p:cNvSpPr txBox="1">
            <a:spLocks noChangeArrowheads="1"/>
          </p:cNvSpPr>
          <p:nvPr/>
        </p:nvSpPr>
        <p:spPr bwMode="auto">
          <a:xfrm>
            <a:off x="228600" y="4114800"/>
            <a:ext cx="441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dirty="0"/>
              <a:t>What question would you ask?</a:t>
            </a:r>
          </a:p>
        </p:txBody>
      </p:sp>
      <p:sp>
        <p:nvSpPr>
          <p:cNvPr id="5" name="TextBox 4"/>
          <p:cNvSpPr txBox="1">
            <a:spLocks noChangeArrowheads="1"/>
          </p:cNvSpPr>
          <p:nvPr/>
        </p:nvSpPr>
        <p:spPr bwMode="auto">
          <a:xfrm>
            <a:off x="5562600" y="4114800"/>
            <a:ext cx="358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i="1" dirty="0"/>
              <a:t>Why did this happen?</a:t>
            </a:r>
          </a:p>
        </p:txBody>
      </p:sp>
      <p:sp>
        <p:nvSpPr>
          <p:cNvPr id="41990" name="TextBox 5"/>
          <p:cNvSpPr txBox="1">
            <a:spLocks noChangeArrowheads="1"/>
          </p:cNvSpPr>
          <p:nvPr/>
        </p:nvSpPr>
        <p:spPr bwMode="auto">
          <a:xfrm>
            <a:off x="276225" y="4757738"/>
            <a:ext cx="5591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a:t>Responses to unsolvable events:  </a:t>
            </a:r>
          </a:p>
          <a:p>
            <a:pPr>
              <a:spcBef>
                <a:spcPct val="0"/>
              </a:spcBef>
              <a:buClrTx/>
              <a:buSzTx/>
              <a:buFontTx/>
              <a:buNone/>
            </a:pPr>
            <a:r>
              <a:rPr lang="en-US" altLang="en-US" sz="2400" i="1"/>
              <a:t>“It was fate”, “It was Lord’s will”</a:t>
            </a:r>
            <a:r>
              <a:rPr lang="en-US" altLang="en-US" sz="2400"/>
              <a:t>.  </a:t>
            </a:r>
          </a:p>
          <a:p>
            <a:pPr>
              <a:spcBef>
                <a:spcPct val="0"/>
              </a:spcBef>
              <a:buClrTx/>
              <a:buSzTx/>
              <a:buFontTx/>
              <a:buNone/>
            </a:pPr>
            <a:r>
              <a:rPr lang="en-US" altLang="en-US" sz="2400"/>
              <a:t>Why?</a:t>
            </a:r>
          </a:p>
        </p:txBody>
      </p:sp>
      <p:sp>
        <p:nvSpPr>
          <p:cNvPr id="7" name="TextBox 6"/>
          <p:cNvSpPr txBox="1">
            <a:spLocks noChangeArrowheads="1"/>
          </p:cNvSpPr>
          <p:nvPr/>
        </p:nvSpPr>
        <p:spPr bwMode="auto">
          <a:xfrm>
            <a:off x="5457825" y="4943475"/>
            <a:ext cx="3581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i="1" dirty="0"/>
              <a:t>Regain control, meaning</a:t>
            </a:r>
          </a:p>
        </p:txBody>
      </p:sp>
    </p:spTree>
    <p:extLst>
      <p:ext uri="{BB962C8B-B14F-4D97-AF65-F5344CB8AC3E}">
        <p14:creationId xmlns:p14="http://schemas.microsoft.com/office/powerpoint/2010/main" val="3506187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685800" y="18288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endParaRPr lang="en-US" altLang="en-US" sz="2400"/>
          </a:p>
        </p:txBody>
      </p:sp>
      <p:sp>
        <p:nvSpPr>
          <p:cNvPr id="39939" name="Text Box 3"/>
          <p:cNvSpPr txBox="1">
            <a:spLocks noChangeArrowheads="1"/>
          </p:cNvSpPr>
          <p:nvPr/>
        </p:nvSpPr>
        <p:spPr bwMode="auto">
          <a:xfrm>
            <a:off x="381000" y="609600"/>
            <a:ext cx="8229600"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3600" dirty="0">
                <a:solidFill>
                  <a:srgbClr val="3333FF"/>
                </a:solidFill>
                <a:latin typeface="Arial Narrow" panose="020B0606020202030204" pitchFamily="34" charset="0"/>
              </a:rPr>
              <a:t>Fundamental Beliefs</a:t>
            </a:r>
          </a:p>
          <a:p>
            <a:pPr>
              <a:spcBef>
                <a:spcPct val="0"/>
              </a:spcBef>
              <a:buClrTx/>
              <a:buSzTx/>
              <a:buFontTx/>
              <a:buNone/>
            </a:pPr>
            <a:endParaRPr lang="en-US" altLang="en-US" sz="1800" dirty="0">
              <a:latin typeface="Arial Narrow" panose="020B0606020202030204" pitchFamily="34" charset="0"/>
            </a:endParaRPr>
          </a:p>
          <a:p>
            <a:pPr>
              <a:spcBef>
                <a:spcPct val="0"/>
              </a:spcBef>
              <a:buClrTx/>
              <a:buSzTx/>
              <a:buFontTx/>
              <a:buNone/>
            </a:pPr>
            <a:r>
              <a:rPr lang="en-US" altLang="en-US" sz="2400" dirty="0">
                <a:latin typeface="Arial Narrow" panose="020B0606020202030204" pitchFamily="34" charset="0"/>
              </a:rPr>
              <a:t>		</a:t>
            </a:r>
            <a:r>
              <a:rPr lang="en-US" altLang="en-US" sz="2600" b="1" dirty="0">
                <a:latin typeface="Arial Narrow" panose="020B0606020202030204" pitchFamily="34" charset="0"/>
              </a:rPr>
              <a:t>1.  World is just</a:t>
            </a:r>
            <a:r>
              <a:rPr lang="en-US" altLang="en-US" sz="2600" b="1">
                <a:latin typeface="Arial Narrow" panose="020B0606020202030204" pitchFamily="34" charset="0"/>
              </a:rPr>
              <a:t>. </a:t>
            </a:r>
            <a:endParaRPr lang="en-US" altLang="en-US" sz="2600" b="1" dirty="0">
              <a:latin typeface="Arial Narrow" panose="020B0606020202030204" pitchFamily="34" charset="0"/>
            </a:endParaRPr>
          </a:p>
          <a:p>
            <a:pPr>
              <a:spcBef>
                <a:spcPct val="0"/>
              </a:spcBef>
              <a:buClrTx/>
              <a:buSzTx/>
              <a:buFontTx/>
              <a:buNone/>
            </a:pPr>
            <a:endParaRPr lang="en-US" altLang="en-US" sz="2600" b="1" dirty="0">
              <a:latin typeface="Arial Narrow" panose="020B0606020202030204" pitchFamily="34" charset="0"/>
            </a:endParaRPr>
          </a:p>
          <a:p>
            <a:pPr>
              <a:spcBef>
                <a:spcPct val="0"/>
              </a:spcBef>
              <a:buClrTx/>
              <a:buSzTx/>
              <a:buFontTx/>
              <a:buNone/>
            </a:pPr>
            <a:r>
              <a:rPr lang="en-US" altLang="en-US" sz="2600" b="1" dirty="0">
                <a:latin typeface="Arial Narrow" panose="020B0606020202030204" pitchFamily="34" charset="0"/>
              </a:rPr>
              <a:t>		2.  World is sane, well ordered, non-random</a:t>
            </a:r>
          </a:p>
          <a:p>
            <a:pPr>
              <a:spcBef>
                <a:spcPct val="0"/>
              </a:spcBef>
              <a:buClrTx/>
              <a:buSzTx/>
              <a:buFontTx/>
              <a:buNone/>
            </a:pPr>
            <a:endParaRPr lang="en-US" altLang="en-US" sz="2600" b="1" dirty="0">
              <a:latin typeface="Arial Narrow" panose="020B0606020202030204" pitchFamily="34" charset="0"/>
            </a:endParaRPr>
          </a:p>
          <a:p>
            <a:pPr>
              <a:spcBef>
                <a:spcPct val="0"/>
              </a:spcBef>
              <a:buClrTx/>
              <a:buSzTx/>
              <a:buFontTx/>
              <a:buNone/>
            </a:pPr>
            <a:r>
              <a:rPr lang="en-US" altLang="en-US" sz="2600" b="1" dirty="0">
                <a:latin typeface="Arial Narrow" panose="020B0606020202030204" pitchFamily="34" charset="0"/>
              </a:rPr>
              <a:t>		3.  The self is good</a:t>
            </a:r>
          </a:p>
        </p:txBody>
      </p:sp>
      <p:sp>
        <p:nvSpPr>
          <p:cNvPr id="39940" name="Text Box 4"/>
          <p:cNvSpPr txBox="1">
            <a:spLocks noChangeArrowheads="1"/>
          </p:cNvSpPr>
          <p:nvPr/>
        </p:nvSpPr>
        <p:spPr bwMode="auto">
          <a:xfrm>
            <a:off x="457200" y="3886200"/>
            <a:ext cx="8001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b="1">
                <a:latin typeface="Arial Narrow" panose="020B0606020202030204" pitchFamily="34" charset="0"/>
              </a:rPr>
              <a:t>Traumas:</a:t>
            </a:r>
            <a:r>
              <a:rPr lang="en-US" altLang="en-US" sz="2400">
                <a:latin typeface="Arial Narrow" panose="020B0606020202030204" pitchFamily="34" charset="0"/>
              </a:rPr>
              <a:t>  Events that seriously violate one or more of these beliefs.</a:t>
            </a:r>
          </a:p>
        </p:txBody>
      </p:sp>
      <p:pic>
        <p:nvPicPr>
          <p:cNvPr id="399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225" y="4610100"/>
            <a:ext cx="2085975"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592638"/>
            <a:ext cx="2514600" cy="188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stretch>
            <a:fillRect/>
          </a:stretch>
        </p:blipFill>
        <p:spPr>
          <a:xfrm>
            <a:off x="5654380" y="4592638"/>
            <a:ext cx="2781595" cy="185102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457200" y="457200"/>
            <a:ext cx="7924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0070C0"/>
                </a:solidFill>
                <a:latin typeface="Arial Narrow" panose="020B0606020202030204" pitchFamily="34" charset="0"/>
              </a:rPr>
              <a:t>Fundamental Beliefs and Misfortune</a:t>
            </a:r>
          </a:p>
        </p:txBody>
      </p:sp>
      <p:sp>
        <p:nvSpPr>
          <p:cNvPr id="40963" name="Text Box 3"/>
          <p:cNvSpPr txBox="1">
            <a:spLocks noChangeArrowheads="1"/>
          </p:cNvSpPr>
          <p:nvPr/>
        </p:nvSpPr>
        <p:spPr bwMode="auto">
          <a:xfrm>
            <a:off x="457200" y="2362200"/>
            <a:ext cx="7924800"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200" dirty="0">
                <a:latin typeface="Arial Narrow" panose="020B0606020202030204" pitchFamily="34" charset="0"/>
              </a:rPr>
              <a:t>___A. Person hurt by meds that sometimes conflicts with patient chemistry</a:t>
            </a:r>
          </a:p>
          <a:p>
            <a:pPr>
              <a:spcBef>
                <a:spcPct val="50000"/>
              </a:spcBef>
              <a:buClrTx/>
              <a:buSzTx/>
              <a:buFontTx/>
              <a:buNone/>
            </a:pPr>
            <a:r>
              <a:rPr lang="en-US" altLang="en-US" sz="2200" dirty="0">
                <a:latin typeface="Arial Narrow" panose="020B0606020202030204" pitchFamily="34" charset="0"/>
              </a:rPr>
              <a:t>___B. Person hurt by meds her MD is using to test his personal theory.</a:t>
            </a:r>
          </a:p>
        </p:txBody>
      </p:sp>
      <p:sp>
        <p:nvSpPr>
          <p:cNvPr id="40964" name="Text Box 4"/>
          <p:cNvSpPr txBox="1">
            <a:spLocks noChangeArrowheads="1"/>
          </p:cNvSpPr>
          <p:nvPr/>
        </p:nvSpPr>
        <p:spPr bwMode="auto">
          <a:xfrm>
            <a:off x="228600" y="1219200"/>
            <a:ext cx="8305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b="1" dirty="0">
                <a:latin typeface="Arial Narrow" panose="020B0606020202030204" pitchFamily="34" charset="0"/>
              </a:rPr>
              <a:t>In which case a fundamental belief been violated, and which one?</a:t>
            </a:r>
          </a:p>
          <a:p>
            <a:pPr>
              <a:spcBef>
                <a:spcPct val="50000"/>
              </a:spcBef>
              <a:buClrTx/>
              <a:buSzTx/>
              <a:buFontTx/>
              <a:buNone/>
            </a:pPr>
            <a:r>
              <a:rPr lang="en-US" altLang="en-US" sz="800" b="1" dirty="0">
                <a:latin typeface="Arial Narrow" panose="020B0606020202030204" pitchFamily="34" charset="0"/>
              </a:rPr>
              <a:t>								</a:t>
            </a:r>
            <a:r>
              <a:rPr lang="en-US" altLang="en-US" sz="2400" b="1" dirty="0">
                <a:latin typeface="Arial Narrow" panose="020B0606020202030204" pitchFamily="34" charset="0"/>
              </a:rPr>
              <a:t>	</a:t>
            </a:r>
            <a:r>
              <a:rPr lang="en-US" altLang="en-US" sz="2400" i="1" dirty="0">
                <a:solidFill>
                  <a:srgbClr val="00B050"/>
                </a:solidFill>
                <a:latin typeface="Arial Narrow" panose="020B0606020202030204" pitchFamily="34" charset="0"/>
              </a:rPr>
              <a:t>The Self is Good, </a:t>
            </a:r>
            <a:r>
              <a:rPr lang="en-US" altLang="en-US" sz="2400" i="1" dirty="0">
                <a:solidFill>
                  <a:srgbClr val="3333FF"/>
                </a:solidFill>
                <a:latin typeface="Arial Narrow" panose="020B0606020202030204" pitchFamily="34" charset="0"/>
              </a:rPr>
              <a:t>The World is Well Ordered,</a:t>
            </a:r>
            <a:r>
              <a:rPr lang="en-US" altLang="en-US" sz="2400" i="1" dirty="0">
                <a:solidFill>
                  <a:srgbClr val="00B050"/>
                </a:solidFill>
                <a:latin typeface="Arial Narrow" panose="020B0606020202030204" pitchFamily="34" charset="0"/>
              </a:rPr>
              <a:t> </a:t>
            </a:r>
            <a:r>
              <a:rPr lang="en-US" altLang="en-US" sz="2400" i="1" dirty="0">
                <a:solidFill>
                  <a:srgbClr val="7030A0"/>
                </a:solidFill>
                <a:latin typeface="Arial Narrow" panose="020B0606020202030204" pitchFamily="34" charset="0"/>
              </a:rPr>
              <a:t>The World is Just</a:t>
            </a:r>
          </a:p>
        </p:txBody>
      </p:sp>
      <p:sp>
        <p:nvSpPr>
          <p:cNvPr id="40965" name="Text Box 5"/>
          <p:cNvSpPr txBox="1">
            <a:spLocks noChangeArrowheads="1"/>
          </p:cNvSpPr>
          <p:nvPr/>
        </p:nvSpPr>
        <p:spPr bwMode="auto">
          <a:xfrm>
            <a:off x="381000" y="3657600"/>
            <a:ext cx="7924800"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200" dirty="0">
                <a:latin typeface="Arial Narrow" panose="020B0606020202030204" pitchFamily="34" charset="0"/>
              </a:rPr>
              <a:t>___A. Train passenger injured b/c a cow wandered on to the tracks</a:t>
            </a:r>
          </a:p>
          <a:p>
            <a:pPr>
              <a:spcBef>
                <a:spcPct val="50000"/>
              </a:spcBef>
              <a:buClrTx/>
              <a:buSzTx/>
              <a:buFontTx/>
              <a:buNone/>
            </a:pPr>
            <a:r>
              <a:rPr lang="en-US" altLang="en-US" sz="2200" dirty="0">
                <a:latin typeface="Arial Narrow" panose="020B0606020202030204" pitchFamily="34" charset="0"/>
              </a:rPr>
              <a:t>___B. Train passenger injured, but cause of crash is never determined</a:t>
            </a:r>
          </a:p>
        </p:txBody>
      </p:sp>
      <p:sp>
        <p:nvSpPr>
          <p:cNvPr id="40966" name="Text Box 6"/>
          <p:cNvSpPr txBox="1">
            <a:spLocks noChangeArrowheads="1"/>
          </p:cNvSpPr>
          <p:nvPr/>
        </p:nvSpPr>
        <p:spPr bwMode="auto">
          <a:xfrm>
            <a:off x="381000" y="5181600"/>
            <a:ext cx="8610600"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200" dirty="0">
                <a:latin typeface="Arial Narrow" panose="020B0606020202030204" pitchFamily="34" charset="0"/>
              </a:rPr>
              <a:t>___A. Person whose child gets cancer due to second-hand smoke at home</a:t>
            </a:r>
          </a:p>
          <a:p>
            <a:pPr>
              <a:spcBef>
                <a:spcPct val="50000"/>
              </a:spcBef>
              <a:buClrTx/>
              <a:buSzTx/>
              <a:buFontTx/>
              <a:buNone/>
            </a:pPr>
            <a:r>
              <a:rPr lang="en-US" altLang="en-US" sz="2200" dirty="0">
                <a:latin typeface="Arial Narrow" panose="020B0606020202030204" pitchFamily="34" charset="0"/>
              </a:rPr>
              <a:t>___B. Person whose child gets cancer due to heredity </a:t>
            </a:r>
          </a:p>
        </p:txBody>
      </p:sp>
      <p:sp>
        <p:nvSpPr>
          <p:cNvPr id="40967" name="Text Box 7"/>
          <p:cNvSpPr txBox="1">
            <a:spLocks noChangeArrowheads="1"/>
          </p:cNvSpPr>
          <p:nvPr/>
        </p:nvSpPr>
        <p:spPr bwMode="auto">
          <a:xfrm>
            <a:off x="457200" y="28194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2400" b="1" dirty="0">
                <a:solidFill>
                  <a:srgbClr val="FF0000"/>
                </a:solidFill>
              </a:rPr>
              <a:t>X</a:t>
            </a:r>
          </a:p>
        </p:txBody>
      </p:sp>
      <p:sp>
        <p:nvSpPr>
          <p:cNvPr id="40968" name="Text Box 8"/>
          <p:cNvSpPr txBox="1">
            <a:spLocks noChangeArrowheads="1"/>
          </p:cNvSpPr>
          <p:nvPr/>
        </p:nvSpPr>
        <p:spPr bwMode="auto">
          <a:xfrm>
            <a:off x="457200" y="4114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2400" b="1" dirty="0">
                <a:solidFill>
                  <a:srgbClr val="FF0000"/>
                </a:solidFill>
              </a:rPr>
              <a:t>X</a:t>
            </a:r>
          </a:p>
        </p:txBody>
      </p:sp>
      <p:sp>
        <p:nvSpPr>
          <p:cNvPr id="40969" name="Text Box 9"/>
          <p:cNvSpPr txBox="1">
            <a:spLocks noChangeArrowheads="1"/>
          </p:cNvSpPr>
          <p:nvPr/>
        </p:nvSpPr>
        <p:spPr bwMode="auto">
          <a:xfrm>
            <a:off x="457200" y="51816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2400" b="1" dirty="0">
                <a:solidFill>
                  <a:srgbClr val="FF0000"/>
                </a:solidFill>
              </a:rPr>
              <a:t>X</a:t>
            </a:r>
          </a:p>
        </p:txBody>
      </p:sp>
      <p:sp>
        <p:nvSpPr>
          <p:cNvPr id="40970" name="Line 11"/>
          <p:cNvSpPr>
            <a:spLocks noChangeShapeType="1"/>
          </p:cNvSpPr>
          <p:nvPr/>
        </p:nvSpPr>
        <p:spPr bwMode="auto">
          <a:xfrm>
            <a:off x="1447800" y="3657600"/>
            <a:ext cx="419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1" name="Line 14"/>
          <p:cNvSpPr>
            <a:spLocks noChangeShapeType="1"/>
          </p:cNvSpPr>
          <p:nvPr/>
        </p:nvSpPr>
        <p:spPr bwMode="auto">
          <a:xfrm>
            <a:off x="1371600" y="5029200"/>
            <a:ext cx="419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2" name="Line 15"/>
          <p:cNvSpPr>
            <a:spLocks noChangeShapeType="1"/>
          </p:cNvSpPr>
          <p:nvPr/>
        </p:nvSpPr>
        <p:spPr bwMode="auto">
          <a:xfrm>
            <a:off x="1371600" y="6629400"/>
            <a:ext cx="419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080" name="Text Box 16"/>
          <p:cNvSpPr txBox="1">
            <a:spLocks noChangeArrowheads="1"/>
          </p:cNvSpPr>
          <p:nvPr/>
        </p:nvSpPr>
        <p:spPr bwMode="auto">
          <a:xfrm>
            <a:off x="1524000" y="6172200"/>
            <a:ext cx="3962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200" b="1">
                <a:solidFill>
                  <a:srgbClr val="00B050"/>
                </a:solidFill>
                <a:latin typeface="Arial Narrow" panose="020B0606020202030204" pitchFamily="34" charset="0"/>
              </a:rPr>
              <a:t>The self is good</a:t>
            </a:r>
          </a:p>
        </p:txBody>
      </p:sp>
      <p:sp>
        <p:nvSpPr>
          <p:cNvPr id="216081" name="Text Box 17"/>
          <p:cNvSpPr txBox="1">
            <a:spLocks noChangeArrowheads="1"/>
          </p:cNvSpPr>
          <p:nvPr/>
        </p:nvSpPr>
        <p:spPr bwMode="auto">
          <a:xfrm>
            <a:off x="1447800" y="4572000"/>
            <a:ext cx="3962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200" b="1">
                <a:solidFill>
                  <a:srgbClr val="3333FF"/>
                </a:solidFill>
                <a:latin typeface="Arial Narrow" panose="020B0606020202030204" pitchFamily="34" charset="0"/>
              </a:rPr>
              <a:t>The world is orderly, not random</a:t>
            </a:r>
          </a:p>
        </p:txBody>
      </p:sp>
      <p:sp>
        <p:nvSpPr>
          <p:cNvPr id="216082" name="Text Box 18"/>
          <p:cNvSpPr txBox="1">
            <a:spLocks noChangeArrowheads="1"/>
          </p:cNvSpPr>
          <p:nvPr/>
        </p:nvSpPr>
        <p:spPr bwMode="auto">
          <a:xfrm>
            <a:off x="1600200" y="3230563"/>
            <a:ext cx="3962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200" b="1">
                <a:solidFill>
                  <a:srgbClr val="7030A0"/>
                </a:solidFill>
                <a:latin typeface="Arial Narrow" panose="020B0606020202030204" pitchFamily="34" charset="0"/>
              </a:rPr>
              <a:t>The world is just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60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60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6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80" grpId="0"/>
      <p:bldP spid="216081" grpId="0"/>
      <p:bldP spid="21608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
          <p:cNvSpPr txBox="1">
            <a:spLocks noChangeArrowheads="1"/>
          </p:cNvSpPr>
          <p:nvPr/>
        </p:nvSpPr>
        <p:spPr bwMode="auto">
          <a:xfrm>
            <a:off x="2971800" y="2057400"/>
            <a:ext cx="525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endParaRPr lang="en-US" altLang="en-US" sz="2400"/>
          </a:p>
        </p:txBody>
      </p:sp>
      <p:sp>
        <p:nvSpPr>
          <p:cNvPr id="43011" name="Text Box 5"/>
          <p:cNvSpPr txBox="1">
            <a:spLocks noChangeArrowheads="1"/>
          </p:cNvSpPr>
          <p:nvPr/>
        </p:nvSpPr>
        <p:spPr bwMode="auto">
          <a:xfrm>
            <a:off x="685800" y="685800"/>
            <a:ext cx="8001000" cy="274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3600">
                <a:solidFill>
                  <a:srgbClr val="3333FF"/>
                </a:solidFill>
                <a:latin typeface="Arial Narrow" panose="020B0606020202030204" pitchFamily="34" charset="0"/>
              </a:rPr>
              <a:t>How People Restore Sense of Meaning Following Trauma</a:t>
            </a:r>
          </a:p>
          <a:p>
            <a:pPr>
              <a:spcBef>
                <a:spcPct val="0"/>
              </a:spcBef>
              <a:buClrTx/>
              <a:buSzTx/>
              <a:buFontTx/>
              <a:buNone/>
            </a:pPr>
            <a:endParaRPr lang="en-US" altLang="en-US" sz="2400">
              <a:latin typeface="Arial Narrow" panose="020B0606020202030204" pitchFamily="34" charset="0"/>
            </a:endParaRPr>
          </a:p>
          <a:p>
            <a:pPr>
              <a:spcBef>
                <a:spcPct val="0"/>
              </a:spcBef>
              <a:buClrTx/>
              <a:buSzTx/>
              <a:buFontTx/>
              <a:buNone/>
            </a:pPr>
            <a:r>
              <a:rPr lang="en-US" altLang="en-US" sz="2600">
                <a:latin typeface="Arial Narrow" panose="020B0606020202030204" pitchFamily="34" charset="0"/>
              </a:rPr>
              <a:t>1.  Seek out causes of event.</a:t>
            </a:r>
          </a:p>
          <a:p>
            <a:pPr>
              <a:spcBef>
                <a:spcPct val="0"/>
              </a:spcBef>
              <a:buClrTx/>
              <a:buSzTx/>
              <a:buFontTx/>
              <a:buNone/>
            </a:pPr>
            <a:endParaRPr lang="en-US" altLang="en-US" sz="2600">
              <a:latin typeface="Arial Narrow" panose="020B0606020202030204" pitchFamily="34" charset="0"/>
            </a:endParaRPr>
          </a:p>
          <a:p>
            <a:pPr>
              <a:spcBef>
                <a:spcPct val="0"/>
              </a:spcBef>
              <a:buClrTx/>
              <a:buSzTx/>
              <a:buFontTx/>
              <a:buNone/>
            </a:pPr>
            <a:r>
              <a:rPr lang="en-US" altLang="en-US" sz="2600">
                <a:latin typeface="Arial Narrow" panose="020B0606020202030204" pitchFamily="34" charset="0"/>
              </a:rPr>
              <a:t>2.  Re-adjust way of seeing life, and themselves.</a:t>
            </a:r>
          </a:p>
        </p:txBody>
      </p:sp>
      <p:pic>
        <p:nvPicPr>
          <p:cNvPr id="4301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0" y="3729038"/>
            <a:ext cx="1714500"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4650" y="3835400"/>
            <a:ext cx="3714750" cy="272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733800"/>
            <a:ext cx="1685925"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5" name="Text Box 9"/>
          <p:cNvSpPr txBox="1">
            <a:spLocks noChangeArrowheads="1"/>
          </p:cNvSpPr>
          <p:nvPr/>
        </p:nvSpPr>
        <p:spPr bwMode="auto">
          <a:xfrm>
            <a:off x="76200" y="6400800"/>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2400">
                <a:latin typeface="Arial Narrow" panose="020B0606020202030204" pitchFamily="34" charset="0"/>
              </a:rPr>
              <a:t>Victor Frankl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5"/>
          <p:cNvSpPr txBox="1">
            <a:spLocks noChangeArrowheads="1"/>
          </p:cNvSpPr>
          <p:nvPr/>
        </p:nvSpPr>
        <p:spPr bwMode="auto">
          <a:xfrm>
            <a:off x="342900" y="510671"/>
            <a:ext cx="8458200"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3600" dirty="0">
                <a:solidFill>
                  <a:srgbClr val="3333FF"/>
                </a:solidFill>
                <a:latin typeface="Arial Narrow" panose="020B0606020202030204" pitchFamily="34" charset="0"/>
              </a:rPr>
              <a:t>Cognitive Strategies for </a:t>
            </a:r>
          </a:p>
          <a:p>
            <a:pPr algn="ctr">
              <a:spcBef>
                <a:spcPct val="0"/>
              </a:spcBef>
              <a:buClrTx/>
              <a:buSzTx/>
              <a:buFontTx/>
              <a:buNone/>
            </a:pPr>
            <a:r>
              <a:rPr lang="en-US" altLang="en-US" sz="3600" dirty="0">
                <a:solidFill>
                  <a:srgbClr val="3333FF"/>
                </a:solidFill>
                <a:latin typeface="Arial Narrow" panose="020B0606020202030204" pitchFamily="34" charset="0"/>
              </a:rPr>
              <a:t>Overcoming Threatening Events</a:t>
            </a:r>
          </a:p>
          <a:p>
            <a:pPr algn="ctr">
              <a:spcBef>
                <a:spcPct val="0"/>
              </a:spcBef>
              <a:buClrTx/>
              <a:buSzTx/>
              <a:buFontTx/>
              <a:buNone/>
            </a:pPr>
            <a:endParaRPr lang="en-US" altLang="en-US" sz="3600" dirty="0">
              <a:solidFill>
                <a:srgbClr val="3333FF"/>
              </a:solidFill>
              <a:latin typeface="Arial Narrow" panose="020B0606020202030204" pitchFamily="34" charset="0"/>
            </a:endParaRPr>
          </a:p>
          <a:p>
            <a:pPr>
              <a:spcBef>
                <a:spcPct val="0"/>
              </a:spcBef>
              <a:buClrTx/>
              <a:buSzTx/>
              <a:buFontTx/>
              <a:buNone/>
            </a:pPr>
            <a:r>
              <a:rPr lang="en-US" altLang="en-US" sz="2400" dirty="0">
                <a:latin typeface="Arial Narrow" panose="020B0606020202030204" pitchFamily="34" charset="0"/>
              </a:rPr>
              <a:t>	</a:t>
            </a:r>
            <a:r>
              <a:rPr lang="en-US" altLang="en-US" sz="2600" dirty="0">
                <a:latin typeface="Arial Narrow" panose="020B0606020202030204" pitchFamily="34" charset="0"/>
              </a:rPr>
              <a:t>1.  Achieve a sense of meaning out of the event.</a:t>
            </a:r>
          </a:p>
          <a:p>
            <a:pPr>
              <a:spcBef>
                <a:spcPct val="0"/>
              </a:spcBef>
              <a:buClrTx/>
              <a:buSzTx/>
              <a:buFontTx/>
              <a:buNone/>
            </a:pPr>
            <a:endParaRPr lang="en-US" altLang="en-US" sz="2600" dirty="0">
              <a:latin typeface="Arial Narrow" panose="020B0606020202030204" pitchFamily="34" charset="0"/>
            </a:endParaRPr>
          </a:p>
          <a:p>
            <a:pPr>
              <a:spcBef>
                <a:spcPct val="0"/>
              </a:spcBef>
              <a:buClrTx/>
              <a:buSzTx/>
              <a:buFontTx/>
              <a:buNone/>
            </a:pPr>
            <a:r>
              <a:rPr lang="en-US" altLang="en-US" sz="2600" dirty="0">
                <a:latin typeface="Arial Narrow" panose="020B0606020202030204" pitchFamily="34" charset="0"/>
              </a:rPr>
              <a:t>	2.  Regain mastery over the event, or over life in general</a:t>
            </a:r>
          </a:p>
          <a:p>
            <a:pPr>
              <a:spcBef>
                <a:spcPct val="0"/>
              </a:spcBef>
              <a:buClrTx/>
              <a:buSzTx/>
              <a:buFontTx/>
              <a:buNone/>
            </a:pPr>
            <a:endParaRPr lang="en-US" altLang="en-US" sz="2600" dirty="0">
              <a:latin typeface="Arial Narrow" panose="020B0606020202030204" pitchFamily="34" charset="0"/>
            </a:endParaRPr>
          </a:p>
          <a:p>
            <a:pPr>
              <a:spcBef>
                <a:spcPct val="0"/>
              </a:spcBef>
              <a:buClrTx/>
              <a:buSzTx/>
              <a:buFontTx/>
              <a:buNone/>
            </a:pPr>
            <a:r>
              <a:rPr lang="en-US" altLang="en-US" sz="2600" dirty="0">
                <a:latin typeface="Arial Narrow" panose="020B0606020202030204" pitchFamily="34" charset="0"/>
              </a:rPr>
              <a:t>	3.  Enhance self-esteem</a:t>
            </a:r>
          </a:p>
        </p:txBody>
      </p:sp>
      <p:sp>
        <p:nvSpPr>
          <p:cNvPr id="2" name="TextBox 1">
            <a:extLst>
              <a:ext uri="{FF2B5EF4-FFF2-40B4-BE49-F238E27FC236}">
                <a16:creationId xmlns:a16="http://schemas.microsoft.com/office/drawing/2014/main" id="{B6CFA510-41F4-5713-3999-AC8D6588FAF7}"/>
              </a:ext>
            </a:extLst>
          </p:cNvPr>
          <p:cNvSpPr txBox="1"/>
          <p:nvPr/>
        </p:nvSpPr>
        <p:spPr>
          <a:xfrm>
            <a:off x="685800" y="4555664"/>
            <a:ext cx="4419600" cy="1631216"/>
          </a:xfrm>
          <a:prstGeom prst="rect">
            <a:avLst/>
          </a:prstGeom>
          <a:noFill/>
        </p:spPr>
        <p:txBody>
          <a:bodyPr wrap="square" rtlCol="0">
            <a:spAutoFit/>
          </a:bodyPr>
          <a:lstStyle/>
          <a:p>
            <a:r>
              <a:rPr lang="en-US" sz="2000" dirty="0"/>
              <a:t>NOTE:  </a:t>
            </a:r>
            <a:r>
              <a:rPr lang="en-US" sz="2000" i="1" dirty="0"/>
              <a:t>But what about people who can’t find meaning, despite trying?  Loss of child, victim of parental abuse?   We will discuss in coming weeks, but your thoughts?</a:t>
            </a:r>
          </a:p>
        </p:txBody>
      </p:sp>
      <p:pic>
        <p:nvPicPr>
          <p:cNvPr id="3" name="Picture 2">
            <a:extLst>
              <a:ext uri="{FF2B5EF4-FFF2-40B4-BE49-F238E27FC236}">
                <a16:creationId xmlns:a16="http://schemas.microsoft.com/office/drawing/2014/main" id="{7C1CAF3D-DF29-BB19-793E-F5E8B84E634D}"/>
              </a:ext>
            </a:extLst>
          </p:cNvPr>
          <p:cNvPicPr>
            <a:picLocks noChangeAspect="1"/>
          </p:cNvPicPr>
          <p:nvPr/>
        </p:nvPicPr>
        <p:blipFill>
          <a:blip r:embed="rId2"/>
          <a:stretch>
            <a:fillRect/>
          </a:stretch>
        </p:blipFill>
        <p:spPr>
          <a:xfrm>
            <a:off x="6321347" y="4381334"/>
            <a:ext cx="2365453" cy="2365453"/>
          </a:xfrm>
          <a:prstGeom prst="rect">
            <a:avLst/>
          </a:prstGeom>
        </p:spPr>
      </p:pic>
      <p:sp>
        <p:nvSpPr>
          <p:cNvPr id="5" name="TextBox 4">
            <a:extLst>
              <a:ext uri="{FF2B5EF4-FFF2-40B4-BE49-F238E27FC236}">
                <a16:creationId xmlns:a16="http://schemas.microsoft.com/office/drawing/2014/main" id="{A7E8B71C-4011-7A23-B3D9-3E2D275D2963}"/>
              </a:ext>
            </a:extLst>
          </p:cNvPr>
          <p:cNvSpPr txBox="1"/>
          <p:nvPr/>
        </p:nvSpPr>
        <p:spPr>
          <a:xfrm>
            <a:off x="607974" y="6276944"/>
            <a:ext cx="5105400" cy="400110"/>
          </a:xfrm>
          <a:prstGeom prst="rect">
            <a:avLst/>
          </a:prstGeom>
          <a:noFill/>
        </p:spPr>
        <p:txBody>
          <a:bodyPr wrap="square" rtlCol="0">
            <a:spAutoFit/>
          </a:bodyPr>
          <a:lstStyle/>
          <a:p>
            <a:r>
              <a:rPr lang="en-US" sz="2000" dirty="0"/>
              <a:t>Maybe like learned helplessness.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4"/>
          <p:cNvSpPr txBox="1">
            <a:spLocks noChangeArrowheads="1"/>
          </p:cNvSpPr>
          <p:nvPr/>
        </p:nvSpPr>
        <p:spPr bwMode="auto">
          <a:xfrm>
            <a:off x="685800" y="685800"/>
            <a:ext cx="8001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latin typeface="Arial Narrow" panose="020B0606020202030204" pitchFamily="34" charset="0"/>
              </a:rPr>
              <a:t>Taylor Article: Adjusting to Threatening Events</a:t>
            </a:r>
          </a:p>
        </p:txBody>
      </p:sp>
      <p:sp>
        <p:nvSpPr>
          <p:cNvPr id="45059" name="Text Box 5"/>
          <p:cNvSpPr txBox="1">
            <a:spLocks noChangeArrowheads="1"/>
          </p:cNvSpPr>
          <p:nvPr/>
        </p:nvSpPr>
        <p:spPr bwMode="auto">
          <a:xfrm>
            <a:off x="609600" y="1981200"/>
            <a:ext cx="79248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latin typeface="Arial Narrow" panose="020B0606020202030204" pitchFamily="34" charset="0"/>
              </a:rPr>
              <a:t>Meaning is key to coping.  But what about bad situations where there is no clear cause?</a:t>
            </a:r>
          </a:p>
          <a:p>
            <a:pPr>
              <a:spcBef>
                <a:spcPct val="50000"/>
              </a:spcBef>
              <a:buClrTx/>
              <a:buSzTx/>
              <a:buFontTx/>
              <a:buNone/>
            </a:pPr>
            <a:r>
              <a:rPr lang="en-US" altLang="en-US" sz="2400">
                <a:latin typeface="Arial Narrow" panose="020B0606020202030204" pitchFamily="34" charset="0"/>
              </a:rPr>
              <a:t>Subjects in Taylor article are: _______________________</a:t>
            </a:r>
          </a:p>
        </p:txBody>
      </p:sp>
      <p:sp>
        <p:nvSpPr>
          <p:cNvPr id="220166" name="Text Box 6"/>
          <p:cNvSpPr txBox="1">
            <a:spLocks noChangeArrowheads="1"/>
          </p:cNvSpPr>
          <p:nvPr/>
        </p:nvSpPr>
        <p:spPr bwMode="auto">
          <a:xfrm>
            <a:off x="4038600" y="2819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solidFill>
                  <a:srgbClr val="0070C0"/>
                </a:solidFill>
                <a:latin typeface="Arial Narrow" panose="020B0606020202030204" pitchFamily="34" charset="0"/>
              </a:rPr>
              <a:t>women with breast cancer</a:t>
            </a:r>
          </a:p>
        </p:txBody>
      </p:sp>
      <p:sp>
        <p:nvSpPr>
          <p:cNvPr id="45061" name="Text Box 7"/>
          <p:cNvSpPr txBox="1">
            <a:spLocks noChangeArrowheads="1"/>
          </p:cNvSpPr>
          <p:nvPr/>
        </p:nvSpPr>
        <p:spPr bwMode="auto">
          <a:xfrm>
            <a:off x="762000" y="3962400"/>
            <a:ext cx="7010400" cy="246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latin typeface="Arial Narrow" panose="020B0606020202030204" pitchFamily="34" charset="0"/>
              </a:rPr>
              <a:t>Is cause of breast cancer (on individual level) known?  ____</a:t>
            </a:r>
          </a:p>
          <a:p>
            <a:pPr>
              <a:spcBef>
                <a:spcPct val="50000"/>
              </a:spcBef>
              <a:buClrTx/>
              <a:buSzTx/>
              <a:buFontTx/>
              <a:buNone/>
            </a:pPr>
            <a:r>
              <a:rPr lang="en-US" altLang="en-US" sz="2400">
                <a:latin typeface="Arial Narrow" panose="020B0606020202030204" pitchFamily="34" charset="0"/>
              </a:rPr>
              <a:t>Do women with breast cancer typically accept 		 that there is no single, diagnosable cause?                   ____</a:t>
            </a:r>
          </a:p>
          <a:p>
            <a:pPr>
              <a:spcBef>
                <a:spcPct val="50000"/>
              </a:spcBef>
              <a:buClrTx/>
              <a:buSzTx/>
              <a:buFontTx/>
              <a:buNone/>
            </a:pPr>
            <a:endParaRPr lang="en-US" altLang="en-US" sz="2400">
              <a:latin typeface="Arial Narrow" panose="020B0606020202030204" pitchFamily="34" charset="0"/>
            </a:endParaRPr>
          </a:p>
          <a:p>
            <a:pPr>
              <a:spcBef>
                <a:spcPct val="50000"/>
              </a:spcBef>
              <a:buClrTx/>
              <a:buSzTx/>
              <a:buFontTx/>
              <a:buNone/>
            </a:pPr>
            <a:r>
              <a:rPr lang="en-US" altLang="en-US" sz="2400">
                <a:latin typeface="Arial Narrow" panose="020B0606020202030204" pitchFamily="34" charset="0"/>
              </a:rPr>
              <a:t>Why is this?</a:t>
            </a:r>
          </a:p>
        </p:txBody>
      </p:sp>
      <p:sp>
        <p:nvSpPr>
          <p:cNvPr id="220168" name="Text Box 8"/>
          <p:cNvSpPr txBox="1">
            <a:spLocks noChangeArrowheads="1"/>
          </p:cNvSpPr>
          <p:nvPr/>
        </p:nvSpPr>
        <p:spPr bwMode="auto">
          <a:xfrm>
            <a:off x="6934200" y="38862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2400" b="1" dirty="0">
                <a:solidFill>
                  <a:srgbClr val="FF0000"/>
                </a:solidFill>
                <a:latin typeface="Arial Narrow" panose="020B0606020202030204" pitchFamily="34" charset="0"/>
              </a:rPr>
              <a:t>No</a:t>
            </a:r>
          </a:p>
        </p:txBody>
      </p:sp>
      <p:sp>
        <p:nvSpPr>
          <p:cNvPr id="220169" name="Text Box 9"/>
          <p:cNvSpPr txBox="1">
            <a:spLocks noChangeArrowheads="1"/>
          </p:cNvSpPr>
          <p:nvPr/>
        </p:nvSpPr>
        <p:spPr bwMode="auto">
          <a:xfrm>
            <a:off x="6934200" y="4751749"/>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2400" b="1" dirty="0">
                <a:solidFill>
                  <a:srgbClr val="FF0000"/>
                </a:solidFill>
                <a:latin typeface="Arial Narrow" panose="020B0606020202030204" pitchFamily="34" charset="0"/>
              </a:rPr>
              <a:t>No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1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016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0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6" grpId="0"/>
      <p:bldP spid="220168" grpId="0"/>
      <p:bldP spid="22016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219200"/>
            <a:ext cx="8610600" cy="4401205"/>
          </a:xfrm>
          <a:prstGeom prst="rect">
            <a:avLst/>
          </a:prstGeom>
          <a:noFill/>
        </p:spPr>
        <p:txBody>
          <a:bodyPr wrap="square" rtlCol="0">
            <a:spAutoFit/>
          </a:bodyPr>
          <a:lstStyle/>
          <a:p>
            <a:pPr algn="ctr"/>
            <a:r>
              <a:rPr lang="en-US" sz="3200" dirty="0">
                <a:solidFill>
                  <a:srgbClr val="0070C0"/>
                </a:solidFill>
              </a:rPr>
              <a:t>Review Question 2</a:t>
            </a:r>
          </a:p>
          <a:p>
            <a:pPr algn="ctr"/>
            <a:endParaRPr lang="en-US" sz="3200" dirty="0">
              <a:solidFill>
                <a:srgbClr val="0070C0"/>
              </a:solidFill>
            </a:endParaRPr>
          </a:p>
          <a:p>
            <a:r>
              <a:rPr lang="en-US" dirty="0"/>
              <a:t>Who is more likely to deny the risks of Near Miss Asthma Death (NMAD)?</a:t>
            </a:r>
          </a:p>
          <a:p>
            <a:endParaRPr lang="en-US" dirty="0"/>
          </a:p>
          <a:p>
            <a:r>
              <a:rPr lang="en-US" dirty="0"/>
              <a:t>____ People who have no asthma and aren’t affected by it</a:t>
            </a:r>
          </a:p>
          <a:p>
            <a:r>
              <a:rPr lang="en-US" dirty="0"/>
              <a:t>____ People with asthma who never had NMAD</a:t>
            </a:r>
          </a:p>
          <a:p>
            <a:r>
              <a:rPr lang="en-US" dirty="0"/>
              <a:t>____ People with asthma who had an NMAD experience</a:t>
            </a:r>
          </a:p>
          <a:p>
            <a:r>
              <a:rPr lang="en-US" dirty="0"/>
              <a:t>____ All people with asthma (had or hadn’t had NMAD event)</a:t>
            </a:r>
          </a:p>
          <a:p>
            <a:r>
              <a:rPr lang="en-US" dirty="0"/>
              <a:t>____ None of the above</a:t>
            </a:r>
          </a:p>
          <a:p>
            <a:endParaRPr lang="en-US" dirty="0"/>
          </a:p>
        </p:txBody>
      </p:sp>
      <p:sp>
        <p:nvSpPr>
          <p:cNvPr id="4" name="TextBox 3"/>
          <p:cNvSpPr txBox="1"/>
          <p:nvPr/>
        </p:nvSpPr>
        <p:spPr>
          <a:xfrm>
            <a:off x="457200" y="4038600"/>
            <a:ext cx="533400" cy="461665"/>
          </a:xfrm>
          <a:prstGeom prst="rect">
            <a:avLst/>
          </a:prstGeom>
          <a:noFill/>
        </p:spPr>
        <p:txBody>
          <a:bodyPr wrap="square" rtlCol="0">
            <a:spAutoFit/>
          </a:bodyPr>
          <a:lstStyle/>
          <a:p>
            <a:pPr algn="ctr"/>
            <a:r>
              <a:rPr lang="en-US" dirty="0">
                <a:solidFill>
                  <a:srgbClr val="FF0000"/>
                </a:solidFill>
              </a:rPr>
              <a:t>X</a:t>
            </a:r>
          </a:p>
        </p:txBody>
      </p:sp>
    </p:spTree>
    <p:extLst>
      <p:ext uri="{BB962C8B-B14F-4D97-AF65-F5344CB8AC3E}">
        <p14:creationId xmlns:p14="http://schemas.microsoft.com/office/powerpoint/2010/main" val="213386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4"/>
          <p:cNvSpPr txBox="1">
            <a:spLocks noChangeArrowheads="1"/>
          </p:cNvSpPr>
          <p:nvPr/>
        </p:nvSpPr>
        <p:spPr bwMode="auto">
          <a:xfrm>
            <a:off x="533400" y="533400"/>
            <a:ext cx="8077200"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3600" dirty="0">
                <a:solidFill>
                  <a:srgbClr val="3333FF"/>
                </a:solidFill>
                <a:latin typeface="Arial Narrow" panose="020B0606020202030204" pitchFamily="34" charset="0"/>
              </a:rPr>
              <a:t>Self-Identified Causes of Breast Cancer </a:t>
            </a:r>
          </a:p>
          <a:p>
            <a:pPr algn="ctr">
              <a:spcBef>
                <a:spcPct val="0"/>
              </a:spcBef>
              <a:buClrTx/>
              <a:buSzTx/>
              <a:buFontTx/>
              <a:buNone/>
            </a:pPr>
            <a:r>
              <a:rPr lang="en-US" altLang="en-US" sz="2200" i="1" dirty="0">
                <a:solidFill>
                  <a:srgbClr val="3333FF"/>
                </a:solidFill>
                <a:latin typeface="Arial Narrow" panose="020B0606020202030204" pitchFamily="34" charset="0"/>
              </a:rPr>
              <a:t>Taylor, et al., 1983</a:t>
            </a:r>
          </a:p>
          <a:p>
            <a:pPr algn="ctr">
              <a:spcBef>
                <a:spcPct val="0"/>
              </a:spcBef>
              <a:buClrTx/>
              <a:buSzTx/>
              <a:buFontTx/>
              <a:buNone/>
            </a:pPr>
            <a:endParaRPr lang="en-US" altLang="en-US" sz="2200" i="1" dirty="0">
              <a:solidFill>
                <a:srgbClr val="3333FF"/>
              </a:solidFill>
              <a:latin typeface="Arial Narrow" panose="020B0606020202030204" pitchFamily="34" charset="0"/>
            </a:endParaRPr>
          </a:p>
          <a:p>
            <a:pPr>
              <a:spcBef>
                <a:spcPct val="0"/>
              </a:spcBef>
              <a:buClrTx/>
              <a:buSzTx/>
              <a:buFontTx/>
              <a:buNone/>
            </a:pPr>
            <a:r>
              <a:rPr lang="en-US" altLang="en-US" sz="2400" dirty="0">
                <a:latin typeface="Arial Narrow" panose="020B0606020202030204" pitchFamily="34" charset="0"/>
              </a:rPr>
              <a:t>		a.  Stress, esp. relationship		41%</a:t>
            </a:r>
          </a:p>
          <a:p>
            <a:pPr>
              <a:spcBef>
                <a:spcPct val="0"/>
              </a:spcBef>
              <a:buClrTx/>
              <a:buSzTx/>
              <a:buFontTx/>
              <a:buNone/>
            </a:pPr>
            <a:r>
              <a:rPr lang="en-US" altLang="en-US" sz="2400" dirty="0">
                <a:latin typeface="Arial Narrow" panose="020B0606020202030204" pitchFamily="34" charset="0"/>
              </a:rPr>
              <a:t>				</a:t>
            </a:r>
          </a:p>
          <a:p>
            <a:pPr>
              <a:spcBef>
                <a:spcPct val="0"/>
              </a:spcBef>
              <a:buClrTx/>
              <a:buSzTx/>
              <a:buFontTx/>
              <a:buNone/>
            </a:pPr>
            <a:r>
              <a:rPr lang="en-US" altLang="en-US" sz="2400" dirty="0">
                <a:latin typeface="Arial Narrow" panose="020B0606020202030204" pitchFamily="34" charset="0"/>
              </a:rPr>
              <a:t>		b.  Carcinogen				32%</a:t>
            </a:r>
          </a:p>
          <a:p>
            <a:pPr>
              <a:spcBef>
                <a:spcPct val="0"/>
              </a:spcBef>
              <a:buClrTx/>
              <a:buSzTx/>
              <a:buFontTx/>
              <a:buNone/>
            </a:pPr>
            <a:endParaRPr lang="en-US" altLang="en-US" sz="2400" dirty="0">
              <a:latin typeface="Arial Narrow" panose="020B0606020202030204" pitchFamily="34" charset="0"/>
            </a:endParaRPr>
          </a:p>
          <a:p>
            <a:pPr>
              <a:spcBef>
                <a:spcPct val="0"/>
              </a:spcBef>
              <a:buClrTx/>
              <a:buSzTx/>
              <a:buFontTx/>
              <a:buNone/>
            </a:pPr>
            <a:r>
              <a:rPr lang="en-US" altLang="en-US" sz="2400" dirty="0">
                <a:latin typeface="Arial Narrow" panose="020B0606020202030204" pitchFamily="34" charset="0"/>
              </a:rPr>
              <a:t>		c.  Hereditary				26%</a:t>
            </a:r>
          </a:p>
          <a:p>
            <a:pPr>
              <a:spcBef>
                <a:spcPct val="0"/>
              </a:spcBef>
              <a:buClrTx/>
              <a:buSzTx/>
              <a:buFontTx/>
              <a:buNone/>
            </a:pPr>
            <a:endParaRPr lang="en-US" altLang="en-US" sz="2400" dirty="0">
              <a:latin typeface="Arial Narrow" panose="020B0606020202030204" pitchFamily="34" charset="0"/>
            </a:endParaRPr>
          </a:p>
          <a:p>
            <a:pPr>
              <a:spcBef>
                <a:spcPct val="0"/>
              </a:spcBef>
              <a:buClrTx/>
              <a:buSzTx/>
              <a:buFontTx/>
              <a:buNone/>
            </a:pPr>
            <a:r>
              <a:rPr lang="en-US" altLang="en-US" sz="2400" dirty="0">
                <a:latin typeface="Arial Narrow" panose="020B0606020202030204" pitchFamily="34" charset="0"/>
              </a:rPr>
              <a:t>		d.  Diet					17%</a:t>
            </a:r>
          </a:p>
          <a:p>
            <a:pPr>
              <a:spcBef>
                <a:spcPct val="0"/>
              </a:spcBef>
              <a:buClrTx/>
              <a:buSzTx/>
              <a:buFontTx/>
              <a:buNone/>
            </a:pPr>
            <a:endParaRPr lang="en-US" altLang="en-US" sz="2400" dirty="0">
              <a:latin typeface="Arial Narrow" panose="020B0606020202030204" pitchFamily="34" charset="0"/>
            </a:endParaRPr>
          </a:p>
          <a:p>
            <a:pPr>
              <a:spcBef>
                <a:spcPct val="0"/>
              </a:spcBef>
              <a:buClrTx/>
              <a:buSzTx/>
              <a:buFontTx/>
              <a:buNone/>
            </a:pPr>
            <a:r>
              <a:rPr lang="en-US" altLang="en-US" sz="2400" dirty="0">
                <a:latin typeface="Arial Narrow" panose="020B0606020202030204" pitchFamily="34" charset="0"/>
              </a:rPr>
              <a:t>		e.  Freak event  				10%</a:t>
            </a:r>
          </a:p>
          <a:p>
            <a:pPr>
              <a:spcBef>
                <a:spcPct val="0"/>
              </a:spcBef>
              <a:buClrTx/>
              <a:buSzTx/>
              <a:buFontTx/>
              <a:buNone/>
            </a:pPr>
            <a:endParaRPr lang="en-US" altLang="en-US" sz="2400" i="1" dirty="0">
              <a:latin typeface="Arial Narrow" panose="020B0606020202030204" pitchFamily="34" charset="0"/>
            </a:endParaRPr>
          </a:p>
          <a:p>
            <a:pPr>
              <a:spcBef>
                <a:spcPct val="0"/>
              </a:spcBef>
              <a:buClrTx/>
              <a:buSzTx/>
              <a:buFontTx/>
              <a:buNone/>
            </a:pPr>
            <a:r>
              <a:rPr lang="en-US" altLang="en-US" sz="2400" i="1" dirty="0">
                <a:latin typeface="Arial Narrow" panose="020B0606020202030204" pitchFamily="34" charset="0"/>
              </a:rPr>
              <a:t>Note:  Some women listed multiple causes, thus total more than 100%</a:t>
            </a:r>
          </a:p>
          <a:p>
            <a:pPr>
              <a:spcBef>
                <a:spcPct val="0"/>
              </a:spcBef>
              <a:buClrTx/>
              <a:buSzTx/>
              <a:buFontTx/>
              <a:buNone/>
            </a:pPr>
            <a:endParaRPr lang="en-US" altLang="en-US" sz="2400" i="1" dirty="0">
              <a:latin typeface="Arial Narrow" panose="020B0606020202030204" pitchFamily="34" charset="0"/>
            </a:endParaRPr>
          </a:p>
          <a:p>
            <a:pPr>
              <a:spcBef>
                <a:spcPct val="0"/>
              </a:spcBef>
              <a:buClrTx/>
              <a:buSzTx/>
              <a:buFontTx/>
              <a:buNone/>
            </a:pPr>
            <a:r>
              <a:rPr lang="en-US" altLang="en-US" sz="2400" b="1" i="1" dirty="0">
                <a:latin typeface="Arial Narrow" panose="020B0606020202030204" pitchFamily="34" charset="0"/>
              </a:rPr>
              <a:t>Almost NO women said there was no cause.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4"/>
          <p:cNvSpPr txBox="1">
            <a:spLocks noChangeArrowheads="1"/>
          </p:cNvSpPr>
          <p:nvPr/>
        </p:nvSpPr>
        <p:spPr bwMode="auto">
          <a:xfrm>
            <a:off x="0" y="914400"/>
            <a:ext cx="9144000"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3600">
                <a:solidFill>
                  <a:srgbClr val="3333FF"/>
                </a:solidFill>
                <a:latin typeface="Arial Narrow" panose="020B0606020202030204" pitchFamily="34" charset="0"/>
              </a:rPr>
              <a:t>Adopting New Meanings About Life</a:t>
            </a:r>
            <a:r>
              <a:rPr lang="en-US" altLang="en-US" sz="2400">
                <a:latin typeface="Arial Narrow" panose="020B0606020202030204" pitchFamily="34" charset="0"/>
              </a:rPr>
              <a:t> </a:t>
            </a:r>
          </a:p>
          <a:p>
            <a:pPr>
              <a:spcBef>
                <a:spcPct val="0"/>
              </a:spcBef>
              <a:buClrTx/>
              <a:buSzTx/>
              <a:buFontTx/>
              <a:buNone/>
            </a:pPr>
            <a:endParaRPr lang="en-US" altLang="en-US" sz="2400">
              <a:latin typeface="Arial Narrow" panose="020B0606020202030204" pitchFamily="34" charset="0"/>
            </a:endParaRPr>
          </a:p>
          <a:p>
            <a:pPr>
              <a:spcBef>
                <a:spcPct val="0"/>
              </a:spcBef>
              <a:buClrTx/>
              <a:buSzTx/>
              <a:buFontTx/>
              <a:buNone/>
            </a:pPr>
            <a:endParaRPr lang="en-US" altLang="en-US" sz="2400">
              <a:latin typeface="Arial Narrow" panose="020B0606020202030204" pitchFamily="34" charset="0"/>
            </a:endParaRPr>
          </a:p>
          <a:p>
            <a:pPr>
              <a:spcBef>
                <a:spcPct val="0"/>
              </a:spcBef>
              <a:buClrTx/>
              <a:buSzTx/>
              <a:buFontTx/>
              <a:buNone/>
            </a:pPr>
            <a:r>
              <a:rPr lang="en-US" altLang="en-US" sz="2400" b="1">
                <a:latin typeface="Arial Narrow" panose="020B0606020202030204" pitchFamily="34" charset="0"/>
              </a:rPr>
              <a:t>  a.</a:t>
            </a:r>
            <a:r>
              <a:rPr lang="en-US" altLang="en-US" sz="2400">
                <a:latin typeface="Arial Narrow" panose="020B0606020202030204" pitchFamily="34" charset="0"/>
              </a:rPr>
              <a:t>  </a:t>
            </a:r>
            <a:r>
              <a:rPr lang="en-US" altLang="en-US" sz="2400" b="1">
                <a:latin typeface="Arial Narrow" panose="020B0606020202030204" pitchFamily="34" charset="0"/>
              </a:rPr>
              <a:t>New attitude toward life</a:t>
            </a:r>
          </a:p>
          <a:p>
            <a:pPr>
              <a:spcBef>
                <a:spcPct val="0"/>
              </a:spcBef>
              <a:buClrTx/>
              <a:buSzTx/>
              <a:buFontTx/>
              <a:buNone/>
            </a:pPr>
            <a:endParaRPr lang="en-US" altLang="en-US" sz="2400" b="1" i="1">
              <a:latin typeface="Arial Narrow" panose="020B0606020202030204" pitchFamily="34" charset="0"/>
            </a:endParaRPr>
          </a:p>
          <a:p>
            <a:pPr>
              <a:spcBef>
                <a:spcPct val="0"/>
              </a:spcBef>
              <a:buClrTx/>
              <a:buSzTx/>
              <a:buFontTx/>
              <a:buNone/>
            </a:pPr>
            <a:r>
              <a:rPr lang="en-US" altLang="en-US" sz="2400" i="1">
                <a:latin typeface="Arial Narrow" panose="020B0606020202030204" pitchFamily="34" charset="0"/>
              </a:rPr>
              <a:t>	I feel as if I were for the first time really conscious.</a:t>
            </a:r>
          </a:p>
          <a:p>
            <a:pPr>
              <a:spcBef>
                <a:spcPct val="0"/>
              </a:spcBef>
              <a:buClrTx/>
              <a:buSzTx/>
              <a:buFontTx/>
              <a:buNone/>
            </a:pPr>
            <a:r>
              <a:rPr lang="en-US" altLang="en-US" sz="2400" i="1">
                <a:latin typeface="Arial Narrow" panose="020B0606020202030204" pitchFamily="34" charset="0"/>
              </a:rPr>
              <a:t>	I have much more enjoyment each day, each moment. All those things 	you get entangled with don’t seem to be part of my life right now.</a:t>
            </a:r>
          </a:p>
          <a:p>
            <a:pPr>
              <a:spcBef>
                <a:spcPct val="0"/>
              </a:spcBef>
              <a:buClrTx/>
              <a:buSzTx/>
              <a:buFontTx/>
              <a:buNone/>
            </a:pPr>
            <a:r>
              <a:rPr lang="en-US" altLang="en-US" sz="2400" i="1">
                <a:latin typeface="Arial Narrow" panose="020B0606020202030204" pitchFamily="34" charset="0"/>
              </a:rPr>
              <a:t>				</a:t>
            </a:r>
          </a:p>
          <a:p>
            <a:pPr>
              <a:spcBef>
                <a:spcPct val="0"/>
              </a:spcBef>
              <a:buClrTx/>
              <a:buSzTx/>
              <a:buFontTx/>
              <a:buNone/>
            </a:pPr>
            <a:r>
              <a:rPr lang="en-US" altLang="en-US" sz="2400">
                <a:latin typeface="Arial Narrow" panose="020B0606020202030204" pitchFamily="34" charset="0"/>
              </a:rPr>
              <a:t>  </a:t>
            </a:r>
            <a:r>
              <a:rPr lang="en-US" altLang="en-US" sz="2400" b="1">
                <a:latin typeface="Arial Narrow" panose="020B0606020202030204" pitchFamily="34" charset="0"/>
              </a:rPr>
              <a:t>b.   Self knowledge</a:t>
            </a:r>
          </a:p>
          <a:p>
            <a:pPr>
              <a:spcBef>
                <a:spcPct val="0"/>
              </a:spcBef>
              <a:buClrTx/>
              <a:buSzTx/>
              <a:buFontTx/>
              <a:buNone/>
            </a:pPr>
            <a:endParaRPr lang="en-US" altLang="en-US" sz="2400" b="1" i="1">
              <a:latin typeface="Arial Narrow" panose="020B0606020202030204" pitchFamily="34" charset="0"/>
            </a:endParaRPr>
          </a:p>
          <a:p>
            <a:pPr>
              <a:spcBef>
                <a:spcPct val="0"/>
              </a:spcBef>
              <a:buClrTx/>
              <a:buSzTx/>
              <a:buFontTx/>
              <a:buNone/>
            </a:pPr>
            <a:r>
              <a:rPr lang="en-US" altLang="en-US" sz="2400" i="1">
                <a:latin typeface="Arial Narrow" panose="020B0606020202030204" pitchFamily="34" charset="0"/>
              </a:rPr>
              <a:t>	It’s a bit like holding up a mirror to one’s face when one can’t turn 	around.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4"/>
          <p:cNvSpPr txBox="1">
            <a:spLocks noChangeArrowheads="1"/>
          </p:cNvSpPr>
          <p:nvPr/>
        </p:nvSpPr>
        <p:spPr bwMode="auto">
          <a:xfrm>
            <a:off x="304800" y="838200"/>
            <a:ext cx="8686800" cy="526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3600">
                <a:solidFill>
                  <a:srgbClr val="3333FF"/>
                </a:solidFill>
                <a:latin typeface="Arial Narrow" panose="020B0606020202030204" pitchFamily="34" charset="0"/>
              </a:rPr>
              <a:t>Patients’ Behavioral Responses to Their Cancer</a:t>
            </a:r>
          </a:p>
          <a:p>
            <a:pPr algn="ctr">
              <a:spcBef>
                <a:spcPct val="0"/>
              </a:spcBef>
              <a:buClrTx/>
              <a:buSzTx/>
              <a:buFontTx/>
              <a:buNone/>
            </a:pPr>
            <a:endParaRPr lang="en-US" altLang="en-US" sz="3600">
              <a:solidFill>
                <a:srgbClr val="3333FF"/>
              </a:solidFill>
              <a:latin typeface="Arial Narrow" panose="020B0606020202030204" pitchFamily="34" charset="0"/>
            </a:endParaRPr>
          </a:p>
          <a:p>
            <a:pPr>
              <a:spcBef>
                <a:spcPct val="0"/>
              </a:spcBef>
              <a:buClrTx/>
              <a:buSzTx/>
              <a:buFontTx/>
              <a:buNone/>
            </a:pPr>
            <a:r>
              <a:rPr lang="en-US" altLang="en-US" sz="2400">
                <a:latin typeface="Arial Narrow" panose="020B0606020202030204" pitchFamily="34" charset="0"/>
              </a:rPr>
              <a:t>Change diet</a:t>
            </a:r>
          </a:p>
          <a:p>
            <a:pPr>
              <a:spcBef>
                <a:spcPct val="0"/>
              </a:spcBef>
              <a:buClrTx/>
              <a:buSzTx/>
              <a:buFontTx/>
              <a:buNone/>
            </a:pPr>
            <a:endParaRPr lang="en-US" altLang="en-US" sz="2400">
              <a:latin typeface="Arial Narrow" panose="020B0606020202030204" pitchFamily="34" charset="0"/>
            </a:endParaRPr>
          </a:p>
          <a:p>
            <a:pPr>
              <a:spcBef>
                <a:spcPct val="0"/>
              </a:spcBef>
              <a:buClrTx/>
              <a:buSzTx/>
              <a:buFontTx/>
              <a:buNone/>
            </a:pPr>
            <a:r>
              <a:rPr lang="en-US" altLang="en-US" sz="2400">
                <a:latin typeface="Arial Narrow" panose="020B0606020202030204" pitchFamily="34" charset="0"/>
              </a:rPr>
              <a:t>Quit other meds that they (wrongly) think may be associated with cancer</a:t>
            </a:r>
          </a:p>
          <a:p>
            <a:pPr>
              <a:spcBef>
                <a:spcPct val="0"/>
              </a:spcBef>
              <a:buClrTx/>
              <a:buSzTx/>
              <a:buFontTx/>
              <a:buNone/>
            </a:pPr>
            <a:endParaRPr lang="en-US" altLang="en-US" sz="2400">
              <a:latin typeface="Arial Narrow" panose="020B0606020202030204" pitchFamily="34" charset="0"/>
            </a:endParaRPr>
          </a:p>
          <a:p>
            <a:pPr>
              <a:spcBef>
                <a:spcPct val="0"/>
              </a:spcBef>
              <a:buClrTx/>
              <a:buSzTx/>
              <a:buFontTx/>
              <a:buNone/>
            </a:pPr>
            <a:r>
              <a:rPr lang="en-US" altLang="en-US" sz="2400">
                <a:latin typeface="Arial Narrow" panose="020B0606020202030204" pitchFamily="34" charset="0"/>
              </a:rPr>
              <a:t>Educate self on cancer</a:t>
            </a:r>
          </a:p>
          <a:p>
            <a:pPr>
              <a:spcBef>
                <a:spcPct val="0"/>
              </a:spcBef>
              <a:buClrTx/>
              <a:buSzTx/>
              <a:buFontTx/>
              <a:buNone/>
            </a:pPr>
            <a:endParaRPr lang="en-US" altLang="en-US" sz="2400">
              <a:latin typeface="Arial Narrow" panose="020B0606020202030204" pitchFamily="34" charset="0"/>
            </a:endParaRPr>
          </a:p>
          <a:p>
            <a:pPr>
              <a:spcBef>
                <a:spcPct val="0"/>
              </a:spcBef>
              <a:buClrTx/>
              <a:buSzTx/>
              <a:buFontTx/>
              <a:buNone/>
            </a:pPr>
            <a:r>
              <a:rPr lang="en-US" altLang="en-US" sz="2400">
                <a:latin typeface="Arial Narrow" panose="020B0606020202030204" pitchFamily="34" charset="0"/>
              </a:rPr>
              <a:t>Control side effects:</a:t>
            </a:r>
          </a:p>
          <a:p>
            <a:pPr>
              <a:spcBef>
                <a:spcPct val="0"/>
              </a:spcBef>
              <a:buClrTx/>
              <a:buSzTx/>
              <a:buFontTx/>
              <a:buNone/>
            </a:pPr>
            <a:r>
              <a:rPr lang="en-US" altLang="en-US" sz="2400">
                <a:latin typeface="Arial Narrow" panose="020B0606020202030204" pitchFamily="34" charset="0"/>
              </a:rPr>
              <a:t>	*  Imaging:  Chemo as cannons</a:t>
            </a:r>
          </a:p>
          <a:p>
            <a:pPr>
              <a:spcBef>
                <a:spcPct val="0"/>
              </a:spcBef>
              <a:buClrTx/>
              <a:buSzTx/>
              <a:buFontTx/>
              <a:buNone/>
            </a:pPr>
            <a:r>
              <a:rPr lang="en-US" altLang="en-US" sz="2400">
                <a:latin typeface="Arial Narrow" panose="020B0606020202030204" pitchFamily="34" charset="0"/>
              </a:rPr>
              <a:t>	*  Instruction to body: "Cut this shit out“</a:t>
            </a:r>
          </a:p>
          <a:p>
            <a:pPr>
              <a:spcBef>
                <a:spcPct val="0"/>
              </a:spcBef>
              <a:buClrTx/>
              <a:buSzTx/>
              <a:buFontTx/>
              <a:buNone/>
            </a:pPr>
            <a:endParaRPr lang="en-US" altLang="en-US" sz="2400">
              <a:latin typeface="Arial Narrow" panose="020B0606020202030204" pitchFamily="34" charset="0"/>
            </a:endParaRPr>
          </a:p>
          <a:p>
            <a:pPr>
              <a:spcBef>
                <a:spcPct val="0"/>
              </a:spcBef>
              <a:buClrTx/>
              <a:buSzTx/>
              <a:buFontTx/>
              <a:buNone/>
            </a:pPr>
            <a:r>
              <a:rPr lang="en-US" altLang="en-US" sz="2400">
                <a:latin typeface="Arial Narrow" panose="020B0606020202030204" pitchFamily="34" charset="0"/>
              </a:rPr>
              <a:t>Not clear any of these responses actually cure cancer—why do them?</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4"/>
          <p:cNvSpPr txBox="1">
            <a:spLocks noChangeArrowheads="1"/>
          </p:cNvSpPr>
          <p:nvPr/>
        </p:nvSpPr>
        <p:spPr bwMode="auto">
          <a:xfrm>
            <a:off x="533400" y="6096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latin typeface="Arial Narrow" panose="020B0606020202030204" pitchFamily="34" charset="0"/>
              </a:rPr>
              <a:t>Bad Events Threaten Self Esteem</a:t>
            </a:r>
          </a:p>
        </p:txBody>
      </p:sp>
      <p:pic>
        <p:nvPicPr>
          <p:cNvPr id="4915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524000"/>
            <a:ext cx="19145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6" name="Text Box 6"/>
          <p:cNvSpPr txBox="1">
            <a:spLocks noChangeArrowheads="1"/>
          </p:cNvSpPr>
          <p:nvPr/>
        </p:nvSpPr>
        <p:spPr bwMode="auto">
          <a:xfrm>
            <a:off x="228600" y="1752600"/>
            <a:ext cx="5791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latin typeface="Arial Narrow" panose="020B0606020202030204" pitchFamily="34" charset="0"/>
              </a:rPr>
              <a:t>When people suffer bad events, they feel bad about selves, even if they are not responsible.  Why?</a:t>
            </a:r>
          </a:p>
        </p:txBody>
      </p:sp>
      <p:sp>
        <p:nvSpPr>
          <p:cNvPr id="221191" name="Text Box 7"/>
          <p:cNvSpPr txBox="1">
            <a:spLocks noChangeArrowheads="1"/>
          </p:cNvSpPr>
          <p:nvPr/>
        </p:nvSpPr>
        <p:spPr bwMode="auto">
          <a:xfrm>
            <a:off x="228600" y="3177540"/>
            <a:ext cx="5715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b="1" dirty="0">
                <a:latin typeface="Arial Narrow" panose="020B0606020202030204" pitchFamily="34" charset="0"/>
              </a:rPr>
              <a:t>Just world beliefs:</a:t>
            </a:r>
            <a:r>
              <a:rPr lang="en-US" altLang="en-US" sz="2400" dirty="0">
                <a:latin typeface="Arial Narrow" panose="020B0606020202030204" pitchFamily="34" charset="0"/>
              </a:rPr>
              <a:t>  Good things happen to good people, bad things happen to bad people.  Therefore...</a:t>
            </a:r>
          </a:p>
        </p:txBody>
      </p:sp>
      <p:sp>
        <p:nvSpPr>
          <p:cNvPr id="221192" name="Text Box 8"/>
          <p:cNvSpPr txBox="1">
            <a:spLocks noChangeArrowheads="1"/>
          </p:cNvSpPr>
          <p:nvPr/>
        </p:nvSpPr>
        <p:spPr bwMode="auto">
          <a:xfrm>
            <a:off x="228600" y="4602480"/>
            <a:ext cx="5715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dirty="0">
                <a:latin typeface="Arial Narrow" panose="020B0606020202030204" pitchFamily="34" charset="0"/>
              </a:rPr>
              <a:t>People are very good at finding ways to restore sense of self worth.  Cancer patients do so even after disfiguring surgery, painful treatment, constant threat of cancer recurrence.                          </a:t>
            </a:r>
            <a:r>
              <a:rPr lang="en-US" altLang="en-US" sz="2400" u="sng" dirty="0">
                <a:latin typeface="Arial Narrow" panose="020B0606020202030204" pitchFamily="34" charset="0"/>
              </a:rPr>
              <a:t>How do they do 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11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11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91" grpId="0"/>
      <p:bldP spid="22119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228600" y="1298575"/>
            <a:ext cx="8763000" cy="548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200" dirty="0">
                <a:latin typeface="Arial Narrow" panose="020B0606020202030204" pitchFamily="34" charset="0"/>
              </a:rPr>
              <a:t>	</a:t>
            </a:r>
            <a:r>
              <a:rPr lang="en-US" altLang="en-US" sz="2200" b="1" dirty="0">
                <a:latin typeface="Arial Narrow" panose="020B0606020202030204" pitchFamily="34" charset="0"/>
              </a:rPr>
              <a:t>Woman who underwent lumpectomy</a:t>
            </a:r>
          </a:p>
          <a:p>
            <a:pPr>
              <a:spcBef>
                <a:spcPct val="0"/>
              </a:spcBef>
              <a:buClrTx/>
              <a:buSzTx/>
              <a:buFontTx/>
              <a:buNone/>
            </a:pPr>
            <a:endParaRPr lang="en-US" altLang="en-US" sz="800" b="1" i="1" dirty="0">
              <a:latin typeface="Arial Narrow" panose="020B0606020202030204" pitchFamily="34" charset="0"/>
            </a:endParaRPr>
          </a:p>
          <a:p>
            <a:pPr>
              <a:spcBef>
                <a:spcPct val="0"/>
              </a:spcBef>
              <a:buClrTx/>
              <a:buSzTx/>
              <a:buFontTx/>
              <a:buNone/>
            </a:pPr>
            <a:r>
              <a:rPr lang="en-US" altLang="en-US" sz="2200" i="1" dirty="0">
                <a:latin typeface="Arial Narrow" panose="020B0606020202030204" pitchFamily="34" charset="0"/>
              </a:rPr>
              <a:t>I had a comparatively small amount of surgery.  How awful it must be for women who have had a mastectomy. I just can’t imagine, it would seem so difficult.</a:t>
            </a:r>
          </a:p>
          <a:p>
            <a:pPr>
              <a:spcBef>
                <a:spcPct val="0"/>
              </a:spcBef>
              <a:buClrTx/>
              <a:buSzTx/>
              <a:buFontTx/>
              <a:buNone/>
            </a:pPr>
            <a:endParaRPr lang="en-US" altLang="en-US" sz="1200" i="1" dirty="0">
              <a:latin typeface="Arial Narrow" panose="020B0606020202030204" pitchFamily="34" charset="0"/>
            </a:endParaRPr>
          </a:p>
          <a:p>
            <a:pPr>
              <a:spcBef>
                <a:spcPct val="0"/>
              </a:spcBef>
              <a:buClrTx/>
              <a:buSzTx/>
              <a:buFontTx/>
              <a:buNone/>
            </a:pPr>
            <a:r>
              <a:rPr lang="en-US" altLang="en-US" sz="2200" b="1" i="1" dirty="0">
                <a:latin typeface="Arial Narrow" panose="020B0606020202030204" pitchFamily="34" charset="0"/>
              </a:rPr>
              <a:t>	</a:t>
            </a:r>
            <a:r>
              <a:rPr lang="en-US" altLang="en-US" sz="2200" b="1" dirty="0">
                <a:latin typeface="Arial Narrow" panose="020B0606020202030204" pitchFamily="34" charset="0"/>
              </a:rPr>
              <a:t>Woman who had a mastectomy</a:t>
            </a:r>
          </a:p>
          <a:p>
            <a:pPr>
              <a:spcBef>
                <a:spcPct val="0"/>
              </a:spcBef>
              <a:buClrTx/>
              <a:buSzTx/>
              <a:buFontTx/>
              <a:buNone/>
            </a:pPr>
            <a:endParaRPr lang="en-US" altLang="en-US" sz="800" b="1" i="1" dirty="0">
              <a:latin typeface="Arial Narrow" panose="020B0606020202030204" pitchFamily="34" charset="0"/>
            </a:endParaRPr>
          </a:p>
          <a:p>
            <a:pPr>
              <a:spcBef>
                <a:spcPct val="0"/>
              </a:spcBef>
              <a:buClrTx/>
              <a:buSzTx/>
              <a:buFontTx/>
              <a:buNone/>
            </a:pPr>
            <a:r>
              <a:rPr lang="en-US" altLang="en-US" sz="2200" i="1" dirty="0">
                <a:latin typeface="Arial Narrow" panose="020B0606020202030204" pitchFamily="34" charset="0"/>
              </a:rPr>
              <a:t>It was not tragic.  It worked out okay.  Now if the thing had spread all over, I would have had a whole different story for you.</a:t>
            </a:r>
          </a:p>
          <a:p>
            <a:pPr>
              <a:spcBef>
                <a:spcPct val="0"/>
              </a:spcBef>
              <a:buClrTx/>
              <a:buSzTx/>
              <a:buFontTx/>
              <a:buNone/>
            </a:pPr>
            <a:endParaRPr lang="en-US" altLang="en-US" sz="1200" dirty="0">
              <a:latin typeface="Arial Narrow" panose="020B0606020202030204" pitchFamily="34" charset="0"/>
            </a:endParaRPr>
          </a:p>
          <a:p>
            <a:pPr>
              <a:spcBef>
                <a:spcPct val="0"/>
              </a:spcBef>
              <a:buClrTx/>
              <a:buSzTx/>
              <a:buFontTx/>
              <a:buNone/>
            </a:pPr>
            <a:r>
              <a:rPr lang="en-US" altLang="en-US" sz="2200" dirty="0">
                <a:latin typeface="Arial Narrow" panose="020B0606020202030204" pitchFamily="34" charset="0"/>
              </a:rPr>
              <a:t>	</a:t>
            </a:r>
            <a:r>
              <a:rPr lang="en-US" altLang="en-US" sz="2200" b="1" dirty="0">
                <a:latin typeface="Arial Narrow" panose="020B0606020202030204" pitchFamily="34" charset="0"/>
              </a:rPr>
              <a:t>An older woman</a:t>
            </a:r>
          </a:p>
          <a:p>
            <a:pPr>
              <a:spcBef>
                <a:spcPct val="0"/>
              </a:spcBef>
              <a:buClrTx/>
              <a:buSzTx/>
              <a:buFontTx/>
              <a:buNone/>
            </a:pPr>
            <a:endParaRPr lang="en-US" altLang="en-US" sz="800" b="1" dirty="0">
              <a:latin typeface="Arial Narrow" panose="020B0606020202030204" pitchFamily="34" charset="0"/>
            </a:endParaRPr>
          </a:p>
          <a:p>
            <a:pPr>
              <a:spcBef>
                <a:spcPct val="0"/>
              </a:spcBef>
              <a:buClrTx/>
              <a:buSzTx/>
              <a:buFontTx/>
              <a:buNone/>
            </a:pPr>
            <a:r>
              <a:rPr lang="en-US" altLang="en-US" sz="2200" i="1" dirty="0">
                <a:latin typeface="Arial Narrow" panose="020B0606020202030204" pitchFamily="34" charset="0"/>
              </a:rPr>
              <a:t>The people I really feel sorry for are these younger gals.  To lose a breast when you’re so young must be awful.  I’m 73; what do I need a breast for?</a:t>
            </a:r>
          </a:p>
          <a:p>
            <a:pPr>
              <a:spcBef>
                <a:spcPct val="0"/>
              </a:spcBef>
              <a:buClrTx/>
              <a:buSzTx/>
              <a:buFontTx/>
              <a:buNone/>
            </a:pPr>
            <a:endParaRPr lang="en-US" altLang="en-US" sz="1200" i="1" dirty="0">
              <a:latin typeface="Arial Narrow" panose="020B0606020202030204" pitchFamily="34" charset="0"/>
            </a:endParaRPr>
          </a:p>
          <a:p>
            <a:pPr>
              <a:spcBef>
                <a:spcPct val="0"/>
              </a:spcBef>
              <a:buClrTx/>
              <a:buSzTx/>
              <a:buFontTx/>
              <a:buNone/>
            </a:pPr>
            <a:r>
              <a:rPr lang="en-US" altLang="en-US" sz="2200" b="1" i="1" dirty="0">
                <a:latin typeface="Arial Narrow" panose="020B0606020202030204" pitchFamily="34" charset="0"/>
              </a:rPr>
              <a:t>	</a:t>
            </a:r>
            <a:r>
              <a:rPr lang="en-US" altLang="en-US" sz="2200" b="1" dirty="0">
                <a:latin typeface="Arial Narrow" panose="020B0606020202030204" pitchFamily="34" charset="0"/>
              </a:rPr>
              <a:t>A young woman (apparently having lost a breast)</a:t>
            </a:r>
          </a:p>
          <a:p>
            <a:pPr>
              <a:spcBef>
                <a:spcPct val="0"/>
              </a:spcBef>
              <a:buClrTx/>
              <a:buSzTx/>
              <a:buFontTx/>
              <a:buNone/>
            </a:pPr>
            <a:endParaRPr lang="en-US" altLang="en-US" sz="800" b="1" i="1" dirty="0">
              <a:latin typeface="Arial Narrow" panose="020B0606020202030204" pitchFamily="34" charset="0"/>
            </a:endParaRPr>
          </a:p>
          <a:p>
            <a:pPr>
              <a:spcBef>
                <a:spcPct val="0"/>
              </a:spcBef>
              <a:buClrTx/>
              <a:buSzTx/>
              <a:buFontTx/>
              <a:buNone/>
            </a:pPr>
            <a:r>
              <a:rPr lang="en-US" altLang="en-US" sz="2200" i="1" dirty="0">
                <a:latin typeface="Arial Narrow" panose="020B0606020202030204" pitchFamily="34" charset="0"/>
              </a:rPr>
              <a:t>If I hadn’t been married, I think this thing would have really gotten to me.  I can’t imagine dating or whatever knowing you have this thing and not knowing how to tell the man about it.</a:t>
            </a:r>
          </a:p>
        </p:txBody>
      </p:sp>
      <p:sp>
        <p:nvSpPr>
          <p:cNvPr id="50179" name="Text Box 5"/>
          <p:cNvSpPr txBox="1">
            <a:spLocks noChangeArrowheads="1"/>
          </p:cNvSpPr>
          <p:nvPr/>
        </p:nvSpPr>
        <p:spPr bwMode="auto">
          <a:xfrm>
            <a:off x="152400" y="593725"/>
            <a:ext cx="8915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3000" u="sng" dirty="0">
                <a:solidFill>
                  <a:srgbClr val="3333FF"/>
                </a:solidFill>
                <a:latin typeface="Arial Narrow" panose="020B0606020202030204" pitchFamily="34" charset="0"/>
              </a:rPr>
              <a:t>Downward Social Comparison</a:t>
            </a:r>
            <a:r>
              <a:rPr lang="en-US" altLang="en-US" sz="3000" dirty="0">
                <a:solidFill>
                  <a:srgbClr val="3333FF"/>
                </a:solidFill>
                <a:latin typeface="Arial Narrow" panose="020B0606020202030204" pitchFamily="34" charset="0"/>
              </a:rPr>
              <a:t> Among Breast Cancer Patients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C9DB01-BB2B-09A3-9504-04ADFACB3191}"/>
              </a:ext>
            </a:extLst>
          </p:cNvPr>
          <p:cNvSpPr txBox="1"/>
          <p:nvPr/>
        </p:nvSpPr>
        <p:spPr>
          <a:xfrm>
            <a:off x="533400" y="609600"/>
            <a:ext cx="7696200" cy="954107"/>
          </a:xfrm>
          <a:prstGeom prst="rect">
            <a:avLst/>
          </a:prstGeom>
          <a:noFill/>
        </p:spPr>
        <p:txBody>
          <a:bodyPr wrap="square" rtlCol="0">
            <a:spAutoFit/>
          </a:bodyPr>
          <a:lstStyle/>
          <a:p>
            <a:pPr algn="ctr"/>
            <a:r>
              <a:rPr lang="en-US" sz="2800" dirty="0">
                <a:solidFill>
                  <a:srgbClr val="0070C0"/>
                </a:solidFill>
              </a:rPr>
              <a:t>Who Are More Likely to Maintain Illusions:  </a:t>
            </a:r>
          </a:p>
          <a:p>
            <a:pPr algn="ctr"/>
            <a:r>
              <a:rPr lang="en-US" sz="2800" dirty="0">
                <a:solidFill>
                  <a:srgbClr val="0070C0"/>
                </a:solidFill>
              </a:rPr>
              <a:t>Depressives or Non-Depressives?</a:t>
            </a:r>
          </a:p>
        </p:txBody>
      </p:sp>
      <p:sp>
        <p:nvSpPr>
          <p:cNvPr id="3" name="TextBox 2">
            <a:extLst>
              <a:ext uri="{FF2B5EF4-FFF2-40B4-BE49-F238E27FC236}">
                <a16:creationId xmlns:a16="http://schemas.microsoft.com/office/drawing/2014/main" id="{AF19563B-D686-106B-1654-14620637B7CF}"/>
              </a:ext>
            </a:extLst>
          </p:cNvPr>
          <p:cNvSpPr txBox="1"/>
          <p:nvPr/>
        </p:nvSpPr>
        <p:spPr>
          <a:xfrm>
            <a:off x="533400" y="2286000"/>
            <a:ext cx="7848600" cy="3046988"/>
          </a:xfrm>
          <a:prstGeom prst="rect">
            <a:avLst/>
          </a:prstGeom>
          <a:noFill/>
        </p:spPr>
        <p:txBody>
          <a:bodyPr wrap="square" rtlCol="0">
            <a:spAutoFit/>
          </a:bodyPr>
          <a:lstStyle/>
          <a:p>
            <a:r>
              <a:rPr lang="en-US" b="1" dirty="0"/>
              <a:t>“Depressive Realism”:  Depressives less likely to:</a:t>
            </a:r>
          </a:p>
          <a:p>
            <a:endParaRPr lang="en-US" dirty="0"/>
          </a:p>
          <a:p>
            <a:pPr marL="457200" indent="-457200">
              <a:buAutoNum type="arabicPeriod"/>
            </a:pPr>
            <a:r>
              <a:rPr lang="en-US" dirty="0"/>
              <a:t>Inflate views of themselves</a:t>
            </a:r>
          </a:p>
          <a:p>
            <a:pPr marL="457200" indent="-457200">
              <a:buAutoNum type="arabicPeriod"/>
            </a:pPr>
            <a:r>
              <a:rPr lang="en-US" dirty="0"/>
              <a:t>Ignore or dismiss negative feedback</a:t>
            </a:r>
          </a:p>
          <a:p>
            <a:pPr marL="457200" indent="-457200">
              <a:buAutoNum type="arabicPeriod"/>
            </a:pPr>
            <a:r>
              <a:rPr lang="en-US" dirty="0"/>
              <a:t>Overestimate personal control</a:t>
            </a:r>
          </a:p>
          <a:p>
            <a:pPr marL="457200" indent="-457200">
              <a:buAutoNum type="arabicPeriod"/>
            </a:pPr>
            <a:r>
              <a:rPr lang="en-US" dirty="0"/>
              <a:t>Overly claim credit for success</a:t>
            </a:r>
          </a:p>
          <a:p>
            <a:pPr marL="457200" indent="-457200">
              <a:buAutoNum type="arabicPeriod"/>
            </a:pPr>
            <a:endParaRPr lang="en-US" dirty="0"/>
          </a:p>
          <a:p>
            <a:r>
              <a:rPr lang="en-US" dirty="0"/>
              <a:t>Yet non-depressives often cope better. Why?</a:t>
            </a:r>
          </a:p>
        </p:txBody>
      </p:sp>
      <p:sp>
        <p:nvSpPr>
          <p:cNvPr id="4" name="TextBox 3">
            <a:extLst>
              <a:ext uri="{FF2B5EF4-FFF2-40B4-BE49-F238E27FC236}">
                <a16:creationId xmlns:a16="http://schemas.microsoft.com/office/drawing/2014/main" id="{57DCF1DF-451C-A249-6AB5-445D23E02BCB}"/>
              </a:ext>
            </a:extLst>
          </p:cNvPr>
          <p:cNvSpPr txBox="1"/>
          <p:nvPr/>
        </p:nvSpPr>
        <p:spPr>
          <a:xfrm>
            <a:off x="533400" y="5638800"/>
            <a:ext cx="7848600" cy="457200"/>
          </a:xfrm>
          <a:prstGeom prst="rect">
            <a:avLst/>
          </a:prstGeom>
          <a:noFill/>
        </p:spPr>
        <p:txBody>
          <a:bodyPr wrap="square" rtlCol="0">
            <a:spAutoFit/>
          </a:bodyPr>
          <a:lstStyle/>
          <a:p>
            <a:r>
              <a:rPr lang="en-US" dirty="0"/>
              <a:t>Illusions can improve short-term coping</a:t>
            </a:r>
          </a:p>
        </p:txBody>
      </p:sp>
    </p:spTree>
    <p:extLst>
      <p:ext uri="{BB962C8B-B14F-4D97-AF65-F5344CB8AC3E}">
        <p14:creationId xmlns:p14="http://schemas.microsoft.com/office/powerpoint/2010/main" val="80214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4"/>
          <p:cNvSpPr txBox="1">
            <a:spLocks noChangeArrowheads="1"/>
          </p:cNvSpPr>
          <p:nvPr/>
        </p:nvSpPr>
        <p:spPr bwMode="auto">
          <a:xfrm>
            <a:off x="152400" y="1558925"/>
            <a:ext cx="8763000" cy="362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b="1" dirty="0">
                <a:latin typeface="Arial Narrow" panose="020B0606020202030204" pitchFamily="34" charset="0"/>
              </a:rPr>
              <a:t>Methods</a:t>
            </a:r>
          </a:p>
          <a:p>
            <a:pPr>
              <a:spcBef>
                <a:spcPct val="0"/>
              </a:spcBef>
              <a:buClrTx/>
              <a:buSzTx/>
              <a:buFontTx/>
              <a:buNone/>
            </a:pPr>
            <a:endParaRPr lang="en-US" altLang="en-US" sz="2000" dirty="0">
              <a:latin typeface="Arial Narrow" panose="020B0606020202030204" pitchFamily="34" charset="0"/>
            </a:endParaRPr>
          </a:p>
          <a:p>
            <a:pPr>
              <a:spcBef>
                <a:spcPct val="0"/>
              </a:spcBef>
              <a:buClrTx/>
              <a:buSzTx/>
              <a:buFontTx/>
              <a:buNone/>
            </a:pPr>
            <a:r>
              <a:rPr lang="en-US" altLang="en-US" sz="2400" dirty="0">
                <a:latin typeface="Arial Narrow" panose="020B0606020202030204" pitchFamily="34" charset="0"/>
              </a:rPr>
              <a:t>	1.  Downward social comparison</a:t>
            </a:r>
          </a:p>
          <a:p>
            <a:pPr>
              <a:spcBef>
                <a:spcPct val="0"/>
              </a:spcBef>
              <a:buClrTx/>
              <a:buSzTx/>
              <a:buFontTx/>
              <a:buNone/>
            </a:pPr>
            <a:r>
              <a:rPr lang="en-US" altLang="en-US" sz="2400" dirty="0">
                <a:latin typeface="Arial Narrow" panose="020B0606020202030204" pitchFamily="34" charset="0"/>
              </a:rPr>
              <a:t>	2.  Unsupported causal explanations</a:t>
            </a:r>
          </a:p>
          <a:p>
            <a:pPr>
              <a:spcBef>
                <a:spcPct val="0"/>
              </a:spcBef>
              <a:buClrTx/>
              <a:buSzTx/>
              <a:buFontTx/>
              <a:buNone/>
            </a:pPr>
            <a:r>
              <a:rPr lang="en-US" altLang="en-US" sz="2400" dirty="0">
                <a:latin typeface="Arial Narrow" panose="020B0606020202030204" pitchFamily="34" charset="0"/>
              </a:rPr>
              <a:t>		*  Cancer due to diet</a:t>
            </a:r>
          </a:p>
          <a:p>
            <a:pPr>
              <a:spcBef>
                <a:spcPct val="0"/>
              </a:spcBef>
              <a:buClrTx/>
              <a:buSzTx/>
              <a:buFontTx/>
              <a:buNone/>
            </a:pPr>
            <a:r>
              <a:rPr lang="en-US" altLang="en-US" sz="2400" dirty="0">
                <a:latin typeface="Arial Narrow" panose="020B0606020202030204" pitchFamily="34" charset="0"/>
              </a:rPr>
              <a:t>		*  “Cells have re-aligned.  Now I'm safe.”</a:t>
            </a:r>
          </a:p>
          <a:p>
            <a:pPr>
              <a:spcBef>
                <a:spcPct val="0"/>
              </a:spcBef>
              <a:buClrTx/>
              <a:buSzTx/>
              <a:buFontTx/>
              <a:buNone/>
            </a:pPr>
            <a:r>
              <a:rPr lang="en-US" altLang="en-US" sz="2400" dirty="0">
                <a:latin typeface="Arial Narrow" panose="020B0606020202030204" pitchFamily="34" charset="0"/>
              </a:rPr>
              <a:t>		*  Can stop cancer via imaging, positive thinking</a:t>
            </a:r>
          </a:p>
          <a:p>
            <a:pPr>
              <a:spcBef>
                <a:spcPct val="0"/>
              </a:spcBef>
              <a:buClrTx/>
              <a:buSzTx/>
              <a:buFontTx/>
              <a:buNone/>
            </a:pPr>
            <a:r>
              <a:rPr lang="en-US" altLang="en-US" sz="2400" dirty="0">
                <a:latin typeface="Arial Narrow" panose="020B0606020202030204" pitchFamily="34" charset="0"/>
              </a:rPr>
              <a:t>	3.  Denial</a:t>
            </a:r>
          </a:p>
          <a:p>
            <a:pPr>
              <a:spcBef>
                <a:spcPct val="0"/>
              </a:spcBef>
              <a:buClrTx/>
              <a:buSzTx/>
              <a:buFontTx/>
              <a:buNone/>
            </a:pPr>
            <a:endParaRPr lang="en-US" altLang="en-US" sz="2000" b="1" dirty="0">
              <a:latin typeface="Arial Narrow" panose="020B0606020202030204" pitchFamily="34" charset="0"/>
            </a:endParaRPr>
          </a:p>
          <a:p>
            <a:pPr>
              <a:spcBef>
                <a:spcPct val="0"/>
              </a:spcBef>
              <a:buClrTx/>
              <a:buSzTx/>
              <a:buFontTx/>
              <a:buNone/>
            </a:pPr>
            <a:r>
              <a:rPr lang="en-US" altLang="en-US" sz="2400" b="1" dirty="0">
                <a:latin typeface="Arial Narrow" panose="020B0606020202030204" pitchFamily="34" charset="0"/>
              </a:rPr>
              <a:t>Benefits?</a:t>
            </a:r>
            <a:endParaRPr lang="en-US" altLang="en-US" sz="2400" dirty="0">
              <a:latin typeface="Arial Narrow" panose="020B0606020202030204" pitchFamily="34" charset="0"/>
            </a:endParaRPr>
          </a:p>
        </p:txBody>
      </p:sp>
      <p:sp>
        <p:nvSpPr>
          <p:cNvPr id="206853" name="Text Box 5"/>
          <p:cNvSpPr txBox="1">
            <a:spLocks noChangeArrowheads="1"/>
          </p:cNvSpPr>
          <p:nvPr/>
        </p:nvSpPr>
        <p:spPr bwMode="auto">
          <a:xfrm>
            <a:off x="304800" y="5153025"/>
            <a:ext cx="7162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a:latin typeface="Arial Narrow" panose="020B0606020202030204" pitchFamily="34" charset="0"/>
              </a:rPr>
              <a:t>	1.  Enhance control</a:t>
            </a:r>
          </a:p>
          <a:p>
            <a:pPr>
              <a:spcBef>
                <a:spcPct val="0"/>
              </a:spcBef>
              <a:buClrTx/>
              <a:buSzTx/>
              <a:buFontTx/>
              <a:buNone/>
            </a:pPr>
            <a:r>
              <a:rPr lang="en-US" altLang="en-US" sz="2400">
                <a:latin typeface="Arial Narrow" panose="020B0606020202030204" pitchFamily="34" charset="0"/>
              </a:rPr>
              <a:t>	2.  Enhance self-worth</a:t>
            </a:r>
          </a:p>
          <a:p>
            <a:pPr>
              <a:spcBef>
                <a:spcPct val="0"/>
              </a:spcBef>
              <a:buClrTx/>
              <a:buSzTx/>
              <a:buFontTx/>
              <a:buNone/>
            </a:pPr>
            <a:r>
              <a:rPr lang="en-US" altLang="en-US" sz="2400">
                <a:latin typeface="Arial Narrow" panose="020B0606020202030204" pitchFamily="34" charset="0"/>
              </a:rPr>
              <a:t>	3.  Enhance persistence</a:t>
            </a:r>
          </a:p>
          <a:p>
            <a:pPr>
              <a:spcBef>
                <a:spcPct val="0"/>
              </a:spcBef>
              <a:buClrTx/>
              <a:buSzTx/>
              <a:buFontTx/>
              <a:buNone/>
            </a:pPr>
            <a:r>
              <a:rPr lang="en-US" altLang="en-US" sz="2400">
                <a:latin typeface="Arial Narrow" panose="020B0606020202030204" pitchFamily="34" charset="0"/>
              </a:rPr>
              <a:t>	4.  Encourage coping behaviors</a:t>
            </a:r>
          </a:p>
        </p:txBody>
      </p:sp>
      <p:sp>
        <p:nvSpPr>
          <p:cNvPr id="51204" name="Text Box 6"/>
          <p:cNvSpPr txBox="1">
            <a:spLocks noChangeArrowheads="1"/>
          </p:cNvSpPr>
          <p:nvPr/>
        </p:nvSpPr>
        <p:spPr bwMode="auto">
          <a:xfrm>
            <a:off x="685800" y="654050"/>
            <a:ext cx="7848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dirty="0">
                <a:solidFill>
                  <a:srgbClr val="3333FF"/>
                </a:solidFill>
                <a:latin typeface="Arial Narrow" panose="020B0606020202030204" pitchFamily="34" charset="0"/>
              </a:rPr>
              <a:t>Summary </a:t>
            </a:r>
            <a:r>
              <a:rPr lang="en-US" altLang="en-US" sz="3600">
                <a:solidFill>
                  <a:srgbClr val="3333FF"/>
                </a:solidFill>
                <a:latin typeface="Arial Narrow" panose="020B0606020202030204" pitchFamily="34" charset="0"/>
              </a:rPr>
              <a:t>of Types and </a:t>
            </a:r>
            <a:r>
              <a:rPr lang="en-US" altLang="en-US" sz="3600" dirty="0">
                <a:solidFill>
                  <a:srgbClr val="3333FF"/>
                </a:solidFill>
                <a:latin typeface="Arial Narrow" panose="020B0606020202030204" pitchFamily="34" charset="0"/>
              </a:rPr>
              <a:t>Benefits of Illusions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68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381000" y="6096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latin typeface="Arial Narrow" panose="020B0606020202030204" pitchFamily="34" charset="0"/>
              </a:rPr>
              <a:t>Is Optimism Always a Good Thing?</a:t>
            </a:r>
          </a:p>
        </p:txBody>
      </p:sp>
      <p:pic>
        <p:nvPicPr>
          <p:cNvPr id="819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075" y="1905000"/>
            <a:ext cx="153352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6"/>
          <p:cNvPicPr>
            <a:picLocks noChangeAspect="1" noChangeArrowheads="1"/>
          </p:cNvPicPr>
          <p:nvPr/>
        </p:nvPicPr>
        <p:blipFill>
          <a:blip r:embed="rId3">
            <a:extLst>
              <a:ext uri="{28A0092B-C50C-407E-A947-70E740481C1C}">
                <a14:useLocalDpi xmlns:a14="http://schemas.microsoft.com/office/drawing/2010/main" val="0"/>
              </a:ext>
            </a:extLst>
          </a:blip>
          <a:srcRect t="15805" b="15805"/>
          <a:stretch>
            <a:fillRect/>
          </a:stretch>
        </p:blipFill>
        <p:spPr bwMode="auto">
          <a:xfrm>
            <a:off x="2338388" y="3657600"/>
            <a:ext cx="4914900"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379413" y="3030538"/>
            <a:ext cx="87630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200" b="1" dirty="0">
                <a:latin typeface="Arial Narrow" panose="020B0606020202030204" pitchFamily="34" charset="0"/>
              </a:rPr>
              <a:t>Belief that:</a:t>
            </a:r>
            <a:r>
              <a:rPr lang="en-US" altLang="en-US" sz="2200" dirty="0">
                <a:latin typeface="Arial Narrow" panose="020B0606020202030204" pitchFamily="34" charset="0"/>
              </a:rPr>
              <a:t>   Self is immune from bad events</a:t>
            </a:r>
          </a:p>
          <a:p>
            <a:pPr>
              <a:spcBef>
                <a:spcPct val="0"/>
              </a:spcBef>
              <a:buClrTx/>
              <a:buSzTx/>
              <a:buFontTx/>
              <a:buNone/>
            </a:pPr>
            <a:r>
              <a:rPr lang="en-US" altLang="en-US" sz="2200" dirty="0">
                <a:latin typeface="Arial Narrow" panose="020B0606020202030204" pitchFamily="34" charset="0"/>
              </a:rPr>
              <a:t>	       Self will not be injured or harmed even when taking risks.                                                                             	       Risks apply more to others than to oneself. </a:t>
            </a:r>
          </a:p>
          <a:p>
            <a:pPr>
              <a:spcBef>
                <a:spcPct val="0"/>
              </a:spcBef>
              <a:buClrTx/>
              <a:buSzTx/>
              <a:buFontTx/>
              <a:buNone/>
            </a:pPr>
            <a:endParaRPr lang="en-US" altLang="en-US" sz="1400" dirty="0">
              <a:latin typeface="Arial Narrow" panose="020B0606020202030204" pitchFamily="34" charset="0"/>
            </a:endParaRPr>
          </a:p>
          <a:p>
            <a:pPr>
              <a:spcBef>
                <a:spcPct val="0"/>
              </a:spcBef>
              <a:buClrTx/>
              <a:buSzTx/>
              <a:buFontTx/>
              <a:buNone/>
            </a:pPr>
            <a:r>
              <a:rPr lang="en-US" altLang="en-US" sz="2200" b="1" dirty="0">
                <a:latin typeface="Arial Narrow" panose="020B0606020202030204" pitchFamily="34" charset="0"/>
              </a:rPr>
              <a:t>Arises from:</a:t>
            </a:r>
          </a:p>
          <a:p>
            <a:pPr>
              <a:spcBef>
                <a:spcPct val="0"/>
              </a:spcBef>
              <a:buClrTx/>
              <a:buSzTx/>
              <a:buFontTx/>
              <a:buNone/>
            </a:pPr>
            <a:endParaRPr lang="en-US" altLang="en-US" sz="1000" b="1" dirty="0">
              <a:latin typeface="Arial Narrow" panose="020B0606020202030204" pitchFamily="34" charset="0"/>
            </a:endParaRPr>
          </a:p>
          <a:p>
            <a:pPr>
              <a:spcBef>
                <a:spcPct val="0"/>
              </a:spcBef>
              <a:buClrTx/>
              <a:buSzTx/>
              <a:buFontTx/>
              <a:buNone/>
            </a:pPr>
            <a:r>
              <a:rPr lang="en-US" altLang="en-US" sz="2200" dirty="0">
                <a:latin typeface="Arial Narrow" panose="020B0606020202030204" pitchFamily="34" charset="0"/>
              </a:rPr>
              <a:t>1. Easier to think up things that reduce risk than                                                                        things that increase risk.</a:t>
            </a:r>
          </a:p>
          <a:p>
            <a:pPr>
              <a:spcBef>
                <a:spcPct val="0"/>
              </a:spcBef>
              <a:buClrTx/>
              <a:buSzTx/>
              <a:buFontTx/>
              <a:buNone/>
            </a:pPr>
            <a:endParaRPr lang="en-US" altLang="en-US" sz="1000" dirty="0">
              <a:latin typeface="Arial Narrow" panose="020B0606020202030204" pitchFamily="34" charset="0"/>
            </a:endParaRPr>
          </a:p>
          <a:p>
            <a:pPr>
              <a:spcBef>
                <a:spcPct val="0"/>
              </a:spcBef>
              <a:buClrTx/>
              <a:buSzTx/>
              <a:buFontTx/>
              <a:buNone/>
            </a:pPr>
            <a:r>
              <a:rPr lang="en-US" altLang="en-US" sz="2200" dirty="0">
                <a:latin typeface="Arial Narrow" panose="020B0606020202030204" pitchFamily="34" charset="0"/>
              </a:rPr>
              <a:t>2.  Lack of info about others' risk prevention efforts.</a:t>
            </a:r>
          </a:p>
          <a:p>
            <a:pPr>
              <a:spcBef>
                <a:spcPct val="0"/>
              </a:spcBef>
              <a:buClrTx/>
              <a:buSzTx/>
              <a:buFontTx/>
              <a:buNone/>
            </a:pPr>
            <a:endParaRPr lang="en-US" altLang="en-US" sz="1000" dirty="0">
              <a:latin typeface="Arial Narrow" panose="020B0606020202030204" pitchFamily="34" charset="0"/>
            </a:endParaRPr>
          </a:p>
          <a:p>
            <a:pPr>
              <a:spcBef>
                <a:spcPct val="0"/>
              </a:spcBef>
              <a:buClrTx/>
              <a:buSzTx/>
              <a:buFontTx/>
              <a:buNone/>
            </a:pPr>
            <a:r>
              <a:rPr lang="en-US" altLang="en-US" sz="2200" dirty="0">
                <a:latin typeface="Arial Narrow" panose="020B0606020202030204" pitchFamily="34" charset="0"/>
              </a:rPr>
              <a:t>3.  Egocentric dismissal of other's efforts to reduce risk. </a:t>
            </a:r>
          </a:p>
        </p:txBody>
      </p:sp>
      <p:sp>
        <p:nvSpPr>
          <p:cNvPr id="14339" name="Text Box 5"/>
          <p:cNvSpPr txBox="1">
            <a:spLocks noChangeArrowheads="1"/>
          </p:cNvSpPr>
          <p:nvPr/>
        </p:nvSpPr>
        <p:spPr bwMode="auto">
          <a:xfrm>
            <a:off x="533400" y="457200"/>
            <a:ext cx="777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latin typeface="Arial Narrow" panose="020B0606020202030204" pitchFamily="34" charset="0"/>
              </a:rPr>
              <a:t>Illusion of Invulnerability </a:t>
            </a:r>
          </a:p>
        </p:txBody>
      </p:sp>
      <p:pic>
        <p:nvPicPr>
          <p:cNvPr id="14340" name="Picture 6"/>
          <p:cNvPicPr>
            <a:picLocks noChangeAspect="1" noChangeArrowheads="1"/>
          </p:cNvPicPr>
          <p:nvPr/>
        </p:nvPicPr>
        <p:blipFill>
          <a:blip r:embed="rId2">
            <a:extLst>
              <a:ext uri="{28A0092B-C50C-407E-A947-70E740481C1C}">
                <a14:useLocalDpi xmlns:a14="http://schemas.microsoft.com/office/drawing/2010/main" val="0"/>
              </a:ext>
            </a:extLst>
          </a:blip>
          <a:srcRect t="11568"/>
          <a:stretch>
            <a:fillRect/>
          </a:stretch>
        </p:blipFill>
        <p:spPr bwMode="auto">
          <a:xfrm>
            <a:off x="1219200" y="1143000"/>
            <a:ext cx="1730375" cy="188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1" name="Oval 7"/>
          <p:cNvSpPr>
            <a:spLocks noChangeArrowheads="1"/>
          </p:cNvSpPr>
          <p:nvPr/>
        </p:nvSpPr>
        <p:spPr bwMode="auto">
          <a:xfrm>
            <a:off x="2362200" y="12954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2400"/>
          </a:p>
        </p:txBody>
      </p:sp>
      <p:sp>
        <p:nvSpPr>
          <p:cNvPr id="14342" name="Oval 8"/>
          <p:cNvSpPr>
            <a:spLocks noChangeArrowheads="1"/>
          </p:cNvSpPr>
          <p:nvPr/>
        </p:nvSpPr>
        <p:spPr bwMode="auto">
          <a:xfrm>
            <a:off x="3048000" y="1295400"/>
            <a:ext cx="609600" cy="685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2400"/>
          </a:p>
        </p:txBody>
      </p:sp>
      <p:sp>
        <p:nvSpPr>
          <p:cNvPr id="14343" name="Oval 9"/>
          <p:cNvSpPr>
            <a:spLocks noChangeArrowheads="1"/>
          </p:cNvSpPr>
          <p:nvPr/>
        </p:nvSpPr>
        <p:spPr bwMode="auto">
          <a:xfrm>
            <a:off x="4038600" y="1219200"/>
            <a:ext cx="914400" cy="9906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2400"/>
          </a:p>
        </p:txBody>
      </p:sp>
      <p:sp>
        <p:nvSpPr>
          <p:cNvPr id="14344" name="Oval 11"/>
          <p:cNvSpPr>
            <a:spLocks noChangeArrowheads="1"/>
          </p:cNvSpPr>
          <p:nvPr/>
        </p:nvSpPr>
        <p:spPr bwMode="auto">
          <a:xfrm>
            <a:off x="5181600" y="990600"/>
            <a:ext cx="2209800" cy="2057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2400"/>
          </a:p>
        </p:txBody>
      </p:sp>
      <p:pic>
        <p:nvPicPr>
          <p:cNvPr id="14345" name="Picture 12"/>
          <p:cNvPicPr>
            <a:picLocks noChangeAspect="1" noChangeArrowheads="1"/>
          </p:cNvPicPr>
          <p:nvPr/>
        </p:nvPicPr>
        <p:blipFill>
          <a:blip r:embed="rId3">
            <a:extLst>
              <a:ext uri="{28A0092B-C50C-407E-A947-70E740481C1C}">
                <a14:useLocalDpi xmlns:a14="http://schemas.microsoft.com/office/drawing/2010/main" val="0"/>
              </a:ext>
            </a:extLst>
          </a:blip>
          <a:srcRect l="9459" t="11612" r="18919" b="27094"/>
          <a:stretch>
            <a:fillRect/>
          </a:stretch>
        </p:blipFill>
        <p:spPr bwMode="auto">
          <a:xfrm>
            <a:off x="5594350" y="1295400"/>
            <a:ext cx="138588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52651" y="5590032"/>
            <a:ext cx="1634826"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A585BDF7-895B-42E6-8DAE-7F4D309A3C10}"/>
              </a:ext>
            </a:extLst>
          </p:cNvPr>
          <p:cNvPicPr>
            <a:picLocks noChangeAspect="1"/>
          </p:cNvPicPr>
          <p:nvPr/>
        </p:nvPicPr>
        <p:blipFill>
          <a:blip r:embed="rId5"/>
          <a:stretch>
            <a:fillRect/>
          </a:stretch>
        </p:blipFill>
        <p:spPr>
          <a:xfrm>
            <a:off x="6573987" y="4275105"/>
            <a:ext cx="1634826" cy="114382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0" y="1406525"/>
            <a:ext cx="9144000" cy="550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200" b="1" dirty="0">
                <a:solidFill>
                  <a:srgbClr val="C00000"/>
                </a:solidFill>
                <a:latin typeface="Arial Narrow" panose="020B0606020202030204" pitchFamily="34" charset="0"/>
              </a:rPr>
              <a:t>GROUP 1</a:t>
            </a:r>
            <a:r>
              <a:rPr lang="en-US" altLang="en-US" sz="2200" dirty="0">
                <a:solidFill>
                  <a:srgbClr val="C00000"/>
                </a:solidFill>
                <a:latin typeface="Arial Narrow" panose="020B0606020202030204" pitchFamily="34" charset="0"/>
              </a:rPr>
              <a:t> </a:t>
            </a:r>
            <a:endParaRPr lang="en-US" altLang="en-US" sz="2200" i="1" dirty="0">
              <a:solidFill>
                <a:srgbClr val="C00000"/>
              </a:solidFill>
              <a:latin typeface="Arial Narrow" panose="020B0606020202030204" pitchFamily="34" charset="0"/>
            </a:endParaRPr>
          </a:p>
          <a:p>
            <a:pPr>
              <a:spcBef>
                <a:spcPct val="0"/>
              </a:spcBef>
              <a:buClrTx/>
              <a:buSzTx/>
              <a:buFontTx/>
              <a:buNone/>
            </a:pPr>
            <a:r>
              <a:rPr lang="en-US" altLang="en-US" sz="2200" i="1" dirty="0">
                <a:latin typeface="Arial Narrow" panose="020B0606020202030204" pitchFamily="34" charset="0"/>
              </a:rPr>
              <a:t>COMPLETE INFO: ABOUT </a:t>
            </a:r>
            <a:r>
              <a:rPr lang="en-US" altLang="en-US" sz="2200" b="1" i="1" u="sng" dirty="0">
                <a:solidFill>
                  <a:srgbClr val="C00000"/>
                </a:solidFill>
                <a:latin typeface="Arial Narrow" panose="020B0606020202030204" pitchFamily="34" charset="0"/>
              </a:rPr>
              <a:t>SELF AND ABOUT OTHERS</a:t>
            </a:r>
            <a:r>
              <a:rPr lang="en-US" altLang="en-US" sz="2200" i="1" dirty="0">
                <a:latin typeface="Arial Narrow" panose="020B0606020202030204" pitchFamily="34" charset="0"/>
              </a:rPr>
              <a:t>	</a:t>
            </a:r>
            <a:endParaRPr lang="en-US" altLang="en-US" sz="2200" dirty="0">
              <a:latin typeface="Arial Narrow" panose="020B0606020202030204" pitchFamily="34" charset="0"/>
            </a:endParaRPr>
          </a:p>
          <a:p>
            <a:pPr>
              <a:spcBef>
                <a:spcPct val="0"/>
              </a:spcBef>
              <a:buClrTx/>
              <a:buSzTx/>
              <a:buFontTx/>
              <a:buNone/>
            </a:pPr>
            <a:r>
              <a:rPr lang="en-US" altLang="en-US" sz="2200" dirty="0">
                <a:latin typeface="Arial Narrow" panose="020B0606020202030204" pitchFamily="34" charset="0"/>
              </a:rPr>
              <a:t>Your Risk Factor for Heart Attack				</a:t>
            </a:r>
            <a:r>
              <a:rPr lang="en-US" altLang="en-US" sz="2200" u="sng" dirty="0">
                <a:latin typeface="Arial Narrow" panose="020B0606020202030204" pitchFamily="34" charset="0"/>
              </a:rPr>
              <a:t>    Me      Others</a:t>
            </a:r>
            <a:endParaRPr lang="en-US" altLang="en-US" sz="2200" dirty="0">
              <a:latin typeface="Arial Narrow" panose="020B0606020202030204" pitchFamily="34" charset="0"/>
            </a:endParaRPr>
          </a:p>
          <a:p>
            <a:pPr>
              <a:spcBef>
                <a:spcPct val="0"/>
              </a:spcBef>
              <a:buClrTx/>
              <a:buSzTx/>
              <a:buFontTx/>
              <a:buNone/>
            </a:pPr>
            <a:r>
              <a:rPr lang="en-US" altLang="en-US" sz="2200" dirty="0">
                <a:latin typeface="Arial Narrow" panose="020B0606020202030204" pitchFamily="34" charset="0"/>
              </a:rPr>
              <a:t>		</a:t>
            </a:r>
            <a:r>
              <a:rPr lang="en-US" altLang="en-US" sz="2200" i="1" dirty="0">
                <a:latin typeface="Arial Narrow" panose="020B0606020202030204" pitchFamily="34" charset="0"/>
              </a:rPr>
              <a:t>1.  Cigarettes smoked per week		__</a:t>
            </a:r>
            <a:r>
              <a:rPr lang="en-US" altLang="en-US" sz="2200" dirty="0">
                <a:latin typeface="Arial Narrow" panose="020B0606020202030204" pitchFamily="34" charset="0"/>
              </a:rPr>
              <a:t>9</a:t>
            </a:r>
            <a:r>
              <a:rPr lang="en-US" altLang="en-US" sz="2200" i="1" dirty="0">
                <a:latin typeface="Arial Narrow" panose="020B0606020202030204" pitchFamily="34" charset="0"/>
              </a:rPr>
              <a:t>___ 	</a:t>
            </a:r>
            <a:r>
              <a:rPr lang="en-US" altLang="en-US" sz="2200" b="1" dirty="0">
                <a:latin typeface="Arial Narrow" panose="020B0606020202030204" pitchFamily="34" charset="0"/>
              </a:rPr>
              <a:t>( 7 )</a:t>
            </a:r>
          </a:p>
          <a:p>
            <a:pPr>
              <a:spcBef>
                <a:spcPct val="0"/>
              </a:spcBef>
              <a:buClrTx/>
              <a:buSzTx/>
              <a:buFontTx/>
              <a:buNone/>
            </a:pPr>
            <a:r>
              <a:rPr lang="en-US" altLang="en-US" sz="2200" b="1" i="1" dirty="0">
                <a:latin typeface="Arial Narrow" panose="020B0606020202030204" pitchFamily="34" charset="0"/>
              </a:rPr>
              <a:t>		</a:t>
            </a:r>
            <a:r>
              <a:rPr lang="en-US" altLang="en-US" sz="2200" i="1" dirty="0">
                <a:latin typeface="Arial Narrow" panose="020B0606020202030204" pitchFamily="34" charset="0"/>
              </a:rPr>
              <a:t>2.  # Family members with heart ailments	__</a:t>
            </a:r>
            <a:r>
              <a:rPr lang="en-US" altLang="en-US" sz="2200" dirty="0">
                <a:latin typeface="Arial Narrow" panose="020B0606020202030204" pitchFamily="34" charset="0"/>
              </a:rPr>
              <a:t>4</a:t>
            </a:r>
            <a:r>
              <a:rPr lang="en-US" altLang="en-US" sz="2200" i="1" dirty="0">
                <a:latin typeface="Arial Narrow" panose="020B0606020202030204" pitchFamily="34" charset="0"/>
              </a:rPr>
              <a:t>___ </a:t>
            </a:r>
            <a:r>
              <a:rPr lang="en-US" altLang="en-US" sz="2200" dirty="0">
                <a:latin typeface="Arial Narrow" panose="020B0606020202030204" pitchFamily="34" charset="0"/>
              </a:rPr>
              <a:t>	( </a:t>
            </a:r>
            <a:r>
              <a:rPr lang="en-US" altLang="en-US" sz="2200" b="1" dirty="0">
                <a:latin typeface="Arial Narrow" panose="020B0606020202030204" pitchFamily="34" charset="0"/>
              </a:rPr>
              <a:t>2</a:t>
            </a:r>
            <a:r>
              <a:rPr lang="en-US" altLang="en-US" sz="2200" dirty="0">
                <a:latin typeface="Arial Narrow" panose="020B0606020202030204" pitchFamily="34" charset="0"/>
              </a:rPr>
              <a:t> )</a:t>
            </a:r>
          </a:p>
          <a:p>
            <a:pPr>
              <a:spcBef>
                <a:spcPct val="0"/>
              </a:spcBef>
              <a:buClrTx/>
              <a:buSzTx/>
              <a:buFontTx/>
              <a:buNone/>
            </a:pPr>
            <a:r>
              <a:rPr lang="en-US" altLang="en-US" sz="2200" i="1" dirty="0">
                <a:latin typeface="Arial Narrow" panose="020B0606020202030204" pitchFamily="34" charset="0"/>
              </a:rPr>
              <a:t>		3.  Hours of exercise per week	</a:t>
            </a:r>
            <a:r>
              <a:rPr lang="en-US" altLang="en-US" sz="2200" dirty="0">
                <a:latin typeface="Arial Narrow" panose="020B0606020202030204" pitchFamily="34" charset="0"/>
              </a:rPr>
              <a:t>	__2___ 	( </a:t>
            </a:r>
            <a:r>
              <a:rPr lang="en-US" altLang="en-US" sz="2200" b="1" dirty="0">
                <a:latin typeface="Arial Narrow" panose="020B0606020202030204" pitchFamily="34" charset="0"/>
              </a:rPr>
              <a:t>3</a:t>
            </a:r>
            <a:r>
              <a:rPr lang="en-US" altLang="en-US" sz="2200" dirty="0">
                <a:latin typeface="Arial Narrow" panose="020B0606020202030204" pitchFamily="34" charset="0"/>
              </a:rPr>
              <a:t> )</a:t>
            </a:r>
          </a:p>
          <a:p>
            <a:pPr>
              <a:spcBef>
                <a:spcPct val="0"/>
              </a:spcBef>
              <a:buClrTx/>
              <a:buSzTx/>
              <a:buFontTx/>
              <a:buNone/>
            </a:pPr>
            <a:r>
              <a:rPr lang="en-US" altLang="en-US" sz="2200" dirty="0">
                <a:solidFill>
                  <a:srgbClr val="006600"/>
                </a:solidFill>
                <a:latin typeface="Arial Narrow" panose="020B0606020202030204" pitchFamily="34" charset="0"/>
              </a:rPr>
              <a:t>	</a:t>
            </a:r>
          </a:p>
          <a:p>
            <a:pPr>
              <a:spcBef>
                <a:spcPct val="0"/>
              </a:spcBef>
              <a:buClrTx/>
              <a:buSzTx/>
              <a:buFontTx/>
              <a:buNone/>
            </a:pPr>
            <a:r>
              <a:rPr lang="en-US" altLang="en-US" sz="2200" b="1" dirty="0">
                <a:solidFill>
                  <a:srgbClr val="006600"/>
                </a:solidFill>
                <a:latin typeface="Arial Narrow" panose="020B0606020202030204" pitchFamily="34" charset="0"/>
              </a:rPr>
              <a:t>GROUP 2</a:t>
            </a:r>
            <a:endParaRPr lang="en-US" altLang="en-US" sz="2200" b="1" i="1" dirty="0">
              <a:solidFill>
                <a:srgbClr val="006600"/>
              </a:solidFill>
              <a:latin typeface="Arial Narrow" panose="020B0606020202030204" pitchFamily="34" charset="0"/>
            </a:endParaRPr>
          </a:p>
          <a:p>
            <a:pPr>
              <a:spcBef>
                <a:spcPct val="0"/>
              </a:spcBef>
              <a:buClrTx/>
              <a:buSzTx/>
              <a:buFontTx/>
              <a:buNone/>
            </a:pPr>
            <a:r>
              <a:rPr lang="en-US" altLang="en-US" sz="2200" i="1" dirty="0">
                <a:latin typeface="Arial Narrow" panose="020B0606020202030204" pitchFamily="34" charset="0"/>
              </a:rPr>
              <a:t>PARTIAL INFO: ABOUT </a:t>
            </a:r>
            <a:r>
              <a:rPr lang="en-US" altLang="en-US" sz="2200" b="1" i="1" u="sng" dirty="0">
                <a:solidFill>
                  <a:srgbClr val="006600"/>
                </a:solidFill>
                <a:latin typeface="Arial Narrow" panose="020B0606020202030204" pitchFamily="34" charset="0"/>
              </a:rPr>
              <a:t>SELF ONLY</a:t>
            </a:r>
            <a:r>
              <a:rPr lang="en-US" altLang="en-US" sz="2200" i="1" dirty="0">
                <a:solidFill>
                  <a:srgbClr val="006600"/>
                </a:solidFill>
                <a:latin typeface="Arial Narrow" panose="020B0606020202030204" pitchFamily="34" charset="0"/>
              </a:rPr>
              <a:t>, </a:t>
            </a:r>
            <a:r>
              <a:rPr lang="en-US" altLang="en-US" sz="2200" i="1" dirty="0">
                <a:latin typeface="Arial Narrow" panose="020B0606020202030204" pitchFamily="34" charset="0"/>
              </a:rPr>
              <a:t>NO COMPARISON TO OTHERS</a:t>
            </a:r>
            <a:endParaRPr lang="en-US" altLang="en-US" sz="2200" dirty="0">
              <a:latin typeface="Arial Narrow" panose="020B0606020202030204" pitchFamily="34" charset="0"/>
            </a:endParaRPr>
          </a:p>
          <a:p>
            <a:pPr>
              <a:spcBef>
                <a:spcPct val="0"/>
              </a:spcBef>
              <a:buClrTx/>
              <a:buSzTx/>
              <a:buFontTx/>
              <a:buNone/>
            </a:pPr>
            <a:r>
              <a:rPr lang="en-US" altLang="en-US" sz="2200" dirty="0">
                <a:latin typeface="Arial Narrow" panose="020B0606020202030204" pitchFamily="34" charset="0"/>
              </a:rPr>
              <a:t>Your Risk Factor for Heart Attack				</a:t>
            </a:r>
            <a:r>
              <a:rPr lang="en-US" altLang="en-US" sz="2200" u="sng" dirty="0">
                <a:latin typeface="Arial Narrow" panose="020B0606020202030204" pitchFamily="34" charset="0"/>
              </a:rPr>
              <a:t>    Me      Others</a:t>
            </a:r>
            <a:r>
              <a:rPr lang="en-US" altLang="en-US" sz="2200" dirty="0">
                <a:latin typeface="Arial Narrow" panose="020B0606020202030204" pitchFamily="34" charset="0"/>
              </a:rPr>
              <a:t>	 </a:t>
            </a:r>
          </a:p>
          <a:p>
            <a:pPr>
              <a:spcBef>
                <a:spcPct val="0"/>
              </a:spcBef>
              <a:buClrTx/>
              <a:buSzTx/>
              <a:buFontTx/>
              <a:buNone/>
            </a:pPr>
            <a:r>
              <a:rPr lang="en-US" altLang="en-US" sz="2200" dirty="0">
                <a:latin typeface="Arial Narrow" panose="020B0606020202030204" pitchFamily="34" charset="0"/>
              </a:rPr>
              <a:t>		</a:t>
            </a:r>
            <a:r>
              <a:rPr lang="en-US" altLang="en-US" sz="2200" i="1" dirty="0">
                <a:latin typeface="Arial Narrow" panose="020B0606020202030204" pitchFamily="34" charset="0"/>
              </a:rPr>
              <a:t>1.  Cigarettes smoked per week</a:t>
            </a:r>
            <a:r>
              <a:rPr lang="en-US" altLang="en-US" sz="2200" dirty="0">
                <a:latin typeface="Arial Narrow" panose="020B0606020202030204" pitchFamily="34" charset="0"/>
              </a:rPr>
              <a:t>		__9___ 	?</a:t>
            </a:r>
            <a:r>
              <a:rPr lang="en-US" altLang="en-US" sz="2200" b="1" dirty="0">
                <a:latin typeface="Arial Narrow" panose="020B0606020202030204" pitchFamily="34" charset="0"/>
              </a:rPr>
              <a:t> </a:t>
            </a:r>
          </a:p>
          <a:p>
            <a:pPr>
              <a:spcBef>
                <a:spcPct val="0"/>
              </a:spcBef>
              <a:buClrTx/>
              <a:buSzTx/>
              <a:buFontTx/>
              <a:buNone/>
            </a:pPr>
            <a:r>
              <a:rPr lang="en-US" altLang="en-US" sz="2200" b="1" dirty="0">
                <a:latin typeface="Arial Narrow" panose="020B0606020202030204" pitchFamily="34" charset="0"/>
              </a:rPr>
              <a:t>		</a:t>
            </a:r>
            <a:r>
              <a:rPr lang="en-US" altLang="en-US" sz="2200" i="1" dirty="0">
                <a:latin typeface="Arial Narrow" panose="020B0606020202030204" pitchFamily="34" charset="0"/>
              </a:rPr>
              <a:t>2.  # Family members with heart ailments</a:t>
            </a:r>
            <a:r>
              <a:rPr lang="en-US" altLang="en-US" sz="2200" dirty="0">
                <a:latin typeface="Arial Narrow" panose="020B0606020202030204" pitchFamily="34" charset="0"/>
              </a:rPr>
              <a:t>	__4___ 	?</a:t>
            </a:r>
          </a:p>
          <a:p>
            <a:pPr>
              <a:spcBef>
                <a:spcPct val="0"/>
              </a:spcBef>
              <a:buClrTx/>
              <a:buSzTx/>
              <a:buFontTx/>
              <a:buNone/>
            </a:pPr>
            <a:r>
              <a:rPr lang="en-US" altLang="en-US" sz="2200" dirty="0">
                <a:latin typeface="Arial Narrow" panose="020B0606020202030204" pitchFamily="34" charset="0"/>
              </a:rPr>
              <a:t>		</a:t>
            </a:r>
            <a:r>
              <a:rPr lang="en-US" altLang="en-US" sz="2200" i="1" dirty="0">
                <a:latin typeface="Arial Narrow" panose="020B0606020202030204" pitchFamily="34" charset="0"/>
              </a:rPr>
              <a:t>3.  Hours of exercise per week</a:t>
            </a:r>
            <a:r>
              <a:rPr lang="en-US" altLang="en-US" sz="2200" dirty="0">
                <a:latin typeface="Arial Narrow" panose="020B0606020202030204" pitchFamily="34" charset="0"/>
              </a:rPr>
              <a:t>		__2___ 	?</a:t>
            </a:r>
          </a:p>
          <a:p>
            <a:pPr>
              <a:spcBef>
                <a:spcPct val="0"/>
              </a:spcBef>
              <a:buClrTx/>
              <a:buSzTx/>
              <a:buFontTx/>
              <a:buNone/>
            </a:pPr>
            <a:r>
              <a:rPr lang="en-US" altLang="en-US" sz="2200" b="1" dirty="0">
                <a:solidFill>
                  <a:srgbClr val="3333FF"/>
                </a:solidFill>
                <a:latin typeface="Arial Narrow" panose="020B0606020202030204" pitchFamily="34" charset="0"/>
              </a:rPr>
              <a:t>GROUP 3</a:t>
            </a:r>
            <a:endParaRPr lang="en-US" altLang="en-US" sz="2200" b="1" i="1" dirty="0">
              <a:solidFill>
                <a:srgbClr val="3333FF"/>
              </a:solidFill>
              <a:latin typeface="Arial Narrow" panose="020B0606020202030204" pitchFamily="34" charset="0"/>
            </a:endParaRPr>
          </a:p>
          <a:p>
            <a:pPr>
              <a:spcBef>
                <a:spcPct val="0"/>
              </a:spcBef>
              <a:buClrTx/>
              <a:buSzTx/>
              <a:buFontTx/>
              <a:buNone/>
            </a:pPr>
            <a:r>
              <a:rPr lang="en-US" altLang="en-US" sz="2200" b="1" i="1" u="sng" dirty="0">
                <a:solidFill>
                  <a:srgbClr val="3333FF"/>
                </a:solidFill>
                <a:latin typeface="Arial Narrow" panose="020B0606020202030204" pitchFamily="34" charset="0"/>
              </a:rPr>
              <a:t>NO INFO</a:t>
            </a:r>
            <a:r>
              <a:rPr lang="en-US" altLang="en-US" sz="2200" i="1" dirty="0">
                <a:latin typeface="Arial Narrow" panose="020B0606020202030204" pitchFamily="34" charset="0"/>
              </a:rPr>
              <a:t>:  NO TRACKING OF SELF, NO COMPARISON TO OTHERS</a:t>
            </a:r>
            <a:r>
              <a:rPr lang="en-US" altLang="en-US" sz="2200" dirty="0">
                <a:latin typeface="Arial Narrow" panose="020B0606020202030204" pitchFamily="34" charset="0"/>
              </a:rPr>
              <a:t> </a:t>
            </a:r>
          </a:p>
          <a:p>
            <a:pPr>
              <a:spcBef>
                <a:spcPct val="0"/>
              </a:spcBef>
              <a:buClrTx/>
              <a:buSzTx/>
              <a:buFontTx/>
              <a:buNone/>
            </a:pPr>
            <a:r>
              <a:rPr lang="en-US" altLang="en-US" sz="2200" dirty="0">
                <a:latin typeface="Arial Narrow" panose="020B0606020202030204" pitchFamily="34" charset="0"/>
              </a:rPr>
              <a:t>------------------------------------------------------------------------------------------</a:t>
            </a:r>
          </a:p>
        </p:txBody>
      </p:sp>
      <p:sp>
        <p:nvSpPr>
          <p:cNvPr id="15363" name="Text Box 5"/>
          <p:cNvSpPr txBox="1">
            <a:spLocks noChangeArrowheads="1"/>
          </p:cNvSpPr>
          <p:nvPr/>
        </p:nvSpPr>
        <p:spPr bwMode="auto">
          <a:xfrm>
            <a:off x="838200" y="609600"/>
            <a:ext cx="7239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latin typeface="Arial Narrow" panose="020B0606020202030204" pitchFamily="34" charset="0"/>
              </a:rPr>
              <a:t>Weinstein Unrealistic Optimism Study</a:t>
            </a:r>
          </a:p>
        </p:txBody>
      </p:sp>
      <p:sp>
        <p:nvSpPr>
          <p:cNvPr id="15364" name="Text Box 6"/>
          <p:cNvSpPr txBox="1">
            <a:spLocks noChangeArrowheads="1"/>
          </p:cNvSpPr>
          <p:nvPr/>
        </p:nvSpPr>
        <p:spPr bwMode="auto">
          <a:xfrm>
            <a:off x="5867400" y="3581400"/>
            <a:ext cx="3124200" cy="396875"/>
          </a:xfrm>
          <a:prstGeom prst="rect">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r">
              <a:spcBef>
                <a:spcPct val="50000"/>
              </a:spcBef>
              <a:buClrTx/>
              <a:buSzTx/>
              <a:buFontTx/>
              <a:buNone/>
            </a:pPr>
            <a:r>
              <a:rPr lang="en-US" altLang="en-US" sz="2000" b="1">
                <a:solidFill>
                  <a:srgbClr val="FF0000"/>
                </a:solidFill>
                <a:latin typeface="Arial Narrow" panose="020B0606020202030204" pitchFamily="34" charset="0"/>
              </a:rPr>
              <a:t>Represents actual average</a:t>
            </a:r>
          </a:p>
        </p:txBody>
      </p:sp>
      <p:sp>
        <p:nvSpPr>
          <p:cNvPr id="15365" name="Line 7"/>
          <p:cNvSpPr>
            <a:spLocks noChangeShapeType="1"/>
          </p:cNvSpPr>
          <p:nvPr/>
        </p:nvSpPr>
        <p:spPr bwMode="auto">
          <a:xfrm flipH="1" flipV="1">
            <a:off x="7924800" y="2743200"/>
            <a:ext cx="9144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6" name="Line 8"/>
          <p:cNvSpPr>
            <a:spLocks noChangeShapeType="1"/>
          </p:cNvSpPr>
          <p:nvPr/>
        </p:nvSpPr>
        <p:spPr bwMode="auto">
          <a:xfrm flipH="1" flipV="1">
            <a:off x="7924800" y="3048000"/>
            <a:ext cx="914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7" name="Line 9"/>
          <p:cNvSpPr>
            <a:spLocks noChangeShapeType="1"/>
          </p:cNvSpPr>
          <p:nvPr/>
        </p:nvSpPr>
        <p:spPr bwMode="auto">
          <a:xfrm flipH="1" flipV="1">
            <a:off x="7924800" y="3352800"/>
            <a:ext cx="9144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261938" y="1589425"/>
            <a:ext cx="84582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dirty="0">
                <a:latin typeface="Arial Narrow" panose="020B0606020202030204" pitchFamily="34" charset="0"/>
                <a:cs typeface="Times New Roman" panose="02020603050405020304" pitchFamily="18" charset="0"/>
              </a:rPr>
              <a:t>All subjects next answer the following question:</a:t>
            </a:r>
          </a:p>
          <a:p>
            <a:pPr>
              <a:spcBef>
                <a:spcPct val="0"/>
              </a:spcBef>
              <a:buClrTx/>
              <a:buSzTx/>
              <a:buFontTx/>
              <a:buNone/>
            </a:pPr>
            <a:endParaRPr lang="en-US" altLang="en-US" sz="2400" dirty="0">
              <a:latin typeface="Arial Narrow" panose="020B0606020202030204" pitchFamily="34" charset="0"/>
            </a:endParaRPr>
          </a:p>
          <a:p>
            <a:pPr>
              <a:spcBef>
                <a:spcPct val="0"/>
              </a:spcBef>
              <a:buClrTx/>
              <a:buSzTx/>
              <a:buFontTx/>
              <a:buNone/>
            </a:pPr>
            <a:r>
              <a:rPr lang="en-US" altLang="en-US" sz="2400" i="1" dirty="0">
                <a:latin typeface="Arial Narrow" panose="020B0606020202030204" pitchFamily="34" charset="0"/>
                <a:cs typeface="Times New Roman" panose="02020603050405020304" pitchFamily="18" charset="0"/>
              </a:rPr>
              <a:t>	Compared to other Rutgers students of my sex, </a:t>
            </a:r>
          </a:p>
          <a:p>
            <a:pPr>
              <a:spcBef>
                <a:spcPct val="0"/>
              </a:spcBef>
              <a:buClrTx/>
              <a:buSzTx/>
              <a:buFontTx/>
              <a:buNone/>
            </a:pPr>
            <a:endParaRPr lang="en-US" altLang="en-US" sz="600" i="1" dirty="0">
              <a:latin typeface="Arial Narrow" panose="020B0606020202030204" pitchFamily="34" charset="0"/>
              <a:cs typeface="Times New Roman" panose="02020603050405020304" pitchFamily="18" charset="0"/>
            </a:endParaRPr>
          </a:p>
          <a:p>
            <a:pPr>
              <a:spcBef>
                <a:spcPct val="0"/>
              </a:spcBef>
              <a:buClrTx/>
              <a:buSzTx/>
              <a:buFontTx/>
              <a:buNone/>
            </a:pPr>
            <a:r>
              <a:rPr lang="en-US" altLang="en-US" sz="2400" i="1" dirty="0">
                <a:latin typeface="Arial Narrow" panose="020B0606020202030204" pitchFamily="34" charset="0"/>
                <a:cs typeface="Times New Roman" panose="02020603050405020304" pitchFamily="18" charset="0"/>
              </a:rPr>
              <a:t>	</a:t>
            </a:r>
            <a:r>
              <a:rPr lang="en-US" altLang="en-US" sz="2400" i="1" dirty="0">
                <a:solidFill>
                  <a:srgbClr val="FF0000"/>
                </a:solidFill>
                <a:latin typeface="Arial Narrow" panose="020B0606020202030204" pitchFamily="34" charset="0"/>
                <a:cs typeface="Times New Roman" panose="02020603050405020304" pitchFamily="18" charset="0"/>
              </a:rPr>
              <a:t>1.  My chances of having a heart attack are</a:t>
            </a:r>
            <a:r>
              <a:rPr lang="en-US" altLang="en-US" sz="2400" dirty="0">
                <a:solidFill>
                  <a:srgbClr val="FF0000"/>
                </a:solidFill>
                <a:latin typeface="Arial Narrow" panose="020B0606020202030204" pitchFamily="34" charset="0"/>
                <a:cs typeface="Times New Roman" panose="02020603050405020304" pitchFamily="18" charset="0"/>
              </a:rPr>
              <a:t>: </a:t>
            </a:r>
            <a:r>
              <a:rPr lang="en-US" altLang="en-US" sz="2400" dirty="0">
                <a:latin typeface="Arial Narrow" panose="020B0606020202030204" pitchFamily="34" charset="0"/>
                <a:cs typeface="Times New Roman" panose="02020603050405020304" pitchFamily="18" charset="0"/>
              </a:rPr>
              <a:t> 	</a:t>
            </a:r>
            <a:r>
              <a:rPr lang="en-US" altLang="en-US" sz="2400" dirty="0">
                <a:solidFill>
                  <a:srgbClr val="FF0000"/>
                </a:solidFill>
                <a:latin typeface="Arial Narrow" panose="020B0606020202030204" pitchFamily="34" charset="0"/>
                <a:cs typeface="Times New Roman" panose="02020603050405020304" pitchFamily="18" charset="0"/>
              </a:rPr>
              <a:t>[HIGH RISK]</a:t>
            </a:r>
          </a:p>
          <a:p>
            <a:pPr>
              <a:spcBef>
                <a:spcPct val="0"/>
              </a:spcBef>
              <a:buClrTx/>
              <a:buSzTx/>
              <a:buFontTx/>
              <a:buNone/>
            </a:pPr>
            <a:r>
              <a:rPr lang="en-US" altLang="en-US" sz="2400" dirty="0">
                <a:latin typeface="Arial Narrow" panose="020B0606020202030204" pitchFamily="34" charset="0"/>
                <a:cs typeface="Times New Roman" panose="02020603050405020304" pitchFamily="18" charset="0"/>
              </a:rPr>
              <a:t>	</a:t>
            </a:r>
            <a:r>
              <a:rPr lang="en-US" altLang="en-US" sz="2400" dirty="0">
                <a:solidFill>
                  <a:srgbClr val="00B0F0"/>
                </a:solidFill>
                <a:latin typeface="Arial Narrow" panose="020B0606020202030204" pitchFamily="34" charset="0"/>
                <a:cs typeface="Times New Roman" panose="02020603050405020304" pitchFamily="18" charset="0"/>
              </a:rPr>
              <a:t>2.  My chances for tooth decay are:</a:t>
            </a:r>
            <a:r>
              <a:rPr lang="en-US" altLang="en-US" sz="2400" dirty="0">
                <a:latin typeface="Arial Narrow" panose="020B0606020202030204" pitchFamily="34" charset="0"/>
                <a:cs typeface="Times New Roman" panose="02020603050405020304" pitchFamily="18" charset="0"/>
              </a:rPr>
              <a:t>		</a:t>
            </a:r>
            <a:r>
              <a:rPr lang="en-US" altLang="en-US" sz="2400" dirty="0">
                <a:solidFill>
                  <a:srgbClr val="00B0F0"/>
                </a:solidFill>
                <a:latin typeface="Arial Narrow" panose="020B0606020202030204" pitchFamily="34" charset="0"/>
                <a:cs typeface="Times New Roman" panose="02020603050405020304" pitchFamily="18" charset="0"/>
              </a:rPr>
              <a:t>[MILD RISK]</a:t>
            </a:r>
            <a:endParaRPr lang="en-US" altLang="en-US" sz="2400" dirty="0">
              <a:solidFill>
                <a:srgbClr val="00B0F0"/>
              </a:solidFill>
              <a:latin typeface="Arial Narrow" panose="020B0606020202030204" pitchFamily="34" charset="0"/>
            </a:endParaRPr>
          </a:p>
        </p:txBody>
      </p:sp>
      <p:graphicFrame>
        <p:nvGraphicFramePr>
          <p:cNvPr id="156764" name="Group 92"/>
          <p:cNvGraphicFramePr>
            <a:graphicFrameLocks noGrp="1"/>
          </p:cNvGraphicFramePr>
          <p:nvPr/>
        </p:nvGraphicFramePr>
        <p:xfrm>
          <a:off x="319088" y="4038600"/>
          <a:ext cx="8367712" cy="1158881"/>
        </p:xfrm>
        <a:graphic>
          <a:graphicData uri="http://schemas.openxmlformats.org/drawingml/2006/table">
            <a:tbl>
              <a:tblPr/>
              <a:tblGrid>
                <a:gridCol w="1195387">
                  <a:extLst>
                    <a:ext uri="{9D8B030D-6E8A-4147-A177-3AD203B41FA5}">
                      <a16:colId xmlns:a16="http://schemas.microsoft.com/office/drawing/2014/main" val="20000"/>
                    </a:ext>
                  </a:extLst>
                </a:gridCol>
                <a:gridCol w="1195388">
                  <a:extLst>
                    <a:ext uri="{9D8B030D-6E8A-4147-A177-3AD203B41FA5}">
                      <a16:colId xmlns:a16="http://schemas.microsoft.com/office/drawing/2014/main" val="20001"/>
                    </a:ext>
                  </a:extLst>
                </a:gridCol>
                <a:gridCol w="1195387">
                  <a:extLst>
                    <a:ext uri="{9D8B030D-6E8A-4147-A177-3AD203B41FA5}">
                      <a16:colId xmlns:a16="http://schemas.microsoft.com/office/drawing/2014/main" val="20002"/>
                    </a:ext>
                  </a:extLst>
                </a:gridCol>
                <a:gridCol w="1195388">
                  <a:extLst>
                    <a:ext uri="{9D8B030D-6E8A-4147-A177-3AD203B41FA5}">
                      <a16:colId xmlns:a16="http://schemas.microsoft.com/office/drawing/2014/main" val="20003"/>
                    </a:ext>
                  </a:extLst>
                </a:gridCol>
                <a:gridCol w="1195387">
                  <a:extLst>
                    <a:ext uri="{9D8B030D-6E8A-4147-A177-3AD203B41FA5}">
                      <a16:colId xmlns:a16="http://schemas.microsoft.com/office/drawing/2014/main" val="20004"/>
                    </a:ext>
                  </a:extLst>
                </a:gridCol>
                <a:gridCol w="1195388">
                  <a:extLst>
                    <a:ext uri="{9D8B030D-6E8A-4147-A177-3AD203B41FA5}">
                      <a16:colId xmlns:a16="http://schemas.microsoft.com/office/drawing/2014/main" val="20005"/>
                    </a:ext>
                  </a:extLst>
                </a:gridCol>
                <a:gridCol w="1195387">
                  <a:extLst>
                    <a:ext uri="{9D8B030D-6E8A-4147-A177-3AD203B41FA5}">
                      <a16:colId xmlns:a16="http://schemas.microsoft.com/office/drawing/2014/main" val="20006"/>
                    </a:ext>
                  </a:extLst>
                </a:gridCol>
              </a:tblGrid>
              <a:tr h="822818">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Narrow" pitchFamily="34" charset="0"/>
                          <a:cs typeface="Times New Roman" pitchFamily="18" charset="0"/>
                        </a:rPr>
                        <a:t>Much     Below Average</a:t>
                      </a:r>
                      <a:endParaRPr kumimoji="0" lang="en-US" altLang="en-US" sz="2400" b="0" i="0" u="none" strike="noStrike" cap="none" normalizeH="0" baseline="0">
                        <a:ln>
                          <a:noFill/>
                        </a:ln>
                        <a:solidFill>
                          <a:schemeClr val="tx1"/>
                        </a:solidFill>
                        <a:effectLst/>
                        <a:latin typeface="Times New Roman" pitchFamily="18" charset="0"/>
                      </a:endParaRPr>
                    </a:p>
                  </a:txBody>
                  <a:tcPr marT="45652" marB="456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Narrow" pitchFamily="34" charset="0"/>
                          <a:cs typeface="Times New Roman" pitchFamily="18" charset="0"/>
                        </a:rPr>
                        <a:t>Below Average</a:t>
                      </a:r>
                      <a:endParaRPr kumimoji="0" lang="en-US" altLang="en-US" sz="2400" b="0" i="0" u="none" strike="noStrike" cap="none" normalizeH="0" baseline="0">
                        <a:ln>
                          <a:noFill/>
                        </a:ln>
                        <a:solidFill>
                          <a:schemeClr val="tx1"/>
                        </a:solidFill>
                        <a:effectLst/>
                        <a:latin typeface="Times New Roman" pitchFamily="18" charset="0"/>
                      </a:endParaRPr>
                    </a:p>
                  </a:txBody>
                  <a:tcPr marT="45652" marB="456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Narrow" pitchFamily="34" charset="0"/>
                          <a:cs typeface="Times New Roman" pitchFamily="18" charset="0"/>
                        </a:rPr>
                        <a:t>Slightly </a:t>
                      </a:r>
                      <a:endParaRPr kumimoji="0" lang="en-US" altLang="en-US" sz="10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Narrow" pitchFamily="34" charset="0"/>
                          <a:cs typeface="Times New Roman" pitchFamily="18" charset="0"/>
                        </a:rPr>
                        <a:t>Below Average</a:t>
                      </a:r>
                      <a:endParaRPr kumimoji="0" lang="en-US" altLang="en-US" sz="2400" b="0" i="0" u="none" strike="noStrike" cap="none" normalizeH="0" baseline="0">
                        <a:ln>
                          <a:noFill/>
                        </a:ln>
                        <a:solidFill>
                          <a:schemeClr val="tx1"/>
                        </a:solidFill>
                        <a:effectLst/>
                        <a:latin typeface="Times New Roman" pitchFamily="18" charset="0"/>
                      </a:endParaRPr>
                    </a:p>
                  </a:txBody>
                  <a:tcPr marT="45652" marB="456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Narrow" pitchFamily="34" charset="0"/>
                          <a:cs typeface="Times New Roman" pitchFamily="18" charset="0"/>
                        </a:rPr>
                        <a:t>Average for Rutgers students</a:t>
                      </a:r>
                      <a:endParaRPr kumimoji="0" lang="en-US" altLang="en-US" sz="2400" b="0" i="0" u="none" strike="noStrike" cap="none" normalizeH="0" baseline="0">
                        <a:ln>
                          <a:noFill/>
                        </a:ln>
                        <a:solidFill>
                          <a:schemeClr val="tx1"/>
                        </a:solidFill>
                        <a:effectLst/>
                        <a:latin typeface="Times New Roman" pitchFamily="18" charset="0"/>
                      </a:endParaRPr>
                    </a:p>
                  </a:txBody>
                  <a:tcPr marT="45652" marB="456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Narrow" pitchFamily="34" charset="0"/>
                          <a:cs typeface="Times New Roman" pitchFamily="18" charset="0"/>
                        </a:rPr>
                        <a:t>Slightly</a:t>
                      </a:r>
                      <a:endParaRPr kumimoji="0" lang="en-US" altLang="en-US" sz="10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Narrow" pitchFamily="34" charset="0"/>
                          <a:cs typeface="Times New Roman" pitchFamily="18" charset="0"/>
                        </a:rPr>
                        <a:t>Above Average</a:t>
                      </a:r>
                      <a:endParaRPr kumimoji="0" lang="en-US" altLang="en-US" sz="2400" b="0" i="0" u="none" strike="noStrike" cap="none" normalizeH="0" baseline="0">
                        <a:ln>
                          <a:noFill/>
                        </a:ln>
                        <a:solidFill>
                          <a:schemeClr val="tx1"/>
                        </a:solidFill>
                        <a:effectLst/>
                        <a:latin typeface="Times New Roman" pitchFamily="18" charset="0"/>
                      </a:endParaRPr>
                    </a:p>
                  </a:txBody>
                  <a:tcPr marT="45652" marB="456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Narrow" pitchFamily="34" charset="0"/>
                          <a:cs typeface="Times New Roman" pitchFamily="18" charset="0"/>
                        </a:rPr>
                        <a:t>Above Average</a:t>
                      </a:r>
                      <a:endParaRPr kumimoji="0" lang="en-US" altLang="en-US" sz="2400" b="0" i="0" u="none" strike="noStrike" cap="none" normalizeH="0" baseline="0">
                        <a:ln>
                          <a:noFill/>
                        </a:ln>
                        <a:solidFill>
                          <a:schemeClr val="tx1"/>
                        </a:solidFill>
                        <a:effectLst/>
                        <a:latin typeface="Times New Roman" pitchFamily="18" charset="0"/>
                      </a:endParaRPr>
                    </a:p>
                  </a:txBody>
                  <a:tcPr marT="45652" marB="456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Narrow" pitchFamily="34" charset="0"/>
                          <a:cs typeface="Times New Roman" pitchFamily="18" charset="0"/>
                        </a:rPr>
                        <a:t>Much</a:t>
                      </a:r>
                      <a:endParaRPr kumimoji="0" lang="en-US" altLang="en-US" sz="10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Narrow" pitchFamily="34" charset="0"/>
                          <a:cs typeface="Times New Roman" pitchFamily="18" charset="0"/>
                        </a:rPr>
                        <a:t> Above Average</a:t>
                      </a:r>
                      <a:endParaRPr kumimoji="0" lang="en-US" altLang="en-US" sz="2400" b="0" i="0" u="none" strike="noStrike" cap="none" normalizeH="0" baseline="0">
                        <a:ln>
                          <a:noFill/>
                        </a:ln>
                        <a:solidFill>
                          <a:schemeClr val="tx1"/>
                        </a:solidFill>
                        <a:effectLst/>
                        <a:latin typeface="Times New Roman" pitchFamily="18" charset="0"/>
                      </a:endParaRPr>
                    </a:p>
                  </a:txBody>
                  <a:tcPr marT="45652" marB="456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6057">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Narrow" pitchFamily="34" charset="0"/>
                          <a:cs typeface="Times New Roman" pitchFamily="18" charset="0"/>
                        </a:rPr>
                        <a:t>-3</a:t>
                      </a:r>
                      <a:endParaRPr kumimoji="0" lang="en-US" altLang="en-US" sz="2400" b="0" i="0" u="none" strike="noStrike" cap="none" normalizeH="0" baseline="0">
                        <a:ln>
                          <a:noFill/>
                        </a:ln>
                        <a:solidFill>
                          <a:schemeClr val="tx1"/>
                        </a:solidFill>
                        <a:effectLst/>
                        <a:latin typeface="Times New Roman" pitchFamily="18" charset="0"/>
                      </a:endParaRPr>
                    </a:p>
                  </a:txBody>
                  <a:tcPr marT="45652" marB="456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Narrow" pitchFamily="34" charset="0"/>
                          <a:cs typeface="Times New Roman" pitchFamily="18" charset="0"/>
                        </a:rPr>
                        <a:t>-2</a:t>
                      </a:r>
                      <a:endParaRPr kumimoji="0" lang="en-US" altLang="en-US" sz="2400" b="0" i="0" u="none" strike="noStrike" cap="none" normalizeH="0" baseline="0">
                        <a:ln>
                          <a:noFill/>
                        </a:ln>
                        <a:solidFill>
                          <a:schemeClr val="tx1"/>
                        </a:solidFill>
                        <a:effectLst/>
                        <a:latin typeface="Times New Roman" pitchFamily="18" charset="0"/>
                      </a:endParaRPr>
                    </a:p>
                  </a:txBody>
                  <a:tcPr marT="45652" marB="456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Narrow" pitchFamily="34" charset="0"/>
                          <a:cs typeface="Times New Roman" pitchFamily="18" charset="0"/>
                        </a:rPr>
                        <a:t>-1</a:t>
                      </a:r>
                      <a:endParaRPr kumimoji="0" lang="en-US" altLang="en-US" sz="2400" b="0" i="0" u="none" strike="noStrike" cap="none" normalizeH="0" baseline="0">
                        <a:ln>
                          <a:noFill/>
                        </a:ln>
                        <a:solidFill>
                          <a:schemeClr val="tx1"/>
                        </a:solidFill>
                        <a:effectLst/>
                        <a:latin typeface="Times New Roman" pitchFamily="18" charset="0"/>
                      </a:endParaRPr>
                    </a:p>
                  </a:txBody>
                  <a:tcPr marT="45652" marB="456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Narrow" pitchFamily="34" charset="0"/>
                          <a:cs typeface="Times New Roman" pitchFamily="18" charset="0"/>
                        </a:rPr>
                        <a:t>0</a:t>
                      </a:r>
                      <a:endParaRPr kumimoji="0" lang="en-US" altLang="en-US" sz="2400" b="0" i="0" u="none" strike="noStrike" cap="none" normalizeH="0" baseline="0">
                        <a:ln>
                          <a:noFill/>
                        </a:ln>
                        <a:solidFill>
                          <a:schemeClr val="tx1"/>
                        </a:solidFill>
                        <a:effectLst/>
                        <a:latin typeface="Times New Roman" pitchFamily="18" charset="0"/>
                      </a:endParaRPr>
                    </a:p>
                  </a:txBody>
                  <a:tcPr marT="45652" marB="456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Narrow" pitchFamily="34" charset="0"/>
                          <a:cs typeface="Times New Roman" pitchFamily="18" charset="0"/>
                        </a:rPr>
                        <a:t>+1</a:t>
                      </a:r>
                      <a:endParaRPr kumimoji="0" lang="en-US" altLang="en-US" sz="2400" b="0" i="0" u="none" strike="noStrike" cap="none" normalizeH="0" baseline="0">
                        <a:ln>
                          <a:noFill/>
                        </a:ln>
                        <a:solidFill>
                          <a:schemeClr val="tx1"/>
                        </a:solidFill>
                        <a:effectLst/>
                        <a:latin typeface="Times New Roman" pitchFamily="18" charset="0"/>
                      </a:endParaRPr>
                    </a:p>
                  </a:txBody>
                  <a:tcPr marT="45652" marB="456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Narrow" pitchFamily="34" charset="0"/>
                          <a:cs typeface="Times New Roman" pitchFamily="18" charset="0"/>
                        </a:rPr>
                        <a:t>+2</a:t>
                      </a:r>
                      <a:endParaRPr kumimoji="0" lang="en-US" altLang="en-US" sz="2400" b="0" i="0" u="none" strike="noStrike" cap="none" normalizeH="0" baseline="0">
                        <a:ln>
                          <a:noFill/>
                        </a:ln>
                        <a:solidFill>
                          <a:schemeClr val="tx1"/>
                        </a:solidFill>
                        <a:effectLst/>
                        <a:latin typeface="Times New Roman" pitchFamily="18" charset="0"/>
                      </a:endParaRPr>
                    </a:p>
                  </a:txBody>
                  <a:tcPr marT="45652" marB="456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Narrow" pitchFamily="34" charset="0"/>
                          <a:cs typeface="Times New Roman" pitchFamily="18" charset="0"/>
                        </a:rPr>
                        <a:t>+3</a:t>
                      </a:r>
                      <a:endParaRPr kumimoji="0" lang="en-US" altLang="en-US" sz="2400" b="0" i="0" u="none" strike="noStrike" cap="none" normalizeH="0" baseline="0">
                        <a:ln>
                          <a:noFill/>
                        </a:ln>
                        <a:solidFill>
                          <a:schemeClr val="tx1"/>
                        </a:solidFill>
                        <a:effectLst/>
                        <a:latin typeface="Times New Roman" pitchFamily="18" charset="0"/>
                      </a:endParaRPr>
                    </a:p>
                  </a:txBody>
                  <a:tcPr marT="45652" marB="456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6413" name="Text Box 181"/>
          <p:cNvSpPr txBox="1">
            <a:spLocks noChangeArrowheads="1"/>
          </p:cNvSpPr>
          <p:nvPr/>
        </p:nvSpPr>
        <p:spPr bwMode="auto">
          <a:xfrm>
            <a:off x="838200" y="806450"/>
            <a:ext cx="7239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latin typeface="Arial Narrow" panose="020B0606020202030204" pitchFamily="34" charset="0"/>
              </a:rPr>
              <a:t>Weinstein Unrealistic Optimism Study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438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2400"/>
          </a:p>
        </p:txBody>
      </p:sp>
      <p:graphicFrame>
        <p:nvGraphicFramePr>
          <p:cNvPr id="17411" name="Object 3"/>
          <p:cNvGraphicFramePr>
            <a:graphicFrameLocks noChangeAspect="1"/>
          </p:cNvGraphicFramePr>
          <p:nvPr/>
        </p:nvGraphicFramePr>
        <p:xfrm>
          <a:off x="609600" y="1320800"/>
          <a:ext cx="7467600" cy="4724400"/>
        </p:xfrm>
        <a:graphic>
          <a:graphicData uri="http://schemas.openxmlformats.org/presentationml/2006/ole">
            <mc:AlternateContent xmlns:mc="http://schemas.openxmlformats.org/markup-compatibility/2006">
              <mc:Choice xmlns:v="urn:schemas-microsoft-com:vml" Requires="v">
                <p:oleObj name="Chart" r:id="rId2" imgW="6877139" imgH="5981718" progId="MSGraph.Chart.8">
                  <p:embed/>
                </p:oleObj>
              </mc:Choice>
              <mc:Fallback>
                <p:oleObj name="Chart" r:id="rId2" imgW="6877139" imgH="5981718" progId="MSGraph.Chart.8">
                  <p:embed/>
                  <p:pic>
                    <p:nvPicPr>
                      <p:cNvPr id="17411"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20800"/>
                        <a:ext cx="746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2" name="Text Box 4"/>
          <p:cNvSpPr txBox="1">
            <a:spLocks noChangeArrowheads="1"/>
          </p:cNvSpPr>
          <p:nvPr/>
        </p:nvSpPr>
        <p:spPr bwMode="auto">
          <a:xfrm>
            <a:off x="1219200" y="457200"/>
            <a:ext cx="7086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latin typeface="Arial Narrow" panose="020B0606020202030204" pitchFamily="34" charset="0"/>
              </a:rPr>
              <a:t>Results of Weinstein Study</a:t>
            </a:r>
          </a:p>
        </p:txBody>
      </p:sp>
      <p:sp>
        <p:nvSpPr>
          <p:cNvPr id="17413" name="Text Box 5"/>
          <p:cNvSpPr txBox="1">
            <a:spLocks noChangeArrowheads="1"/>
          </p:cNvSpPr>
          <p:nvPr/>
        </p:nvSpPr>
        <p:spPr bwMode="auto">
          <a:xfrm>
            <a:off x="1447800" y="60198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2400" i="1">
                <a:latin typeface="Arial Narrow" panose="020B0606020202030204" pitchFamily="34" charset="0"/>
              </a:rPr>
              <a:t>Severe Risks</a:t>
            </a:r>
          </a:p>
        </p:txBody>
      </p:sp>
      <p:sp>
        <p:nvSpPr>
          <p:cNvPr id="17414" name="Text Box 6"/>
          <p:cNvSpPr txBox="1">
            <a:spLocks noChangeArrowheads="1"/>
          </p:cNvSpPr>
          <p:nvPr/>
        </p:nvSpPr>
        <p:spPr bwMode="auto">
          <a:xfrm>
            <a:off x="3505200" y="60198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2400" i="1">
                <a:latin typeface="Arial Narrow" panose="020B0606020202030204" pitchFamily="34" charset="0"/>
              </a:rPr>
              <a:t>Mild/Mod Risks</a:t>
            </a:r>
          </a:p>
        </p:txBody>
      </p:sp>
      <p:sp>
        <p:nvSpPr>
          <p:cNvPr id="2" name="TextBox 1"/>
          <p:cNvSpPr txBox="1"/>
          <p:nvPr/>
        </p:nvSpPr>
        <p:spPr>
          <a:xfrm>
            <a:off x="228600" y="5001905"/>
            <a:ext cx="1066800" cy="830997"/>
          </a:xfrm>
          <a:prstGeom prst="rect">
            <a:avLst/>
          </a:prstGeom>
          <a:noFill/>
        </p:spPr>
        <p:txBody>
          <a:bodyPr wrap="square" rtlCol="0">
            <a:spAutoFit/>
          </a:bodyPr>
          <a:lstStyle/>
          <a:p>
            <a:r>
              <a:rPr lang="en-US" i="1" dirty="0"/>
              <a:t>Low Risk</a:t>
            </a:r>
          </a:p>
        </p:txBody>
      </p:sp>
      <p:sp>
        <p:nvSpPr>
          <p:cNvPr id="8" name="TextBox 7"/>
          <p:cNvSpPr txBox="1"/>
          <p:nvPr/>
        </p:nvSpPr>
        <p:spPr>
          <a:xfrm>
            <a:off x="348673" y="1098550"/>
            <a:ext cx="1066800" cy="830997"/>
          </a:xfrm>
          <a:prstGeom prst="rect">
            <a:avLst/>
          </a:prstGeom>
          <a:noFill/>
        </p:spPr>
        <p:txBody>
          <a:bodyPr wrap="square" rtlCol="0">
            <a:spAutoFit/>
          </a:bodyPr>
          <a:lstStyle/>
          <a:p>
            <a:r>
              <a:rPr lang="en-US" i="1" dirty="0"/>
              <a:t>High Risk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381000" y="2413000"/>
            <a:ext cx="7086600" cy="316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a:latin typeface="Arial Narrow" panose="020B0606020202030204" pitchFamily="34" charset="0"/>
              </a:rPr>
              <a:t>1.  15% of all people suffer depression</a:t>
            </a:r>
          </a:p>
          <a:p>
            <a:pPr>
              <a:spcBef>
                <a:spcPct val="0"/>
              </a:spcBef>
              <a:buClrTx/>
              <a:buSzTx/>
              <a:buFontTx/>
              <a:buNone/>
            </a:pPr>
            <a:endParaRPr lang="en-US" altLang="en-US" sz="2400">
              <a:latin typeface="Arial Narrow" panose="020B0606020202030204" pitchFamily="34" charset="0"/>
            </a:endParaRPr>
          </a:p>
          <a:p>
            <a:pPr>
              <a:spcBef>
                <a:spcPct val="0"/>
              </a:spcBef>
              <a:buClrTx/>
              <a:buSzTx/>
              <a:buFontTx/>
              <a:buNone/>
            </a:pPr>
            <a:r>
              <a:rPr lang="en-US" altLang="en-US" sz="2400">
                <a:latin typeface="Arial Narrow" panose="020B0606020202030204" pitchFamily="34" charset="0"/>
              </a:rPr>
              <a:t>2.  Chronic depression --&gt; brain damage</a:t>
            </a:r>
          </a:p>
          <a:p>
            <a:pPr>
              <a:spcBef>
                <a:spcPct val="0"/>
              </a:spcBef>
              <a:buClrTx/>
              <a:buSzTx/>
              <a:buFontTx/>
              <a:buNone/>
            </a:pPr>
            <a:endParaRPr lang="en-US" altLang="en-US" sz="1000">
              <a:latin typeface="Arial Narrow" panose="020B0606020202030204" pitchFamily="34" charset="0"/>
            </a:endParaRPr>
          </a:p>
          <a:p>
            <a:pPr>
              <a:spcBef>
                <a:spcPct val="0"/>
              </a:spcBef>
              <a:buClrTx/>
              <a:buSzTx/>
              <a:buFontTx/>
              <a:buNone/>
            </a:pPr>
            <a:r>
              <a:rPr lang="en-US" altLang="en-US" sz="2400">
                <a:latin typeface="Arial Narrow" panose="020B0606020202030204" pitchFamily="34" charset="0"/>
              </a:rPr>
              <a:t>	*  Poorer Memory</a:t>
            </a:r>
          </a:p>
          <a:p>
            <a:pPr>
              <a:spcBef>
                <a:spcPct val="0"/>
              </a:spcBef>
              <a:buClrTx/>
              <a:buSzTx/>
              <a:buFontTx/>
              <a:buNone/>
            </a:pPr>
            <a:r>
              <a:rPr lang="en-US" altLang="en-US" sz="2400">
                <a:latin typeface="Arial Narrow" panose="020B0606020202030204" pitchFamily="34" charset="0"/>
              </a:rPr>
              <a:t>	*  Failed concentration</a:t>
            </a:r>
          </a:p>
          <a:p>
            <a:pPr>
              <a:spcBef>
                <a:spcPct val="0"/>
              </a:spcBef>
              <a:buClrTx/>
              <a:buSzTx/>
              <a:buFontTx/>
              <a:buNone/>
            </a:pPr>
            <a:endParaRPr lang="en-US" altLang="en-US" sz="2400">
              <a:latin typeface="Arial Narrow" panose="020B0606020202030204" pitchFamily="34" charset="0"/>
            </a:endParaRPr>
          </a:p>
          <a:p>
            <a:pPr>
              <a:spcBef>
                <a:spcPct val="0"/>
              </a:spcBef>
              <a:buClrTx/>
              <a:buSzTx/>
              <a:buFontTx/>
              <a:buNone/>
            </a:pPr>
            <a:r>
              <a:rPr lang="en-US" altLang="en-US" sz="2400">
                <a:latin typeface="Arial Narrow" panose="020B0606020202030204" pitchFamily="34" charset="0"/>
              </a:rPr>
              <a:t>3.  ____ Men / ____ Women 2 X more likely</a:t>
            </a:r>
          </a:p>
          <a:p>
            <a:pPr>
              <a:spcBef>
                <a:spcPct val="0"/>
              </a:spcBef>
              <a:buClrTx/>
              <a:buSzTx/>
              <a:buFontTx/>
              <a:buNone/>
            </a:pPr>
            <a:r>
              <a:rPr lang="en-US" altLang="en-US" sz="2400">
                <a:latin typeface="Arial Narrow" panose="020B0606020202030204" pitchFamily="34" charset="0"/>
              </a:rPr>
              <a:t>     to get depressed.</a:t>
            </a:r>
          </a:p>
        </p:txBody>
      </p:sp>
      <p:sp>
        <p:nvSpPr>
          <p:cNvPr id="20483" name="Text Box 5"/>
          <p:cNvSpPr txBox="1">
            <a:spLocks noChangeArrowheads="1"/>
          </p:cNvSpPr>
          <p:nvPr/>
        </p:nvSpPr>
        <p:spPr bwMode="auto">
          <a:xfrm>
            <a:off x="609600" y="685800"/>
            <a:ext cx="746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3600">
                <a:solidFill>
                  <a:srgbClr val="3333FF"/>
                </a:solidFill>
                <a:latin typeface="Arial Narrow" panose="020B0606020202030204" pitchFamily="34" charset="0"/>
              </a:rPr>
              <a:t>Depression:  The High Costs of Being Low</a:t>
            </a:r>
          </a:p>
        </p:txBody>
      </p:sp>
      <p:pic>
        <p:nvPicPr>
          <p:cNvPr id="2048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2138" y="1981200"/>
            <a:ext cx="2557462"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5111" name="Text Box 7"/>
          <p:cNvSpPr txBox="1">
            <a:spLocks noChangeArrowheads="1"/>
          </p:cNvSpPr>
          <p:nvPr/>
        </p:nvSpPr>
        <p:spPr bwMode="auto">
          <a:xfrm>
            <a:off x="2133600" y="47244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2400" b="1" dirty="0">
                <a:solidFill>
                  <a:srgbClr val="FF0000"/>
                </a:solidFill>
                <a:latin typeface="Arial Narrow" panose="020B0606020202030204" pitchFamily="34" charset="0"/>
              </a:rPr>
              <a:t>X</a:t>
            </a:r>
          </a:p>
        </p:txBody>
      </p:sp>
      <p:sp>
        <p:nvSpPr>
          <p:cNvPr id="2" name="TextBox 1">
            <a:extLst>
              <a:ext uri="{FF2B5EF4-FFF2-40B4-BE49-F238E27FC236}">
                <a16:creationId xmlns:a16="http://schemas.microsoft.com/office/drawing/2014/main" id="{75D26A21-DDAA-AE48-F4AC-D84EDA7312BF}"/>
              </a:ext>
            </a:extLst>
          </p:cNvPr>
          <p:cNvSpPr txBox="1"/>
          <p:nvPr/>
        </p:nvSpPr>
        <p:spPr>
          <a:xfrm>
            <a:off x="2209800" y="5867400"/>
            <a:ext cx="5943600" cy="830997"/>
          </a:xfrm>
          <a:prstGeom prst="rect">
            <a:avLst/>
          </a:prstGeom>
          <a:noFill/>
        </p:spPr>
        <p:txBody>
          <a:bodyPr wrap="square" rtlCol="0">
            <a:spAutoFit/>
          </a:bodyPr>
          <a:lstStyle/>
          <a:p>
            <a:r>
              <a:rPr lang="en-US" dirty="0">
                <a:hlinkClick r:id="rId3"/>
              </a:rPr>
              <a:t>https://www.youtube.com/watch?v=K-F9f1nJAW0</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5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1" grpId="0"/>
    </p:bld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Pixel</Template>
  <TotalTime>11606</TotalTime>
  <Words>2504</Words>
  <Application>Microsoft Office PowerPoint</Application>
  <PresentationFormat>On-screen Show (4:3)</PresentationFormat>
  <Paragraphs>360</Paragraphs>
  <Slides>36</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4" baseType="lpstr">
      <vt:lpstr>Arial</vt:lpstr>
      <vt:lpstr>Arial Black</vt:lpstr>
      <vt:lpstr>Arial Narrow</vt:lpstr>
      <vt:lpstr>Calibri</vt:lpstr>
      <vt:lpstr>Times New Roman</vt:lpstr>
      <vt:lpstr>Wingdings</vt:lpstr>
      <vt:lpstr>Pixel</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Kent Harber</dc:creator>
  <cp:lastModifiedBy>Kent Harber</cp:lastModifiedBy>
  <cp:revision>247</cp:revision>
  <cp:lastPrinted>2024-02-20T19:10:36Z</cp:lastPrinted>
  <dcterms:created xsi:type="dcterms:W3CDTF">1601-01-01T00:00:00Z</dcterms:created>
  <dcterms:modified xsi:type="dcterms:W3CDTF">2024-02-22T16:23:24Z</dcterms:modified>
</cp:coreProperties>
</file>