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321" r:id="rId2"/>
    <p:sldId id="398" r:id="rId3"/>
    <p:sldId id="400" r:id="rId4"/>
    <p:sldId id="406" r:id="rId5"/>
    <p:sldId id="317" r:id="rId6"/>
    <p:sldId id="343" r:id="rId7"/>
    <p:sldId id="344" r:id="rId8"/>
    <p:sldId id="345" r:id="rId9"/>
    <p:sldId id="346" r:id="rId10"/>
    <p:sldId id="318" r:id="rId11"/>
    <p:sldId id="405" r:id="rId12"/>
    <p:sldId id="384" r:id="rId13"/>
    <p:sldId id="385" r:id="rId14"/>
    <p:sldId id="387" r:id="rId15"/>
    <p:sldId id="388" r:id="rId16"/>
    <p:sldId id="391" r:id="rId17"/>
    <p:sldId id="395" r:id="rId18"/>
    <p:sldId id="392" r:id="rId19"/>
    <p:sldId id="403" r:id="rId20"/>
    <p:sldId id="393" r:id="rId21"/>
    <p:sldId id="375" r:id="rId22"/>
    <p:sldId id="376" r:id="rId23"/>
    <p:sldId id="373" r:id="rId24"/>
    <p:sldId id="374" r:id="rId25"/>
    <p:sldId id="404" r:id="rId26"/>
    <p:sldId id="349" r:id="rId27"/>
    <p:sldId id="336" r:id="rId28"/>
    <p:sldId id="367" r:id="rId29"/>
    <p:sldId id="372" r:id="rId30"/>
    <p:sldId id="369" r:id="rId31"/>
    <p:sldId id="337" r:id="rId32"/>
    <p:sldId id="338" r:id="rId33"/>
    <p:sldId id="341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FF"/>
    <a:srgbClr val="006600"/>
    <a:srgbClr val="FF0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14" autoAdjust="0"/>
  </p:normalViewPr>
  <p:slideViewPr>
    <p:cSldViewPr>
      <p:cViewPr varScale="1">
        <p:scale>
          <a:sx n="105" d="100"/>
          <a:sy n="105" d="100"/>
        </p:scale>
        <p:origin x="10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3492063492064"/>
          <c:y val="7.9136690647482008E-2"/>
          <c:w val="0.58571428571428574"/>
          <c:h val="0.755395683453237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Pos Mood</c:v>
                </c:pt>
              </c:strCache>
            </c:strRef>
          </c:tx>
          <c:spPr>
            <a:solidFill>
              <a:srgbClr val="FF0000"/>
            </a:solidFill>
            <a:ln w="26590">
              <a:solidFill>
                <a:srgbClr val="FF0000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Pessimists</c:v>
                </c:pt>
                <c:pt idx="1">
                  <c:v>Optimists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72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5-4369-B648-1039BCC7A64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Neg Mood</c:v>
                </c:pt>
              </c:strCache>
            </c:strRef>
          </c:tx>
          <c:spPr>
            <a:solidFill>
              <a:schemeClr val="accent2"/>
            </a:solidFill>
            <a:ln w="26590">
              <a:solidFill>
                <a:srgbClr val="0000FF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Pessimists</c:v>
                </c:pt>
                <c:pt idx="1">
                  <c:v>Optimists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71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5-4369-B648-1039BCC7A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5818783"/>
        <c:axId val="1"/>
      </c:barChart>
      <c:catAx>
        <c:axId val="11558187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2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55818783"/>
        <c:crosses val="autoZero"/>
        <c:crossBetween val="between"/>
      </c:valAx>
      <c:spPr>
        <a:noFill/>
        <a:ln w="886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376580221050346"/>
          <c:y val="3.1648669599048176E-2"/>
          <c:w val="0.26094367791182066"/>
          <c:h val="0.27098321342925658"/>
        </c:manualLayout>
      </c:layout>
      <c:overlay val="0"/>
      <c:spPr>
        <a:noFill/>
        <a:ln w="2216">
          <a:noFill/>
          <a:prstDash val="solid"/>
        </a:ln>
      </c:spPr>
      <c:txPr>
        <a:bodyPr/>
        <a:lstStyle/>
        <a:p>
          <a:pPr>
            <a:defRPr sz="11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5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23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3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39256-EE9C-4D10-9A97-E7F1431EE3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91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C7800-406C-4DD4-9EA7-98169AE13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12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E7E5C-70C5-41BF-8B89-8C0CC643F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DA1B3-54C7-4CDE-94DF-3C6A3686DF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68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C4146-A282-4C52-A64B-04B764D8B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27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51007-C9D5-4D3F-AC39-9B18D4676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30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1BE34-D2A2-4D55-AE46-2EC2B88353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3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FBCCE-9A78-48C5-AB40-3C3FBDDA9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92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DD0ED-AB6E-43C2-8AFA-23AD11BC40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86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C1F44-44B4-4447-81B5-8D49B911C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20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92720-2B54-4127-B467-39BE52D8C2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18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931DC42D-8236-494F-85BF-50E29C938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1143000"/>
            <a:ext cx="838200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3333FF"/>
                </a:solidFill>
                <a:latin typeface="Arial Narrow" panose="020B0606020202030204" pitchFamily="34" charset="0"/>
              </a:rPr>
              <a:t>Class 11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3333FF"/>
                </a:solidFill>
                <a:latin typeface="Arial Narrow" panose="020B0606020202030204" pitchFamily="34" charset="0"/>
              </a:rPr>
              <a:t>Denial, Optimism/Pessimism,                              Hope, and Coping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 dirty="0">
                <a:latin typeface="Arial Narrow" panose="020B0606020202030204" pitchFamily="34" charset="0"/>
              </a:rPr>
              <a:t> </a:t>
            </a: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                            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     </a:t>
            </a:r>
            <a:endParaRPr lang="en-US" altLang="en-US" sz="2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667000" y="1752600"/>
          <a:ext cx="5486400" cy="3098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591024" imgH="2438364" progId="MSGraph.Chart.8">
                  <p:embed/>
                </p:oleObj>
              </mc:Choice>
              <mc:Fallback>
                <p:oleObj name="Chart" r:id="rId2" imgW="5591024" imgH="2438364" progId="MSGraph.Chart.8">
                  <p:embed/>
                  <p:pic>
                    <p:nvPicPr>
                      <p:cNvPr id="21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52600"/>
                        <a:ext cx="5486400" cy="3098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8200" y="422275"/>
            <a:ext cx="78486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rgbClr val="3333FF"/>
                </a:solidFill>
                <a:latin typeface="Arial Narrow" panose="020B0606020202030204" pitchFamily="34" charset="0"/>
              </a:rPr>
              <a:t>Evidence that Efficacy </a:t>
            </a:r>
            <a:r>
              <a:rPr lang="en-US" altLang="en-US" sz="3000" i="1" dirty="0">
                <a:solidFill>
                  <a:srgbClr val="3333FF"/>
                </a:solidFill>
                <a:latin typeface="Arial Narrow" panose="020B0606020202030204" pitchFamily="34" charset="0"/>
              </a:rPr>
              <a:t>Moderates</a:t>
            </a:r>
            <a:endParaRPr lang="en-US" altLang="en-US" sz="3000" dirty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rgbClr val="3333FF"/>
                </a:solidFill>
                <a:latin typeface="Arial Narrow" panose="020B0606020202030204" pitchFamily="34" charset="0"/>
              </a:rPr>
              <a:t>Stress --&gt; Illness Connection in Humans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FF"/>
                </a:solidFill>
                <a:latin typeface="Arial Narrow" panose="020B0606020202030204" pitchFamily="34" charset="0"/>
              </a:rPr>
              <a:t>Bandura, </a:t>
            </a:r>
            <a:r>
              <a:rPr lang="en-US" altLang="en-US" sz="1800" dirty="0" err="1">
                <a:solidFill>
                  <a:srgbClr val="3333FF"/>
                </a:solidFill>
                <a:latin typeface="Arial Narrow" panose="020B0606020202030204" pitchFamily="34" charset="0"/>
              </a:rPr>
              <a:t>Cioffi</a:t>
            </a:r>
            <a:r>
              <a:rPr lang="en-US" altLang="en-US" sz="1800" dirty="0">
                <a:solidFill>
                  <a:srgbClr val="3333FF"/>
                </a:solidFill>
                <a:latin typeface="Arial Narrow" panose="020B0606020202030204" pitchFamily="34" charset="0"/>
              </a:rPr>
              <a:t>, Taylor, &amp; </a:t>
            </a:r>
            <a:r>
              <a:rPr lang="en-US" altLang="en-US" sz="1800" dirty="0" err="1">
                <a:solidFill>
                  <a:srgbClr val="3333FF"/>
                </a:solidFill>
                <a:latin typeface="Arial Narrow" panose="020B0606020202030204" pitchFamily="34" charset="0"/>
              </a:rPr>
              <a:t>Brouillard</a:t>
            </a:r>
            <a:r>
              <a:rPr lang="en-US" altLang="en-US" sz="1800" dirty="0">
                <a:solidFill>
                  <a:srgbClr val="3333FF"/>
                </a:solidFill>
                <a:latin typeface="Arial Narrow" panose="020B0606020202030204" pitchFamily="34" charset="0"/>
              </a:rPr>
              <a:t>, 1988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4850802"/>
            <a:ext cx="8534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9999"/>
                </a:solidFill>
              </a:rPr>
              <a:t>Low efficacy + placebo</a:t>
            </a:r>
            <a:r>
              <a:rPr lang="en-US" sz="2000" dirty="0"/>
              <a:t>:  More stress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="1" dirty="0">
                <a:sym typeface="Wingdings" panose="05000000000000000000" pitchFamily="2" charset="2"/>
              </a:rPr>
              <a:t>more opioids </a:t>
            </a:r>
            <a:r>
              <a:rPr lang="en-US" sz="2000" dirty="0">
                <a:sym typeface="Wingdings" panose="05000000000000000000" pitchFamily="2" charset="2"/>
              </a:rPr>
              <a:t> less pain</a:t>
            </a:r>
          </a:p>
          <a:p>
            <a:r>
              <a:rPr lang="en-US" sz="1000" dirty="0">
                <a:sym typeface="Wingdings" panose="05000000000000000000" pitchFamily="2" charset="2"/>
              </a:rPr>
              <a:t>  </a:t>
            </a:r>
          </a:p>
          <a:p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Low efficacy + opioid blocker</a:t>
            </a:r>
            <a:r>
              <a:rPr lang="en-US" sz="2000" b="1" dirty="0">
                <a:sym typeface="Wingdings" panose="05000000000000000000" pitchFamily="2" charset="2"/>
              </a:rPr>
              <a:t>: </a:t>
            </a:r>
            <a:r>
              <a:rPr lang="en-US" sz="2000" dirty="0">
                <a:sym typeface="Wingdings" panose="05000000000000000000" pitchFamily="2" charset="2"/>
              </a:rPr>
              <a:t>More stress  </a:t>
            </a:r>
            <a:r>
              <a:rPr lang="en-US" sz="2000" b="1" dirty="0">
                <a:sym typeface="Wingdings" panose="05000000000000000000" pitchFamily="2" charset="2"/>
              </a:rPr>
              <a:t>no opioids </a:t>
            </a:r>
            <a:r>
              <a:rPr lang="en-US" sz="2000" dirty="0">
                <a:sym typeface="Wingdings" panose="05000000000000000000" pitchFamily="2" charset="2"/>
              </a:rPr>
              <a:t> more pain</a:t>
            </a:r>
          </a:p>
          <a:p>
            <a:endParaRPr lang="en-US" sz="1000" b="1" dirty="0">
              <a:sym typeface="Wingdings" panose="05000000000000000000" pitchFamily="2" charset="2"/>
            </a:endParaRPr>
          </a:p>
          <a:p>
            <a:endParaRPr lang="en-US" sz="1000" b="1" dirty="0">
              <a:sym typeface="Wingdings" panose="05000000000000000000" pitchFamily="2" charset="2"/>
            </a:endParaRPr>
          </a:p>
          <a:p>
            <a:r>
              <a:rPr lang="en-US" sz="2000" b="1" dirty="0">
                <a:sym typeface="Wingdings" panose="05000000000000000000" pitchFamily="2" charset="2"/>
              </a:rPr>
              <a:t>So what?  </a:t>
            </a:r>
            <a:r>
              <a:rPr lang="en-US" sz="2000" dirty="0">
                <a:sym typeface="Wingdings" panose="05000000000000000000" pitchFamily="2" charset="2"/>
              </a:rPr>
              <a:t>Self-efficacy reduces opioid release,                                                       	     should therefore increase or decrease immunocompetence?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338881"/>
            <a:ext cx="1828959" cy="13717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F804E8-E0B1-590F-E05C-3287D1014F5D}"/>
              </a:ext>
            </a:extLst>
          </p:cNvPr>
          <p:cNvCxnSpPr/>
          <p:nvPr/>
        </p:nvCxnSpPr>
        <p:spPr bwMode="auto">
          <a:xfrm>
            <a:off x="3543300" y="6553200"/>
            <a:ext cx="11049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552" y="6096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Do Pharmaceutical Opioids Suppress the                Immune System? </a:t>
            </a:r>
            <a:r>
              <a:rPr lang="en-US" sz="2200" dirty="0">
                <a:solidFill>
                  <a:srgbClr val="0070C0"/>
                </a:solidFill>
              </a:rPr>
              <a:t>Class-generated question.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025" y="17526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Stress </a:t>
            </a:r>
            <a:r>
              <a:rPr lang="en-US" dirty="0">
                <a:solidFill>
                  <a:srgbClr val="FF3300"/>
                </a:solidFill>
                <a:sym typeface="Wingdings" panose="05000000000000000000" pitchFamily="2" charset="2"/>
              </a:rPr>
              <a:t> Endorphins  </a:t>
            </a:r>
            <a:r>
              <a:rPr lang="en-US" dirty="0" err="1">
                <a:solidFill>
                  <a:srgbClr val="FF3300"/>
                </a:solidFill>
                <a:sym typeface="Wingdings" panose="05000000000000000000" pitchFamily="2" charset="2"/>
              </a:rPr>
              <a:t>Immunocompromise</a:t>
            </a:r>
            <a:endParaRPr lang="en-US" dirty="0">
              <a:solidFill>
                <a:srgbClr val="FF3300"/>
              </a:solidFill>
              <a:sym typeface="Wingdings" panose="05000000000000000000" pitchFamily="2" charset="2"/>
            </a:endParaRPr>
          </a:p>
          <a:p>
            <a:endParaRPr lang="en-US" sz="600" dirty="0">
              <a:sym typeface="Wingdings" panose="05000000000000000000" pitchFamily="2" charset="2"/>
            </a:endParaRPr>
          </a:p>
          <a:p>
            <a:r>
              <a:rPr lang="en-US" u="sng" dirty="0">
                <a:sym typeface="Wingdings" panose="05000000000000000000" pitchFamily="2" charset="2"/>
              </a:rPr>
              <a:t>Endorphins</a:t>
            </a:r>
            <a:r>
              <a:rPr lang="en-US" dirty="0">
                <a:sym typeface="Wingdings" panose="05000000000000000000" pitchFamily="2" charset="2"/>
              </a:rPr>
              <a:t> are opioids produced by the body</a:t>
            </a:r>
          </a:p>
          <a:p>
            <a:endParaRPr lang="en-US" sz="6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What about opioids made by a pharmacy lab--morphine, heroin, etc.? Do they also suppress the immune system?</a:t>
            </a:r>
          </a:p>
          <a:p>
            <a:endParaRPr lang="en-US" sz="600" dirty="0">
              <a:sym typeface="Wingdings" panose="05000000000000000000" pitchFamily="2" charset="2"/>
            </a:endParaRPr>
          </a:p>
          <a:p>
            <a:endParaRPr lang="en-US" sz="600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Lisanne</a:t>
            </a:r>
            <a:r>
              <a:rPr lang="en-US" dirty="0">
                <a:sym typeface="Wingdings" panose="05000000000000000000" pitchFamily="2" charset="2"/>
              </a:rPr>
              <a:t> M. </a:t>
            </a:r>
            <a:r>
              <a:rPr lang="en-US" dirty="0" err="1">
                <a:sym typeface="Wingdings" panose="05000000000000000000" pitchFamily="2" charset="2"/>
              </a:rPr>
              <a:t>Plien</a:t>
            </a:r>
            <a:r>
              <a:rPr lang="en-US" dirty="0">
                <a:sym typeface="Wingdings" panose="05000000000000000000" pitchFamily="2" charset="2"/>
              </a:rPr>
              <a:t> &amp; Heike L </a:t>
            </a:r>
            <a:r>
              <a:rPr lang="en-US" dirty="0" err="1">
                <a:sym typeface="Wingdings" panose="05000000000000000000" pitchFamily="2" charset="2"/>
              </a:rPr>
              <a:t>Rittner</a:t>
            </a:r>
            <a:r>
              <a:rPr lang="en-US" dirty="0">
                <a:sym typeface="Wingdings" panose="05000000000000000000" pitchFamily="2" charset="2"/>
              </a:rPr>
              <a:t>, (2017).                                        	</a:t>
            </a:r>
            <a:r>
              <a:rPr lang="en-US" b="1" dirty="0">
                <a:sym typeface="Wingdings" panose="05000000000000000000" pitchFamily="2" charset="2"/>
              </a:rPr>
              <a:t>Opioids and the Immune System – Friend or Foe?                                                         	</a:t>
            </a:r>
            <a:r>
              <a:rPr lang="en-US" sz="1600" i="1" dirty="0">
                <a:sym typeface="Wingdings" panose="05000000000000000000" pitchFamily="2" charset="2"/>
              </a:rPr>
              <a:t>Brit. </a:t>
            </a:r>
            <a:r>
              <a:rPr lang="en-US" sz="1600" i="1" dirty="0" err="1">
                <a:sym typeface="Wingdings" panose="05000000000000000000" pitchFamily="2" charset="2"/>
              </a:rPr>
              <a:t>Journ</a:t>
            </a:r>
            <a:r>
              <a:rPr lang="en-US" sz="1600" i="1" dirty="0">
                <a:sym typeface="Wingdings" panose="05000000000000000000" pitchFamily="2" charset="2"/>
              </a:rPr>
              <a:t>. Pharmacology, 175</a:t>
            </a:r>
            <a:r>
              <a:rPr lang="en-US" sz="1600" dirty="0">
                <a:sym typeface="Wingdings" panose="05000000000000000000" pitchFamily="2" charset="2"/>
              </a:rPr>
              <a:t>, 2717-2725. 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2200" b="1" dirty="0">
                <a:sym typeface="Wingdings" panose="05000000000000000000" pitchFamily="2" charset="2"/>
              </a:rPr>
              <a:t>Findings inconsistent, but:</a:t>
            </a:r>
          </a:p>
          <a:p>
            <a:endParaRPr lang="en-US" sz="600" dirty="0">
              <a:sym typeface="Wingdings" panose="05000000000000000000" pitchFamily="2" charset="2"/>
            </a:endParaRPr>
          </a:p>
          <a:p>
            <a:r>
              <a:rPr lang="en-US" sz="2200" dirty="0">
                <a:sym typeface="Wingdings" panose="05000000000000000000" pitchFamily="2" charset="2"/>
              </a:rPr>
              <a:t>Morphine, fentanyl:  Impair macrophages (white blood cell), natural killer cells, and weaken gut barrier.  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2200" b="1" dirty="0">
                <a:sym typeface="Wingdings" panose="05000000000000000000" pitchFamily="2" charset="2"/>
              </a:rPr>
              <a:t>So, the answer is a qualified YES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52400"/>
            <a:ext cx="198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5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28600" y="526396"/>
            <a:ext cx="86868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  <a:latin typeface="Arial Narrow" panose="020B0606020202030204" pitchFamily="34" charset="0"/>
              </a:rPr>
              <a:t>Health Outcomes Questions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1.  Compared to most other college students, what is your risk of an alcohol-	related injury?</a:t>
            </a:r>
            <a:endParaRPr lang="en-US" alt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22531" name="Rectangle 92"/>
          <p:cNvSpPr>
            <a:spLocks noChangeArrowheads="1"/>
          </p:cNvSpPr>
          <p:nvPr/>
        </p:nvSpPr>
        <p:spPr bwMode="auto">
          <a:xfrm>
            <a:off x="381000" y="4050139"/>
            <a:ext cx="82343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2.  Compared to most other college students, what is your risk of getting 	into a car accident?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8659" name="Group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961172"/>
              </p:ext>
            </p:extLst>
          </p:nvPr>
        </p:nvGraphicFramePr>
        <p:xfrm>
          <a:off x="304800" y="4999038"/>
          <a:ext cx="7623175" cy="1768361"/>
        </p:xfrm>
        <a:graphic>
          <a:graphicData uri="http://schemas.openxmlformats.org/drawingml/2006/table">
            <a:tbl>
              <a:tblPr/>
              <a:tblGrid>
                <a:gridCol w="108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111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Much Below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Below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Slightly 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Below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Average for Rutgers students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Slightly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Above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Above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Much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Above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8661" name="Group 1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147775"/>
              </p:ext>
            </p:extLst>
          </p:nvPr>
        </p:nvGraphicFramePr>
        <p:xfrm>
          <a:off x="377825" y="2133600"/>
          <a:ext cx="7623175" cy="1768361"/>
        </p:xfrm>
        <a:graphic>
          <a:graphicData uri="http://schemas.openxmlformats.org/drawingml/2006/table">
            <a:tbl>
              <a:tblPr/>
              <a:tblGrid>
                <a:gridCol w="108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111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Much Below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Below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Slightly 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Below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Average for Rutgers students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Slightly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Above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Above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Much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Above Average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047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587375" y="1371600"/>
          <a:ext cx="8337550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313395" imgH="4069008" progId="MSGraph.Chart.8">
                  <p:embed followColorScheme="full"/>
                </p:oleObj>
              </mc:Choice>
              <mc:Fallback>
                <p:oleObj name="Chart" r:id="rId2" imgW="8313395" imgH="4069008" progId="MSGraph.Chart.8">
                  <p:embed followColorScheme="full"/>
                  <p:pic>
                    <p:nvPicPr>
                      <p:cNvPr id="235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1371600"/>
                        <a:ext cx="8337550" cy="407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314325" y="38100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  <a:latin typeface="Arial Narrow" panose="020B0606020202030204" pitchFamily="34" charset="0"/>
              </a:rPr>
              <a:t>Compared to most students what’s your risk of alcohol-related injury?</a:t>
            </a: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762000" y="5562600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/>
              <a:t>n</a:t>
            </a:r>
            <a:r>
              <a:rPr lang="en-US" altLang="en-US" sz="2400"/>
              <a:t> = 48				                                         Mean = 2.46	  Median = 2.00  Mode = 1  SD = 1.64</a:t>
            </a:r>
          </a:p>
        </p:txBody>
      </p:sp>
    </p:spTree>
    <p:extLst>
      <p:ext uri="{BB962C8B-B14F-4D97-AF65-F5344CB8AC3E}">
        <p14:creationId xmlns:p14="http://schemas.microsoft.com/office/powerpoint/2010/main" val="1781891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800100" y="596900"/>
            <a:ext cx="339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Denial and Coping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8153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Psychological defense:  Minimize or deny existence of threat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Is denial good or bad?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3276600" y="2362200"/>
            <a:ext cx="4953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_______ Early in crisis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_______ Chronic (ongoing)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3352800" y="2286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Good*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3429000" y="2819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Bad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6477000" y="6248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* Sometimes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457200" y="3657600"/>
            <a:ext cx="8534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On-going denial can stop people from taking necessary action.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NMAD = Near Miss Asthma Death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Who denies more:  	___ Asthmatics who experienced NMAD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	___ Asthmatics who have not experienced NMAD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	___ Non Asthmatics</a:t>
            </a:r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3276600" y="4724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  <p:pic>
        <p:nvPicPr>
          <p:cNvPr id="245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84150"/>
            <a:ext cx="3657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8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5" grpId="0"/>
      <p:bldP spid="165896" grpId="0"/>
      <p:bldP spid="1658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014927"/>
              </p:ext>
            </p:extLst>
          </p:nvPr>
        </p:nvGraphicFramePr>
        <p:xfrm>
          <a:off x="361950" y="2971800"/>
          <a:ext cx="81724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172384" imgH="3429117" progId="MSGraph.Chart.8">
                  <p:embed/>
                </p:oleObj>
              </mc:Choice>
              <mc:Fallback>
                <p:oleObj name="Chart" r:id="rId2" imgW="8172384" imgH="3429117" progId="MSGraph.Chart.8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2971800"/>
                        <a:ext cx="817245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1000" y="882650"/>
            <a:ext cx="8382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  <a:latin typeface="Arial Narrow" panose="020B0606020202030204" pitchFamily="34" charset="0"/>
              </a:rPr>
              <a:t>Denial Among NMAD Survivors,              “Regular” Asthmatics, and Non-Asthmatics</a:t>
            </a:r>
            <a:endParaRPr lang="en-US" altLang="en-US" sz="3600" i="1" dirty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 err="1">
                <a:solidFill>
                  <a:srgbClr val="3333FF"/>
                </a:solidFill>
                <a:latin typeface="Arial Narrow" panose="020B0606020202030204" pitchFamily="34" charset="0"/>
              </a:rPr>
              <a:t>Yellowlees</a:t>
            </a:r>
            <a:r>
              <a:rPr lang="en-US" altLang="en-US" sz="2400" i="1" dirty="0">
                <a:solidFill>
                  <a:srgbClr val="3333FF"/>
                </a:solidFill>
                <a:latin typeface="Arial Narrow" panose="020B0606020202030204" pitchFamily="34" charset="0"/>
              </a:rPr>
              <a:t> &amp; Ruffin, 1989</a:t>
            </a:r>
            <a:endParaRPr lang="en-US" altLang="en-US" sz="2400" dirty="0">
              <a:solidFill>
                <a:srgbClr val="3333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97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762000" y="719787"/>
            <a:ext cx="62484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  <a:latin typeface="Arial Narrow" panose="020B0606020202030204" pitchFamily="34" charset="0"/>
              </a:rPr>
              <a:t>Optimists vs. Pessimists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 dirty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b="1" dirty="0">
                <a:latin typeface="Arial Narrow" panose="020B0606020202030204" pitchFamily="34" charset="0"/>
              </a:rPr>
              <a:t>Optimists</a:t>
            </a:r>
            <a:r>
              <a:rPr lang="en-US" altLang="en-US" sz="2400" dirty="0">
                <a:latin typeface="Arial Narrow" panose="020B060602020203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1.  Expect positive outcomes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2.  Expect to cope with adversity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Pessimists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1.  Expect negative outcomes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2.  Do not expect to cope with adversity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641015"/>
            <a:ext cx="2057400" cy="1944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57" y="4419600"/>
            <a:ext cx="2599268" cy="185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29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76300" y="524212"/>
            <a:ext cx="7315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  <a:latin typeface="Arial Narrow" panose="020B0606020202030204" pitchFamily="34" charset="0"/>
              </a:rPr>
              <a:t>Life Orientation Test: Optimism Measure                        </a:t>
            </a:r>
            <a:r>
              <a:rPr lang="en-US" altLang="en-US" sz="2400" dirty="0" err="1">
                <a:solidFill>
                  <a:srgbClr val="3333FF"/>
                </a:solidFill>
                <a:latin typeface="Arial Narrow" panose="020B0606020202030204" pitchFamily="34" charset="0"/>
              </a:rPr>
              <a:t>Scheier</a:t>
            </a:r>
            <a:r>
              <a:rPr lang="en-US" altLang="en-US" sz="2400" dirty="0">
                <a:solidFill>
                  <a:srgbClr val="3333FF"/>
                </a:solidFill>
                <a:latin typeface="Arial Narrow" panose="020B0606020202030204" pitchFamily="34" charset="0"/>
              </a:rPr>
              <a:t>, M.F., Carver, C.S., &amp; Bridges, M.W. (1994)</a:t>
            </a:r>
          </a:p>
        </p:txBody>
      </p:sp>
      <p:graphicFrame>
        <p:nvGraphicFramePr>
          <p:cNvPr id="1464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436709"/>
              </p:ext>
            </p:extLst>
          </p:nvPr>
        </p:nvGraphicFramePr>
        <p:xfrm>
          <a:off x="228600" y="1752600"/>
          <a:ext cx="8610600" cy="3962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uncertain times, I usually expect the best.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It's easy for me to relax. (Filler item)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If something can go wrong for me, it will. *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I'm always optimistic about my future.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enjoy my friends a lot.  (Filler item)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It's important for me to keep busy.  (Filler item)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hardly ever expect things to go my way. *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don't get upset too easily.  (Filler item)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rarely count on good things happening to me.*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Overall, I expect more good things to happen to me than bad.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5745" y="5927725"/>
            <a:ext cx="8229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Responses: </a:t>
            </a:r>
            <a:r>
              <a:rPr lang="en-US" sz="2000" i="1" dirty="0">
                <a:latin typeface="Arial Narrow" panose="020B0606020202030204" pitchFamily="34" charset="0"/>
              </a:rPr>
              <a:t>1 = Not at all; 2 = a little; 3 = somewhat; 4 = A lot; 5 = A Great Degree</a:t>
            </a:r>
          </a:p>
          <a:p>
            <a:endParaRPr lang="en-US" sz="600" i="1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* = “Reverse Coded” </a:t>
            </a:r>
          </a:p>
        </p:txBody>
      </p:sp>
    </p:spTree>
    <p:extLst>
      <p:ext uri="{BB962C8B-B14F-4D97-AF65-F5344CB8AC3E}">
        <p14:creationId xmlns:p14="http://schemas.microsoft.com/office/powerpoint/2010/main" val="4064018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8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398319"/>
              </p:ext>
            </p:extLst>
          </p:nvPr>
        </p:nvGraphicFramePr>
        <p:xfrm>
          <a:off x="762000" y="1828800"/>
          <a:ext cx="7467600" cy="3414714"/>
        </p:xfrm>
        <a:graphic>
          <a:graphicData uri="http://schemas.openxmlformats.org/drawingml/2006/table">
            <a:tbl>
              <a:tblPr/>
              <a:tblGrid>
                <a:gridCol w="373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Pessimist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Optimist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9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 bombed the math test.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 bombed the math test.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 just couldn't get myself to study. 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All the noise outside my apartment made it hard to study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 don't have good math ability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 didn't really try hard enough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Basically, I'm just not academically skilled.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Math is my one weak area.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2697163" y="5546725"/>
            <a:ext cx="37798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A.  Internal vs. External Cause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B050"/>
                </a:solidFill>
              </a:rPr>
              <a:t>B.  Stable vs. Transitory Cause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C.  Global vs. Specific Cause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838200" y="8382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Pessimistic vs. Optimistic Attribution Styles</a:t>
            </a:r>
          </a:p>
        </p:txBody>
      </p:sp>
    </p:spTree>
    <p:extLst>
      <p:ext uri="{BB962C8B-B14F-4D97-AF65-F5344CB8AC3E}">
        <p14:creationId xmlns:p14="http://schemas.microsoft.com/office/powerpoint/2010/main" val="1720840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762000" y="1755775"/>
            <a:ext cx="80772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 Narrow" panose="020B0606020202030204" pitchFamily="34" charset="0"/>
              </a:rPr>
              <a:t>I won the tennis match because my opponent wasn’t trying hard.</a:t>
            </a:r>
            <a:endParaRPr lang="en-US" altLang="en-US" sz="2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___Internal cause		___ External cause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i="1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 Narrow" panose="020B0606020202030204" pitchFamily="34" charset="0"/>
              </a:rPr>
              <a:t>I lost my keys because I'm such a dope.</a:t>
            </a:r>
            <a:endParaRPr lang="en-US" altLang="en-US" sz="2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___Internal cause		___ External cause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i="1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 Narrow" panose="020B0606020202030204" pitchFamily="34" charset="0"/>
              </a:rPr>
              <a:t>I showed up late for my date because I</a:t>
            </a:r>
            <a:r>
              <a:rPr lang="en-US" altLang="en-US" sz="2200" b="1" i="1" dirty="0">
                <a:latin typeface="Arial Narrow" panose="020B0606020202030204" pitchFamily="34" charset="0"/>
              </a:rPr>
              <a:t> </a:t>
            </a:r>
            <a:r>
              <a:rPr lang="en-US" altLang="en-US" sz="2200" i="1" dirty="0">
                <a:latin typeface="Arial Narrow" panose="020B0606020202030204" pitchFamily="34" charset="0"/>
              </a:rPr>
              <a:t>didn’t </a:t>
            </a:r>
            <a:r>
              <a:rPr lang="en-US" altLang="en-US" sz="2200" b="1" i="1" dirty="0">
                <a:latin typeface="Arial Narrow" panose="020B0606020202030204" pitchFamily="34" charset="0"/>
              </a:rPr>
              <a:t>plan</a:t>
            </a:r>
            <a:r>
              <a:rPr lang="en-US" altLang="en-US" sz="2200" i="1" dirty="0">
                <a:latin typeface="Arial Narrow" panose="020B0606020202030204" pitchFamily="34" charset="0"/>
              </a:rPr>
              <a:t> far enough in advance</a:t>
            </a:r>
            <a:r>
              <a:rPr lang="en-US" altLang="en-US" sz="2200" b="1" i="1" dirty="0">
                <a:latin typeface="Arial Narrow" panose="020B0606020202030204" pitchFamily="34" charset="0"/>
              </a:rPr>
              <a:t>.</a:t>
            </a:r>
            <a:r>
              <a:rPr lang="en-US" altLang="en-US" sz="2200" i="1" dirty="0"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 Narrow" panose="020B0606020202030204" pitchFamily="34" charset="0"/>
              </a:rPr>
              <a:t>	</a:t>
            </a:r>
            <a:r>
              <a:rPr lang="en-US" altLang="en-US" sz="2200" dirty="0">
                <a:latin typeface="Arial Narrow" panose="020B0606020202030204" pitchFamily="34" charset="0"/>
              </a:rPr>
              <a:t>___ Stable Cause		___ Transitory Cause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i="1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 Narrow" panose="020B0606020202030204" pitchFamily="34" charset="0"/>
              </a:rPr>
              <a:t>I showed up late for my date because I am so bad at planning.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 Narrow" panose="020B0606020202030204" pitchFamily="34" charset="0"/>
              </a:rPr>
              <a:t>	</a:t>
            </a:r>
            <a:r>
              <a:rPr lang="en-US" altLang="en-US" sz="2200" dirty="0">
                <a:latin typeface="Arial Narrow" panose="020B0606020202030204" pitchFamily="34" charset="0"/>
              </a:rPr>
              <a:t>___ Stable Cause		___ Transitory Cause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i="1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 Narrow" panose="020B0606020202030204" pitchFamily="34" charset="0"/>
              </a:rPr>
              <a:t>My cholesterol went up because I’m not exercising.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 Narrow" panose="020B0606020202030204" pitchFamily="34" charset="0"/>
              </a:rPr>
              <a:t>	</a:t>
            </a:r>
            <a:r>
              <a:rPr lang="en-US" altLang="en-US" sz="2200" dirty="0">
                <a:latin typeface="Arial Narrow" panose="020B0606020202030204" pitchFamily="34" charset="0"/>
              </a:rPr>
              <a:t>___ Specific  Cause	___ Global Cause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Arial Narrow" panose="020B0606020202030204" pitchFamily="34" charset="0"/>
              </a:rPr>
              <a:t> </a:t>
            </a:r>
            <a:endParaRPr lang="en-US" altLang="en-US" sz="1000" i="1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 Narrow" panose="020B0606020202030204" pitchFamily="34" charset="0"/>
              </a:rPr>
              <a:t>My cholesterol went up because I’m a lazy slob.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 Narrow" panose="020B0606020202030204" pitchFamily="34" charset="0"/>
              </a:rPr>
              <a:t>	</a:t>
            </a:r>
            <a:r>
              <a:rPr lang="en-US" altLang="en-US" sz="2200" dirty="0">
                <a:latin typeface="Arial Narrow" panose="020B0606020202030204" pitchFamily="34" charset="0"/>
              </a:rPr>
              <a:t>___ Specific  Cause	___ Global Cause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57200" y="7620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Explanatory Causes and Styles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4572000" y="2057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1828800" y="28956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4572000" y="37338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1828800" y="45561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1752600" y="53943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4572000" y="61563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9535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/>
      <p:bldP spid="151559" grpId="0"/>
      <p:bldP spid="151560" grpId="0"/>
      <p:bldP spid="151561" grpId="0"/>
      <p:bldP spid="151562" grpId="0"/>
      <p:bldP spid="1515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Review Question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0691" y="1905000"/>
            <a:ext cx="693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of the following is NOT TRUE of people with a Negative Affect personality?</a:t>
            </a:r>
          </a:p>
          <a:p>
            <a:endParaRPr lang="en-US" dirty="0"/>
          </a:p>
          <a:p>
            <a:r>
              <a:rPr lang="en-US" dirty="0"/>
              <a:t>___ Have more physical symptoms</a:t>
            </a:r>
          </a:p>
          <a:p>
            <a:r>
              <a:rPr lang="en-US" dirty="0"/>
              <a:t>___ Engage in unhealthy behaviors</a:t>
            </a:r>
          </a:p>
          <a:p>
            <a:r>
              <a:rPr lang="en-US" dirty="0"/>
              <a:t>___ Are stoic and uncomplaining</a:t>
            </a:r>
          </a:p>
          <a:p>
            <a:r>
              <a:rPr lang="en-US" dirty="0"/>
              <a:t>___ Have poorer health</a:t>
            </a:r>
          </a:p>
          <a:p>
            <a:r>
              <a:rPr lang="en-US" dirty="0"/>
              <a:t>___ Find many situations difficult to manage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873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1798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276600" y="2286000"/>
            <a:ext cx="2514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solidFill>
                  <a:srgbClr val="00B0F0"/>
                </a:solidFill>
                <a:latin typeface="Arial Narrow" panose="020B0606020202030204" pitchFamily="34" charset="0"/>
              </a:rPr>
              <a:t>Success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791200" y="2286000"/>
            <a:ext cx="2514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Failure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38200" y="2971800"/>
            <a:ext cx="2514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Internal</a:t>
            </a:r>
            <a:r>
              <a:rPr lang="en-US" altLang="en-US" sz="2600">
                <a:latin typeface="Arial Narrow" panose="020B0606020202030204" pitchFamily="34" charset="0"/>
              </a:rPr>
              <a:t> Cause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38200" y="3748088"/>
            <a:ext cx="2514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External</a:t>
            </a:r>
            <a:r>
              <a:rPr lang="en-US" altLang="en-US" sz="2600">
                <a:latin typeface="Arial Narrow" panose="020B0606020202030204" pitchFamily="34" charset="0"/>
              </a:rPr>
              <a:t> Cause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838200" y="4524375"/>
            <a:ext cx="2209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Stable</a:t>
            </a:r>
            <a:r>
              <a:rPr lang="en-US" altLang="en-US" sz="2600">
                <a:latin typeface="Arial Narrow" panose="020B0606020202030204" pitchFamily="34" charset="0"/>
              </a:rPr>
              <a:t> Cause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3467100" y="2971800"/>
            <a:ext cx="2133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00B0F0"/>
                </a:solidFill>
                <a:latin typeface="Arial Narrow" panose="020B0606020202030204" pitchFamily="34" charset="0"/>
              </a:rPr>
              <a:t>Optimist</a:t>
            </a: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5981700" y="2971800"/>
            <a:ext cx="2133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C00000"/>
                </a:solidFill>
                <a:latin typeface="Arial Narrow" panose="020B0606020202030204" pitchFamily="34" charset="0"/>
              </a:rPr>
              <a:t>Pessimist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467100" y="4524375"/>
            <a:ext cx="2133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00B0F0"/>
                </a:solidFill>
                <a:latin typeface="Arial Narrow" panose="020B0606020202030204" pitchFamily="34" charset="0"/>
              </a:rPr>
              <a:t>Optimist</a:t>
            </a:r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5981700" y="3748088"/>
            <a:ext cx="2133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C00000"/>
                </a:solidFill>
                <a:latin typeface="Arial Narrow" panose="020B0606020202030204" pitchFamily="34" charset="0"/>
              </a:rPr>
              <a:t>Optimist</a:t>
            </a: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467100" y="3748088"/>
            <a:ext cx="2133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00B0F0"/>
                </a:solidFill>
                <a:latin typeface="Arial Narrow" panose="020B0606020202030204" pitchFamily="34" charset="0"/>
              </a:rPr>
              <a:t>Pessimist</a:t>
            </a: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5981700" y="4524375"/>
            <a:ext cx="2133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C00000"/>
                </a:solidFill>
                <a:latin typeface="Arial Narrow" panose="020B0606020202030204" pitchFamily="34" charset="0"/>
              </a:rPr>
              <a:t>Pessimist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838200" y="5257800"/>
            <a:ext cx="2590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Transitory</a:t>
            </a:r>
            <a:r>
              <a:rPr lang="en-US" altLang="en-US" sz="2600">
                <a:latin typeface="Arial Narrow" panose="020B0606020202030204" pitchFamily="34" charset="0"/>
              </a:rPr>
              <a:t> Cause</a:t>
            </a:r>
          </a:p>
        </p:txBody>
      </p:sp>
      <p:sp>
        <p:nvSpPr>
          <p:cNvPr id="145423" name="Text Box 15"/>
          <p:cNvSpPr txBox="1">
            <a:spLocks noChangeArrowheads="1"/>
          </p:cNvSpPr>
          <p:nvPr/>
        </p:nvSpPr>
        <p:spPr bwMode="auto">
          <a:xfrm>
            <a:off x="3467100" y="5257800"/>
            <a:ext cx="2133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00B0F0"/>
                </a:solidFill>
                <a:latin typeface="Arial Narrow" panose="020B0606020202030204" pitchFamily="34" charset="0"/>
              </a:rPr>
              <a:t>Pessimist</a:t>
            </a:r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5981700" y="5257800"/>
            <a:ext cx="2133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C00000"/>
                </a:solidFill>
                <a:latin typeface="Arial Narrow" panose="020B0606020202030204" pitchFamily="34" charset="0"/>
              </a:rPr>
              <a:t>Optimist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533400" y="9906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Optimistic and Pessimistic Explanatory Styles</a:t>
            </a:r>
          </a:p>
        </p:txBody>
      </p:sp>
    </p:spTree>
    <p:extLst>
      <p:ext uri="{BB962C8B-B14F-4D97-AF65-F5344CB8AC3E}">
        <p14:creationId xmlns:p14="http://schemas.microsoft.com/office/powerpoint/2010/main" val="366061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6" grpId="0"/>
      <p:bldP spid="145417" grpId="0"/>
      <p:bldP spid="145418" grpId="0"/>
      <p:bldP spid="145419" grpId="0"/>
      <p:bldP spid="145420" grpId="0"/>
      <p:bldP spid="145421" grpId="0"/>
      <p:bldP spid="145423" grpId="0"/>
      <p:bldP spid="1454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76200" y="1473200"/>
            <a:ext cx="89154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Prediction  </a:t>
            </a:r>
            <a:r>
              <a:rPr lang="en-US" altLang="en-US" sz="2400" dirty="0">
                <a:latin typeface="Arial Narrow" panose="020B0606020202030204" pitchFamily="34" charset="0"/>
              </a:rPr>
              <a:t>Pessimism &amp; Anxiety + ANY moods </a:t>
            </a:r>
            <a:r>
              <a:rPr lang="en-US" alt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 increased ambulatory BP       	      Optimism + BAD moods only  increased ambulatory BP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 dirty="0">
                <a:latin typeface="Arial Narrow" panose="020B0606020202030204" pitchFamily="34" charset="0"/>
                <a:sym typeface="Wingdings" panose="05000000000000000000" pitchFamily="2" charset="2"/>
              </a:rPr>
              <a:t>	</a:t>
            </a:r>
            <a:endParaRPr lang="en-US" altLang="en-US" sz="5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</a:t>
            </a:r>
            <a:r>
              <a:rPr lang="en-US" altLang="en-US" sz="2200" u="sng" dirty="0">
                <a:latin typeface="Arial Narrow" panose="020B0606020202030204" pitchFamily="34" charset="0"/>
              </a:rPr>
              <a:t>Subjects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	100 volunteers, 50% female, </a:t>
            </a:r>
            <a:r>
              <a:rPr lang="en-US" altLang="en-US" sz="2200" dirty="0" err="1">
                <a:latin typeface="Arial Narrow" panose="020B0606020202030204" pitchFamily="34" charset="0"/>
              </a:rPr>
              <a:t>ave.</a:t>
            </a:r>
            <a:r>
              <a:rPr lang="en-US" altLang="en-US" sz="2200" dirty="0">
                <a:latin typeface="Arial Narrow" panose="020B0606020202030204" pitchFamily="34" charset="0"/>
              </a:rPr>
              <a:t> age = 37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	80% white, 10% black, 10% other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</a:t>
            </a:r>
            <a:r>
              <a:rPr lang="en-US" altLang="en-US" sz="2200" u="sng" dirty="0">
                <a:latin typeface="Arial Narrow" panose="020B0606020202030204" pitchFamily="34" charset="0"/>
              </a:rPr>
              <a:t>Procedure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	1.  Pre-assessment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		</a:t>
            </a:r>
            <a:r>
              <a:rPr lang="en-US" altLang="en-US" sz="2200" i="1" dirty="0">
                <a:latin typeface="Arial Narrow" panose="020B0606020202030204" pitchFamily="34" charset="0"/>
              </a:rPr>
              <a:t>a.  Resting BP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 Narrow" panose="020B0606020202030204" pitchFamily="34" charset="0"/>
              </a:rPr>
              <a:t>			b.  Complete survey battery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 Narrow" panose="020B0606020202030204" pitchFamily="34" charset="0"/>
              </a:rPr>
              <a:t>				1.  Optimism (LOT)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 Narrow" panose="020B0606020202030204" pitchFamily="34" charset="0"/>
              </a:rPr>
              <a:t>				2.  Trait anxiety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 Narrow" panose="020B0606020202030204" pitchFamily="34" charset="0"/>
              </a:rPr>
              <a:t>				3.  Other background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	2.  Daily Monitoring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		</a:t>
            </a:r>
            <a:r>
              <a:rPr lang="en-US" altLang="en-US" sz="2200" i="1" dirty="0">
                <a:latin typeface="Arial Narrow" panose="020B0606020202030204" pitchFamily="34" charset="0"/>
              </a:rPr>
              <a:t>a.  Wear BP device, 3 days, activates every 30 seconds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 Narrow" panose="020B0606020202030204" pitchFamily="34" charset="0"/>
              </a:rPr>
              <a:t>			b.  Daily diary:  Mood, Context (where, what doing,...)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52400" y="425450"/>
            <a:ext cx="8686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3333FF"/>
                </a:solidFill>
              </a:rPr>
              <a:t>Optimism, Pessimism, and Ambulatory BP </a:t>
            </a:r>
            <a:r>
              <a:rPr lang="en-US" altLang="en-US" sz="2000" i="1" dirty="0" err="1">
                <a:solidFill>
                  <a:srgbClr val="3333FF"/>
                </a:solidFill>
              </a:rPr>
              <a:t>Raikkonen</a:t>
            </a:r>
            <a:r>
              <a:rPr lang="en-US" altLang="en-US" sz="2000" i="1" dirty="0">
                <a:solidFill>
                  <a:srgbClr val="3333FF"/>
                </a:solidFill>
              </a:rPr>
              <a:t>, et al. (1999)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95B873-5D4C-5777-B4D8-90A261EEB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667000"/>
            <a:ext cx="1978152" cy="205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131762-7CBA-03FD-FFFD-B6EE0FE81595}"/>
              </a:ext>
            </a:extLst>
          </p:cNvPr>
          <p:cNvSpPr txBox="1"/>
          <p:nvPr/>
        </p:nvSpPr>
        <p:spPr>
          <a:xfrm>
            <a:off x="6665976" y="475066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B050"/>
                </a:solidFill>
              </a:rPr>
              <a:t>Ambulatory Blood Pressure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81000" y="1330325"/>
            <a:ext cx="8229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latin typeface="Arial Narrow" panose="020B0606020202030204" pitchFamily="34" charset="0"/>
              </a:rPr>
              <a:t>1.  Optimism</a:t>
            </a:r>
            <a:r>
              <a:rPr lang="en-US" altLang="en-US" sz="2200" dirty="0"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 Pessimists have higher BP, all moods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 Optimists only affected by bad moods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latin typeface="Arial Narrow" panose="020B0606020202030204" pitchFamily="34" charset="0"/>
              </a:rPr>
              <a:t>2.  Trait Anxiety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High anxious </a:t>
            </a:r>
            <a:r>
              <a:rPr lang="en-US" altLang="en-US" sz="2200" dirty="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200" dirty="0">
                <a:latin typeface="Arial Narrow" panose="020B0606020202030204" pitchFamily="34" charset="0"/>
              </a:rPr>
              <a:t> higher BP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Mood affects only low anxious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latin typeface="Arial Narrow" panose="020B0606020202030204" pitchFamily="34" charset="0"/>
              </a:rPr>
              <a:t>3.  Conclusions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a.  Results real, not due to posture, activity, etc.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b.  Chronic high BP is a health risk:  Can lead to hypertension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c.  Pessimists and high anxious may be at greater long-term risk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d.  Neg. Affectivity is a real health risk, not just a “whining” artifact. 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143000" y="501650"/>
            <a:ext cx="701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Results of Raikkonen, et al.</a:t>
            </a:r>
            <a:r>
              <a:rPr lang="en-US" altLang="en-US" sz="2400">
                <a:solidFill>
                  <a:srgbClr val="3333FF"/>
                </a:solidFill>
              </a:rPr>
              <a:t> </a:t>
            </a:r>
            <a:r>
              <a:rPr lang="en-US" altLang="en-US" sz="2400">
                <a:solidFill>
                  <a:srgbClr val="3333FF"/>
                </a:solidFill>
                <a:latin typeface="Arial Narrow" panose="020B0606020202030204" pitchFamily="34" charset="0"/>
              </a:rPr>
              <a:t>(1999)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640624"/>
              </p:ext>
            </p:extLst>
          </p:nvPr>
        </p:nvGraphicFramePr>
        <p:xfrm>
          <a:off x="4851400" y="1319213"/>
          <a:ext cx="4152900" cy="312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0" y="1524000"/>
            <a:ext cx="430887" cy="2582862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B0F0"/>
                </a:solidFill>
              </a:rPr>
              <a:t>Diastolic</a:t>
            </a:r>
            <a:r>
              <a:rPr lang="en-US" sz="1600" b="1" dirty="0"/>
              <a:t> </a:t>
            </a:r>
            <a:r>
              <a:rPr lang="en-US" sz="1600" b="1" i="1" dirty="0">
                <a:solidFill>
                  <a:srgbClr val="00B0F0"/>
                </a:solidFill>
              </a:rPr>
              <a:t>Blood Pressure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  <a:latin typeface="Arial Narrow" panose="020B0606020202030204" pitchFamily="34" charset="0"/>
              </a:rPr>
              <a:t>Kurt Lewin:  Morale, Not Simply Rosy Outlook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1143000"/>
            <a:ext cx="17589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04800" y="3962400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Diagnosed with heart disease risk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7010400" y="4038600"/>
            <a:ext cx="1905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My heart health will improve 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304800" y="5486400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Diagnosed with heart disease risk</a:t>
            </a:r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7162800" y="5486400"/>
            <a:ext cx="1828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My heart health will improve</a:t>
            </a:r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2514600" y="5486400"/>
            <a:ext cx="228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I’ll sign up at a gym  I’ll change diet</a:t>
            </a:r>
          </a:p>
        </p:txBody>
      </p:sp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4876800" y="5486400"/>
            <a:ext cx="190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I’ll meet MD every 3 mos</a:t>
            </a:r>
          </a:p>
        </p:txBody>
      </p:sp>
      <p:sp>
        <p:nvSpPr>
          <p:cNvPr id="4106" name="Line 14"/>
          <p:cNvSpPr>
            <a:spLocks noChangeShapeType="1"/>
          </p:cNvSpPr>
          <p:nvPr/>
        </p:nvSpPr>
        <p:spPr bwMode="auto">
          <a:xfrm>
            <a:off x="2362200" y="44196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5"/>
          <p:cNvSpPr>
            <a:spLocks noChangeShapeType="1"/>
          </p:cNvSpPr>
          <p:nvPr/>
        </p:nvSpPr>
        <p:spPr bwMode="auto">
          <a:xfrm>
            <a:off x="2286000" y="579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6"/>
          <p:cNvSpPr>
            <a:spLocks noChangeShapeType="1"/>
          </p:cNvSpPr>
          <p:nvPr/>
        </p:nvSpPr>
        <p:spPr bwMode="auto">
          <a:xfrm>
            <a:off x="4800600" y="579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Line 17"/>
          <p:cNvSpPr>
            <a:spLocks noChangeShapeType="1"/>
          </p:cNvSpPr>
          <p:nvPr/>
        </p:nvSpPr>
        <p:spPr bwMode="auto">
          <a:xfrm>
            <a:off x="6705600" y="579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Text Box 18"/>
          <p:cNvSpPr txBox="1">
            <a:spLocks noChangeArrowheads="1"/>
          </p:cNvSpPr>
          <p:nvPr/>
        </p:nvSpPr>
        <p:spPr bwMode="auto">
          <a:xfrm>
            <a:off x="3352800" y="3810000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Empty Optimism</a:t>
            </a:r>
          </a:p>
        </p:txBody>
      </p:sp>
      <p:sp>
        <p:nvSpPr>
          <p:cNvPr id="4111" name="Text Box 19"/>
          <p:cNvSpPr txBox="1">
            <a:spLocks noChangeArrowheads="1"/>
          </p:cNvSpPr>
          <p:nvPr/>
        </p:nvSpPr>
        <p:spPr bwMode="auto">
          <a:xfrm>
            <a:off x="3429000" y="4876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Morale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990600" y="561975"/>
            <a:ext cx="7467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99"/>
                </a:solidFill>
                <a:latin typeface="Arial Narrow" panose="020B0606020202030204" pitchFamily="34" charset="0"/>
              </a:rPr>
              <a:t>C. Synder "Hope" Measure                        (Really a Measure of Morale) 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762000" y="1905000"/>
            <a:ext cx="84582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FF"/>
                </a:solidFill>
                <a:latin typeface="Arial Narrow" panose="020B0606020202030204" pitchFamily="34" charset="0"/>
              </a:rPr>
              <a:t>P _____ 1.  I can think of many ways to get out of a jam.</a:t>
            </a:r>
            <a:r>
              <a:rPr lang="en-US" altLang="en-US" sz="1800" dirty="0">
                <a:latin typeface="Arial Narrow" panose="020B0606020202030204" pitchFamily="34" charset="0"/>
              </a:rPr>
              <a:t>	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 Narrow" panose="020B0606020202030204" pitchFamily="34" charset="0"/>
              </a:rPr>
              <a:t>A _____ 2.  I energetically pursue my goals.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 Narrow" panose="020B0606020202030204" pitchFamily="34" charset="0"/>
              </a:rPr>
              <a:t>F _____ 3.  I feel tired most of the time.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FF"/>
                </a:solidFill>
                <a:latin typeface="Arial Narrow" panose="020B0606020202030204" pitchFamily="34" charset="0"/>
              </a:rPr>
              <a:t>P _____ 4.  There are lots of ways around any problem.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 Narrow" panose="020B0606020202030204" pitchFamily="34" charset="0"/>
              </a:rPr>
              <a:t>F _____ 5.  I am easily downed in an argument.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FF"/>
                </a:solidFill>
                <a:latin typeface="Arial Narrow" panose="020B0606020202030204" pitchFamily="34" charset="0"/>
              </a:rPr>
              <a:t>P _____ 6.  I can think of many ways to get the things in life that are most important to me.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 Narrow" panose="020B0606020202030204" pitchFamily="34" charset="0"/>
              </a:rPr>
              <a:t>F _____ 7.  I worry about my health.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FF"/>
                </a:solidFill>
                <a:latin typeface="Arial Narrow" panose="020B0606020202030204" pitchFamily="34" charset="0"/>
              </a:rPr>
              <a:t>P _____ 8.  Even when others get discouraged, I know I can find a way to solve my problem.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 Narrow" panose="020B0606020202030204" pitchFamily="34" charset="0"/>
              </a:rPr>
              <a:t>A _____ 9.  My past experiences have prepared me well for my future.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 Narrow" panose="020B0606020202030204" pitchFamily="34" charset="0"/>
              </a:rPr>
              <a:t>A _____10. I've been pretty successful in life.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 Narrow" panose="020B0606020202030204" pitchFamily="34" charset="0"/>
              </a:rPr>
              <a:t>F _____11. I usually find myself worrying about something.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 Narrow" panose="020B0606020202030204" pitchFamily="34" charset="0"/>
              </a:rPr>
              <a:t>A _____12. I meet the goals that I set for myself.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 Narrow" panose="020B0606020202030204" pitchFamily="34" charset="0"/>
              </a:rPr>
              <a:t>--------------------------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 Narrow" panose="020B0606020202030204" pitchFamily="34" charset="0"/>
              </a:rPr>
              <a:t>A = Hope Agency</a:t>
            </a:r>
            <a:r>
              <a:rPr lang="en-US" altLang="en-US" sz="1800" dirty="0">
                <a:latin typeface="Arial Narrow" panose="020B0606020202030204" pitchFamily="34" charset="0"/>
              </a:rPr>
              <a:t>     </a:t>
            </a:r>
            <a:r>
              <a:rPr lang="en-US" altLang="en-US" sz="1800" dirty="0">
                <a:solidFill>
                  <a:srgbClr val="3333FF"/>
                </a:solidFill>
                <a:latin typeface="Arial Narrow" panose="020B0606020202030204" pitchFamily="34" charset="0"/>
              </a:rPr>
              <a:t>P = Hope Pathways    </a:t>
            </a:r>
            <a:r>
              <a:rPr lang="en-US" altLang="en-US" sz="1800" dirty="0">
                <a:latin typeface="Arial Narrow" panose="020B0606020202030204" pitchFamily="34" charset="0"/>
              </a:rPr>
              <a:t>F = Filler	</a:t>
            </a:r>
            <a:endParaRPr lang="en-US" altLang="en-US" sz="1800" dirty="0">
              <a:solidFill>
                <a:srgbClr val="3333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334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Hope, Stress, and Eustress Among Nurses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Simmons &amp; Nelson, 2001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676400"/>
            <a:ext cx="2785673" cy="1981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648691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Nursing one of the most stressful jobs.</a:t>
            </a:r>
          </a:p>
          <a:p>
            <a:r>
              <a:rPr lang="en-US" sz="1200" dirty="0">
                <a:latin typeface="Arial Narrow" panose="020B0606020202030204" pitchFamily="34" charset="0"/>
              </a:rPr>
              <a:t> </a:t>
            </a:r>
          </a:p>
          <a:p>
            <a:r>
              <a:rPr lang="en-US" dirty="0">
                <a:latin typeface="Arial Narrow" panose="020B0606020202030204" pitchFamily="34" charset="0"/>
              </a:rPr>
              <a:t>Also experienced by many nurses as meaningful. </a:t>
            </a:r>
          </a:p>
          <a:p>
            <a:endParaRPr lang="en-US" sz="1200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Does Hope determine the kind of stress nurses experience?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4419600"/>
            <a:ext cx="71203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 Narrow" panose="020B0606020202030204" pitchFamily="34" charset="0"/>
              </a:rPr>
              <a:t>Nurses who score higher on Snyder Hope measure had:</a:t>
            </a: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r>
              <a:rPr lang="en-US" sz="2200" i="1" dirty="0">
                <a:latin typeface="Arial Narrow" panose="020B0606020202030204" pitchFamily="34" charset="0"/>
              </a:rPr>
              <a:t>More positive emotions, more meaning at work, better health,                                    and more encounters with death (!!!)</a:t>
            </a:r>
          </a:p>
          <a:p>
            <a:endParaRPr lang="en-US" sz="2200" i="1" dirty="0">
              <a:latin typeface="Arial Narrow" panose="020B0606020202030204" pitchFamily="34" charset="0"/>
            </a:endParaRPr>
          </a:p>
          <a:p>
            <a:r>
              <a:rPr lang="en-US" sz="2200" i="1" dirty="0">
                <a:latin typeface="Arial Narrow" panose="020B0606020202030204" pitchFamily="34" charset="0"/>
              </a:rPr>
              <a:t>Less role ambiguity, lower workload</a:t>
            </a:r>
          </a:p>
        </p:txBody>
      </p:sp>
    </p:spTree>
    <p:extLst>
      <p:ext uri="{BB962C8B-B14F-4D97-AF65-F5344CB8AC3E}">
        <p14:creationId xmlns:p14="http://schemas.microsoft.com/office/powerpoint/2010/main" val="2914408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Is Optimism Always a Good Thing?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1905000"/>
            <a:ext cx="15335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5" b="15805"/>
          <a:stretch>
            <a:fillRect/>
          </a:stretch>
        </p:blipFill>
        <p:spPr bwMode="auto">
          <a:xfrm>
            <a:off x="2338388" y="3657600"/>
            <a:ext cx="491490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79413" y="3030538"/>
            <a:ext cx="8763000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Arial Narrow" panose="020B0606020202030204" pitchFamily="34" charset="0"/>
              </a:rPr>
              <a:t>Defined:</a:t>
            </a:r>
            <a:r>
              <a:rPr lang="en-US" altLang="en-US" sz="2200">
                <a:latin typeface="Arial Narrow" panose="020B0606020202030204" pitchFamily="34" charset="0"/>
              </a:rPr>
              <a:t> Belief that one is immune from bad events, or that one will not be injured      	or harmed even when taking risks.                                                                             	Risks apply more to others than to oneself.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Arial Narrow" panose="020B0606020202030204" pitchFamily="34" charset="0"/>
              </a:rPr>
              <a:t>Arises from: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b="1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1. Easier to think up things that reduce risk than things that increase risk.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2.  Lack of info about others' risk prevention efforts.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3.  Egocentric dismissal of other's efforts to reduce risk. 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33400" y="45720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Illusion of Invulnerability 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8"/>
          <a:stretch>
            <a:fillRect/>
          </a:stretch>
        </p:blipFill>
        <p:spPr bwMode="auto">
          <a:xfrm>
            <a:off x="1219200" y="1143000"/>
            <a:ext cx="1730375" cy="18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Oval 7"/>
          <p:cNvSpPr>
            <a:spLocks noChangeArrowheads="1"/>
          </p:cNvSpPr>
          <p:nvPr/>
        </p:nvSpPr>
        <p:spPr bwMode="auto">
          <a:xfrm>
            <a:off x="2362200" y="1295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342" name="Oval 8"/>
          <p:cNvSpPr>
            <a:spLocks noChangeArrowheads="1"/>
          </p:cNvSpPr>
          <p:nvPr/>
        </p:nvSpPr>
        <p:spPr bwMode="auto">
          <a:xfrm>
            <a:off x="3048000" y="1295400"/>
            <a:ext cx="6096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343" name="Oval 9"/>
          <p:cNvSpPr>
            <a:spLocks noChangeArrowheads="1"/>
          </p:cNvSpPr>
          <p:nvPr/>
        </p:nvSpPr>
        <p:spPr bwMode="auto">
          <a:xfrm>
            <a:off x="4038600" y="1219200"/>
            <a:ext cx="914400" cy="990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344" name="Oval 11"/>
          <p:cNvSpPr>
            <a:spLocks noChangeArrowheads="1"/>
          </p:cNvSpPr>
          <p:nvPr/>
        </p:nvSpPr>
        <p:spPr bwMode="auto">
          <a:xfrm>
            <a:off x="5181600" y="990600"/>
            <a:ext cx="2209800" cy="2057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1434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11612" r="18919" b="27094"/>
          <a:stretch>
            <a:fillRect/>
          </a:stretch>
        </p:blipFill>
        <p:spPr bwMode="auto">
          <a:xfrm>
            <a:off x="5594350" y="1295400"/>
            <a:ext cx="138588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257800"/>
            <a:ext cx="227488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8600" y="522288"/>
            <a:ext cx="8686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Health Outcomes Questions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latin typeface="Arial Narrow" panose="020B060602020203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33375" y="3055938"/>
            <a:ext cx="82343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Compared to most other college students, what is your risk of getting 	into a car accident?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1914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67870"/>
              </p:ext>
            </p:extLst>
          </p:nvPr>
        </p:nvGraphicFramePr>
        <p:xfrm>
          <a:off x="304800" y="4235450"/>
          <a:ext cx="7623175" cy="1768280"/>
        </p:xfrm>
        <a:graphic>
          <a:graphicData uri="http://schemas.openxmlformats.org/drawingml/2006/table">
            <a:tbl>
              <a:tblPr/>
              <a:tblGrid>
                <a:gridCol w="108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11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Much Below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Below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Slightly 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Below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Average for Rutgers students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Slightly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Above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Above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Much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Above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23975"/>
            <a:ext cx="3505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457200" y="1939925"/>
          <a:ext cx="8337550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315458" imgH="4067299" progId="MSGraph.Chart.8">
                  <p:embed followColorScheme="full"/>
                </p:oleObj>
              </mc:Choice>
              <mc:Fallback>
                <p:oleObj name="Chart" r:id="rId2" imgW="8315458" imgH="4067299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39925"/>
                        <a:ext cx="8337550" cy="407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762000" y="8382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"Rational" Expected Results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Review Question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73890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Rats are exposed to a stressor, like electric shock. Rats with no control over the stressor will produce more of what chemical substance?</a:t>
            </a:r>
          </a:p>
          <a:p>
            <a:endParaRPr lang="en-US" dirty="0"/>
          </a:p>
          <a:p>
            <a:r>
              <a:rPr lang="en-US" dirty="0"/>
              <a:t>___ Oxytocin</a:t>
            </a:r>
          </a:p>
          <a:p>
            <a:r>
              <a:rPr lang="en-US" dirty="0"/>
              <a:t>___ Opioids</a:t>
            </a:r>
          </a:p>
          <a:p>
            <a:r>
              <a:rPr lang="en-US" dirty="0"/>
              <a:t>___ Blood platelets </a:t>
            </a:r>
          </a:p>
          <a:p>
            <a:r>
              <a:rPr lang="en-US" dirty="0"/>
              <a:t>___ CO</a:t>
            </a:r>
            <a:r>
              <a:rPr lang="en-US" baseline="30000" dirty="0"/>
              <a:t>2</a:t>
            </a:r>
          </a:p>
          <a:p>
            <a:r>
              <a:rPr lang="en-US" dirty="0"/>
              <a:t>___ None of the above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309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1980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587375" y="1371600"/>
          <a:ext cx="8337550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315458" imgH="4067299" progId="MSGraph.Chart.8">
                  <p:embed followColorScheme="full"/>
                </p:oleObj>
              </mc:Choice>
              <mc:Fallback>
                <p:oleObj name="Chart" r:id="rId2" imgW="8315458" imgH="4067299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1371600"/>
                        <a:ext cx="8337550" cy="407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Risk of Auto Injury, Compared to Most Students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2000" y="5562600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dirty="0"/>
              <a:t>n</a:t>
            </a:r>
            <a:r>
              <a:rPr lang="en-US" altLang="en-US" sz="2400" dirty="0"/>
              <a:t> = 48				                                         Mean = 3.15	  Median = 3.00  Mode = 4  SD = 1.58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1406525"/>
            <a:ext cx="91440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C00000"/>
                </a:solidFill>
                <a:latin typeface="Arial Narrow" panose="020B0606020202030204" pitchFamily="34" charset="0"/>
              </a:rPr>
              <a:t>GROUP 1</a:t>
            </a:r>
            <a:r>
              <a:rPr lang="en-US" altLang="en-US" sz="22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en-US" altLang="en-US" sz="2200" i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 Narrow" panose="020B0606020202030204" pitchFamily="34" charset="0"/>
              </a:rPr>
              <a:t>COMPLETE INFO: ABOUT </a:t>
            </a:r>
            <a:r>
              <a:rPr lang="en-US" altLang="en-US" sz="2200" b="1" i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SELF AND ABOUT OTHERS</a:t>
            </a:r>
            <a:r>
              <a:rPr lang="en-US" altLang="en-US" sz="2200" i="1" dirty="0">
                <a:latin typeface="Arial Narrow" panose="020B0606020202030204" pitchFamily="34" charset="0"/>
              </a:rPr>
              <a:t>	</a:t>
            </a:r>
            <a:endParaRPr lang="en-US" altLang="en-US" sz="2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Your Risk Factor for Heart Attack				</a:t>
            </a:r>
            <a:r>
              <a:rPr lang="en-US" altLang="en-US" sz="2200" u="sng" dirty="0">
                <a:latin typeface="Arial Narrow" panose="020B0606020202030204" pitchFamily="34" charset="0"/>
              </a:rPr>
              <a:t>    Me      Others</a:t>
            </a:r>
            <a:endParaRPr lang="en-US" altLang="en-US" sz="2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	</a:t>
            </a:r>
            <a:r>
              <a:rPr lang="en-US" altLang="en-US" sz="2200" i="1" dirty="0">
                <a:latin typeface="Arial Narrow" panose="020B0606020202030204" pitchFamily="34" charset="0"/>
              </a:rPr>
              <a:t>1.  Cigarettes smoked per week		__</a:t>
            </a:r>
            <a:r>
              <a:rPr lang="en-US" altLang="en-US" sz="2200" dirty="0">
                <a:latin typeface="Arial Narrow" panose="020B0606020202030204" pitchFamily="34" charset="0"/>
              </a:rPr>
              <a:t>9</a:t>
            </a:r>
            <a:r>
              <a:rPr lang="en-US" altLang="en-US" sz="2200" i="1" dirty="0">
                <a:latin typeface="Arial Narrow" panose="020B0606020202030204" pitchFamily="34" charset="0"/>
              </a:rPr>
              <a:t>___ 	</a:t>
            </a:r>
            <a:r>
              <a:rPr lang="en-US" altLang="en-US" sz="2200" b="1" dirty="0">
                <a:latin typeface="Arial Narrow" panose="020B0606020202030204" pitchFamily="34" charset="0"/>
              </a:rPr>
              <a:t>( 8 )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i="1" dirty="0">
                <a:latin typeface="Arial Narrow" panose="020B0606020202030204" pitchFamily="34" charset="0"/>
              </a:rPr>
              <a:t>		</a:t>
            </a:r>
            <a:r>
              <a:rPr lang="en-US" altLang="en-US" sz="2200" i="1" dirty="0">
                <a:latin typeface="Arial Narrow" panose="020B0606020202030204" pitchFamily="34" charset="0"/>
              </a:rPr>
              <a:t>2.  # Family members with heart ailments	__</a:t>
            </a:r>
            <a:r>
              <a:rPr lang="en-US" altLang="en-US" sz="2200" dirty="0">
                <a:latin typeface="Arial Narrow" panose="020B0606020202030204" pitchFamily="34" charset="0"/>
              </a:rPr>
              <a:t>4</a:t>
            </a:r>
            <a:r>
              <a:rPr lang="en-US" altLang="en-US" sz="2200" i="1" dirty="0">
                <a:latin typeface="Arial Narrow" panose="020B0606020202030204" pitchFamily="34" charset="0"/>
              </a:rPr>
              <a:t>___ </a:t>
            </a:r>
            <a:r>
              <a:rPr lang="en-US" altLang="en-US" sz="2200" dirty="0">
                <a:latin typeface="Arial Narrow" panose="020B0606020202030204" pitchFamily="34" charset="0"/>
              </a:rPr>
              <a:t>	( </a:t>
            </a:r>
            <a:r>
              <a:rPr lang="en-US" altLang="en-US" sz="2200" b="1" dirty="0">
                <a:latin typeface="Arial Narrow" panose="020B0606020202030204" pitchFamily="34" charset="0"/>
              </a:rPr>
              <a:t>2</a:t>
            </a:r>
            <a:r>
              <a:rPr lang="en-US" altLang="en-US" sz="2200" dirty="0">
                <a:latin typeface="Arial Narrow" panose="020B0606020202030204" pitchFamily="34" charset="0"/>
              </a:rPr>
              <a:t>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 Narrow" panose="020B0606020202030204" pitchFamily="34" charset="0"/>
              </a:rPr>
              <a:t>		3.  Hours of exercise per week	</a:t>
            </a:r>
            <a:r>
              <a:rPr lang="en-US" altLang="en-US" sz="2200" dirty="0">
                <a:latin typeface="Arial Narrow" panose="020B0606020202030204" pitchFamily="34" charset="0"/>
              </a:rPr>
              <a:t>	__2___ 	( </a:t>
            </a:r>
            <a:r>
              <a:rPr lang="en-US" altLang="en-US" sz="2200" b="1" dirty="0">
                <a:latin typeface="Arial Narrow" panose="020B0606020202030204" pitchFamily="34" charset="0"/>
              </a:rPr>
              <a:t>3</a:t>
            </a:r>
            <a:r>
              <a:rPr lang="en-US" altLang="en-US" sz="2200" dirty="0">
                <a:latin typeface="Arial Narrow" panose="020B0606020202030204" pitchFamily="34" charset="0"/>
              </a:rPr>
              <a:t>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6600"/>
                </a:solidFill>
                <a:latin typeface="Arial Narrow" panose="020B0606020202030204" pitchFamily="34" charset="0"/>
              </a:rPr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GROUP 2</a:t>
            </a:r>
            <a:endParaRPr lang="en-US" altLang="en-US" sz="2200" b="1" i="1" dirty="0">
              <a:solidFill>
                <a:srgbClr val="006600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 Narrow" panose="020B0606020202030204" pitchFamily="34" charset="0"/>
              </a:rPr>
              <a:t>PARTIAL INFO: ABOUT </a:t>
            </a:r>
            <a:r>
              <a:rPr lang="en-US" altLang="en-US" sz="2200" b="1" i="1" u="sng" dirty="0">
                <a:solidFill>
                  <a:srgbClr val="006600"/>
                </a:solidFill>
                <a:latin typeface="Arial Narrow" panose="020B0606020202030204" pitchFamily="34" charset="0"/>
              </a:rPr>
              <a:t>SELF ONLY</a:t>
            </a:r>
            <a:r>
              <a:rPr lang="en-US" altLang="en-US" sz="2200" i="1" dirty="0">
                <a:solidFill>
                  <a:srgbClr val="006600"/>
                </a:solidFill>
                <a:latin typeface="Arial Narrow" panose="020B0606020202030204" pitchFamily="34" charset="0"/>
              </a:rPr>
              <a:t>, </a:t>
            </a:r>
            <a:r>
              <a:rPr lang="en-US" altLang="en-US" sz="2200" i="1" dirty="0">
                <a:latin typeface="Arial Narrow" panose="020B0606020202030204" pitchFamily="34" charset="0"/>
              </a:rPr>
              <a:t>NO COMPARISON TO OTHERS</a:t>
            </a:r>
            <a:endParaRPr lang="en-US" altLang="en-US" sz="2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Your Risk Factor for Heart Attack				</a:t>
            </a:r>
            <a:r>
              <a:rPr lang="en-US" altLang="en-US" sz="2200" u="sng" dirty="0">
                <a:latin typeface="Arial Narrow" panose="020B0606020202030204" pitchFamily="34" charset="0"/>
              </a:rPr>
              <a:t>    Me      Others</a:t>
            </a:r>
            <a:r>
              <a:rPr lang="en-US" altLang="en-US" sz="2200" dirty="0">
                <a:latin typeface="Arial Narrow" panose="020B0606020202030204" pitchFamily="34" charset="0"/>
              </a:rPr>
              <a:t>	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	</a:t>
            </a:r>
            <a:r>
              <a:rPr lang="en-US" altLang="en-US" sz="2200" i="1" dirty="0">
                <a:latin typeface="Arial Narrow" panose="020B0606020202030204" pitchFamily="34" charset="0"/>
              </a:rPr>
              <a:t>1.  Cigarettes smoked per week</a:t>
            </a:r>
            <a:r>
              <a:rPr lang="en-US" altLang="en-US" sz="2200" dirty="0">
                <a:latin typeface="Arial Narrow" panose="020B0606020202030204" pitchFamily="34" charset="0"/>
              </a:rPr>
              <a:t>		__9___ 	?</a:t>
            </a:r>
            <a:r>
              <a:rPr lang="en-US" altLang="en-US" sz="2200" b="1" dirty="0"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latin typeface="Arial Narrow" panose="020B0606020202030204" pitchFamily="34" charset="0"/>
              </a:rPr>
              <a:t>		</a:t>
            </a:r>
            <a:r>
              <a:rPr lang="en-US" altLang="en-US" sz="2200" i="1" dirty="0">
                <a:latin typeface="Arial Narrow" panose="020B0606020202030204" pitchFamily="34" charset="0"/>
              </a:rPr>
              <a:t>2.  # Family members with heart ailments</a:t>
            </a:r>
            <a:r>
              <a:rPr lang="en-US" altLang="en-US" sz="2200" dirty="0">
                <a:latin typeface="Arial Narrow" panose="020B0606020202030204" pitchFamily="34" charset="0"/>
              </a:rPr>
              <a:t>	__4___ 	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	</a:t>
            </a:r>
            <a:r>
              <a:rPr lang="en-US" altLang="en-US" sz="2200" i="1" dirty="0">
                <a:latin typeface="Arial Narrow" panose="020B0606020202030204" pitchFamily="34" charset="0"/>
              </a:rPr>
              <a:t>3.  Hours of exercise per week</a:t>
            </a:r>
            <a:r>
              <a:rPr lang="en-US" altLang="en-US" sz="2200" dirty="0">
                <a:latin typeface="Arial Narrow" panose="020B0606020202030204" pitchFamily="34" charset="0"/>
              </a:rPr>
              <a:t>		__2___ 	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3333FF"/>
                </a:solidFill>
                <a:latin typeface="Arial Narrow" panose="020B0606020202030204" pitchFamily="34" charset="0"/>
              </a:rPr>
              <a:t>GROUP 3</a:t>
            </a:r>
            <a:endParaRPr lang="en-US" altLang="en-US" sz="2200" b="1" i="1" dirty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i="1" u="sng" dirty="0">
                <a:solidFill>
                  <a:srgbClr val="3333FF"/>
                </a:solidFill>
                <a:latin typeface="Arial Narrow" panose="020B0606020202030204" pitchFamily="34" charset="0"/>
              </a:rPr>
              <a:t>NO INFO</a:t>
            </a:r>
            <a:r>
              <a:rPr lang="en-US" altLang="en-US" sz="2200" i="1" dirty="0">
                <a:latin typeface="Arial Narrow" panose="020B0606020202030204" pitchFamily="34" charset="0"/>
              </a:rPr>
              <a:t>:  NO TRACKING OF SELF, NO COMPARISON TO OTHERS</a:t>
            </a:r>
            <a:r>
              <a:rPr lang="en-US" altLang="en-US" sz="2200" dirty="0"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------------------------------------------------------------------------------------------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838200" y="6096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Weinstein Unrealistic Optimism Study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5867400" y="3581400"/>
            <a:ext cx="3124200" cy="396875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 Narrow" panose="020B0606020202030204" pitchFamily="34" charset="0"/>
              </a:rPr>
              <a:t>Represents actual average</a:t>
            </a:r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 flipH="1" flipV="1">
            <a:off x="7924800" y="27432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 flipH="1" flipV="1">
            <a:off x="7924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 flipH="1" flipV="1">
            <a:off x="7924800" y="33528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261938" y="1589425"/>
            <a:ext cx="84582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All subjects next answer the following question: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	Compared to other Rutgers students of my sex,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600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 My chances of having a heart attack are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	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[HIGH RISK]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 My chances for tooth decay are: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	</a:t>
            </a:r>
            <a:r>
              <a:rPr lang="en-US" altLang="en-US" sz="2400" dirty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[MILD RISK]</a:t>
            </a:r>
            <a:endParaRPr lang="en-US" altLang="en-US" sz="2400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6764" name="Group 92"/>
          <p:cNvGraphicFramePr>
            <a:graphicFrameLocks noGrp="1"/>
          </p:cNvGraphicFramePr>
          <p:nvPr/>
        </p:nvGraphicFramePr>
        <p:xfrm>
          <a:off x="319088" y="4038600"/>
          <a:ext cx="8367712" cy="1158881"/>
        </p:xfrm>
        <a:graphic>
          <a:graphicData uri="http://schemas.openxmlformats.org/drawingml/2006/table">
            <a:tbl>
              <a:tblPr/>
              <a:tblGrid>
                <a:gridCol w="1195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53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53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28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Much     Below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Below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Slightly 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Below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Average for Rutgers students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Slightly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Above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Above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Much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Above Average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+1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+2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+3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413" name="Text Box 181"/>
          <p:cNvSpPr txBox="1">
            <a:spLocks noChangeArrowheads="1"/>
          </p:cNvSpPr>
          <p:nvPr/>
        </p:nvSpPr>
        <p:spPr bwMode="auto">
          <a:xfrm>
            <a:off x="838200" y="80645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Weinstein Unrealistic Optimism Study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43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463597"/>
              </p:ext>
            </p:extLst>
          </p:nvPr>
        </p:nvGraphicFramePr>
        <p:xfrm>
          <a:off x="609600" y="1320800"/>
          <a:ext cx="74676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877139" imgH="5981718" progId="MSGraph.Chart.8">
                  <p:embed/>
                </p:oleObj>
              </mc:Choice>
              <mc:Fallback>
                <p:oleObj name="Chart" r:id="rId2" imgW="6877139" imgH="5981718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20800"/>
                        <a:ext cx="74676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19200" y="4572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Results of Weinstein Study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447800" y="6019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Severe Risks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505200" y="6019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Mild/Mod Risks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5001905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Low Risk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673" y="109855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High Risk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5A6043-DAB1-9CC0-9A68-655F78AF2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765"/>
          <a:stretch/>
        </p:blipFill>
        <p:spPr>
          <a:xfrm>
            <a:off x="161280" y="1600200"/>
            <a:ext cx="5334000" cy="4278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0EE8C4-ED6B-4B7A-DBE0-639A83D84018}"/>
              </a:ext>
            </a:extLst>
          </p:cNvPr>
          <p:cNvSpPr txBox="1"/>
          <p:nvPr/>
        </p:nvSpPr>
        <p:spPr>
          <a:xfrm>
            <a:off x="1066800" y="4572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0070C0"/>
                </a:solidFill>
              </a:rPr>
              <a:t>General Self Efficacy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Schwarzer &amp; Jerusalem, 1995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AE076-F3F4-EAFE-44C4-F91457DF6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456" y="1905000"/>
            <a:ext cx="3048264" cy="2438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5EF925-35F3-6762-3F5B-026658EEF13E}"/>
              </a:ext>
            </a:extLst>
          </p:cNvPr>
          <p:cNvSpPr txBox="1"/>
          <p:nvPr/>
        </p:nvSpPr>
        <p:spPr>
          <a:xfrm>
            <a:off x="6096000" y="46482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Who can tolerate icy water longer: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___ High Efficacy</a:t>
            </a:r>
          </a:p>
          <a:p>
            <a:r>
              <a:rPr lang="en-US" dirty="0">
                <a:solidFill>
                  <a:srgbClr val="00B0F0"/>
                </a:solidFill>
              </a:rPr>
              <a:t>___ Low Efficacy</a:t>
            </a:r>
          </a:p>
        </p:txBody>
      </p:sp>
    </p:spTree>
    <p:extLst>
      <p:ext uri="{BB962C8B-B14F-4D97-AF65-F5344CB8AC3E}">
        <p14:creationId xmlns:p14="http://schemas.microsoft.com/office/powerpoint/2010/main" val="1566483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" y="2717800"/>
            <a:ext cx="8991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Prediction</a:t>
            </a:r>
            <a:r>
              <a:rPr lang="en-US" altLang="en-US" sz="2400" dirty="0">
                <a:latin typeface="Arial Narrow" panose="020B0606020202030204" pitchFamily="34" charset="0"/>
              </a:rPr>
              <a:t>: Failure --&gt; stress --&gt; opioids --&gt; less pain (--&gt; immunocompromise)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Four groups: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1.  Success, pain, opioid blocker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2.  Success, pain, no opioid blocker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3.  Failure, pain, opioid blocker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4.  Failure, pain, no opioid blocker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14400" y="685800"/>
            <a:ext cx="7848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Evidence that Efficacy </a:t>
            </a:r>
            <a:r>
              <a:rPr lang="en-US" altLang="en-US" sz="3600" i="1">
                <a:solidFill>
                  <a:srgbClr val="3333FF"/>
                </a:solidFill>
                <a:latin typeface="Arial Narrow" panose="020B0606020202030204" pitchFamily="34" charset="0"/>
              </a:rPr>
              <a:t>Moderates</a:t>
            </a:r>
            <a:endParaRPr lang="en-US" altLang="en-US" sz="360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Stress --&gt; Illness Connection in Humans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Arial Narrow" panose="020B0606020202030204" pitchFamily="34" charset="0"/>
              </a:rPr>
              <a:t>Bandura, Cioffi, Taylor, &amp; Brouillard, 1988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30675"/>
            <a:ext cx="3048000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B1A5FC-63A3-FE65-07FD-44B65AB1E108}"/>
              </a:ext>
            </a:extLst>
          </p:cNvPr>
          <p:cNvSpPr txBox="1"/>
          <p:nvPr/>
        </p:nvSpPr>
        <p:spPr>
          <a:xfrm>
            <a:off x="192024" y="3260759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Remember:  Stress </a:t>
            </a:r>
            <a:r>
              <a:rPr lang="en-US" sz="2000" i="1" dirty="0">
                <a:solidFill>
                  <a:srgbClr val="FF0000"/>
                </a:solidFill>
                <a:sym typeface="Wingdings" panose="05000000000000000000" pitchFamily="2" charset="2"/>
              </a:rPr>
              <a:t> Endorphins (opioid)  Less Pain</a:t>
            </a:r>
          </a:p>
          <a:p>
            <a:r>
              <a:rPr lang="en-US" sz="2000" i="1" dirty="0">
                <a:solidFill>
                  <a:srgbClr val="FF0000"/>
                </a:solidFill>
                <a:sym typeface="Wingdings" panose="05000000000000000000" pitchFamily="2" charset="2"/>
              </a:rPr>
              <a:t>					     Immunocompromise 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533400" y="698215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Efficacy Manipulation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1752600"/>
            <a:ext cx="27432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High Efficacy Group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1" dirty="0">
              <a:latin typeface="Arial Narrow" panose="020B060602020203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(2 X 7  + 15)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(9 X 8 - 12)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(73 - 15 X 3)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  At own pace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895600" y="1752600"/>
            <a:ext cx="28956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Low Efficacy Group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(2 X 7  + 15)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(9 X 8 - 12)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(73 - 15 X 3)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At difficult pace</a:t>
            </a:r>
          </a:p>
        </p:txBody>
      </p:sp>
      <p:graphicFrame>
        <p:nvGraphicFramePr>
          <p:cNvPr id="17413" name="Object 7"/>
          <p:cNvGraphicFramePr>
            <a:graphicFrameLocks noChangeAspect="1"/>
          </p:cNvGraphicFramePr>
          <p:nvPr/>
        </p:nvGraphicFramePr>
        <p:xfrm>
          <a:off x="5410200" y="1495425"/>
          <a:ext cx="47244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96117" imgH="4067051" progId="MSGraph.Chart.8">
                  <p:embed followColorScheme="full"/>
                </p:oleObj>
              </mc:Choice>
              <mc:Fallback>
                <p:oleObj name="Chart" r:id="rId2" imgW="6096117" imgH="4067051" progId="MSGraph.Chart.8">
                  <p:embed followColorScheme="full"/>
                  <p:pic>
                    <p:nvPicPr>
                      <p:cNvPr id="174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495425"/>
                        <a:ext cx="47244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6096000" y="5334000"/>
            <a:ext cx="2514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Change in self-perceived math efficacy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D77E4F-225D-A3D3-AD49-97A1D4F59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650" y="5092111"/>
            <a:ext cx="2190750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8077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3333FF"/>
                </a:solidFill>
                <a:latin typeface="Arial Narrow" panose="020B0606020202030204" pitchFamily="34" charset="0"/>
              </a:rPr>
              <a:t>Psychological Effects of Math-Test Manipulation (Manipulation Check)</a:t>
            </a:r>
          </a:p>
        </p:txBody>
      </p:sp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-76200" y="1828800"/>
          <a:ext cx="4191000" cy="408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819818" imgH="4067051" progId="MSGraph.Chart.8">
                  <p:embed followColorScheme="full"/>
                </p:oleObj>
              </mc:Choice>
              <mc:Fallback>
                <p:oleObj name="Chart" r:id="rId2" imgW="4819818" imgH="4067051" progId="MSGraph.Chart.8">
                  <p:embed followColorScheme="full"/>
                  <p:pic>
                    <p:nvPicPr>
                      <p:cNvPr id="1843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828800"/>
                        <a:ext cx="4191000" cy="408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6"/>
          <p:cNvGraphicFramePr>
            <a:graphicFrameLocks noChangeAspect="1"/>
          </p:cNvGraphicFramePr>
          <p:nvPr/>
        </p:nvGraphicFramePr>
        <p:xfrm>
          <a:off x="2895600" y="1862138"/>
          <a:ext cx="4191000" cy="408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19818" imgH="4067051" progId="MSGraph.Chart.8">
                  <p:embed followColorScheme="full"/>
                </p:oleObj>
              </mc:Choice>
              <mc:Fallback>
                <p:oleObj name="Chart" r:id="rId4" imgW="4819818" imgH="4067051" progId="MSGraph.Chart.8">
                  <p:embed followColorScheme="full"/>
                  <p:pic>
                    <p:nvPicPr>
                      <p:cNvPr id="1843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62138"/>
                        <a:ext cx="4191000" cy="408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7"/>
          <p:cNvGraphicFramePr>
            <a:graphicFrameLocks noChangeAspect="1"/>
          </p:cNvGraphicFramePr>
          <p:nvPr/>
        </p:nvGraphicFramePr>
        <p:xfrm>
          <a:off x="6019800" y="1981200"/>
          <a:ext cx="4114800" cy="408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819818" imgH="4067051" progId="MSGraph.Chart.8">
                  <p:embed followColorScheme="full"/>
                </p:oleObj>
              </mc:Choice>
              <mc:Fallback>
                <p:oleObj name="Chart" r:id="rId6" imgW="4819818" imgH="4067051" progId="MSGraph.Chart.8">
                  <p:embed followColorScheme="full"/>
                  <p:pic>
                    <p:nvPicPr>
                      <p:cNvPr id="1843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981200"/>
                        <a:ext cx="4114800" cy="408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762000" y="5943600"/>
            <a:ext cx="838200" cy="3048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762000" y="64008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1905000" y="5897563"/>
            <a:ext cx="2590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High Efficacy Condition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1905000" y="6278563"/>
            <a:ext cx="2590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Low Efficacy Condition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Arial Narrow" panose="020B0606020202030204" pitchFamily="34" charset="0"/>
              </a:rPr>
              <a:t>Opiate Blockage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04800" y="1862138"/>
            <a:ext cx="8229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Purpose:</a:t>
            </a:r>
            <a:r>
              <a:rPr lang="en-US" altLang="en-US" sz="2400" dirty="0">
                <a:latin typeface="Arial Narrow" panose="020B0606020202030204" pitchFamily="34" charset="0"/>
              </a:rPr>
              <a:t>  </a:t>
            </a:r>
            <a:r>
              <a:rPr lang="en-US" altLang="en-US" sz="2400" u="sng" dirty="0">
                <a:latin typeface="Arial Narrow" panose="020B0606020202030204" pitchFamily="34" charset="0"/>
              </a:rPr>
              <a:t>If stress increases opiates</a:t>
            </a:r>
            <a:r>
              <a:rPr lang="en-US" altLang="en-US" sz="2400" dirty="0">
                <a:latin typeface="Arial Narrow" panose="020B0606020202030204" pitchFamily="34" charset="0"/>
              </a:rPr>
              <a:t>, and </a:t>
            </a:r>
            <a:r>
              <a:rPr lang="en-US" altLang="en-US" sz="2400" u="sng" dirty="0">
                <a:latin typeface="Arial Narrow" panose="020B0606020202030204" pitchFamily="34" charset="0"/>
              </a:rPr>
              <a:t>opiates reduce pain</a:t>
            </a:r>
            <a:r>
              <a:rPr lang="en-US" altLang="en-US" sz="2400" dirty="0">
                <a:latin typeface="Arial Narrow" panose="020B0606020202030204" pitchFamily="34" charset="0"/>
              </a:rPr>
              <a:t>, then ___High efficacy OR ___ Low efficacy condition will have higher pain tolerance (i.e., how long until pull hand from ice water)?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HOWEVER, if opiates are blocked, which group should have higher pain tolerance,   ____ High efficacy OR ___ Low efficacy?</a:t>
            </a: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1676400" y="3503894"/>
            <a:ext cx="533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2667000" y="2239963"/>
            <a:ext cx="533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04800" y="4343400"/>
            <a:ext cx="640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To show this, need to block opiates to some subjects</a:t>
            </a:r>
          </a:p>
        </p:txBody>
      </p:sp>
      <p:pic>
        <p:nvPicPr>
          <p:cNvPr id="19463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27601" r="2991" b="31620"/>
          <a:stretch/>
        </p:blipFill>
        <p:spPr bwMode="auto">
          <a:xfrm>
            <a:off x="6629400" y="4495800"/>
            <a:ext cx="2089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304800" y="5562600"/>
            <a:ext cx="6781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Naloxone</a:t>
            </a:r>
            <a:r>
              <a:rPr lang="en-US" altLang="en-US" sz="2400" dirty="0">
                <a:latin typeface="Arial Narrow" panose="020B0606020202030204" pitchFamily="34" charset="0"/>
              </a:rPr>
              <a:t>:  Opiate antagonist (BLOCKER); 100% effective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Subs get Naloxone or saline.  Why use saline?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D22E2-4E87-AB85-0F42-C7691C3BF5A2}"/>
              </a:ext>
            </a:extLst>
          </p:cNvPr>
          <p:cNvSpPr txBox="1"/>
          <p:nvPr/>
        </p:nvSpPr>
        <p:spPr>
          <a:xfrm>
            <a:off x="5791200" y="603850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Control 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/>
      <p:bldP spid="16384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Experiment Design and Predictions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685800" y="3171825"/>
            <a:ext cx="2286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High Efficacy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1" dirty="0">
              <a:latin typeface="Arial Narrow" panose="020B060602020203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Low Efficacy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3505200" y="1997075"/>
            <a:ext cx="502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   </a:t>
            </a:r>
            <a:r>
              <a:rPr lang="en-US" alt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Saline (Placebo)             </a:t>
            </a:r>
            <a:r>
              <a:rPr lang="en-US" alt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Naloxone</a:t>
            </a:r>
            <a:r>
              <a:rPr lang="en-US" alt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    (Opioids not Blocked)   </a:t>
            </a:r>
            <a:r>
              <a:rPr lang="en-US" alt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(Opiate Blocker)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3276600" y="5426075"/>
            <a:ext cx="518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              </a:t>
            </a:r>
            <a:r>
              <a:rPr lang="en-US" altLang="en-US" sz="2400" b="1" dirty="0">
                <a:latin typeface="Arial Narrow" panose="020B0606020202030204" pitchFamily="34" charset="0"/>
              </a:rPr>
              <a:t>Pain Tolerance</a:t>
            </a:r>
            <a:r>
              <a:rPr lang="en-US" altLang="en-US" sz="2400" dirty="0">
                <a:latin typeface="Arial Narrow" panose="020B0606020202030204" pitchFamily="34" charset="0"/>
              </a:rPr>
              <a:t> 	                       (How long pain can be tolerated;                        until pull hand from ice water)</a:t>
            </a: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3048000" y="3276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3276600" y="3276600"/>
            <a:ext cx="1905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Arial Narrow" panose="020B0606020202030204" pitchFamily="34" charset="0"/>
              </a:rPr>
              <a:t>Moderate Tolerance</a:t>
            </a:r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6172200" y="3276600"/>
            <a:ext cx="1905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  <a:latin typeface="Arial Narrow" panose="020B0606020202030204" pitchFamily="34" charset="0"/>
              </a:rPr>
              <a:t>Moderate Tolerance</a:t>
            </a: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3264408" y="4267199"/>
            <a:ext cx="1905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Arial Narrow" panose="020B0606020202030204" pitchFamily="34" charset="0"/>
              </a:rPr>
              <a:t>High     Tolerance</a:t>
            </a: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6172200" y="4267200"/>
            <a:ext cx="1905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  <a:latin typeface="Arial Narrow" panose="020B0606020202030204" pitchFamily="34" charset="0"/>
              </a:rPr>
              <a:t>Low    Tolerance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81600"/>
            <a:ext cx="1828800" cy="137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11371</TotalTime>
  <Words>2376</Words>
  <Application>Microsoft Office PowerPoint</Application>
  <PresentationFormat>On-screen Show (4:3)</PresentationFormat>
  <Paragraphs>401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Arial Narrow</vt:lpstr>
      <vt:lpstr>Times New Roman</vt:lpstr>
      <vt:lpstr>Wingdings</vt:lpstr>
      <vt:lpstr>Pixel</vt:lpstr>
      <vt:lpstr>Chart</vt:lpstr>
      <vt:lpstr>Microsoft Graph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 Harber</dc:creator>
  <cp:lastModifiedBy>Kent Harber</cp:lastModifiedBy>
  <cp:revision>218</cp:revision>
  <cp:lastPrinted>2018-10-11T18:18:37Z</cp:lastPrinted>
  <dcterms:created xsi:type="dcterms:W3CDTF">1601-01-01T00:00:00Z</dcterms:created>
  <dcterms:modified xsi:type="dcterms:W3CDTF">2024-02-20T16:26:26Z</dcterms:modified>
</cp:coreProperties>
</file>