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sldIdLst>
    <p:sldId id="364" r:id="rId2"/>
    <p:sldId id="398" r:id="rId3"/>
    <p:sldId id="385" r:id="rId4"/>
    <p:sldId id="387" r:id="rId5"/>
    <p:sldId id="386" r:id="rId6"/>
    <p:sldId id="397" r:id="rId7"/>
    <p:sldId id="388" r:id="rId8"/>
    <p:sldId id="390" r:id="rId9"/>
    <p:sldId id="389" r:id="rId10"/>
    <p:sldId id="342" r:id="rId11"/>
    <p:sldId id="359" r:id="rId12"/>
    <p:sldId id="361" r:id="rId13"/>
    <p:sldId id="362" r:id="rId14"/>
    <p:sldId id="396" r:id="rId15"/>
    <p:sldId id="394" r:id="rId16"/>
    <p:sldId id="395" r:id="rId17"/>
    <p:sldId id="352" r:id="rId18"/>
    <p:sldId id="363" r:id="rId19"/>
    <p:sldId id="319" r:id="rId20"/>
    <p:sldId id="391" r:id="rId21"/>
    <p:sldId id="316" r:id="rId22"/>
    <p:sldId id="399" r:id="rId23"/>
    <p:sldId id="393" r:id="rId24"/>
    <p:sldId id="317" r:id="rId25"/>
    <p:sldId id="343" r:id="rId26"/>
    <p:sldId id="344" r:id="rId27"/>
    <p:sldId id="345" r:id="rId28"/>
    <p:sldId id="346" r:id="rId29"/>
    <p:sldId id="318" r:id="rId3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4614" autoAdjust="0"/>
  </p:normalViewPr>
  <p:slideViewPr>
    <p:cSldViewPr>
      <p:cViewPr varScale="1">
        <p:scale>
          <a:sx n="105" d="100"/>
          <a:sy n="105" d="100"/>
        </p:scale>
        <p:origin x="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1230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2308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26698-780A-4175-8F8B-8D7A9E62B7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77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7746F-1286-472D-8155-A3A2BCEF74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4631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7ED6-EDEB-45FC-81EA-99BF2E0373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364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36576-2341-464F-B7AB-FDEEDFF8B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87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145D-CCB6-43B3-9AC0-625BED1938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93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B5336-32C8-4ADB-967D-57EAA83089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6753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AD791-BD47-4E57-A20D-92DC660B3A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6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EDB98-0615-4DF8-9104-B37439ABB7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749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61251-F521-4966-B0C8-12337C4094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78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7D707-CAF3-4A64-A46E-36FE235C15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28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242AE-A1A5-4BFF-819A-0C9881DC8C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590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 Black" panose="020B0A04020102020204" pitchFamily="34" charset="0"/>
              </a:defRPr>
            </a:lvl1pPr>
          </a:lstStyle>
          <a:p>
            <a:pPr>
              <a:defRPr/>
            </a:pPr>
            <a:fld id="{2937C6F4-283F-48D1-B49D-5FE81E701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hlink"/>
                </a:solidFill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accent2"/>
                </a:solidFill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28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iW3UHcYfCPI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4.emf"/><Relationship Id="rId4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219200" y="1828800"/>
            <a:ext cx="7772400" cy="2209800"/>
          </a:xfrm>
        </p:spPr>
        <p:txBody>
          <a:bodyPr/>
          <a:lstStyle/>
          <a:p>
            <a:r>
              <a:rPr lang="en-US" altLang="en-US" sz="4000"/>
              <a:t>Personality and Coping I:                 </a:t>
            </a:r>
            <a:r>
              <a:rPr lang="en-US" altLang="en-US" sz="3000"/>
              <a:t>Mediation, Moderation, Negative Affect,             Self-Efficacy and Endogenous Opiates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Class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:a16="http://schemas.microsoft.com/office/drawing/2014/main" id="{48D0ED0C-58A3-C1E8-2E0C-461404916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381000"/>
            <a:ext cx="70104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00">
                <a:solidFill>
                  <a:srgbClr val="0070C0"/>
                </a:solidFill>
              </a:rPr>
              <a:t>Eustress:  When Stress is Healthy</a:t>
            </a:r>
          </a:p>
        </p:txBody>
      </p:sp>
      <p:sp>
        <p:nvSpPr>
          <p:cNvPr id="23555" name="TextBox 3">
            <a:extLst>
              <a:ext uri="{FF2B5EF4-FFF2-40B4-BE49-F238E27FC236}">
                <a16:creationId xmlns:a16="http://schemas.microsoft.com/office/drawing/2014/main" id="{2A14EB4A-8706-5C64-A547-92A157CAB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984250"/>
            <a:ext cx="86106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i="1" dirty="0"/>
              <a:t>“Stress leads to illness.  Quizzes causes stress.  	                                Is Health Psychology bad for my health?”</a:t>
            </a:r>
          </a:p>
          <a:p>
            <a:endParaRPr lang="en-US" altLang="en-US" sz="1200" dirty="0"/>
          </a:p>
          <a:p>
            <a:r>
              <a:rPr lang="en-US" altLang="en-US" sz="2200" b="1" dirty="0"/>
              <a:t>Acute Stress</a:t>
            </a:r>
            <a:r>
              <a:rPr lang="en-US" altLang="en-US" sz="2200" dirty="0"/>
              <a:t>:  Brief intense stressful events (e.g. quizzes)</a:t>
            </a:r>
          </a:p>
          <a:p>
            <a:r>
              <a:rPr lang="en-US" altLang="en-US" sz="2200" b="1" dirty="0"/>
              <a:t>Chronic stress:  </a:t>
            </a:r>
            <a:r>
              <a:rPr lang="en-US" altLang="en-US" sz="2200" dirty="0"/>
              <a:t>Prolonged stress, day in / day out.  (e.g., financial worries, family struggles). </a:t>
            </a:r>
          </a:p>
          <a:p>
            <a:endParaRPr lang="en-US" altLang="en-US" sz="1200" dirty="0"/>
          </a:p>
          <a:p>
            <a:r>
              <a:rPr lang="en-US" altLang="en-US" sz="2200" dirty="0"/>
              <a:t>Acute stressors can actually be good for you, </a:t>
            </a:r>
            <a:r>
              <a:rPr lang="en-US" altLang="en-US" sz="2200" dirty="0">
                <a:solidFill>
                  <a:srgbClr val="FF0000"/>
                </a:solidFill>
              </a:rPr>
              <a:t>“Eustress”.</a:t>
            </a:r>
          </a:p>
          <a:p>
            <a:endParaRPr lang="en-US" altLang="en-US" sz="1200" dirty="0"/>
          </a:p>
          <a:p>
            <a:r>
              <a:rPr lang="en-US" altLang="en-US" sz="2200" dirty="0"/>
              <a:t>Short-term Stress boosts vaccine effectiveness</a:t>
            </a:r>
          </a:p>
          <a:p>
            <a:r>
              <a:rPr lang="en-US" altLang="en-US" sz="2200" dirty="0"/>
              <a:t>	</a:t>
            </a:r>
            <a:r>
              <a:rPr lang="en-US" altLang="en-US" sz="1800" i="1" dirty="0"/>
              <a:t>1. Subject do math test OR exercised OR do nothing</a:t>
            </a:r>
          </a:p>
          <a:p>
            <a:r>
              <a:rPr lang="en-US" altLang="en-US" sz="1800" i="1" dirty="0"/>
              <a:t>	2. Get vaccine</a:t>
            </a:r>
          </a:p>
          <a:p>
            <a:r>
              <a:rPr lang="en-US" altLang="en-US" sz="1800" i="1" dirty="0"/>
              <a:t>	3. Math takers, Exercisers, have more antibodies than the “do nothings”</a:t>
            </a:r>
          </a:p>
          <a:p>
            <a:endParaRPr lang="en-US" altLang="en-US" sz="1200" dirty="0"/>
          </a:p>
          <a:p>
            <a:r>
              <a:rPr lang="en-US" altLang="en-US" sz="2200" dirty="0"/>
              <a:t>Short bursts of stress followed by rest may be especially good:</a:t>
            </a:r>
          </a:p>
          <a:p>
            <a:endParaRPr lang="en-US" altLang="en-US" sz="800" dirty="0"/>
          </a:p>
          <a:p>
            <a:r>
              <a:rPr lang="en-US" altLang="en-US" sz="2200" dirty="0"/>
              <a:t>	</a:t>
            </a:r>
            <a:r>
              <a:rPr lang="en-US" altLang="en-US" sz="1800" dirty="0"/>
              <a:t>Improve memory and learning</a:t>
            </a:r>
          </a:p>
          <a:p>
            <a:r>
              <a:rPr lang="en-US" altLang="en-US" sz="1800" dirty="0"/>
              <a:t>	Increases brain plasticity (ability to reshape and grow)</a:t>
            </a:r>
          </a:p>
          <a:p>
            <a:endParaRPr lang="en-US" altLang="en-US" sz="1800" dirty="0"/>
          </a:p>
          <a:p>
            <a:r>
              <a:rPr lang="en-US" altLang="en-US" sz="2200" b="1" dirty="0"/>
              <a:t>Dangerous Stress</a:t>
            </a:r>
            <a:r>
              <a:rPr lang="en-US" altLang="en-US" sz="2200" dirty="0"/>
              <a:t>: Non-stop, traumatic, lack of control, poverty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56C1C7C8-09FA-A44B-C4DE-DF33AC5A3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914400"/>
            <a:ext cx="17526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001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533400" y="609600"/>
            <a:ext cx="830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Relation Between Stress and Health Not Perfect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648200"/>
            <a:ext cx="14271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54175"/>
            <a:ext cx="3657600" cy="215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4648200"/>
            <a:ext cx="27098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1657350"/>
            <a:ext cx="2949575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3" name="Straight Arrow Connector 2"/>
          <p:cNvCxnSpPr>
            <a:cxnSpLocks noChangeShapeType="1"/>
          </p:cNvCxnSpPr>
          <p:nvPr/>
        </p:nvCxnSpPr>
        <p:spPr bwMode="auto">
          <a:xfrm>
            <a:off x="1905000" y="4038600"/>
            <a:ext cx="0" cy="533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04" name="Straight Arrow Connector 8"/>
          <p:cNvCxnSpPr>
            <a:cxnSpLocks noChangeShapeType="1"/>
          </p:cNvCxnSpPr>
          <p:nvPr/>
        </p:nvCxnSpPr>
        <p:spPr bwMode="auto">
          <a:xfrm>
            <a:off x="6324600" y="3892550"/>
            <a:ext cx="0" cy="53340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1752600" y="533400"/>
            <a:ext cx="579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Moderators</a:t>
            </a:r>
          </a:p>
        </p:txBody>
      </p:sp>
      <p:grpSp>
        <p:nvGrpSpPr>
          <p:cNvPr id="6147" name="Group 18"/>
          <p:cNvGrpSpPr>
            <a:grpSpLocks/>
          </p:cNvGrpSpPr>
          <p:nvPr/>
        </p:nvGrpSpPr>
        <p:grpSpPr bwMode="auto">
          <a:xfrm>
            <a:off x="80963" y="1751013"/>
            <a:ext cx="2362200" cy="1468437"/>
            <a:chOff x="1680" y="960"/>
            <a:chExt cx="2256" cy="1254"/>
          </a:xfrm>
        </p:grpSpPr>
        <p:sp>
          <p:nvSpPr>
            <p:cNvPr id="6162" name="Line 11"/>
            <p:cNvSpPr>
              <a:spLocks noChangeShapeType="1"/>
            </p:cNvSpPr>
            <p:nvPr/>
          </p:nvSpPr>
          <p:spPr bwMode="auto">
            <a:xfrm>
              <a:off x="2304" y="1200"/>
              <a:ext cx="124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3" name="Line 12"/>
            <p:cNvSpPr>
              <a:spLocks noChangeShapeType="1"/>
            </p:cNvSpPr>
            <p:nvPr/>
          </p:nvSpPr>
          <p:spPr bwMode="auto">
            <a:xfrm>
              <a:off x="2304" y="1536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4" name="Line 13"/>
            <p:cNvSpPr>
              <a:spLocks noChangeShapeType="1"/>
            </p:cNvSpPr>
            <p:nvPr/>
          </p:nvSpPr>
          <p:spPr bwMode="auto">
            <a:xfrm flipV="1">
              <a:off x="2304" y="1632"/>
              <a:ext cx="124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65" name="Text Box 14"/>
            <p:cNvSpPr txBox="1">
              <a:spLocks noChangeArrowheads="1"/>
            </p:cNvSpPr>
            <p:nvPr/>
          </p:nvSpPr>
          <p:spPr bwMode="auto">
            <a:xfrm>
              <a:off x="1969" y="960"/>
              <a:ext cx="383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0070C0"/>
                  </a:solidFill>
                  <a:latin typeface="Arial Narrow" panose="020B0606020202030204" pitchFamily="34" charset="0"/>
                </a:rPr>
                <a:t>A</a:t>
              </a:r>
            </a:p>
          </p:txBody>
        </p:sp>
        <p:sp>
          <p:nvSpPr>
            <p:cNvPr id="6166" name="Text Box 15"/>
            <p:cNvSpPr txBox="1">
              <a:spLocks noChangeArrowheads="1"/>
            </p:cNvSpPr>
            <p:nvPr/>
          </p:nvSpPr>
          <p:spPr bwMode="auto">
            <a:xfrm>
              <a:off x="1969" y="1392"/>
              <a:ext cx="383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00B050"/>
                  </a:solidFill>
                  <a:latin typeface="Arial Narrow" panose="020B0606020202030204" pitchFamily="34" charset="0"/>
                </a:rPr>
                <a:t>B</a:t>
              </a:r>
            </a:p>
          </p:txBody>
        </p:sp>
        <p:sp>
          <p:nvSpPr>
            <p:cNvPr id="6167" name="Text Box 16"/>
            <p:cNvSpPr txBox="1">
              <a:spLocks noChangeArrowheads="1"/>
            </p:cNvSpPr>
            <p:nvPr/>
          </p:nvSpPr>
          <p:spPr bwMode="auto">
            <a:xfrm>
              <a:off x="1680" y="1872"/>
              <a:ext cx="672" cy="3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0070C0"/>
                  </a:solidFill>
                  <a:latin typeface="Arial Narrow" panose="020B0606020202030204" pitchFamily="34" charset="0"/>
                </a:rPr>
                <a:t>A </a:t>
              </a:r>
              <a:r>
                <a:rPr lang="en-US" altLang="en-US" sz="2000">
                  <a:latin typeface="Arial Narrow" panose="020B0606020202030204" pitchFamily="34" charset="0"/>
                </a:rPr>
                <a:t>* </a:t>
              </a:r>
              <a:r>
                <a:rPr lang="en-US" altLang="en-US" sz="2000">
                  <a:solidFill>
                    <a:srgbClr val="00B050"/>
                  </a:solidFill>
                  <a:latin typeface="Arial Narrow" panose="020B0606020202030204" pitchFamily="34" charset="0"/>
                </a:rPr>
                <a:t>B</a:t>
              </a:r>
            </a:p>
          </p:txBody>
        </p:sp>
        <p:sp>
          <p:nvSpPr>
            <p:cNvPr id="6168" name="Text Box 17"/>
            <p:cNvSpPr txBox="1">
              <a:spLocks noChangeArrowheads="1"/>
            </p:cNvSpPr>
            <p:nvPr/>
          </p:nvSpPr>
          <p:spPr bwMode="auto">
            <a:xfrm>
              <a:off x="3552" y="1344"/>
              <a:ext cx="384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C00000"/>
                  </a:solidFill>
                  <a:latin typeface="Arial Narrow" panose="020B0606020202030204" pitchFamily="34" charset="0"/>
                </a:rPr>
                <a:t>C</a:t>
              </a:r>
            </a:p>
          </p:txBody>
        </p:sp>
      </p:grpSp>
      <p:sp>
        <p:nvSpPr>
          <p:cNvPr id="6148" name="Line 20"/>
          <p:cNvSpPr>
            <a:spLocks noChangeShapeType="1"/>
          </p:cNvSpPr>
          <p:nvPr/>
        </p:nvSpPr>
        <p:spPr bwMode="auto">
          <a:xfrm>
            <a:off x="5838825" y="1858963"/>
            <a:ext cx="1857375" cy="258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21"/>
          <p:cNvSpPr>
            <a:spLocks noChangeShapeType="1"/>
          </p:cNvSpPr>
          <p:nvPr/>
        </p:nvSpPr>
        <p:spPr bwMode="auto">
          <a:xfrm>
            <a:off x="5838825" y="2222500"/>
            <a:ext cx="1857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22"/>
          <p:cNvSpPr>
            <a:spLocks noChangeShapeType="1"/>
          </p:cNvSpPr>
          <p:nvPr/>
        </p:nvSpPr>
        <p:spPr bwMode="auto">
          <a:xfrm flipV="1">
            <a:off x="6172200" y="2325688"/>
            <a:ext cx="152400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Text Box 23"/>
          <p:cNvSpPr txBox="1">
            <a:spLocks noChangeArrowheads="1"/>
          </p:cNvSpPr>
          <p:nvPr/>
        </p:nvSpPr>
        <p:spPr bwMode="auto">
          <a:xfrm>
            <a:off x="3586163" y="1581150"/>
            <a:ext cx="139700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A. Stress</a:t>
            </a:r>
          </a:p>
        </p:txBody>
      </p:sp>
      <p:sp>
        <p:nvSpPr>
          <p:cNvPr id="6152" name="Text Box 24"/>
          <p:cNvSpPr txBox="1">
            <a:spLocks noChangeArrowheads="1"/>
          </p:cNvSpPr>
          <p:nvPr/>
        </p:nvSpPr>
        <p:spPr bwMode="auto">
          <a:xfrm>
            <a:off x="3586162" y="2027238"/>
            <a:ext cx="212883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00B050"/>
                </a:solidFill>
                <a:latin typeface="Arial Narrow" panose="020B0606020202030204" pitchFamily="34" charset="0"/>
              </a:rPr>
              <a:t>B. Social Isolation</a:t>
            </a:r>
          </a:p>
        </p:txBody>
      </p:sp>
      <p:sp>
        <p:nvSpPr>
          <p:cNvPr id="6153" name="Text Box 25"/>
          <p:cNvSpPr txBox="1">
            <a:spLocks noChangeArrowheads="1"/>
          </p:cNvSpPr>
          <p:nvPr/>
        </p:nvSpPr>
        <p:spPr bwMode="auto">
          <a:xfrm>
            <a:off x="3039718" y="2486546"/>
            <a:ext cx="323215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A</a:t>
            </a:r>
            <a:r>
              <a:rPr lang="en-US" altLang="en-US" sz="2200" dirty="0">
                <a:latin typeface="Arial Narrow" panose="020B0606020202030204" pitchFamily="34" charset="0"/>
              </a:rPr>
              <a:t>*</a:t>
            </a:r>
            <a:r>
              <a:rPr lang="en-US" altLang="en-US" sz="2200" dirty="0">
                <a:solidFill>
                  <a:srgbClr val="00B050"/>
                </a:solidFill>
                <a:latin typeface="Arial Narrow" panose="020B0606020202030204" pitchFamily="34" charset="0"/>
              </a:rPr>
              <a:t>B</a:t>
            </a:r>
            <a:r>
              <a:rPr lang="en-US" altLang="en-US" sz="2200" dirty="0">
                <a:solidFill>
                  <a:srgbClr val="0070C0"/>
                </a:solidFill>
                <a:latin typeface="Arial Narrow" panose="020B0606020202030204" pitchFamily="34" charset="0"/>
              </a:rPr>
              <a:t>. Stress</a:t>
            </a:r>
            <a:r>
              <a:rPr lang="en-US" altLang="en-US" sz="22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200" dirty="0">
                <a:latin typeface="Arial Narrow" panose="020B0606020202030204" pitchFamily="34" charset="0"/>
              </a:rPr>
              <a:t>*</a:t>
            </a:r>
            <a:r>
              <a:rPr lang="en-US" altLang="en-US" sz="22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2200" dirty="0">
                <a:solidFill>
                  <a:srgbClr val="00B050"/>
                </a:solidFill>
                <a:latin typeface="Arial Narrow" panose="020B0606020202030204" pitchFamily="34" charset="0"/>
              </a:rPr>
              <a:t>Social Isolation</a:t>
            </a:r>
          </a:p>
        </p:txBody>
      </p:sp>
      <p:sp>
        <p:nvSpPr>
          <p:cNvPr id="6154" name="Text Box 26"/>
          <p:cNvSpPr txBox="1">
            <a:spLocks noChangeArrowheads="1"/>
          </p:cNvSpPr>
          <p:nvPr/>
        </p:nvSpPr>
        <p:spPr bwMode="auto">
          <a:xfrm>
            <a:off x="7632700" y="2014538"/>
            <a:ext cx="12065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C00000"/>
                </a:solidFill>
                <a:latin typeface="Arial Narrow" panose="020B0606020202030204" pitchFamily="34" charset="0"/>
              </a:rPr>
              <a:t>C. Illness</a:t>
            </a:r>
          </a:p>
        </p:txBody>
      </p:sp>
      <p:graphicFrame>
        <p:nvGraphicFramePr>
          <p:cNvPr id="6155" name="Object 30"/>
          <p:cNvGraphicFramePr>
            <a:graphicFrameLocks noChangeAspect="1"/>
          </p:cNvGraphicFramePr>
          <p:nvPr/>
        </p:nvGraphicFramePr>
        <p:xfrm>
          <a:off x="1524000" y="3505200"/>
          <a:ext cx="6477000" cy="305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095928" imgH="4069008" progId="MSGraph.Chart.8">
                  <p:embed followColorScheme="full"/>
                </p:oleObj>
              </mc:Choice>
              <mc:Fallback>
                <p:oleObj name="Chart" r:id="rId2" imgW="6095928" imgH="4069008" progId="MSGraph.Chart.8">
                  <p:embed followColorScheme="full"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3505200"/>
                        <a:ext cx="6477000" cy="305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156" name="Straight Arrow Connector 4"/>
          <p:cNvCxnSpPr>
            <a:cxnSpLocks noChangeShapeType="1"/>
          </p:cNvCxnSpPr>
          <p:nvPr/>
        </p:nvCxnSpPr>
        <p:spPr bwMode="auto">
          <a:xfrm flipH="1" flipV="1">
            <a:off x="4343400" y="2876550"/>
            <a:ext cx="2438400" cy="4921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57" name="TextBox 5"/>
          <p:cNvSpPr txBox="1">
            <a:spLocks noChangeArrowheads="1"/>
          </p:cNvSpPr>
          <p:nvPr/>
        </p:nvSpPr>
        <p:spPr bwMode="auto">
          <a:xfrm>
            <a:off x="6819900" y="3124200"/>
            <a:ext cx="1752600" cy="461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Moderation</a:t>
            </a:r>
          </a:p>
        </p:txBody>
      </p:sp>
      <p:sp>
        <p:nvSpPr>
          <p:cNvPr id="6158" name="Text Box 23"/>
          <p:cNvSpPr txBox="1">
            <a:spLocks noChangeArrowheads="1"/>
          </p:cNvSpPr>
          <p:nvPr/>
        </p:nvSpPr>
        <p:spPr bwMode="auto">
          <a:xfrm>
            <a:off x="2095500" y="1196975"/>
            <a:ext cx="11906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1">
                <a:solidFill>
                  <a:srgbClr val="0070C0"/>
                </a:solidFill>
                <a:latin typeface="Arial Narrow" panose="020B0606020202030204" pitchFamily="34" charset="0"/>
              </a:rPr>
              <a:t>Predictor</a:t>
            </a:r>
          </a:p>
        </p:txBody>
      </p:sp>
      <p:sp>
        <p:nvSpPr>
          <p:cNvPr id="6159" name="Text Box 23"/>
          <p:cNvSpPr txBox="1">
            <a:spLocks noChangeArrowheads="1"/>
          </p:cNvSpPr>
          <p:nvPr/>
        </p:nvSpPr>
        <p:spPr bwMode="auto">
          <a:xfrm>
            <a:off x="1752600" y="3014663"/>
            <a:ext cx="107156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i="1">
                <a:solidFill>
                  <a:srgbClr val="00B050"/>
                </a:solidFill>
                <a:latin typeface="Arial Narrow" panose="020B0606020202030204" pitchFamily="34" charset="0"/>
              </a:rPr>
              <a:t>Moderator</a:t>
            </a:r>
          </a:p>
        </p:txBody>
      </p:sp>
      <p:cxnSp>
        <p:nvCxnSpPr>
          <p:cNvPr id="6160" name="Straight Arrow Connector 3"/>
          <p:cNvCxnSpPr>
            <a:cxnSpLocks noChangeShapeType="1"/>
          </p:cNvCxnSpPr>
          <p:nvPr/>
        </p:nvCxnSpPr>
        <p:spPr bwMode="auto">
          <a:xfrm>
            <a:off x="3087688" y="1503363"/>
            <a:ext cx="549275" cy="195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61" name="Straight Arrow Connector 5"/>
          <p:cNvCxnSpPr>
            <a:cxnSpLocks noChangeShapeType="1"/>
            <a:endCxn id="6152" idx="1"/>
          </p:cNvCxnSpPr>
          <p:nvPr/>
        </p:nvCxnSpPr>
        <p:spPr bwMode="auto">
          <a:xfrm flipV="1">
            <a:off x="2241550" y="2242682"/>
            <a:ext cx="1344612" cy="81325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801688" y="1029335"/>
            <a:ext cx="81534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b="1" dirty="0">
                <a:latin typeface="Arial Narrow" panose="020B0606020202030204" pitchFamily="34" charset="0"/>
              </a:rPr>
              <a:t>Physical Constitution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1.  Genetic make-up (infant reactivity study)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2.  Age (very young, very old)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3.  Material resources 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b="1" dirty="0">
                <a:latin typeface="Arial Narrow" panose="020B0606020202030204" pitchFamily="34" charset="0"/>
              </a:rPr>
              <a:t>Behavior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1.  Sleep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2.  Diet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3.  Substance abuse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4.  Isolation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5.  Exercise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b="1" dirty="0">
                <a:latin typeface="Arial Narrow" panose="020B0606020202030204" pitchFamily="34" charset="0"/>
              </a:rPr>
              <a:t>Personality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	Social Connections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730949" y="441809"/>
            <a:ext cx="81534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3333FF"/>
                </a:solidFill>
                <a:latin typeface="Arial Narrow" panose="020B0606020202030204" pitchFamily="34" charset="0"/>
              </a:rPr>
              <a:t>Moderators of the Stress and Health Connection</a:t>
            </a:r>
          </a:p>
        </p:txBody>
      </p:sp>
      <p:pic>
        <p:nvPicPr>
          <p:cNvPr id="717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9524"/>
            <a:ext cx="1627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3476466"/>
            <a:ext cx="167640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40810"/>
            <a:ext cx="479425" cy="108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t="30368"/>
          <a:stretch>
            <a:fillRect/>
          </a:stretch>
        </p:blipFill>
        <p:spPr bwMode="auto">
          <a:xfrm>
            <a:off x="6181725" y="5059943"/>
            <a:ext cx="19050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151" y="5059943"/>
            <a:ext cx="138112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74026DFF-3D04-B768-6D39-F22D815EF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Social Relations, Stress, and Illness</a:t>
            </a:r>
          </a:p>
        </p:txBody>
      </p:sp>
      <p:sp>
        <p:nvSpPr>
          <p:cNvPr id="10243" name="Text Box 3">
            <a:extLst>
              <a:ext uri="{FF2B5EF4-FFF2-40B4-BE49-F238E27FC236}">
                <a16:creationId xmlns:a16="http://schemas.microsoft.com/office/drawing/2014/main" id="{8CC54CC6-07FF-6E04-7F2F-5CF2BDF7E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7526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322E076D-70E8-FCFA-89F7-9E3714274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3820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Personal relationships are key moderators of stress/illness connection.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(More on this when we discuss </a:t>
            </a:r>
            <a:r>
              <a:rPr lang="en-US" altLang="en-US" sz="2400" i="1" dirty="0">
                <a:latin typeface="Arial Narrow" panose="020B0606020202030204" pitchFamily="34" charset="0"/>
              </a:rPr>
              <a:t>Social Support</a:t>
            </a:r>
            <a:r>
              <a:rPr lang="en-US" altLang="en-US" sz="2400" dirty="0">
                <a:latin typeface="Arial Narrow" panose="020B0606020202030204" pitchFamily="34" charset="0"/>
              </a:rPr>
              <a:t>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Rat pups separated from mothers show                                       	immunocompromise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Social Conditions linked to illness?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8220C3B8-144D-D618-40AD-ACCC78667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2" b="12802"/>
          <a:stretch>
            <a:fillRect/>
          </a:stretch>
        </p:blipFill>
        <p:spPr bwMode="auto">
          <a:xfrm>
            <a:off x="6002338" y="2286000"/>
            <a:ext cx="24209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0358" name="Text Box 6">
            <a:extLst>
              <a:ext uri="{FF2B5EF4-FFF2-40B4-BE49-F238E27FC236}">
                <a16:creationId xmlns:a16="http://schemas.microsoft.com/office/drawing/2014/main" id="{FFFE3C4E-5D5B-BF9B-F944-C9568FA1E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343400"/>
            <a:ext cx="52578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dirty="0">
                <a:solidFill>
                  <a:srgbClr val="7030A0"/>
                </a:solidFill>
                <a:latin typeface="Arial Narrow" panose="020B0606020202030204" pitchFamily="34" charset="0"/>
              </a:rPr>
              <a:t>Bereavement                                                                                                 	     (but mainly if linked to depression)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 Narrow" panose="020B0606020202030204" pitchFamily="34" charset="0"/>
              </a:rPr>
              <a:t>	Loneliness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000" dirty="0">
              <a:solidFill>
                <a:srgbClr val="7030A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7030A0"/>
                </a:solidFill>
                <a:latin typeface="Arial Narrow" panose="020B0606020202030204" pitchFamily="34" charset="0"/>
              </a:rPr>
              <a:t>	Marital separation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197E0C6-B72E-400B-5C4B-1BB312B8ACB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76200"/>
            <a:ext cx="8229600" cy="1371600"/>
          </a:xfrm>
        </p:spPr>
        <p:txBody>
          <a:bodyPr/>
          <a:lstStyle/>
          <a:p>
            <a:pPr algn="ctr"/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Social Connections as a Health Risk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20D0198D-CD1A-FF6D-3A73-24E33C9E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331913"/>
            <a:ext cx="7086600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latin typeface="Arial Narrow" panose="020B0606020202030204" pitchFamily="34" charset="0"/>
              </a:rPr>
              <a:t>Newlyweds Study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90 newlywed couples, discuss marital problems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Style of discussion coded as:					a. Negative/hostile                                          		b. Positive/collaborative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Assessed immune functioning after discussions.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Which group shows immunocompromise?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	____ Neg/hostile   ___ Pos/collaborative </a:t>
            </a:r>
          </a:p>
        </p:txBody>
      </p:sp>
      <p:sp>
        <p:nvSpPr>
          <p:cNvPr id="103428" name="Text Box 4">
            <a:extLst>
              <a:ext uri="{FF2B5EF4-FFF2-40B4-BE49-F238E27FC236}">
                <a16:creationId xmlns:a16="http://schemas.microsoft.com/office/drawing/2014/main" id="{D4B87F53-9015-05FA-4ED1-01EDB0330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80060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2B52A7E6-EA93-9EA3-9EF7-2C750BA4E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610600" cy="141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600" b="1">
                <a:latin typeface="Arial Narrow" panose="020B0606020202030204" pitchFamily="34" charset="0"/>
              </a:rPr>
              <a:t>Caregivers of chronically ill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 Narrow" panose="020B0606020202030204" pitchFamily="34" charset="0"/>
              </a:rPr>
              <a:t>	</a:t>
            </a:r>
            <a:r>
              <a:rPr lang="en-US" altLang="en-US" sz="2400">
                <a:latin typeface="Arial Narrow" panose="020B0606020202030204" pitchFamily="34" charset="0"/>
              </a:rPr>
              <a:t>Produce fewer immune agents, wounds heal slowly,                       	weaker reaction to flu vaccine.  Why?</a:t>
            </a:r>
            <a:endParaRPr lang="en-US" altLang="en-US" sz="2400" b="1">
              <a:latin typeface="Arial Narrow" panose="020B0606020202030204" pitchFamily="34" charset="0"/>
            </a:endParaRPr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7A086E0D-7DFE-D1D2-9097-2E572D710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9"/>
          <a:stretch>
            <a:fillRect/>
          </a:stretch>
        </p:blipFill>
        <p:spPr bwMode="auto">
          <a:xfrm>
            <a:off x="5867400" y="2209800"/>
            <a:ext cx="3124200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1">
            <a:extLst>
              <a:ext uri="{FF2B5EF4-FFF2-40B4-BE49-F238E27FC236}">
                <a16:creationId xmlns:a16="http://schemas.microsoft.com/office/drawing/2014/main" id="{FF1A94A0-7DF6-1C20-0C1D-6B6A561F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5675313"/>
            <a:ext cx="20574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920EB0D9-38B0-6497-788C-6004CD8E2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563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Spitz Foundling Home Studies</a:t>
            </a: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3D7B2848-081A-588E-B659-19EC78BA4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09600"/>
            <a:ext cx="174307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7D5367D7-27E7-9AC6-9F86-372E53BC7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1737" y="3200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Ren</a:t>
            </a:r>
            <a:r>
              <a:rPr lang="en-US" altLang="en-US" sz="2400" dirty="0">
                <a:latin typeface="Arial Narrow" panose="020B0606020202030204" pitchFamily="34" charset="0"/>
                <a:cs typeface="Arial" panose="020B0604020202020204" pitchFamily="34" charset="0"/>
              </a:rPr>
              <a:t>é Spitz</a:t>
            </a:r>
          </a:p>
        </p:txBody>
      </p:sp>
      <p:pic>
        <p:nvPicPr>
          <p:cNvPr id="32773" name="Picture 5">
            <a:extLst>
              <a:ext uri="{FF2B5EF4-FFF2-40B4-BE49-F238E27FC236}">
                <a16:creationId xmlns:a16="http://schemas.microsoft.com/office/drawing/2014/main" id="{DA582F50-5BBD-A054-16F4-A336D9D6A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60463"/>
            <a:ext cx="2895600" cy="264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4" name="Text Box 6">
            <a:extLst>
              <a:ext uri="{FF2B5EF4-FFF2-40B4-BE49-F238E27FC236}">
                <a16:creationId xmlns:a16="http://schemas.microsoft.com/office/drawing/2014/main" id="{C5C9306F-F9D6-A73D-03BB-8B0F85DA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038600"/>
            <a:ext cx="82296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Orphaned babies, in foundling homes, all material needs met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Do not have an emotional care-giver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Tragically high levels of grief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Highly susceptible to disease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High mortality rate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5288-14C9-B9F2-B9BE-28433764B20A}"/>
              </a:ext>
            </a:extLst>
          </p:cNvPr>
          <p:cNvSpPr txBox="1"/>
          <p:nvPr/>
        </p:nvSpPr>
        <p:spPr>
          <a:xfrm>
            <a:off x="4343400" y="6347996"/>
            <a:ext cx="4800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FYI: https://www.youtube.com/watch?v=bF3j5UVCSCA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9E272B-D10B-B101-258D-0B69C64971B5}"/>
              </a:ext>
            </a:extLst>
          </p:cNvPr>
          <p:cNvSpPr txBox="1"/>
          <p:nvPr/>
        </p:nvSpPr>
        <p:spPr>
          <a:xfrm>
            <a:off x="5257800" y="4984153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https://www.youtube.com/watch?v=iW3UHcYfCPI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1735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609600" y="609600"/>
            <a:ext cx="8153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Negative Affect 	                                                </a:t>
            </a:r>
            <a:r>
              <a:rPr lang="en-US" altLang="en-US" sz="2400">
                <a:solidFill>
                  <a:srgbClr val="3333FF"/>
                </a:solidFill>
                <a:latin typeface="Arial Narrow" panose="020B0606020202030204" pitchFamily="34" charset="0"/>
              </a:rPr>
              <a:t>(Watson, Clark, &amp; Tellegen)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52400" y="1905000"/>
            <a:ext cx="83058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Defined:</a:t>
            </a:r>
            <a:r>
              <a:rPr lang="en-US" altLang="en-US" sz="2400" dirty="0">
                <a:latin typeface="Arial Narrow" panose="020B0606020202030204" pitchFamily="34" charset="0"/>
              </a:rPr>
              <a:t>  </a:t>
            </a:r>
            <a:r>
              <a:rPr lang="en-US" altLang="en-US" sz="2400" i="1" dirty="0">
                <a:latin typeface="Arial Narrow" panose="020B0606020202030204" pitchFamily="34" charset="0"/>
              </a:rPr>
              <a:t>Pervasive negative mood marked by anxiety, depression, 	and hostility.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Find many situations difficult to manage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Resort to unhealthy coping behaviors (e.g., overeating, escapism)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Related to poor health: Asthma, arthritis, ulcers, headaches, CHD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Related to excess complaining: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i="1" dirty="0">
                <a:latin typeface="Arial Narrow" panose="020B0606020202030204" pitchFamily="34" charset="0"/>
              </a:rPr>
              <a:t>a.  More symptoms						b.  Higher use of health services					c.  Higher rates of self-reported illness				d.  These people may compromise validity of self-reported illness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DA6D8-1807-78DD-9FDD-F9C859FC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700" y="381000"/>
            <a:ext cx="13335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3333FF"/>
                </a:solidFill>
                <a:latin typeface="Arial Narrow" panose="020B0606020202030204" pitchFamily="34" charset="0"/>
              </a:rPr>
              <a:t>The Coping Sequence: Folkman &amp; Lazarus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810000" y="914400"/>
            <a:ext cx="1600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/>
              <a:t>Stressor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4648200" y="1295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819400" y="1676400"/>
            <a:ext cx="3657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/>
              <a:t>Primary Appraisal      (Harm, Threat, Challenge)</a:t>
            </a: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46482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2987675" y="3556000"/>
            <a:ext cx="335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/>
              <a:t>External Resources and Impediments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152400" y="3124200"/>
            <a:ext cx="1905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Arial Narrow" panose="020B0606020202030204" pitchFamily="34" charset="0"/>
              </a:rPr>
              <a:t>Tangible help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52400" y="3763963"/>
            <a:ext cx="1905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Arial Narrow" panose="020B0606020202030204" pitchFamily="34" charset="0"/>
              </a:rPr>
              <a:t>Social Support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52400" y="4449763"/>
            <a:ext cx="2286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Arial Narrow" panose="020B0606020202030204" pitchFamily="34" charset="0"/>
              </a:rPr>
              <a:t>Other life stressors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1676400" y="3386138"/>
            <a:ext cx="1371599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1905000" y="38100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V="1">
            <a:off x="2133600" y="3962400"/>
            <a:ext cx="990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3048000" y="4711700"/>
            <a:ext cx="3352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/>
              <a:t>Internal Resources and Impediments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6629400" y="4419600"/>
            <a:ext cx="2362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Arial Narrow" panose="020B0606020202030204" pitchFamily="34" charset="0"/>
              </a:rPr>
              <a:t>Negative Affect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6905625" y="4919663"/>
            <a:ext cx="236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Arial Narrow" panose="020B0606020202030204" pitchFamily="34" charset="0"/>
              </a:rPr>
              <a:t>Other personality factors</a:t>
            </a: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6248400" y="4572000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 flipV="1">
            <a:off x="6248400" y="5105400"/>
            <a:ext cx="609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3162303" y="2862580"/>
            <a:ext cx="33528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/>
              <a:t>Secondary Appraisal</a:t>
            </a:r>
          </a:p>
        </p:txBody>
      </p:sp>
      <p:sp>
        <p:nvSpPr>
          <p:cNvPr id="8212" name="Text Box 21"/>
          <p:cNvSpPr txBox="1">
            <a:spLocks noChangeArrowheads="1"/>
          </p:cNvSpPr>
          <p:nvPr/>
        </p:nvSpPr>
        <p:spPr bwMode="auto">
          <a:xfrm>
            <a:off x="3119438" y="5867400"/>
            <a:ext cx="3352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/>
              <a:t>Stress Response</a:t>
            </a:r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>
            <a:off x="4648200" y="3200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4" name="Line 23"/>
          <p:cNvSpPr>
            <a:spLocks noChangeShapeType="1"/>
          </p:cNvSpPr>
          <p:nvPr/>
        </p:nvSpPr>
        <p:spPr bwMode="auto">
          <a:xfrm>
            <a:off x="4648200" y="429736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5" name="Line 24"/>
          <p:cNvSpPr>
            <a:spLocks noChangeShapeType="1"/>
          </p:cNvSpPr>
          <p:nvPr/>
        </p:nvSpPr>
        <p:spPr bwMode="auto">
          <a:xfrm>
            <a:off x="4664075" y="5456238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Text Box 26"/>
          <p:cNvSpPr txBox="1">
            <a:spLocks noChangeArrowheads="1"/>
          </p:cNvSpPr>
          <p:nvPr/>
        </p:nvSpPr>
        <p:spPr bwMode="auto">
          <a:xfrm>
            <a:off x="266700" y="2166938"/>
            <a:ext cx="213360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u="sng">
                <a:solidFill>
                  <a:srgbClr val="C00000"/>
                </a:solidFill>
                <a:latin typeface="Arial Narrow" panose="020B0606020202030204" pitchFamily="34" charset="0"/>
              </a:rPr>
              <a:t>External Moderators</a:t>
            </a:r>
          </a:p>
        </p:txBody>
      </p:sp>
      <p:sp>
        <p:nvSpPr>
          <p:cNvPr id="8217" name="Text Box 27"/>
          <p:cNvSpPr txBox="1">
            <a:spLocks noChangeArrowheads="1"/>
          </p:cNvSpPr>
          <p:nvPr/>
        </p:nvSpPr>
        <p:spPr bwMode="auto">
          <a:xfrm>
            <a:off x="6629400" y="3657600"/>
            <a:ext cx="21336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u="sng">
                <a:solidFill>
                  <a:srgbClr val="C00000"/>
                </a:solidFill>
                <a:latin typeface="Arial Narrow" panose="020B0606020202030204" pitchFamily="34" charset="0"/>
              </a:rPr>
              <a:t>Internal Moderators</a:t>
            </a:r>
          </a:p>
        </p:txBody>
      </p:sp>
      <p:pic>
        <p:nvPicPr>
          <p:cNvPr id="8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69963"/>
            <a:ext cx="228600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19" name="Straight Arrow Connector 3"/>
          <p:cNvCxnSpPr>
            <a:cxnSpLocks noChangeShapeType="1"/>
          </p:cNvCxnSpPr>
          <p:nvPr/>
        </p:nvCxnSpPr>
        <p:spPr bwMode="auto">
          <a:xfrm flipH="1" flipV="1">
            <a:off x="5181600" y="1128713"/>
            <a:ext cx="1524000" cy="2127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22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5711825"/>
            <a:ext cx="889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5737225"/>
            <a:ext cx="86677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22" name="Straight Arrow Connector 7"/>
          <p:cNvCxnSpPr>
            <a:cxnSpLocks noChangeShapeType="1"/>
          </p:cNvCxnSpPr>
          <p:nvPr/>
        </p:nvCxnSpPr>
        <p:spPr bwMode="auto">
          <a:xfrm flipH="1">
            <a:off x="3352800" y="6252369"/>
            <a:ext cx="1009651" cy="37703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23" name="Straight Arrow Connector 9"/>
          <p:cNvCxnSpPr>
            <a:cxnSpLocks noChangeShapeType="1"/>
          </p:cNvCxnSpPr>
          <p:nvPr/>
        </p:nvCxnSpPr>
        <p:spPr bwMode="auto">
          <a:xfrm>
            <a:off x="4795838" y="6208713"/>
            <a:ext cx="1147762" cy="4206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E199DEC-82CD-1906-3C81-CA65E0E917F1}"/>
              </a:ext>
            </a:extLst>
          </p:cNvPr>
          <p:cNvSpPr txBox="1"/>
          <p:nvPr/>
        </p:nvSpPr>
        <p:spPr>
          <a:xfrm>
            <a:off x="2209803" y="3016053"/>
            <a:ext cx="4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57055-0CE1-AE72-034E-FC4BC507DDEA}"/>
              </a:ext>
            </a:extLst>
          </p:cNvPr>
          <p:cNvSpPr txBox="1"/>
          <p:nvPr/>
        </p:nvSpPr>
        <p:spPr>
          <a:xfrm>
            <a:off x="2180088" y="3579167"/>
            <a:ext cx="4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F0D42-90EB-3AAE-6B02-01BD18D976AA}"/>
              </a:ext>
            </a:extLst>
          </p:cNvPr>
          <p:cNvSpPr txBox="1"/>
          <p:nvPr/>
        </p:nvSpPr>
        <p:spPr>
          <a:xfrm>
            <a:off x="2180084" y="4060825"/>
            <a:ext cx="419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−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1676400" y="381000"/>
            <a:ext cx="6858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3333FF"/>
                </a:solidFill>
                <a:latin typeface="Arial Narrow" panose="020B0606020202030204" pitchFamily="34" charset="0"/>
              </a:rPr>
              <a:t>Self Efficacy and Health:                                     A Moderator / Mediator Story</a:t>
            </a:r>
          </a:p>
        </p:txBody>
      </p:sp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3078"/>
            <a:ext cx="1295400" cy="1302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4526280" y="20955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Robt. Bandura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1143000" y="4267200"/>
            <a:ext cx="754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76600"/>
            <a:ext cx="739140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75A28686-81F4-8568-C210-E5D190FDF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143000"/>
            <a:ext cx="72390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00">
                <a:solidFill>
                  <a:srgbClr val="0070C0"/>
                </a:solidFill>
              </a:rPr>
              <a:t>Quiz 1 Results</a:t>
            </a:r>
          </a:p>
        </p:txBody>
      </p:sp>
      <p:pic>
        <p:nvPicPr>
          <p:cNvPr id="5123" name="Picture 5">
            <a:extLst>
              <a:ext uri="{FF2B5EF4-FFF2-40B4-BE49-F238E27FC236}">
                <a16:creationId xmlns:a16="http://schemas.microsoft.com/office/drawing/2014/main" id="{5709753B-3597-3E4A-46B6-57E8F1E68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2" r="10609"/>
          <a:stretch>
            <a:fillRect/>
          </a:stretch>
        </p:blipFill>
        <p:spPr bwMode="auto">
          <a:xfrm>
            <a:off x="463550" y="2420938"/>
            <a:ext cx="61341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598F79-F11F-7FB9-3FB6-73CCCD33D659}"/>
              </a:ext>
            </a:extLst>
          </p:cNvPr>
          <p:cNvSpPr txBox="1"/>
          <p:nvPr/>
        </p:nvSpPr>
        <p:spPr>
          <a:xfrm>
            <a:off x="693738" y="481013"/>
            <a:ext cx="1676400" cy="1785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/>
              <a:t>13-15  = A</a:t>
            </a:r>
          </a:p>
          <a:p>
            <a:pPr marL="457200" indent="-457200">
              <a:buFontTx/>
              <a:buAutoNum type="arabicPlain" startAt="12"/>
              <a:defRPr/>
            </a:pPr>
            <a:r>
              <a:rPr lang="en-US" sz="2200" dirty="0"/>
              <a:t>     = B</a:t>
            </a:r>
          </a:p>
          <a:p>
            <a:pPr>
              <a:defRPr/>
            </a:pPr>
            <a:r>
              <a:rPr lang="en-US" sz="2200" dirty="0"/>
              <a:t>10-11  = C</a:t>
            </a:r>
          </a:p>
          <a:p>
            <a:pPr marL="457200" indent="-457200">
              <a:buFontTx/>
              <a:buAutoNum type="arabicPlain" startAt="8"/>
              <a:defRPr/>
            </a:pPr>
            <a:r>
              <a:rPr lang="en-US" sz="2200" dirty="0"/>
              <a:t>     = D</a:t>
            </a:r>
          </a:p>
          <a:p>
            <a:pPr>
              <a:defRPr/>
            </a:pPr>
            <a:r>
              <a:rPr lang="en-US" sz="2200" dirty="0"/>
              <a:t>0-7      = F </a:t>
            </a:r>
          </a:p>
        </p:txBody>
      </p:sp>
      <p:sp>
        <p:nvSpPr>
          <p:cNvPr id="5125" name="TextBox 9">
            <a:extLst>
              <a:ext uri="{FF2B5EF4-FFF2-40B4-BE49-F238E27FC236}">
                <a16:creationId xmlns:a16="http://schemas.microsoft.com/office/drawing/2014/main" id="{8BF9EBC2-4D94-5B82-6BFE-8538BEA93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73063"/>
            <a:ext cx="16764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u="sng"/>
              <a:t>POINTS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b="1" u="sng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15 = 10.0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14 =   9.3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13 =   8.7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12 =   8.0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11 =   7.3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10 =   6.6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09=    6.0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08 =   5.3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07=    4.7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06=    4.0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05=    3.3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04=    2.7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03=    2.0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02=    1.3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01=     0.7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00 =    0.0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62000" y="1600200"/>
            <a:ext cx="7924800" cy="313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Mediator:</a:t>
            </a:r>
            <a:r>
              <a:rPr lang="en-US" altLang="en-US" sz="2400" dirty="0">
                <a:latin typeface="Arial Narrow" panose="020B0606020202030204" pitchFamily="34" charset="0"/>
              </a:rPr>
              <a:t>  If A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Arial Narrow" panose="020B0606020202030204" pitchFamily="34" charset="0"/>
              </a:rPr>
              <a:t> B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Arial Narrow" panose="020B0606020202030204" pitchFamily="34" charset="0"/>
              </a:rPr>
              <a:t> C, then “B” is what mediates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	the relation between A and C.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1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 </a:t>
            </a:r>
            <a:endParaRPr lang="en-US" altLang="en-US" sz="2400" dirty="0">
              <a:latin typeface="Arial Narrow" panose="020B0606020202030204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752600" y="533400"/>
            <a:ext cx="579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Mediators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4419600" y="29718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V="1">
            <a:off x="3505200" y="2971800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5867400" y="2971800"/>
            <a:ext cx="609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971800" y="3733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A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553200" y="37338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C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648200" y="25146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/>
              <a:t>B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3581400" y="40386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Text Box 18"/>
          <p:cNvSpPr txBox="1">
            <a:spLocks noChangeArrowheads="1"/>
          </p:cNvSpPr>
          <p:nvPr/>
        </p:nvSpPr>
        <p:spPr bwMode="auto">
          <a:xfrm>
            <a:off x="533400" y="3646488"/>
            <a:ext cx="7924800" cy="240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8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 </a:t>
            </a:r>
            <a:endParaRPr lang="en-US" altLang="en-US" sz="2400"/>
          </a:p>
        </p:txBody>
      </p:sp>
      <p:sp>
        <p:nvSpPr>
          <p:cNvPr id="5132" name="Line 19"/>
          <p:cNvSpPr>
            <a:spLocks noChangeShapeType="1"/>
          </p:cNvSpPr>
          <p:nvPr/>
        </p:nvSpPr>
        <p:spPr bwMode="auto">
          <a:xfrm>
            <a:off x="4191000" y="501808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20"/>
          <p:cNvSpPr>
            <a:spLocks noChangeShapeType="1"/>
          </p:cNvSpPr>
          <p:nvPr/>
        </p:nvSpPr>
        <p:spPr bwMode="auto">
          <a:xfrm flipV="1">
            <a:off x="3276600" y="5018088"/>
            <a:ext cx="838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21"/>
          <p:cNvSpPr>
            <a:spLocks noChangeShapeType="1"/>
          </p:cNvSpPr>
          <p:nvPr/>
        </p:nvSpPr>
        <p:spPr bwMode="auto">
          <a:xfrm>
            <a:off x="5638800" y="5018088"/>
            <a:ext cx="609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Text Box 22"/>
          <p:cNvSpPr txBox="1">
            <a:spLocks noChangeArrowheads="1"/>
          </p:cNvSpPr>
          <p:nvPr/>
        </p:nvSpPr>
        <p:spPr bwMode="auto">
          <a:xfrm>
            <a:off x="1524000" y="5780088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latin typeface="Arial Narrow" panose="020B0606020202030204" pitchFamily="34" charset="0"/>
              </a:rPr>
              <a:t>Stress</a:t>
            </a:r>
          </a:p>
        </p:txBody>
      </p:sp>
      <p:sp>
        <p:nvSpPr>
          <p:cNvPr id="5136" name="Text Box 23"/>
          <p:cNvSpPr txBox="1">
            <a:spLocks noChangeArrowheads="1"/>
          </p:cNvSpPr>
          <p:nvPr/>
        </p:nvSpPr>
        <p:spPr bwMode="auto">
          <a:xfrm>
            <a:off x="6324600" y="5780088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Pain Tolerance</a:t>
            </a:r>
          </a:p>
        </p:txBody>
      </p:sp>
      <p:sp>
        <p:nvSpPr>
          <p:cNvPr id="104472" name="Text Box 24"/>
          <p:cNvSpPr txBox="1">
            <a:spLocks noChangeArrowheads="1"/>
          </p:cNvSpPr>
          <p:nvPr/>
        </p:nvSpPr>
        <p:spPr bwMode="auto">
          <a:xfrm>
            <a:off x="3352800" y="45720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Opioids</a:t>
            </a:r>
          </a:p>
        </p:txBody>
      </p:sp>
      <p:sp>
        <p:nvSpPr>
          <p:cNvPr id="5138" name="Line 25"/>
          <p:cNvSpPr>
            <a:spLocks noChangeShapeType="1"/>
          </p:cNvSpPr>
          <p:nvPr/>
        </p:nvSpPr>
        <p:spPr bwMode="auto">
          <a:xfrm>
            <a:off x="3352800" y="6084888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7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Efficacy, Stress, and Immunocompetence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52437" y="1447800"/>
            <a:ext cx="75438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Study Design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Animals exposed to stressor (shock)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</a:t>
            </a:r>
            <a:r>
              <a:rPr lang="en-US" altLang="en-US" sz="2400" u="sng" dirty="0">
                <a:latin typeface="Arial Narrow" panose="020B0606020202030204" pitchFamily="34" charset="0"/>
              </a:rPr>
              <a:t>Group A</a:t>
            </a:r>
            <a:r>
              <a:rPr lang="en-US" altLang="en-US" sz="2400" dirty="0">
                <a:latin typeface="Arial Narrow" panose="020B0606020202030204" pitchFamily="34" charset="0"/>
              </a:rPr>
              <a:t>:  Believes has control (High Efficacy)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</a:t>
            </a:r>
            <a:r>
              <a:rPr lang="en-US" altLang="en-US" sz="2400" u="sng" dirty="0">
                <a:latin typeface="Arial Narrow" panose="020B0606020202030204" pitchFamily="34" charset="0"/>
              </a:rPr>
              <a:t>Group B:</a:t>
            </a:r>
            <a:r>
              <a:rPr lang="en-US" altLang="en-US" sz="2400" dirty="0">
                <a:latin typeface="Arial Narrow" panose="020B0606020202030204" pitchFamily="34" charset="0"/>
              </a:rPr>
              <a:t>  Believes has NO control (Low Efficacy)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b="1" dirty="0">
                <a:latin typeface="Arial Narrow" panose="020B0606020202030204" pitchFamily="34" charset="0"/>
              </a:rPr>
              <a:t>Outcome</a:t>
            </a:r>
            <a:r>
              <a:rPr lang="en-US" altLang="en-US" sz="2400" dirty="0">
                <a:latin typeface="Arial Narrow" panose="020B0606020202030204" pitchFamily="34" charset="0"/>
              </a:rPr>
              <a:t>:  Opioids in system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Which animals produce MORE opioids?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5257800" y="4038600"/>
            <a:ext cx="2481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Group B--No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1687"/>
          <a:stretch/>
        </p:blipFill>
        <p:spPr>
          <a:xfrm>
            <a:off x="2743200" y="5257800"/>
            <a:ext cx="2962275" cy="105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3333FF"/>
                </a:solidFill>
                <a:latin typeface="Arial Narrow" panose="020B0606020202030204" pitchFamily="34" charset="0"/>
              </a:rPr>
              <a:t>Stress, Opioids, and Immunocompetence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533400" y="1206464"/>
            <a:ext cx="830580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00B0F0"/>
                </a:solidFill>
                <a:latin typeface="Arial Narrow" panose="020B0606020202030204" pitchFamily="34" charset="0"/>
              </a:rPr>
              <a:t>Stress</a:t>
            </a:r>
            <a:r>
              <a:rPr lang="en-US" altLang="en-US" sz="2400" dirty="0">
                <a:latin typeface="Arial Narrow" panose="020B0606020202030204" pitchFamily="34" charset="0"/>
              </a:rPr>
              <a:t> --&gt; ______ path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Arial Narrow" panose="020B0606020202030204" pitchFamily="34" charset="0"/>
              </a:rPr>
              <a:t> ______ stim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Arial Narrow" panose="020B0606020202030204" pitchFamily="34" charset="0"/>
              </a:rPr>
              <a:t> _____ 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opioids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How do opioids affect immune system?   ____________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Thus,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latin typeface="Arial Narrow" panose="020B0606020202030204" pitchFamily="34" charset="0"/>
              </a:rPr>
              <a:t> more stress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 MORE or LESS opioids</a:t>
            </a:r>
            <a:r>
              <a:rPr lang="en-US" altLang="en-US" sz="2400" dirty="0">
                <a:latin typeface="Arial Narrow" panose="020B0606020202030204" pitchFamily="34" charset="0"/>
              </a:rPr>
              <a:t>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More opioids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 IMMUNOCOMPETENCE  or IMMUNOCOMPROMISE</a:t>
            </a:r>
            <a:r>
              <a:rPr lang="en-US" altLang="en-US" sz="2400" dirty="0">
                <a:latin typeface="Arial Narrow" panose="020B0606020202030204" pitchFamily="34" charset="0"/>
              </a:rPr>
              <a:t>			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    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</a:p>
        </p:txBody>
      </p:sp>
      <p:sp>
        <p:nvSpPr>
          <p:cNvPr id="147462" name="Text Box 6"/>
          <p:cNvSpPr txBox="1">
            <a:spLocks noChangeArrowheads="1"/>
          </p:cNvSpPr>
          <p:nvPr/>
        </p:nvSpPr>
        <p:spPr bwMode="auto">
          <a:xfrm>
            <a:off x="1676401" y="1524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ACTH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3509772" y="1524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adrenal</a:t>
            </a:r>
          </a:p>
        </p:txBody>
      </p:sp>
      <p:sp>
        <p:nvSpPr>
          <p:cNvPr id="147464" name="Text Box 8"/>
          <p:cNvSpPr txBox="1">
            <a:spLocks noChangeArrowheads="1"/>
          </p:cNvSpPr>
          <p:nvPr/>
        </p:nvSpPr>
        <p:spPr bwMode="auto">
          <a:xfrm>
            <a:off x="5257800" y="1551479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cortisol</a:t>
            </a:r>
          </a:p>
        </p:txBody>
      </p:sp>
      <p:sp>
        <p:nvSpPr>
          <p:cNvPr id="147468" name="Text Box 12"/>
          <p:cNvSpPr txBox="1">
            <a:spLocks noChangeArrowheads="1"/>
          </p:cNvSpPr>
          <p:nvPr/>
        </p:nvSpPr>
        <p:spPr bwMode="auto">
          <a:xfrm>
            <a:off x="2667000" y="53721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2064" y="5343911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u="sng" dirty="0"/>
              <a:t>ACTH</a:t>
            </a:r>
            <a:r>
              <a:rPr lang="en-US" sz="1800" i="1" dirty="0"/>
              <a:t> = </a:t>
            </a:r>
            <a:r>
              <a:rPr lang="en-US" sz="1800" i="1" dirty="0" err="1"/>
              <a:t>Adremocorticotropic</a:t>
            </a:r>
            <a:r>
              <a:rPr lang="en-US" sz="1800" i="1" dirty="0"/>
              <a:t> hormone; part of </a:t>
            </a:r>
            <a:r>
              <a:rPr lang="en-US" sz="1800" i="1" dirty="0" err="1"/>
              <a:t>Selye’s</a:t>
            </a:r>
            <a:r>
              <a:rPr lang="en-US" sz="1800" i="1" dirty="0"/>
              <a:t> </a:t>
            </a:r>
            <a:r>
              <a:rPr lang="en-US" sz="1800" i="1" dirty="0" err="1"/>
              <a:t>Hypothemalic</a:t>
            </a:r>
            <a:r>
              <a:rPr lang="en-US" sz="1800" i="1" dirty="0"/>
              <a:t>-pituitary-adrenocortical (HPA) pathway of stress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28600" y="1752600"/>
            <a:ext cx="381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228600" y="1752600"/>
            <a:ext cx="0" cy="291840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228600" y="4267200"/>
            <a:ext cx="5715000" cy="381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 Box 9">
            <a:extLst>
              <a:ext uri="{FF2B5EF4-FFF2-40B4-BE49-F238E27FC236}">
                <a16:creationId xmlns:a16="http://schemas.microsoft.com/office/drawing/2014/main" id="{83AB13F0-050C-1564-CC0C-B897DA9F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2212154"/>
            <a:ext cx="1866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DEPRESS IT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7B025A4-8F9C-F9EC-9795-57DA6048A5B2}"/>
              </a:ext>
            </a:extLst>
          </p:cNvPr>
          <p:cNvCxnSpPr/>
          <p:nvPr/>
        </p:nvCxnSpPr>
        <p:spPr bwMode="auto">
          <a:xfrm>
            <a:off x="3429000" y="3438144"/>
            <a:ext cx="7620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791F8C-DDB4-435D-9C10-5E7BF1CEBB1B}"/>
              </a:ext>
            </a:extLst>
          </p:cNvPr>
          <p:cNvCxnSpPr/>
          <p:nvPr/>
        </p:nvCxnSpPr>
        <p:spPr bwMode="auto">
          <a:xfrm flipV="1">
            <a:off x="5715000" y="4199722"/>
            <a:ext cx="2628900" cy="1198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187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752600" y="2895600"/>
            <a:ext cx="6400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 Narrow" panose="020B0606020202030204" pitchFamily="34" charset="0"/>
              </a:rPr>
              <a:t>1.  Focus on Introduction and Discussion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 Narrow" panose="020B0606020202030204" pitchFamily="34" charset="0"/>
              </a:rPr>
              <a:t>2.  Skim "Methods", know what was done.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latin typeface="Arial Narrow" panose="020B0606020202030204" pitchFamily="34" charset="0"/>
              </a:rPr>
              <a:t>3.  Skip over "Results" section</a:t>
            </a:r>
          </a:p>
        </p:txBody>
      </p:sp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295400" y="1447800"/>
            <a:ext cx="678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Arial Narrow" panose="020B0606020202030204" pitchFamily="34" charset="0"/>
              </a:rPr>
              <a:t> About Reading Research Articles</a:t>
            </a:r>
          </a:p>
        </p:txBody>
      </p:sp>
    </p:spTree>
    <p:extLst>
      <p:ext uri="{BB962C8B-B14F-4D97-AF65-F5344CB8AC3E}">
        <p14:creationId xmlns:p14="http://schemas.microsoft.com/office/powerpoint/2010/main" val="42239582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76200" y="2717800"/>
            <a:ext cx="8991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Prediction</a:t>
            </a:r>
            <a:r>
              <a:rPr lang="en-US" altLang="en-US" sz="2400" dirty="0">
                <a:latin typeface="Arial Narrow" panose="020B0606020202030204" pitchFamily="34" charset="0"/>
              </a:rPr>
              <a:t>: Failure --&gt; stress --&gt; opioids --&gt; less pain (--&gt; immunocompromise)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Four groups: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1.  Success, pain, opioid blocker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2.  Success, pain, no opioid blocker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3.  Failure, pain, opioid blocker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4.  Failure, pain, no opioid blocker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914400" y="685800"/>
            <a:ext cx="78486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Evidence that Efficacy </a:t>
            </a:r>
            <a:r>
              <a:rPr lang="en-US" altLang="en-US" sz="3600" i="1">
                <a:solidFill>
                  <a:srgbClr val="3333FF"/>
                </a:solidFill>
                <a:latin typeface="Arial Narrow" panose="020B0606020202030204" pitchFamily="34" charset="0"/>
              </a:rPr>
              <a:t>Moderates</a:t>
            </a:r>
            <a:endParaRPr lang="en-US" altLang="en-US" sz="3600">
              <a:solidFill>
                <a:srgbClr val="3333FF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Stress --&gt; Illness Connection in Humans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3333FF"/>
                </a:solidFill>
                <a:latin typeface="Arial Narrow" panose="020B0606020202030204" pitchFamily="34" charset="0"/>
              </a:rPr>
              <a:t>Bandura, Cioffi, Taylor, &amp; Brouillard, 1988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30675"/>
            <a:ext cx="30480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B1A5FC-63A3-FE65-07FD-44B65AB1E108}"/>
              </a:ext>
            </a:extLst>
          </p:cNvPr>
          <p:cNvSpPr txBox="1"/>
          <p:nvPr/>
        </p:nvSpPr>
        <p:spPr>
          <a:xfrm>
            <a:off x="76200" y="3429000"/>
            <a:ext cx="647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Remember:  Stress </a:t>
            </a:r>
            <a:r>
              <a:rPr lang="en-US" sz="2000" i="1" dirty="0">
                <a:solidFill>
                  <a:srgbClr val="FF0000"/>
                </a:solidFill>
                <a:sym typeface="Wingdings" panose="05000000000000000000" pitchFamily="2" charset="2"/>
              </a:rPr>
              <a:t> Endorphins (opioid)  Less Pain</a:t>
            </a:r>
            <a:r>
              <a:rPr lang="en-US" sz="2000" i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533400" y="698215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Efficacy Manipulation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0" y="1752600"/>
            <a:ext cx="27432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High Efficacy Group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   (2 X 7  + 15)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   (9 X 8 - 12)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   (73 - 15 X 3)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  At own pace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2895600" y="1752600"/>
            <a:ext cx="289560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Low Efficacy Group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(2 X 7  + 15)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(9 X 8 - 12)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(73 - 15 X 3)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At difficult pace</a:t>
            </a:r>
          </a:p>
        </p:txBody>
      </p:sp>
      <p:graphicFrame>
        <p:nvGraphicFramePr>
          <p:cNvPr id="17413" name="Object 7"/>
          <p:cNvGraphicFramePr>
            <a:graphicFrameLocks noChangeAspect="1"/>
          </p:cNvGraphicFramePr>
          <p:nvPr/>
        </p:nvGraphicFramePr>
        <p:xfrm>
          <a:off x="5410200" y="1495425"/>
          <a:ext cx="47244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6096018" imgH="4067299" progId="MSGraph.Chart.8">
                  <p:embed followColorScheme="full"/>
                </p:oleObj>
              </mc:Choice>
              <mc:Fallback>
                <p:oleObj name="Chart" r:id="rId2" imgW="6096018" imgH="4067299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495425"/>
                        <a:ext cx="47244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096000" y="5334000"/>
            <a:ext cx="251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</a:rPr>
              <a:t>Change in self-perceived math efficacy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D77E4F-225D-A3D3-AD49-97A1D4F59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3650" y="5092111"/>
            <a:ext cx="2190750" cy="14097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762000" y="533400"/>
            <a:ext cx="80772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3333FF"/>
                </a:solidFill>
                <a:latin typeface="Arial Narrow" panose="020B0606020202030204" pitchFamily="34" charset="0"/>
              </a:rPr>
              <a:t>Psychological Effects of Math-Test Manipulation (Manipulation Check)</a:t>
            </a:r>
          </a:p>
        </p:txBody>
      </p:sp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-76200" y="1828800"/>
          <a:ext cx="4191000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4819579" imgH="4067299" progId="MSGraph.Chart.8">
                  <p:embed followColorScheme="full"/>
                </p:oleObj>
              </mc:Choice>
              <mc:Fallback>
                <p:oleObj name="Chart" r:id="rId2" imgW="4819579" imgH="4067299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6200" y="1828800"/>
                        <a:ext cx="4191000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2895600" y="1862138"/>
          <a:ext cx="4191000" cy="4081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4819579" imgH="4067299" progId="MSGraph.Chart.8">
                  <p:embed followColorScheme="full"/>
                </p:oleObj>
              </mc:Choice>
              <mc:Fallback>
                <p:oleObj name="Chart" r:id="rId4" imgW="4819579" imgH="4067299" progId="MSGraph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862138"/>
                        <a:ext cx="4191000" cy="4081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7"/>
          <p:cNvGraphicFramePr>
            <a:graphicFrameLocks noChangeAspect="1"/>
          </p:cNvGraphicFramePr>
          <p:nvPr/>
        </p:nvGraphicFramePr>
        <p:xfrm>
          <a:off x="6019800" y="1981200"/>
          <a:ext cx="4114800" cy="408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6" imgW="4819579" imgH="4067299" progId="MSGraph.Chart.8">
                  <p:embed followColorScheme="full"/>
                </p:oleObj>
              </mc:Choice>
              <mc:Fallback>
                <p:oleObj name="Chart" r:id="rId6" imgW="4819579" imgH="4067299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981200"/>
                        <a:ext cx="4114800" cy="408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762000" y="5943600"/>
            <a:ext cx="838200" cy="3048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8439" name="Rectangle 9"/>
          <p:cNvSpPr>
            <a:spLocks noChangeArrowheads="1"/>
          </p:cNvSpPr>
          <p:nvPr/>
        </p:nvSpPr>
        <p:spPr bwMode="auto">
          <a:xfrm>
            <a:off x="762000" y="6400800"/>
            <a:ext cx="838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1905000" y="5897563"/>
            <a:ext cx="2590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>
                <a:latin typeface="Arial Narrow" panose="020B0606020202030204" pitchFamily="34" charset="0"/>
              </a:rPr>
              <a:t>High Efficacy Condition</a:t>
            </a:r>
          </a:p>
        </p:txBody>
      </p:sp>
      <p:sp>
        <p:nvSpPr>
          <p:cNvPr id="18441" name="Text Box 12"/>
          <p:cNvSpPr txBox="1">
            <a:spLocks noChangeArrowheads="1"/>
          </p:cNvSpPr>
          <p:nvPr/>
        </p:nvSpPr>
        <p:spPr bwMode="auto">
          <a:xfrm>
            <a:off x="1905000" y="6278563"/>
            <a:ext cx="25908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>
                <a:latin typeface="Arial Narrow" panose="020B0606020202030204" pitchFamily="34" charset="0"/>
              </a:rPr>
              <a:t>Low Efficacy Condition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8382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>
                <a:solidFill>
                  <a:srgbClr val="3333FF"/>
                </a:solidFill>
                <a:latin typeface="Arial Narrow" panose="020B0606020202030204" pitchFamily="34" charset="0"/>
              </a:rPr>
              <a:t>Opiate Blockage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304800" y="1862138"/>
            <a:ext cx="8229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Purpose:</a:t>
            </a:r>
            <a:r>
              <a:rPr lang="en-US" altLang="en-US" sz="2400" dirty="0">
                <a:latin typeface="Arial Narrow" panose="020B0606020202030204" pitchFamily="34" charset="0"/>
              </a:rPr>
              <a:t>  </a:t>
            </a:r>
            <a:r>
              <a:rPr lang="en-US" altLang="en-US" sz="2400" u="sng" dirty="0">
                <a:latin typeface="Arial Narrow" panose="020B0606020202030204" pitchFamily="34" charset="0"/>
              </a:rPr>
              <a:t>If stress increases opiates</a:t>
            </a:r>
            <a:r>
              <a:rPr lang="en-US" altLang="en-US" sz="2400" dirty="0">
                <a:latin typeface="Arial Narrow" panose="020B0606020202030204" pitchFamily="34" charset="0"/>
              </a:rPr>
              <a:t>, and </a:t>
            </a:r>
            <a:r>
              <a:rPr lang="en-US" altLang="en-US" sz="2400" u="sng" dirty="0">
                <a:latin typeface="Arial Narrow" panose="020B0606020202030204" pitchFamily="34" charset="0"/>
              </a:rPr>
              <a:t>opiates reduce pain</a:t>
            </a:r>
            <a:r>
              <a:rPr lang="en-US" altLang="en-US" sz="2400" dirty="0">
                <a:latin typeface="Arial Narrow" panose="020B0606020202030204" pitchFamily="34" charset="0"/>
              </a:rPr>
              <a:t>, then ___High efficacy OR ___ Low efficacy condition will have higher pain thresholds (i.e., be better able to withstand pain longer)?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HOWEVER, if opiates are blocked, which group should have higher pain thresholds,   ____ High efficacy OR ___ Low efficacy?</a:t>
            </a:r>
          </a:p>
        </p:txBody>
      </p:sp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1905000" y="3505200"/>
            <a:ext cx="533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63847" name="Text Box 7"/>
          <p:cNvSpPr txBox="1">
            <a:spLocks noChangeArrowheads="1"/>
          </p:cNvSpPr>
          <p:nvPr/>
        </p:nvSpPr>
        <p:spPr bwMode="auto">
          <a:xfrm>
            <a:off x="2667000" y="2239963"/>
            <a:ext cx="533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b="1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304800" y="4343400"/>
            <a:ext cx="6400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To show this, need to block opiates to some subjects</a:t>
            </a:r>
          </a:p>
        </p:txBody>
      </p:sp>
      <p:pic>
        <p:nvPicPr>
          <p:cNvPr id="19463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7601" r="2991" b="31620"/>
          <a:stretch/>
        </p:blipFill>
        <p:spPr bwMode="auto">
          <a:xfrm>
            <a:off x="6629400" y="4495800"/>
            <a:ext cx="208915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304800" y="5562600"/>
            <a:ext cx="64770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Naloxone</a:t>
            </a:r>
            <a:r>
              <a:rPr lang="en-US" altLang="en-US" sz="2400" dirty="0">
                <a:latin typeface="Arial Narrow" panose="020B0606020202030204" pitchFamily="34" charset="0"/>
              </a:rPr>
              <a:t>:  Opiate antagonist; 100% effective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Subs get Naloxone or saline.  Why use saline?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D22E2-4E87-AB85-0F42-C7691C3BF5A2}"/>
              </a:ext>
            </a:extLst>
          </p:cNvPr>
          <p:cNvSpPr txBox="1"/>
          <p:nvPr/>
        </p:nvSpPr>
        <p:spPr>
          <a:xfrm>
            <a:off x="5791200" y="6038502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Control condition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6" grpId="0"/>
      <p:bldP spid="163847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457200" y="5334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Experiment Design and Predictions</a:t>
            </a: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685800" y="3171825"/>
            <a:ext cx="2286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High Efficacy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b="1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Low Efficacy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3505200" y="1997075"/>
            <a:ext cx="4876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latin typeface="Arial Narrow" panose="020B0606020202030204" pitchFamily="34" charset="0"/>
              </a:rPr>
              <a:t>   Saline                             Naloxone (Placebo)                     (Opiate Blocker)</a:t>
            </a:r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3276600" y="5426075"/>
            <a:ext cx="5181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                  </a:t>
            </a:r>
            <a:r>
              <a:rPr lang="en-US" altLang="en-US" sz="2400" b="1" dirty="0">
                <a:latin typeface="Arial Narrow" panose="020B0606020202030204" pitchFamily="34" charset="0"/>
              </a:rPr>
              <a:t>Pain Threshold</a:t>
            </a:r>
            <a:r>
              <a:rPr lang="en-US" altLang="en-US" sz="2400" dirty="0">
                <a:latin typeface="Arial Narrow" panose="020B0606020202030204" pitchFamily="34" charset="0"/>
              </a:rPr>
              <a:t> 	                       (Ability to Tolerate Hand in Freezing Water)</a:t>
            </a:r>
          </a:p>
        </p:txBody>
      </p: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3048000" y="32766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3276600" y="3276600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Arial Narrow" panose="020B0606020202030204" pitchFamily="34" charset="0"/>
              </a:rPr>
              <a:t>Moderate Tolerance</a:t>
            </a:r>
          </a:p>
        </p:txBody>
      </p:sp>
      <p:sp>
        <p:nvSpPr>
          <p:cNvPr id="20488" name="Text Box 12"/>
          <p:cNvSpPr txBox="1">
            <a:spLocks noChangeArrowheads="1"/>
          </p:cNvSpPr>
          <p:nvPr/>
        </p:nvSpPr>
        <p:spPr bwMode="auto">
          <a:xfrm>
            <a:off x="6172200" y="3276600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Arial Narrow" panose="020B0606020202030204" pitchFamily="34" charset="0"/>
              </a:rPr>
              <a:t>Moderate Tolerance</a:t>
            </a:r>
          </a:p>
        </p:txBody>
      </p:sp>
      <p:sp>
        <p:nvSpPr>
          <p:cNvPr id="164877" name="Text Box 13"/>
          <p:cNvSpPr txBox="1">
            <a:spLocks noChangeArrowheads="1"/>
          </p:cNvSpPr>
          <p:nvPr/>
        </p:nvSpPr>
        <p:spPr bwMode="auto">
          <a:xfrm>
            <a:off x="3264408" y="4267199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Arial Narrow" panose="020B0606020202030204" pitchFamily="34" charset="0"/>
              </a:rPr>
              <a:t>High     Tolerance</a:t>
            </a:r>
          </a:p>
        </p:txBody>
      </p:sp>
      <p:sp>
        <p:nvSpPr>
          <p:cNvPr id="164878" name="Text Box 14"/>
          <p:cNvSpPr txBox="1">
            <a:spLocks noChangeArrowheads="1"/>
          </p:cNvSpPr>
          <p:nvPr/>
        </p:nvSpPr>
        <p:spPr bwMode="auto">
          <a:xfrm>
            <a:off x="6172200" y="4267200"/>
            <a:ext cx="1905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Arial Narrow" panose="020B0606020202030204" pitchFamily="34" charset="0"/>
              </a:rPr>
              <a:t>Low    Tolerance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174397"/>
            <a:ext cx="1828800" cy="1371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049399"/>
              </p:ext>
            </p:extLst>
          </p:nvPr>
        </p:nvGraphicFramePr>
        <p:xfrm>
          <a:off x="2667000" y="1752600"/>
          <a:ext cx="5486400" cy="3098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591024" imgH="2438364" progId="MSGraph.Chart.8">
                  <p:embed/>
                </p:oleObj>
              </mc:Choice>
              <mc:Fallback>
                <p:oleObj name="Chart" r:id="rId2" imgW="5591024" imgH="2438364" progId="MSGraph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752600"/>
                        <a:ext cx="5486400" cy="30982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838200" y="422275"/>
            <a:ext cx="78486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3333FF"/>
                </a:solidFill>
                <a:latin typeface="Arial Narrow" panose="020B0606020202030204" pitchFamily="34" charset="0"/>
              </a:rPr>
              <a:t>Evidence that Efficacy </a:t>
            </a:r>
            <a:r>
              <a:rPr lang="en-US" altLang="en-US" sz="3000" i="1" dirty="0">
                <a:solidFill>
                  <a:srgbClr val="3333FF"/>
                </a:solidFill>
                <a:latin typeface="Arial Narrow" panose="020B0606020202030204" pitchFamily="34" charset="0"/>
              </a:rPr>
              <a:t>Moderates</a:t>
            </a:r>
            <a:endParaRPr lang="en-US" altLang="en-US" sz="3000" dirty="0">
              <a:solidFill>
                <a:srgbClr val="3333FF"/>
              </a:solidFill>
              <a:latin typeface="Arial Narrow" panose="020B060602020203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000" dirty="0">
                <a:solidFill>
                  <a:srgbClr val="3333FF"/>
                </a:solidFill>
                <a:latin typeface="Arial Narrow" panose="020B0606020202030204" pitchFamily="34" charset="0"/>
              </a:rPr>
              <a:t>Stress --&gt; Illness Connection in Humans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rgbClr val="3333FF"/>
                </a:solidFill>
                <a:latin typeface="Arial Narrow" panose="020B0606020202030204" pitchFamily="34" charset="0"/>
              </a:rPr>
              <a:t>Bandura, </a:t>
            </a:r>
            <a:r>
              <a:rPr lang="en-US" altLang="en-US" sz="18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Cioffi</a:t>
            </a:r>
            <a:r>
              <a:rPr lang="en-US" altLang="en-US" sz="1800" dirty="0">
                <a:solidFill>
                  <a:srgbClr val="3333FF"/>
                </a:solidFill>
                <a:latin typeface="Arial Narrow" panose="020B0606020202030204" pitchFamily="34" charset="0"/>
              </a:rPr>
              <a:t>, Taylor, &amp; </a:t>
            </a:r>
            <a:r>
              <a:rPr lang="en-US" altLang="en-US" sz="1800" dirty="0" err="1">
                <a:solidFill>
                  <a:srgbClr val="3333FF"/>
                </a:solidFill>
                <a:latin typeface="Arial Narrow" panose="020B0606020202030204" pitchFamily="34" charset="0"/>
              </a:rPr>
              <a:t>Brouillard</a:t>
            </a:r>
            <a:r>
              <a:rPr lang="en-US" altLang="en-US" sz="1800" dirty="0">
                <a:solidFill>
                  <a:srgbClr val="3333FF"/>
                </a:solidFill>
                <a:latin typeface="Arial Narrow" panose="020B0606020202030204" pitchFamily="34" charset="0"/>
              </a:rPr>
              <a:t>, 1988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4850802"/>
            <a:ext cx="8534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99"/>
                </a:solidFill>
              </a:rPr>
              <a:t>Low efficacy + placebo</a:t>
            </a:r>
            <a:r>
              <a:rPr lang="en-US" sz="2000" dirty="0"/>
              <a:t>:  More stress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ym typeface="Wingdings" panose="05000000000000000000" pitchFamily="2" charset="2"/>
              </a:rPr>
              <a:t>more opioids </a:t>
            </a:r>
            <a:r>
              <a:rPr lang="en-US" sz="2000" dirty="0">
                <a:sym typeface="Wingdings" panose="05000000000000000000" pitchFamily="2" charset="2"/>
              </a:rPr>
              <a:t> less pain</a:t>
            </a:r>
          </a:p>
          <a:p>
            <a:r>
              <a:rPr lang="en-US" sz="1000" dirty="0">
                <a:sym typeface="Wingdings" panose="05000000000000000000" pitchFamily="2" charset="2"/>
              </a:rPr>
              <a:t>  </a:t>
            </a:r>
          </a:p>
          <a:p>
            <a:r>
              <a:rPr lang="en-US" sz="2000" b="1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Low efficacy + opioid blocker</a:t>
            </a:r>
            <a:r>
              <a:rPr lang="en-US" sz="2000" b="1" dirty="0">
                <a:sym typeface="Wingdings" panose="05000000000000000000" pitchFamily="2" charset="2"/>
              </a:rPr>
              <a:t>: </a:t>
            </a:r>
            <a:r>
              <a:rPr lang="en-US" sz="2000" dirty="0">
                <a:sym typeface="Wingdings" panose="05000000000000000000" pitchFamily="2" charset="2"/>
              </a:rPr>
              <a:t>More stress  </a:t>
            </a:r>
            <a:r>
              <a:rPr lang="en-US" sz="2000" b="1" dirty="0">
                <a:sym typeface="Wingdings" panose="05000000000000000000" pitchFamily="2" charset="2"/>
              </a:rPr>
              <a:t>no opioids </a:t>
            </a:r>
            <a:r>
              <a:rPr lang="en-US" sz="2000" dirty="0">
                <a:sym typeface="Wingdings" panose="05000000000000000000" pitchFamily="2" charset="2"/>
              </a:rPr>
              <a:t> more pain</a:t>
            </a:r>
          </a:p>
          <a:p>
            <a:endParaRPr lang="en-US" sz="1000" b="1" dirty="0">
              <a:sym typeface="Wingdings" panose="05000000000000000000" pitchFamily="2" charset="2"/>
            </a:endParaRPr>
          </a:p>
          <a:p>
            <a:endParaRPr lang="en-US" sz="1000" b="1" dirty="0">
              <a:sym typeface="Wingdings" panose="05000000000000000000" pitchFamily="2" charset="2"/>
            </a:endParaRPr>
          </a:p>
          <a:p>
            <a:r>
              <a:rPr lang="en-US" sz="2000" b="1" dirty="0">
                <a:sym typeface="Wingdings" panose="05000000000000000000" pitchFamily="2" charset="2"/>
              </a:rPr>
              <a:t>So what?  </a:t>
            </a:r>
            <a:r>
              <a:rPr lang="en-US" sz="2000" dirty="0">
                <a:sym typeface="Wingdings" panose="05000000000000000000" pitchFamily="2" charset="2"/>
              </a:rPr>
              <a:t>Self-efficacy reduces opioid release,                                                       	     should therefore increase or decrease immunocompetence?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338881"/>
            <a:ext cx="1828959" cy="137171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F804E8-E0B1-590F-E05C-3287D1014F5D}"/>
              </a:ext>
            </a:extLst>
          </p:cNvPr>
          <p:cNvCxnSpPr/>
          <p:nvPr/>
        </p:nvCxnSpPr>
        <p:spPr bwMode="auto">
          <a:xfrm>
            <a:off x="3467100" y="6635906"/>
            <a:ext cx="11049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85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Review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1" y="1905000"/>
            <a:ext cx="82434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of the following is NOT true of the Holmes and </a:t>
            </a:r>
            <a:r>
              <a:rPr lang="en-US" dirty="0" err="1"/>
              <a:t>Rahe</a:t>
            </a:r>
            <a:r>
              <a:rPr lang="en-US" dirty="0"/>
              <a:t> Social Readjustment Scale?</a:t>
            </a:r>
          </a:p>
          <a:p>
            <a:endParaRPr lang="en-US" dirty="0"/>
          </a:p>
          <a:p>
            <a:r>
              <a:rPr lang="en-US" dirty="0"/>
              <a:t>___ It measures how people feel about stressful situations</a:t>
            </a:r>
          </a:p>
          <a:p>
            <a:r>
              <a:rPr lang="en-US" dirty="0"/>
              <a:t>___ It assigns a numeric value to different kinds of stresses</a:t>
            </a:r>
          </a:p>
          <a:p>
            <a:r>
              <a:rPr lang="en-US" dirty="0"/>
              <a:t>___ It focuses on external stresses</a:t>
            </a:r>
          </a:p>
          <a:p>
            <a:r>
              <a:rPr lang="en-US" dirty="0"/>
              <a:t>___ A score of 300+ leads to a 90% chance of illness</a:t>
            </a:r>
          </a:p>
          <a:p>
            <a:r>
              <a:rPr lang="en-US" dirty="0"/>
              <a:t>___ None of the above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1" y="2978374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12303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685800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Review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1" y="1905000"/>
            <a:ext cx="8243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couple survive Hurricane Katrina but both suffered PTST. Their child, born several years later, is highly susceptible to PTSD. This is evidence of:</a:t>
            </a:r>
          </a:p>
          <a:p>
            <a:endParaRPr lang="en-US" dirty="0"/>
          </a:p>
          <a:p>
            <a:r>
              <a:rPr lang="en-US" dirty="0"/>
              <a:t>___  Misophonia</a:t>
            </a:r>
          </a:p>
          <a:p>
            <a:r>
              <a:rPr lang="en-US" dirty="0"/>
              <a:t>___  Epigenetics </a:t>
            </a:r>
          </a:p>
          <a:p>
            <a:r>
              <a:rPr lang="en-US" dirty="0"/>
              <a:t>___  Moral stress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___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Self-Complexity</a:t>
            </a:r>
            <a:endParaRPr lang="en-US" dirty="0"/>
          </a:p>
          <a:p>
            <a:r>
              <a:rPr lang="en-US" dirty="0"/>
              <a:t>___  None of the above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A63B1C-F698-B31B-FFFE-D1F4E02965C1}"/>
              </a:ext>
            </a:extLst>
          </p:cNvPr>
          <p:cNvSpPr txBox="1"/>
          <p:nvPr/>
        </p:nvSpPr>
        <p:spPr>
          <a:xfrm>
            <a:off x="533401" y="3733800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0439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>
            <a:extLst>
              <a:ext uri="{FF2B5EF4-FFF2-40B4-BE49-F238E27FC236}">
                <a16:creationId xmlns:a16="http://schemas.microsoft.com/office/drawing/2014/main" id="{BB364E14-4AC5-F9B3-BCDD-C5C6EA554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57200"/>
            <a:ext cx="784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Immune System Review</a:t>
            </a:r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1A22B460-F1D3-CFE6-7755-E78ACDBF4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98550"/>
            <a:ext cx="88392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Primary function:</a:t>
            </a:r>
            <a:r>
              <a:rPr lang="en-US" altLang="en-US" sz="2400" dirty="0">
                <a:latin typeface="Arial Narrow" panose="020B0606020202030204" pitchFamily="34" charset="0"/>
              </a:rPr>
              <a:t>  Distinguish self from non-self, attack foreign elements.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Main components: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i="1" dirty="0">
                <a:latin typeface="Arial Narrow" panose="020B0606020202030204" pitchFamily="34" charset="0"/>
              </a:rPr>
              <a:t>Humoral response</a:t>
            </a:r>
            <a:r>
              <a:rPr lang="en-US" altLang="en-US" sz="2400" dirty="0">
                <a:latin typeface="Arial Narrow" panose="020B0606020202030204" pitchFamily="34" charset="0"/>
              </a:rPr>
              <a:t> – anti-bacterial, prevent viral re-infection.  Attack    	 “foreign agents”.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i="1" dirty="0">
                <a:latin typeface="Arial Narrow" panose="020B0606020202030204" pitchFamily="34" charset="0"/>
              </a:rPr>
              <a:t>Cell-mediated response</a:t>
            </a:r>
            <a:r>
              <a:rPr lang="en-US" altLang="en-US" sz="2400" dirty="0">
                <a:latin typeface="Arial Narrow" panose="020B0606020202030204" pitchFamily="34" charset="0"/>
              </a:rPr>
              <a:t> – T cells from Thymus gland,                       	T cells attack </a:t>
            </a:r>
            <a:r>
              <a:rPr lang="en-US" altLang="en-US" sz="2400" u="sng" dirty="0">
                <a:latin typeface="Arial Narrow" panose="020B0606020202030204" pitchFamily="34" charset="0"/>
              </a:rPr>
              <a:t>cells infected by antigens</a:t>
            </a:r>
            <a:r>
              <a:rPr lang="en-US" altLang="en-US" sz="2400" dirty="0">
                <a:latin typeface="Arial Narrow" panose="020B0606020202030204" pitchFamily="34" charset="0"/>
              </a:rPr>
              <a:t>, produce anti-antigen toxins.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i="1" dirty="0">
                <a:latin typeface="Arial Narrow" panose="020B0606020202030204" pitchFamily="34" charset="0"/>
              </a:rPr>
              <a:t>Other blood-borne components of immune system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i="1" dirty="0">
                <a:latin typeface="Arial Narrow" panose="020B0606020202030204" pitchFamily="34" charset="0"/>
              </a:rPr>
              <a:t>Mitogen Test</a:t>
            </a:r>
            <a:r>
              <a:rPr lang="en-US" altLang="en-US" sz="2400" i="1" dirty="0">
                <a:latin typeface="Arial Narrow" panose="020B0606020202030204" pitchFamily="34" charset="0"/>
              </a:rPr>
              <a:t>:  Introducing chemical that stimulates cell production.  	Serves to test how “energetic” is immune system—e.g. how many 	white blood cells produced after mitogen introduced.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Arial Narrow" panose="020B0606020202030204" pitchFamily="34" charset="0"/>
              </a:rPr>
              <a:t>	Mitogen is safe version of </a:t>
            </a:r>
            <a:r>
              <a:rPr lang="en-US" altLang="en-US" sz="2400" b="1" i="1" dirty="0">
                <a:latin typeface="Arial Narrow" panose="020B0606020202030204" pitchFamily="34" charset="0"/>
              </a:rPr>
              <a:t>Antigen</a:t>
            </a:r>
            <a:r>
              <a:rPr lang="en-US" altLang="en-US" sz="2400" i="1" dirty="0">
                <a:latin typeface="Arial Narrow" panose="020B0606020202030204" pitchFamily="34" charset="0"/>
              </a:rPr>
              <a:t>, which is foreign substance that     	attacks body (e.g., bacteria, virus), causing antibody production.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>
            <a:extLst>
              <a:ext uri="{FF2B5EF4-FFF2-40B4-BE49-F238E27FC236}">
                <a16:creationId xmlns:a16="http://schemas.microsoft.com/office/drawing/2014/main" id="{D9945050-89DC-F12C-8643-D3D38C477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9600"/>
            <a:ext cx="792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Immunocompetence and Immunocompromise</a:t>
            </a:r>
          </a:p>
        </p:txBody>
      </p:sp>
      <p:sp>
        <p:nvSpPr>
          <p:cNvPr id="6147" name="Text Box 5">
            <a:extLst>
              <a:ext uri="{FF2B5EF4-FFF2-40B4-BE49-F238E27FC236}">
                <a16:creationId xmlns:a16="http://schemas.microsoft.com/office/drawing/2014/main" id="{B3AF894B-00EF-7BD9-D9AD-CA45F32EA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600200"/>
            <a:ext cx="8534400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Immunocompetence</a:t>
            </a:r>
            <a:r>
              <a:rPr lang="en-US" altLang="en-US" sz="2400" dirty="0">
                <a:latin typeface="Arial Narrow" panose="020B0606020202030204" pitchFamily="34" charset="0"/>
              </a:rPr>
              <a:t>:  How well immune system is working, in terms of:</a:t>
            </a:r>
          </a:p>
          <a:p>
            <a:pPr marL="457200" indent="-457200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sz="2400" u="sng" dirty="0">
                <a:latin typeface="Arial Narrow" panose="020B0606020202030204" pitchFamily="34" charset="0"/>
              </a:rPr>
              <a:t>Quantities</a:t>
            </a:r>
            <a:r>
              <a:rPr lang="en-US" altLang="en-US" sz="2400" dirty="0">
                <a:latin typeface="Arial Narrow" panose="020B0606020202030204" pitchFamily="34" charset="0"/>
              </a:rPr>
              <a:t> of immune agents (T cells, white blood cells)       	</a:t>
            </a:r>
          </a:p>
          <a:p>
            <a:pPr marL="457200" indent="-457200">
              <a:spcBef>
                <a:spcPct val="50000"/>
              </a:spcBef>
              <a:buClrTx/>
              <a:buSzTx/>
              <a:buFontTx/>
              <a:buAutoNum type="alphaLcPeriod"/>
            </a:pPr>
            <a:r>
              <a:rPr lang="en-US" altLang="en-US" sz="2400" u="sng" dirty="0">
                <a:latin typeface="Arial Narrow" panose="020B0606020202030204" pitchFamily="34" charset="0"/>
              </a:rPr>
              <a:t>Functioning</a:t>
            </a:r>
            <a:r>
              <a:rPr lang="en-US" altLang="en-US" sz="2400" dirty="0">
                <a:latin typeface="Arial Narrow" panose="020B0606020202030204" pitchFamily="34" charset="0"/>
              </a:rPr>
              <a:t> of immune agents					1.  </a:t>
            </a:r>
            <a:r>
              <a:rPr lang="en-US" altLang="en-US" sz="2400" u="sng" dirty="0">
                <a:latin typeface="Arial Narrow" panose="020B0606020202030204" pitchFamily="34" charset="0"/>
              </a:rPr>
              <a:t>Activity</a:t>
            </a:r>
            <a:r>
              <a:rPr lang="en-US" altLang="en-US" sz="2400" dirty="0">
                <a:latin typeface="Arial Narrow" panose="020B0606020202030204" pitchFamily="34" charset="0"/>
              </a:rPr>
              <a:t>							2.  </a:t>
            </a:r>
            <a:r>
              <a:rPr lang="en-US" altLang="en-US" sz="2400" u="sng" dirty="0">
                <a:latin typeface="Arial Narrow" panose="020B0606020202030204" pitchFamily="34" charset="0"/>
              </a:rPr>
              <a:t>Proliferation</a:t>
            </a:r>
            <a:r>
              <a:rPr lang="en-US" altLang="en-US" sz="2400" dirty="0">
                <a:latin typeface="Arial Narrow" panose="020B0606020202030204" pitchFamily="34" charset="0"/>
              </a:rPr>
              <a:t>							3.  </a:t>
            </a:r>
            <a:r>
              <a:rPr lang="en-US" altLang="en-US" sz="2400" u="sng" dirty="0">
                <a:latin typeface="Arial Narrow" panose="020B0606020202030204" pitchFamily="34" charset="0"/>
              </a:rPr>
              <a:t>Transformation</a:t>
            </a:r>
            <a:r>
              <a:rPr lang="en-US" altLang="en-US" sz="2400" dirty="0">
                <a:latin typeface="Arial Narrow" panose="020B0606020202030204" pitchFamily="34" charset="0"/>
              </a:rPr>
              <a:t>						4.  </a:t>
            </a:r>
            <a:r>
              <a:rPr lang="en-US" altLang="en-US" sz="2400" u="sng" dirty="0">
                <a:latin typeface="Arial Narrow" panose="020B0606020202030204" pitchFamily="34" charset="0"/>
              </a:rPr>
              <a:t>Cytotoxicity</a:t>
            </a:r>
            <a:r>
              <a:rPr lang="en-US" altLang="en-US" sz="2400" dirty="0">
                <a:latin typeface="Arial Narrow" panose="020B0606020202030204" pitchFamily="34" charset="0"/>
              </a:rPr>
              <a:t>:  Potency of, e.g. Tc cells’, antibody toxins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endParaRPr lang="en-US" altLang="en-US" sz="8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Immunocompromise:</a:t>
            </a:r>
            <a:r>
              <a:rPr lang="en-US" altLang="en-US" sz="2400" dirty="0">
                <a:latin typeface="Arial Narrow" panose="020B0606020202030204" pitchFamily="34" charset="0"/>
              </a:rPr>
              <a:t>  When immune system is impaired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dirty="0">
              <a:latin typeface="Arial Narrow" panose="020B060602020203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Key Point:</a:t>
            </a:r>
            <a:r>
              <a:rPr lang="en-US" altLang="en-US" sz="2400" dirty="0">
                <a:latin typeface="Arial Narrow" panose="020B0606020202030204" pitchFamily="34" charset="0"/>
              </a:rPr>
              <a:t> Stress can lead to immunocompromise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26669DF9-FCB7-A1A0-F7E6-AB6E01A76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33400"/>
            <a:ext cx="7620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Stress and Immune Functioning</a:t>
            </a:r>
          </a:p>
        </p:txBody>
      </p:sp>
      <p:sp>
        <p:nvSpPr>
          <p:cNvPr id="7171" name="Text Box 5">
            <a:extLst>
              <a:ext uri="{FF2B5EF4-FFF2-40B4-BE49-F238E27FC236}">
                <a16:creationId xmlns:a16="http://schemas.microsoft.com/office/drawing/2014/main" id="{127DF0E7-94DF-5FD7-064E-9C1A31D87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84300"/>
            <a:ext cx="8382000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Stress and immunocompromise shown in: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u="sng" dirty="0">
                <a:latin typeface="Arial Narrow" panose="020B0606020202030204" pitchFamily="34" charset="0"/>
              </a:rPr>
              <a:t>Animal studies:  </a:t>
            </a:r>
            <a:r>
              <a:rPr lang="en-US" altLang="en-US" sz="2400" dirty="0">
                <a:latin typeface="Arial Narrow" panose="020B0606020202030204" pitchFamily="34" charset="0"/>
              </a:rPr>
              <a:t>Stressed rats display immune dysfunction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u="sng" dirty="0">
                <a:latin typeface="Arial Narrow" panose="020B0606020202030204" pitchFamily="34" charset="0"/>
              </a:rPr>
              <a:t>Observations</a:t>
            </a:r>
            <a:r>
              <a:rPr lang="en-US" altLang="en-US" sz="2400" dirty="0">
                <a:latin typeface="Arial Narrow" panose="020B0606020202030204" pitchFamily="34" charset="0"/>
              </a:rPr>
              <a:t>:  TB white blood cells less robust after stress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	</a:t>
            </a:r>
            <a:r>
              <a:rPr lang="en-US" altLang="en-US" sz="2400" u="sng" dirty="0">
                <a:latin typeface="Arial Narrow" panose="020B0606020202030204" pitchFamily="34" charset="0"/>
              </a:rPr>
              <a:t>Accumulated Research: </a:t>
            </a:r>
            <a:r>
              <a:rPr lang="en-US" altLang="en-US" sz="2400" dirty="0">
                <a:latin typeface="Arial Narrow" panose="020B0606020202030204" pitchFamily="34" charset="0"/>
              </a:rPr>
              <a:t>38 studies show more stress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 					immunocompromise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	</a:t>
            </a:r>
            <a:r>
              <a:rPr lang="en-US" altLang="en-US" sz="2400" dirty="0">
                <a:solidFill>
                  <a:srgbClr val="FF0000"/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The bigger the stressor, the worse the compromise. </a:t>
            </a:r>
            <a:endParaRPr lang="en-US" altLang="en-US" sz="24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Text Box 7">
            <a:extLst>
              <a:ext uri="{FF2B5EF4-FFF2-40B4-BE49-F238E27FC236}">
                <a16:creationId xmlns:a16="http://schemas.microsoft.com/office/drawing/2014/main" id="{5B5B0B1D-21AC-BDCC-CAC5-2B79C7564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8200"/>
            <a:ext cx="54864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latin typeface="Arial Narrow" panose="020B0606020202030204" pitchFamily="34" charset="0"/>
              </a:rPr>
              <a:t>Hurricane Andrew</a:t>
            </a:r>
            <a:r>
              <a:rPr lang="en-US" altLang="en-US" sz="2400" dirty="0">
                <a:latin typeface="Arial Narrow" panose="020B0606020202030204" pitchFamily="34" charset="0"/>
              </a:rPr>
              <a:t> (1992), Natural Killer (NK) cell cytotoxicity (ability to kill infected cells) decreases. Tied to lack of sleep.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NOTE:  This outcome fits which with measure  ____Holmes &amp; Rahe   ___ Cohen et al.</a:t>
            </a:r>
          </a:p>
        </p:txBody>
      </p:sp>
      <p:pic>
        <p:nvPicPr>
          <p:cNvPr id="7173" name="Picture 8">
            <a:extLst>
              <a:ext uri="{FF2B5EF4-FFF2-40B4-BE49-F238E27FC236}">
                <a16:creationId xmlns:a16="http://schemas.microsoft.com/office/drawing/2014/main" id="{F8C97615-5D64-1FEA-B83F-FF14262E6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00817"/>
            <a:ext cx="15811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1" name="Text Box 9">
            <a:extLst>
              <a:ext uri="{FF2B5EF4-FFF2-40B4-BE49-F238E27FC236}">
                <a16:creationId xmlns:a16="http://schemas.microsoft.com/office/drawing/2014/main" id="{BBD42AB7-5B6C-957D-FF14-54F3098D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6301042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X</a:t>
            </a:r>
          </a:p>
        </p:txBody>
      </p:sp>
      <p:pic>
        <p:nvPicPr>
          <p:cNvPr id="7175" name="Picture 1">
            <a:extLst>
              <a:ext uri="{FF2B5EF4-FFF2-40B4-BE49-F238E27FC236}">
                <a16:creationId xmlns:a16="http://schemas.microsoft.com/office/drawing/2014/main" id="{AE8004B0-8FE8-9660-00F9-AD110DC8F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r="9503"/>
          <a:stretch>
            <a:fillRect/>
          </a:stretch>
        </p:blipFill>
        <p:spPr bwMode="auto">
          <a:xfrm>
            <a:off x="7858125" y="2133600"/>
            <a:ext cx="113347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>
            <a:extLst>
              <a:ext uri="{FF2B5EF4-FFF2-40B4-BE49-F238E27FC236}">
                <a16:creationId xmlns:a16="http://schemas.microsoft.com/office/drawing/2014/main" id="{C21E9236-2E32-4E8A-E7EC-2C933373E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900" y="3398838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 Narrow" panose="020B0606020202030204" pitchFamily="34" charset="0"/>
              </a:rPr>
              <a:t>Chopin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824DF6-A3A6-E36A-A36D-FC84FA977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500817"/>
            <a:ext cx="1432015" cy="2128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8CB0F3CB-496A-562E-FB09-6A8A2343B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85800"/>
            <a:ext cx="822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3333FF"/>
                </a:solidFill>
                <a:latin typeface="Arial Narrow" panose="020B0606020202030204" pitchFamily="34" charset="0"/>
              </a:rPr>
              <a:t>Stress-Induced Immunocompromise and Illness</a:t>
            </a:r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6BB000DD-3863-5892-C0FE-DFFB244F7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057400"/>
            <a:ext cx="8382000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</a:rPr>
              <a:t>Stress 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 Immunocompromise  colds, flu, herpes flare-ups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Daily hassles  reduced Natural Killer cell activity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Anticipatory stress  less robust </a:t>
            </a:r>
            <a:r>
              <a:rPr lang="en-US" altLang="en-US" sz="2400" dirty="0" err="1">
                <a:latin typeface="Arial Narrow" panose="020B0606020202030204" pitchFamily="34" charset="0"/>
                <a:sym typeface="Wingdings" panose="05000000000000000000" pitchFamily="2" charset="2"/>
              </a:rPr>
              <a:t>T</a:t>
            </a:r>
            <a:r>
              <a:rPr lang="en-US" altLang="en-US" sz="2400" baseline="-25000" dirty="0" err="1">
                <a:latin typeface="Arial Narrow" panose="020B0606020202030204" pitchFamily="34" charset="0"/>
                <a:sym typeface="Wingdings" panose="05000000000000000000" pitchFamily="2" charset="2"/>
              </a:rPr>
              <a:t>Helper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 cells. Mt. St. Helens/Pennebaker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School stress:  5 </a:t>
            </a:r>
            <a:r>
              <a:rPr lang="en-US" altLang="en-US" sz="2400" dirty="0" err="1">
                <a:latin typeface="Arial Narrow" panose="020B0606020202030204" pitchFamily="34" charset="0"/>
                <a:sym typeface="Wingdings" panose="05000000000000000000" pitchFamily="2" charset="2"/>
              </a:rPr>
              <a:t>yr</a:t>
            </a:r>
            <a:r>
              <a:rPr lang="en-US" altLang="en-US" sz="2400" dirty="0">
                <a:latin typeface="Arial Narrow" panose="020B0606020202030204" pitchFamily="34" charset="0"/>
                <a:sym typeface="Wingdings" panose="05000000000000000000" pitchFamily="2" charset="2"/>
              </a:rPr>
              <a:t> olds have increased cortisol, immunocompromise, 		upon starting kindergarten. Esp. if earthquake co-occurs!</a:t>
            </a:r>
            <a:endParaRPr lang="en-US" altLang="en-US" sz="2400" dirty="0">
              <a:latin typeface="Arial Narrow" panose="020B0606020202030204" pitchFamily="34" charset="0"/>
            </a:endParaRPr>
          </a:p>
        </p:txBody>
      </p:sp>
      <p:pic>
        <p:nvPicPr>
          <p:cNvPr id="9220" name="Picture 6">
            <a:extLst>
              <a:ext uri="{FF2B5EF4-FFF2-40B4-BE49-F238E27FC236}">
                <a16:creationId xmlns:a16="http://schemas.microsoft.com/office/drawing/2014/main" id="{E9EED1E3-F8F3-2A0D-1FF5-D58C61662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4953000"/>
            <a:ext cx="22669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F74FB926-5A22-0856-3006-7A1131D0C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2000"/>
            <a:ext cx="1752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2" name="Line 8">
            <a:extLst>
              <a:ext uri="{FF2B5EF4-FFF2-40B4-BE49-F238E27FC236}">
                <a16:creationId xmlns:a16="http://schemas.microsoft.com/office/drawing/2014/main" id="{47983816-3DF1-1A77-D4CF-71C850D59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5715000"/>
            <a:ext cx="2667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498" name="Group 2">
            <a:extLst>
              <a:ext uri="{FF2B5EF4-FFF2-40B4-BE49-F238E27FC236}">
                <a16:creationId xmlns:a16="http://schemas.microsoft.com/office/drawing/2014/main" id="{2E237950-4475-9596-A236-547D457588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708386"/>
              </p:ext>
            </p:extLst>
          </p:nvPr>
        </p:nvGraphicFramePr>
        <p:xfrm>
          <a:off x="548481" y="1186052"/>
          <a:ext cx="8047038" cy="3108348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3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Chronic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Acute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On-going illness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Natural disaster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Family responsibilities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Major family conflict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Workload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Auto accident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Environmental noise 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Job loss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8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Financial worries</a:t>
                      </a: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Times New Roman" pitchFamily="18" charset="0"/>
                        </a:rPr>
                        <a:t>Loss of loved one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69" marB="45669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226" name="Text Box 34">
            <a:extLst>
              <a:ext uri="{FF2B5EF4-FFF2-40B4-BE49-F238E27FC236}">
                <a16:creationId xmlns:a16="http://schemas.microsoft.com/office/drawing/2014/main" id="{7B3F8EDB-C12C-5530-4F34-AB3E9AB85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367601"/>
            <a:ext cx="609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3333FF"/>
                </a:solidFill>
                <a:latin typeface="Arial Narrow" panose="020B0606020202030204" pitchFamily="34" charset="0"/>
              </a:rPr>
              <a:t>Chronic Stress and Acute Stress</a:t>
            </a:r>
          </a:p>
        </p:txBody>
      </p:sp>
      <p:cxnSp>
        <p:nvCxnSpPr>
          <p:cNvPr id="8227" name="Straight Connector 2">
            <a:extLst>
              <a:ext uri="{FF2B5EF4-FFF2-40B4-BE49-F238E27FC236}">
                <a16:creationId xmlns:a16="http://schemas.microsoft.com/office/drawing/2014/main" id="{45437E6C-48F8-5D0D-A9C1-E96CE9E2822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2000" y="5562600"/>
            <a:ext cx="6781800" cy="3175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28" name="TextBox 4">
            <a:extLst>
              <a:ext uri="{FF2B5EF4-FFF2-40B4-BE49-F238E27FC236}">
                <a16:creationId xmlns:a16="http://schemas.microsoft.com/office/drawing/2014/main" id="{8D25326E-E155-E436-E772-7A19AD230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5639055"/>
            <a:ext cx="7010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/>
              <a:t> 1  2  3  4  5  6  7  8  9  10  11 12  13 14 15 16 17 18 19 </a:t>
            </a:r>
          </a:p>
        </p:txBody>
      </p:sp>
      <p:sp>
        <p:nvSpPr>
          <p:cNvPr id="8229" name="TextBox 6">
            <a:extLst>
              <a:ext uri="{FF2B5EF4-FFF2-40B4-BE49-F238E27FC236}">
                <a16:creationId xmlns:a16="http://schemas.microsoft.com/office/drawing/2014/main" id="{BCFD5B87-668E-3F96-50D8-C9E0982C3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0" y="5200844"/>
            <a:ext cx="365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dirty="0">
                <a:solidFill>
                  <a:srgbClr val="0070C0"/>
                </a:solidFill>
              </a:rPr>
              <a:t>Days Exposed to Stressor</a:t>
            </a:r>
          </a:p>
        </p:txBody>
      </p:sp>
      <p:cxnSp>
        <p:nvCxnSpPr>
          <p:cNvPr id="8230" name="Straight Connector 8">
            <a:extLst>
              <a:ext uri="{FF2B5EF4-FFF2-40B4-BE49-F238E27FC236}">
                <a16:creationId xmlns:a16="http://schemas.microsoft.com/office/drawing/2014/main" id="{254E483E-6F00-BE8E-E972-D78EA7C8857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371600" y="4495800"/>
            <a:ext cx="762000" cy="598487"/>
          </a:xfrm>
          <a:prstGeom prst="line">
            <a:avLst/>
          </a:prstGeom>
          <a:noFill/>
          <a:ln w="25400" algn="ctr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31" name="Straight Connector 12">
            <a:extLst>
              <a:ext uri="{FF2B5EF4-FFF2-40B4-BE49-F238E27FC236}">
                <a16:creationId xmlns:a16="http://schemas.microsoft.com/office/drawing/2014/main" id="{01F68B3D-C56D-7AB4-0005-0EC4EBDAE6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90600" y="5097462"/>
            <a:ext cx="381000" cy="0"/>
          </a:xfrm>
          <a:prstGeom prst="line">
            <a:avLst/>
          </a:prstGeom>
          <a:noFill/>
          <a:ln w="25400" algn="ctr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32" name="Straight Connector 16">
            <a:extLst>
              <a:ext uri="{FF2B5EF4-FFF2-40B4-BE49-F238E27FC236}">
                <a16:creationId xmlns:a16="http://schemas.microsoft.com/office/drawing/2014/main" id="{CB346486-1A5E-AAD0-CE72-ED4D6926B29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33600" y="4495800"/>
            <a:ext cx="5410200" cy="1042987"/>
          </a:xfrm>
          <a:prstGeom prst="line">
            <a:avLst/>
          </a:prstGeom>
          <a:noFill/>
          <a:ln w="25400" algn="ctr">
            <a:solidFill>
              <a:srgbClr val="0099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33" name="TextBox 18">
            <a:extLst>
              <a:ext uri="{FF2B5EF4-FFF2-40B4-BE49-F238E27FC236}">
                <a16:creationId xmlns:a16="http://schemas.microsoft.com/office/drawing/2014/main" id="{DE0F4F54-F99D-6B58-D6C6-A0890BC85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700" y="4586287"/>
            <a:ext cx="2667000" cy="43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009999"/>
                </a:solidFill>
                <a:latin typeface="Arial Narrow" panose="020B0606020202030204" pitchFamily="34" charset="0"/>
              </a:rPr>
              <a:t>Immunocompetence</a:t>
            </a:r>
          </a:p>
        </p:txBody>
      </p:sp>
      <p:cxnSp>
        <p:nvCxnSpPr>
          <p:cNvPr id="8234" name="Straight Arrow Connector 20">
            <a:extLst>
              <a:ext uri="{FF2B5EF4-FFF2-40B4-BE49-F238E27FC236}">
                <a16:creationId xmlns:a16="http://schemas.microsoft.com/office/drawing/2014/main" id="{5D681A8F-58DD-3E82-2834-E264F094F8D8}"/>
              </a:ext>
            </a:extLst>
          </p:cNvPr>
          <p:cNvCxnSpPr>
            <a:cxnSpLocks noChangeShapeType="1"/>
            <a:stCxn id="8233" idx="1"/>
          </p:cNvCxnSpPr>
          <p:nvPr/>
        </p:nvCxnSpPr>
        <p:spPr bwMode="auto">
          <a:xfrm flipH="1">
            <a:off x="4557713" y="4802187"/>
            <a:ext cx="1804987" cy="49213"/>
          </a:xfrm>
          <a:prstGeom prst="straightConnector1">
            <a:avLst/>
          </a:prstGeom>
          <a:noFill/>
          <a:ln w="9525" algn="ctr">
            <a:solidFill>
              <a:srgbClr val="0099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227834B-0671-0354-F145-6CBAB8825D5E}"/>
              </a:ext>
            </a:extLst>
          </p:cNvPr>
          <p:cNvSpPr txBox="1"/>
          <p:nvPr/>
        </p:nvSpPr>
        <p:spPr>
          <a:xfrm>
            <a:off x="228600" y="62847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This outcome fits with which stress model: ___Cannon-Bard   ___ Selye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0C587-E12A-80BF-0109-C31AADE5F033}"/>
              </a:ext>
            </a:extLst>
          </p:cNvPr>
          <p:cNvSpPr txBox="1"/>
          <p:nvPr/>
        </p:nvSpPr>
        <p:spPr>
          <a:xfrm>
            <a:off x="7251191" y="6223145"/>
            <a:ext cx="45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9914</TotalTime>
  <Words>1859</Words>
  <Application>Microsoft Office PowerPoint</Application>
  <PresentationFormat>On-screen Show (4:3)</PresentationFormat>
  <Paragraphs>312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Arial Narrow</vt:lpstr>
      <vt:lpstr>Times New Roman</vt:lpstr>
      <vt:lpstr>Wingdings</vt:lpstr>
      <vt:lpstr>Pixel</vt:lpstr>
      <vt:lpstr>Chart</vt:lpstr>
      <vt:lpstr>Personality and Coping I:                 Mediation, Moderation, Negative Affect,             Self-Efficacy and Endogenous Opiates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 Connections as a Health Risk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Harber</dc:creator>
  <cp:lastModifiedBy>Kent Harber</cp:lastModifiedBy>
  <cp:revision>184</cp:revision>
  <cp:lastPrinted>2024-02-13T18:44:33Z</cp:lastPrinted>
  <dcterms:created xsi:type="dcterms:W3CDTF">1601-01-01T00:00:00Z</dcterms:created>
  <dcterms:modified xsi:type="dcterms:W3CDTF">2024-02-15T16:26:17Z</dcterms:modified>
</cp:coreProperties>
</file>