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83" r:id="rId2"/>
    <p:sldId id="326" r:id="rId3"/>
    <p:sldId id="335" r:id="rId4"/>
    <p:sldId id="323" r:id="rId5"/>
    <p:sldId id="338" r:id="rId6"/>
    <p:sldId id="325" r:id="rId7"/>
    <p:sldId id="321" r:id="rId8"/>
    <p:sldId id="337" r:id="rId9"/>
    <p:sldId id="339" r:id="rId10"/>
    <p:sldId id="299" r:id="rId11"/>
    <p:sldId id="332" r:id="rId12"/>
    <p:sldId id="331" r:id="rId13"/>
    <p:sldId id="334" r:id="rId14"/>
    <p:sldId id="340" r:id="rId15"/>
    <p:sldId id="381" r:id="rId16"/>
    <p:sldId id="367" r:id="rId17"/>
    <p:sldId id="380" r:id="rId18"/>
    <p:sldId id="368" r:id="rId19"/>
    <p:sldId id="341" r:id="rId20"/>
    <p:sldId id="342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14" autoAdjust="0"/>
  </p:normalViewPr>
  <p:slideViewPr>
    <p:cSldViewPr>
      <p:cViewPr varScale="1">
        <p:scale>
          <a:sx n="105" d="100"/>
          <a:sy n="105" d="100"/>
        </p:scale>
        <p:origin x="10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230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30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59DE2-A134-4661-847A-0D9EED8FE1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27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FAA80-F04B-4D35-9A42-DE45BBA529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2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A24CC-FDB3-4B49-8285-BB85A0B49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73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D52B1-71A4-4E24-B13A-4D86AAF3CD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78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3B0F7-5DF8-423F-AEF7-58805F815E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51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582A0-9834-4F56-BAB2-078732607F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20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E51AE-E627-45EB-969A-46025538ED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1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ABBC0-F2CA-4DAB-B424-9E5096D8D5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66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F8A51-BD6C-4A28-B59F-C7ABF49C7C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75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5FE68-94A9-45A7-BDB1-63CE81E976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01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B6665-C104-440A-86C7-FEF9D07397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91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A3752607-96B9-4DC5-80CA-778ECC0B45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8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600200" y="457200"/>
            <a:ext cx="617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3333FF"/>
                </a:solidFill>
                <a:latin typeface="Arial Narrow" panose="020B0606020202030204" pitchFamily="34" charset="0"/>
              </a:rPr>
              <a:t>Class 8: Stress II</a:t>
            </a:r>
          </a:p>
        </p:txBody>
      </p:sp>
      <p:pic>
        <p:nvPicPr>
          <p:cNvPr id="307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488156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685800" y="609600"/>
            <a:ext cx="815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Temporal Dimension of Stress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7696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Your stress is highest:	___ When informed of the stressor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	___ Day before the stressor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	___ Day of the stressor</a:t>
            </a:r>
          </a:p>
        </p:txBody>
      </p:sp>
      <p:grpSp>
        <p:nvGrpSpPr>
          <p:cNvPr id="92169" name="Group 9"/>
          <p:cNvGrpSpPr>
            <a:grpSpLocks/>
          </p:cNvGrpSpPr>
          <p:nvPr/>
        </p:nvGrpSpPr>
        <p:grpSpPr bwMode="auto">
          <a:xfrm>
            <a:off x="3352800" y="2195890"/>
            <a:ext cx="533400" cy="990600"/>
            <a:chOff x="2208" y="1584"/>
            <a:chExt cx="336" cy="624"/>
          </a:xfrm>
        </p:grpSpPr>
        <p:sp>
          <p:nvSpPr>
            <p:cNvPr id="19466" name="Text Box 7"/>
            <p:cNvSpPr txBox="1">
              <a:spLocks noChangeArrowheads="1"/>
            </p:cNvSpPr>
            <p:nvPr/>
          </p:nvSpPr>
          <p:spPr bwMode="auto">
            <a:xfrm>
              <a:off x="2208" y="158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9467" name="Text Box 8"/>
            <p:cNvSpPr txBox="1">
              <a:spLocks noChangeArrowheads="1"/>
            </p:cNvSpPr>
            <p:nvPr/>
          </p:nvSpPr>
          <p:spPr bwMode="auto">
            <a:xfrm>
              <a:off x="2208" y="1920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19461" name="Text Box 11"/>
          <p:cNvSpPr txBox="1">
            <a:spLocks noChangeArrowheads="1"/>
          </p:cNvSpPr>
          <p:nvPr/>
        </p:nvSpPr>
        <p:spPr bwMode="auto">
          <a:xfrm>
            <a:off x="304800" y="35814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Stress anticipation</a:t>
            </a:r>
            <a:r>
              <a:rPr lang="en-US" altLang="en-US" sz="2400" dirty="0">
                <a:latin typeface="Arial Narrow" panose="020B0606020202030204" pitchFamily="34" charset="0"/>
              </a:rPr>
              <a:t>: At least as stressful as actual stressor</a:t>
            </a:r>
          </a:p>
        </p:txBody>
      </p:sp>
      <p:graphicFrame>
        <p:nvGraphicFramePr>
          <p:cNvPr id="92172" name="Object 12"/>
          <p:cNvGraphicFramePr>
            <a:graphicFrameLocks noChangeAspect="1"/>
          </p:cNvGraphicFramePr>
          <p:nvPr/>
        </p:nvGraphicFramePr>
        <p:xfrm>
          <a:off x="4267200" y="4038600"/>
          <a:ext cx="4114800" cy="274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096130" imgH="4067088" progId="MSGraph.Chart.8">
                  <p:embed followColorScheme="full"/>
                </p:oleObj>
              </mc:Choice>
              <mc:Fallback>
                <p:oleObj name="Chart" r:id="rId2" imgW="6096130" imgH="4067088" progId="MSGraph.Chart.8">
                  <p:embed followColorScheme="full"/>
                  <p:pic>
                    <p:nvPicPr>
                      <p:cNvPr id="921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038600"/>
                        <a:ext cx="4114800" cy="274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13"/>
          <p:cNvSpPr txBox="1">
            <a:spLocks noChangeArrowheads="1"/>
          </p:cNvSpPr>
          <p:nvPr/>
        </p:nvSpPr>
        <p:spPr bwMode="auto">
          <a:xfrm>
            <a:off x="304800" y="4548188"/>
            <a:ext cx="3733800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Med Students and Exam Study </a:t>
            </a:r>
            <a:r>
              <a:rPr lang="en-US" altLang="en-US" sz="1400" dirty="0">
                <a:latin typeface="Arial Narrow" panose="020B0606020202030204" pitchFamily="34" charset="0"/>
              </a:rPr>
              <a:t>(</a:t>
            </a:r>
            <a:r>
              <a:rPr lang="en-US" altLang="en-US" sz="1400" dirty="0" err="1">
                <a:latin typeface="Arial Narrow" panose="020B0606020202030204" pitchFamily="34" charset="0"/>
              </a:rPr>
              <a:t>Sausen</a:t>
            </a:r>
            <a:r>
              <a:rPr lang="en-US" altLang="en-US" sz="1400" dirty="0">
                <a:latin typeface="Arial Narrow" panose="020B0606020202030204" pitchFamily="34" charset="0"/>
              </a:rPr>
              <a:t> et al., 1992)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 Narrow" panose="020B0606020202030204" pitchFamily="34" charset="0"/>
              </a:rPr>
              <a:t>44 male med students: HR, BP, stress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 Narrow" panose="020B0606020202030204" pitchFamily="34" charset="0"/>
              </a:rPr>
              <a:t>Stress equally high before exam as during exam. Why?</a:t>
            </a:r>
            <a:endParaRPr lang="en-US" altLang="en-US" sz="1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1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21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24200"/>
            <a:ext cx="2362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ext Box 21"/>
          <p:cNvSpPr txBox="1">
            <a:spLocks noChangeArrowheads="1"/>
          </p:cNvSpPr>
          <p:nvPr/>
        </p:nvSpPr>
        <p:spPr bwMode="auto">
          <a:xfrm>
            <a:off x="228600" y="441325"/>
            <a:ext cx="8097838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Learned Helplessness, Stress and Surrender                    </a:t>
            </a:r>
            <a:r>
              <a:rPr lang="en-US" altLang="en-US" sz="2000">
                <a:solidFill>
                  <a:srgbClr val="3333FF"/>
                </a:solidFill>
                <a:latin typeface="Arial Narrow" panose="020B0606020202030204" pitchFamily="34" charset="0"/>
              </a:rPr>
              <a:t>Martin Seligman, 1970s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04800" y="1724025"/>
            <a:ext cx="87249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“Learned Helplessness” occurs when a person (or any animal) repeatedly encounters a stressor and has no control over it.  </a:t>
            </a:r>
          </a:p>
          <a:p>
            <a:endParaRPr lang="en-US" altLang="en-US" dirty="0"/>
          </a:p>
          <a:p>
            <a:r>
              <a:rPr lang="en-US" altLang="en-US" dirty="0"/>
              <a:t>In Cannon’s terms, neither fight</a:t>
            </a:r>
          </a:p>
          <a:p>
            <a:r>
              <a:rPr lang="en-US" altLang="en-US" dirty="0"/>
              <a:t>nor flight do any good. </a:t>
            </a:r>
          </a:p>
          <a:p>
            <a:endParaRPr lang="en-US" altLang="en-US" dirty="0"/>
          </a:p>
          <a:p>
            <a:r>
              <a:rPr lang="en-US" altLang="en-US" dirty="0"/>
              <a:t>If you can’t control a previous threat,                                                  how does that affect FUTURE coping?</a:t>
            </a:r>
          </a:p>
          <a:p>
            <a:endParaRPr lang="en-US" altLang="en-US" dirty="0"/>
          </a:p>
          <a:p>
            <a:r>
              <a:rPr lang="en-US" altLang="en-US" dirty="0"/>
              <a:t>Seligman put rats in two conditions: </a:t>
            </a:r>
          </a:p>
          <a:p>
            <a:r>
              <a:rPr lang="en-US" altLang="en-US" dirty="0"/>
              <a:t>	</a:t>
            </a:r>
            <a:r>
              <a:rPr lang="en-US" altLang="en-US" u="sng" dirty="0"/>
              <a:t>Helpless</a:t>
            </a:r>
            <a:r>
              <a:rPr lang="en-US" altLang="en-US" dirty="0"/>
              <a:t>: held in strong grip until they quit struggling.</a:t>
            </a:r>
          </a:p>
          <a:p>
            <a:r>
              <a:rPr lang="en-US" altLang="en-US" dirty="0"/>
              <a:t>           </a:t>
            </a:r>
            <a:r>
              <a:rPr lang="en-US" altLang="en-US" u="sng" dirty="0"/>
              <a:t>Not helpless</a:t>
            </a:r>
            <a:r>
              <a:rPr lang="en-US" altLang="en-US" dirty="0"/>
              <a:t>:  Grip relaxes due to struggling. </a:t>
            </a:r>
          </a:p>
          <a:p>
            <a:r>
              <a:rPr lang="en-US" altLang="en-US" dirty="0"/>
              <a:t>	Then places them in severe stressor:  See next slide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4"/>
          <p:cNvSpPr>
            <a:spLocks noChangeArrowheads="1"/>
          </p:cNvSpPr>
          <p:nvPr/>
        </p:nvSpPr>
        <p:spPr bwMode="auto">
          <a:xfrm>
            <a:off x="4876800" y="3810000"/>
            <a:ext cx="24384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55" name="Oval 5"/>
          <p:cNvSpPr>
            <a:spLocks noChangeArrowheads="1"/>
          </p:cNvSpPr>
          <p:nvPr/>
        </p:nvSpPr>
        <p:spPr bwMode="auto">
          <a:xfrm>
            <a:off x="4876800" y="5943600"/>
            <a:ext cx="24384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56" name="Line 6"/>
          <p:cNvSpPr>
            <a:spLocks noChangeShapeType="1"/>
          </p:cNvSpPr>
          <p:nvPr/>
        </p:nvSpPr>
        <p:spPr bwMode="auto">
          <a:xfrm>
            <a:off x="4876800" y="4038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Line 7"/>
          <p:cNvSpPr>
            <a:spLocks noChangeShapeType="1"/>
          </p:cNvSpPr>
          <p:nvPr/>
        </p:nvSpPr>
        <p:spPr bwMode="auto">
          <a:xfrm>
            <a:off x="7315200" y="4038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43400"/>
            <a:ext cx="21717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9" name="Line 9"/>
          <p:cNvSpPr>
            <a:spLocks noChangeShapeType="1"/>
          </p:cNvSpPr>
          <p:nvPr/>
        </p:nvSpPr>
        <p:spPr bwMode="auto">
          <a:xfrm flipV="1">
            <a:off x="2971800" y="2514600"/>
            <a:ext cx="137160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10"/>
          <p:cNvSpPr>
            <a:spLocks noChangeShapeType="1"/>
          </p:cNvSpPr>
          <p:nvPr/>
        </p:nvSpPr>
        <p:spPr bwMode="auto">
          <a:xfrm flipV="1">
            <a:off x="3429000" y="3048000"/>
            <a:ext cx="121920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11"/>
          <p:cNvSpPr>
            <a:spLocks noChangeShapeType="1"/>
          </p:cNvSpPr>
          <p:nvPr/>
        </p:nvSpPr>
        <p:spPr bwMode="auto">
          <a:xfrm>
            <a:off x="4343400" y="2514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12"/>
          <p:cNvSpPr>
            <a:spLocks noChangeShapeType="1"/>
          </p:cNvSpPr>
          <p:nvPr/>
        </p:nvSpPr>
        <p:spPr bwMode="auto">
          <a:xfrm>
            <a:off x="4648200" y="3048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3"/>
          <p:cNvSpPr>
            <a:spLocks noChangeShapeType="1"/>
          </p:cNvSpPr>
          <p:nvPr/>
        </p:nvSpPr>
        <p:spPr bwMode="auto">
          <a:xfrm>
            <a:off x="5715000" y="25146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Line 14"/>
          <p:cNvSpPr>
            <a:spLocks noChangeShapeType="1"/>
          </p:cNvSpPr>
          <p:nvPr/>
        </p:nvSpPr>
        <p:spPr bwMode="auto">
          <a:xfrm>
            <a:off x="5638800" y="3048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Line 15"/>
          <p:cNvSpPr>
            <a:spLocks noChangeShapeType="1"/>
          </p:cNvSpPr>
          <p:nvPr/>
        </p:nvSpPr>
        <p:spPr bwMode="auto">
          <a:xfrm>
            <a:off x="6400800" y="304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Line 16"/>
          <p:cNvSpPr>
            <a:spLocks noChangeShapeType="1"/>
          </p:cNvSpPr>
          <p:nvPr/>
        </p:nvSpPr>
        <p:spPr bwMode="auto">
          <a:xfrm>
            <a:off x="6096000" y="3352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Line 17"/>
          <p:cNvSpPr>
            <a:spLocks noChangeShapeType="1"/>
          </p:cNvSpPr>
          <p:nvPr/>
        </p:nvSpPr>
        <p:spPr bwMode="auto">
          <a:xfrm>
            <a:off x="6172200" y="3429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18"/>
          <p:cNvSpPr>
            <a:spLocks noChangeShapeType="1"/>
          </p:cNvSpPr>
          <p:nvPr/>
        </p:nvSpPr>
        <p:spPr bwMode="auto">
          <a:xfrm>
            <a:off x="6324600" y="3429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Line 19"/>
          <p:cNvSpPr>
            <a:spLocks noChangeShapeType="1"/>
          </p:cNvSpPr>
          <p:nvPr/>
        </p:nvSpPr>
        <p:spPr bwMode="auto">
          <a:xfrm>
            <a:off x="6400800" y="3429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7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616075"/>
            <a:ext cx="2362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71" name="Text Box 21"/>
          <p:cNvSpPr txBox="1">
            <a:spLocks noChangeArrowheads="1"/>
          </p:cNvSpPr>
          <p:nvPr/>
        </p:nvSpPr>
        <p:spPr bwMode="auto">
          <a:xfrm>
            <a:off x="935038" y="441325"/>
            <a:ext cx="7391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Learned Helplessness and Surrender                    </a:t>
            </a:r>
            <a:r>
              <a:rPr lang="en-US" altLang="en-US" sz="2000">
                <a:solidFill>
                  <a:srgbClr val="3333FF"/>
                </a:solidFill>
                <a:latin typeface="Arial Narrow" panose="020B0606020202030204" pitchFamily="34" charset="0"/>
              </a:rPr>
              <a:t>Martin Seligman, 1970s</a:t>
            </a:r>
          </a:p>
        </p:txBody>
      </p:sp>
      <p:sp>
        <p:nvSpPr>
          <p:cNvPr id="23572" name="TextBox 1"/>
          <p:cNvSpPr txBox="1">
            <a:spLocks noChangeArrowheads="1"/>
          </p:cNvSpPr>
          <p:nvPr/>
        </p:nvSpPr>
        <p:spPr bwMode="auto">
          <a:xfrm>
            <a:off x="152400" y="4533900"/>
            <a:ext cx="2133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Non-helpless rats last?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“Helpless”             Rats last?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328863" y="4648200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60 hrs.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247900" y="5391150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30 min.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1"/>
          <p:cNvSpPr txBox="1">
            <a:spLocks noChangeArrowheads="1"/>
          </p:cNvSpPr>
          <p:nvPr/>
        </p:nvSpPr>
        <p:spPr bwMode="auto">
          <a:xfrm>
            <a:off x="935038" y="441325"/>
            <a:ext cx="7391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Learned Helplessness and Health                   </a:t>
            </a:r>
            <a:endParaRPr lang="en-US" altLang="en-US" sz="2000">
              <a:solidFill>
                <a:srgbClr val="3333FF"/>
              </a:solidFill>
              <a:latin typeface="Arial Narrow" panose="020B0606020202030204" pitchFamily="34" charset="0"/>
            </a:endParaRP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533400" y="1447800"/>
            <a:ext cx="838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“Helplessness” affects health:</a:t>
            </a:r>
          </a:p>
          <a:p>
            <a:endParaRPr lang="en-US" altLang="en-US" sz="800" dirty="0"/>
          </a:p>
          <a:p>
            <a:r>
              <a:rPr lang="en-US" altLang="en-US" dirty="0"/>
              <a:t>	1.  Increases stress, causes people to perceive</a:t>
            </a:r>
          </a:p>
          <a:p>
            <a:r>
              <a:rPr lang="en-US" altLang="en-US" dirty="0"/>
              <a:t>	     situations as uncontrollable, unmanageable.</a:t>
            </a:r>
          </a:p>
          <a:p>
            <a:endParaRPr lang="en-US" altLang="en-US" sz="800" dirty="0"/>
          </a:p>
          <a:p>
            <a:r>
              <a:rPr lang="en-US" altLang="en-US" dirty="0"/>
              <a:t>	2. They are less likely to change unhealthy patterns:</a:t>
            </a:r>
          </a:p>
          <a:p>
            <a:endParaRPr lang="en-US" altLang="en-US" sz="800" dirty="0"/>
          </a:p>
          <a:p>
            <a:r>
              <a:rPr lang="en-US" altLang="en-US" dirty="0"/>
              <a:t>		</a:t>
            </a:r>
            <a:r>
              <a:rPr lang="en-US" altLang="en-US" i="1" dirty="0"/>
              <a:t>Neglect diet</a:t>
            </a:r>
          </a:p>
          <a:p>
            <a:r>
              <a:rPr lang="en-US" altLang="en-US" i="1" dirty="0"/>
              <a:t>		Avoid Exercise</a:t>
            </a:r>
          </a:p>
          <a:p>
            <a:r>
              <a:rPr lang="en-US" altLang="en-US" i="1" dirty="0"/>
              <a:t>		Not seek / not follow medical treatment</a:t>
            </a:r>
          </a:p>
          <a:p>
            <a:r>
              <a:rPr lang="en-US" altLang="en-US" dirty="0"/>
              <a:t> 	</a:t>
            </a:r>
          </a:p>
        </p:txBody>
      </p:sp>
      <p:pic>
        <p:nvPicPr>
          <p:cNvPr id="2458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24400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408051" y="400882"/>
            <a:ext cx="86681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3333FF"/>
                </a:solidFill>
                <a:latin typeface="Arial Narrow" panose="020B0606020202030204" pitchFamily="34" charset="0"/>
              </a:rPr>
              <a:t>Do Task Stress and Environment Stress Affect Helping?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3333FF"/>
                </a:solidFill>
                <a:latin typeface="Arial Narrow" panose="020B0606020202030204" pitchFamily="34" charset="0"/>
              </a:rPr>
              <a:t>Cohen &amp; </a:t>
            </a:r>
            <a:r>
              <a:rPr lang="en-US" altLang="en-US" sz="1600" dirty="0" err="1">
                <a:solidFill>
                  <a:srgbClr val="3333FF"/>
                </a:solidFill>
                <a:latin typeface="Arial Narrow" panose="020B0606020202030204" pitchFamily="34" charset="0"/>
              </a:rPr>
              <a:t>Spacapan</a:t>
            </a:r>
            <a:r>
              <a:rPr lang="en-US" altLang="en-US" sz="1600" dirty="0">
                <a:solidFill>
                  <a:srgbClr val="3333FF"/>
                </a:solidFill>
                <a:latin typeface="Arial Narrow" panose="020B0606020202030204" pitchFamily="34" charset="0"/>
              </a:rPr>
              <a:t>, 1978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610743" y="2538123"/>
            <a:ext cx="82296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Stress and social behavior</a:t>
            </a:r>
            <a:r>
              <a:rPr lang="en-US" altLang="en-US" sz="2400" dirty="0">
                <a:latin typeface="Arial Narrow" panose="020B0606020202030204" pitchFamily="34" charset="0"/>
              </a:rPr>
              <a:t>.  After task is done, nearby stranger shouts: Where’s my contact lens? Please help!                                      </a:t>
            </a:r>
            <a:r>
              <a:rPr lang="en-US" altLang="en-US" sz="1800" dirty="0">
                <a:latin typeface="Arial Narrow" panose="020B0606020202030204" pitchFamily="34" charset="0"/>
              </a:rPr>
              <a:t>(Cohen &amp; </a:t>
            </a:r>
            <a:r>
              <a:rPr lang="en-US" altLang="en-US" sz="1800" dirty="0" err="1">
                <a:latin typeface="Arial Narrow" panose="020B0606020202030204" pitchFamily="34" charset="0"/>
              </a:rPr>
              <a:t>Spacapan</a:t>
            </a:r>
            <a:r>
              <a:rPr lang="en-US" altLang="en-US" sz="1800" dirty="0">
                <a:latin typeface="Arial Narrow" panose="020B0606020202030204" pitchFamily="34" charset="0"/>
              </a:rPr>
              <a:t>, 1978)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            Helping after </a:t>
            </a:r>
            <a:r>
              <a:rPr lang="en-US" altLang="en-US" sz="2400" i="1" dirty="0">
                <a:latin typeface="Arial Narrow" panose="020B0606020202030204" pitchFamily="34" charset="0"/>
              </a:rPr>
              <a:t>Unavoidable</a:t>
            </a:r>
            <a:r>
              <a:rPr lang="en-US" altLang="en-US" sz="2400" dirty="0">
                <a:latin typeface="Arial Narrow" panose="020B0606020202030204" pitchFamily="34" charset="0"/>
              </a:rPr>
              <a:t> stress ___ Increases helping.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			___ Decreases helping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5181600" y="364316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85483B-E176-9B1E-41BC-91339F33204C}"/>
              </a:ext>
            </a:extLst>
          </p:cNvPr>
          <p:cNvSpPr txBox="1"/>
          <p:nvPr/>
        </p:nvSpPr>
        <p:spPr>
          <a:xfrm>
            <a:off x="4114800" y="4993427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Unavoidable stress in this study: Experiencing crowding (Density)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79DB13-8815-22CC-FEDE-7629F9939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6" y="4495800"/>
            <a:ext cx="2914651" cy="2185988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30385801-F58C-44C9-8676-7D9A64BFA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397" y="1264805"/>
            <a:ext cx="8229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 Stressor: </a:t>
            </a:r>
            <a:r>
              <a:rPr lang="en-US" altLang="en-US" sz="2400" dirty="0">
                <a:latin typeface="Arial Narrow" panose="020B0606020202030204" pitchFamily="34" charset="0"/>
              </a:rPr>
              <a:t>Subjects go to e.g. bookstore, on busy shopping day (High Density) or weekday (Low Density).  Either record 5 best sellers (Load Task Load) or 10 best sellers (High Task Load) under time pressure.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EAFB0A-61BD-6455-2AD2-056AA68BFE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33" t="4859" r="13040"/>
          <a:stretch/>
        </p:blipFill>
        <p:spPr>
          <a:xfrm>
            <a:off x="1143000" y="1317690"/>
            <a:ext cx="4648200" cy="3571875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94E47237-92D7-D122-2CDD-F4E9BEFD4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051" y="400882"/>
            <a:ext cx="86681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3333FF"/>
                </a:solidFill>
                <a:latin typeface="Arial Narrow" panose="020B0606020202030204" pitchFamily="34" charset="0"/>
              </a:rPr>
              <a:t>Task Stress, Environment Stress, and Helping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3333FF"/>
                </a:solidFill>
                <a:latin typeface="Arial Narrow" panose="020B0606020202030204" pitchFamily="34" charset="0"/>
              </a:rPr>
              <a:t>Cohen &amp; </a:t>
            </a:r>
            <a:r>
              <a:rPr lang="en-US" altLang="en-US" sz="1600" dirty="0" err="1">
                <a:solidFill>
                  <a:srgbClr val="3333FF"/>
                </a:solidFill>
                <a:latin typeface="Arial Narrow" panose="020B0606020202030204" pitchFamily="34" charset="0"/>
              </a:rPr>
              <a:t>Spacapan</a:t>
            </a:r>
            <a:r>
              <a:rPr lang="en-US" altLang="en-US" sz="1600" dirty="0">
                <a:solidFill>
                  <a:srgbClr val="3333FF"/>
                </a:solidFill>
                <a:latin typeface="Arial Narrow" panose="020B0606020202030204" pitchFamily="34" charset="0"/>
              </a:rPr>
              <a:t>, 1978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0B240F-2DC9-58BD-B27C-EAD1543CA63B}"/>
              </a:ext>
            </a:extLst>
          </p:cNvPr>
          <p:cNvSpPr txBox="1"/>
          <p:nvPr/>
        </p:nvSpPr>
        <p:spPr>
          <a:xfrm>
            <a:off x="417195" y="5019675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Why do task load plus social crowding depress helping?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077731-48B8-4837-45CF-6230B0D6F98A}"/>
              </a:ext>
            </a:extLst>
          </p:cNvPr>
          <p:cNvSpPr txBox="1"/>
          <p:nvPr/>
        </p:nvSpPr>
        <p:spPr>
          <a:xfrm>
            <a:off x="408051" y="5580672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Authors’ Conclusion:  </a:t>
            </a:r>
            <a:r>
              <a:rPr lang="en-US" sz="2200" dirty="0"/>
              <a:t>Attention is limited.  Crowing + Task Load distract would be helpers, don’t “see” other persons need.  Like driving while texting.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17EC9E-BE13-723A-D0A7-7EF700C35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058130"/>
            <a:ext cx="250507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7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990600" y="609600"/>
            <a:ext cx="754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0070C0"/>
                </a:solidFill>
              </a:rPr>
              <a:t>What Stresses You? Who are You?</a:t>
            </a: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381000" y="1447800"/>
            <a:ext cx="5867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Noisy people at restaurants, on subways?</a:t>
            </a:r>
          </a:p>
          <a:p>
            <a:r>
              <a:rPr lang="en-US" altLang="en-US" sz="1200" dirty="0"/>
              <a:t> </a:t>
            </a:r>
          </a:p>
          <a:p>
            <a:r>
              <a:rPr lang="en-US" altLang="en-US" dirty="0"/>
              <a:t>Loud talkers on cell phones?</a:t>
            </a:r>
          </a:p>
          <a:p>
            <a:endParaRPr lang="en-US" altLang="en-US" sz="1200" dirty="0"/>
          </a:p>
          <a:p>
            <a:r>
              <a:rPr lang="en-US" altLang="en-US" dirty="0"/>
              <a:t>Stop and go traffic?</a:t>
            </a:r>
          </a:p>
          <a:p>
            <a:endParaRPr lang="en-US" altLang="en-US" sz="1200" dirty="0"/>
          </a:p>
          <a:p>
            <a:r>
              <a:rPr lang="en-US" altLang="en-US" dirty="0"/>
              <a:t>Upsetting movie scenes?</a:t>
            </a:r>
          </a:p>
          <a:p>
            <a:endParaRPr lang="en-US" altLang="en-US" sz="1200" dirty="0"/>
          </a:p>
          <a:p>
            <a:r>
              <a:rPr lang="en-US" altLang="en-US" dirty="0"/>
              <a:t>Random noises when you try to sleep?</a:t>
            </a:r>
          </a:p>
          <a:p>
            <a:endParaRPr lang="en-US" altLang="en-US" sz="1200" dirty="0"/>
          </a:p>
          <a:p>
            <a:r>
              <a:rPr lang="en-US" altLang="en-US" dirty="0"/>
              <a:t>Something nasty someone said earlier?</a:t>
            </a:r>
          </a:p>
          <a:p>
            <a:endParaRPr lang="en-US" altLang="en-US" sz="1200" dirty="0"/>
          </a:p>
          <a:p>
            <a:r>
              <a:rPr lang="en-US" altLang="en-US" dirty="0"/>
              <a:t>People who eat noisily, with mouth open?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5426075"/>
            <a:ext cx="7239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Are you now / were you as a kid, shy and cautious?</a:t>
            </a:r>
          </a:p>
          <a:p>
            <a:endParaRPr lang="en-US" altLang="en-US" sz="1200"/>
          </a:p>
          <a:p>
            <a:r>
              <a:rPr lang="en-US" altLang="en-US"/>
              <a:t>Do you need to be alone to recharge/re-center?</a:t>
            </a:r>
          </a:p>
        </p:txBody>
      </p:sp>
      <p:pic>
        <p:nvPicPr>
          <p:cNvPr id="819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" t="12370" r="10423" b="13400"/>
          <a:stretch>
            <a:fillRect/>
          </a:stretch>
        </p:blipFill>
        <p:spPr bwMode="auto">
          <a:xfrm>
            <a:off x="5257800" y="1968500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06600"/>
            <a:ext cx="8858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8" t="10777"/>
          <a:stretch>
            <a:fillRect/>
          </a:stretch>
        </p:blipFill>
        <p:spPr bwMode="auto">
          <a:xfrm>
            <a:off x="6858000" y="3554413"/>
            <a:ext cx="2100263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5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705199-E6EA-62D9-62B2-63E4DC3F1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57400"/>
            <a:ext cx="2828544" cy="3657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434273-F463-A933-DE16-8BC4AC51B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457272"/>
            <a:ext cx="4605867" cy="2590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E34026-8DB6-50D1-1B34-F82C94AE9A2B}"/>
              </a:ext>
            </a:extLst>
          </p:cNvPr>
          <p:cNvSpPr txBox="1"/>
          <p:nvPr/>
        </p:nvSpPr>
        <p:spPr>
          <a:xfrm>
            <a:off x="914400" y="6096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</a:rPr>
              <a:t>Misophonia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:  </a:t>
            </a:r>
          </a:p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Sensitivity to Small, Soft Sounds</a:t>
            </a:r>
          </a:p>
        </p:txBody>
      </p:sp>
    </p:spTree>
    <p:extLst>
      <p:ext uri="{BB962C8B-B14F-4D97-AF65-F5344CB8AC3E}">
        <p14:creationId xmlns:p14="http://schemas.microsoft.com/office/powerpoint/2010/main" val="2297055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762000" y="609600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i="0" dirty="0">
                <a:solidFill>
                  <a:srgbClr val="3333FF"/>
                </a:solidFill>
                <a:latin typeface="Arial Narrow" panose="020B0606020202030204" pitchFamily="34" charset="0"/>
              </a:rPr>
              <a:t>Reactivity and Stress Vulnerability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28600" y="1371600"/>
            <a:ext cx="83058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0" dirty="0">
                <a:latin typeface="Arial Narrow" panose="020B0606020202030204" pitchFamily="34" charset="0"/>
              </a:rPr>
              <a:t>People vary in stress reactions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0" dirty="0">
                <a:latin typeface="Arial Narrow" panose="020B0606020202030204" pitchFamily="34" charset="0"/>
              </a:rPr>
              <a:t>NOT just a matter of being mentally tough / </a:t>
            </a:r>
            <a:r>
              <a:rPr lang="en-US" altLang="en-US" sz="2400" b="1" i="0" dirty="0" err="1">
                <a:latin typeface="Arial Narrow" panose="020B0606020202030204" pitchFamily="34" charset="0"/>
              </a:rPr>
              <a:t>whimpy</a:t>
            </a:r>
            <a:endParaRPr lang="en-US" altLang="en-US" sz="2400" b="1" i="0" dirty="0">
              <a:latin typeface="Arial Narrow" panose="020B060602020203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0" dirty="0">
                <a:latin typeface="Arial Narrow" panose="020B0606020202030204" pitchFamily="34" charset="0"/>
              </a:rPr>
              <a:t>Physical constitutions differ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0" dirty="0">
                <a:latin typeface="Arial Narrow" panose="020B0606020202030204" pitchFamily="34" charset="0"/>
              </a:rPr>
              <a:t>	</a:t>
            </a:r>
            <a:r>
              <a:rPr lang="en-US" altLang="en-US" sz="2400" dirty="0">
                <a:latin typeface="Arial Narrow" panose="020B0606020202030204" pitchFamily="34" charset="0"/>
              </a:rPr>
              <a:t>Autonomic NS						Neuroendocrine response				Immune response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0" dirty="0">
                <a:latin typeface="Arial Narrow" panose="020B0606020202030204" pitchFamily="34" charset="0"/>
              </a:rPr>
              <a:t>Study of children 3-5 </a:t>
            </a:r>
            <a:r>
              <a:rPr lang="en-US" altLang="en-US" sz="2400" b="1" i="0" dirty="0" err="1">
                <a:latin typeface="Arial Narrow" panose="020B0606020202030204" pitchFamily="34" charset="0"/>
              </a:rPr>
              <a:t>yrs</a:t>
            </a:r>
            <a:r>
              <a:rPr lang="en-US" altLang="en-US" sz="2400" b="1" i="0" dirty="0">
                <a:latin typeface="Arial Narrow" panose="020B0606020202030204" pitchFamily="34" charset="0"/>
              </a:rPr>
              <a:t> old, reactivity</a:t>
            </a:r>
            <a:r>
              <a:rPr lang="en-US" altLang="en-US" sz="2400" i="0" dirty="0">
                <a:latin typeface="Arial Narrow" panose="020B0606020202030204" pitchFamily="34" charset="0"/>
              </a:rPr>
              <a:t>				Measure reactivity to stressor:  a. Cardio (HR, BP) b. Immune	Parents track stressor reactions, illness for 12 weeks	 	</a:t>
            </a:r>
            <a:r>
              <a:rPr lang="en-US" altLang="en-US" sz="2400" b="1" i="0" dirty="0">
                <a:latin typeface="Arial Narrow" panose="020B0606020202030204" pitchFamily="34" charset="0"/>
              </a:rPr>
              <a:t>Result</a:t>
            </a:r>
            <a:r>
              <a:rPr lang="en-US" altLang="en-US" sz="2400" i="0" dirty="0">
                <a:latin typeface="Arial Narrow" panose="020B0606020202030204" pitchFamily="34" charset="0"/>
              </a:rPr>
              <a:t>: Stress leads to more illness among: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0" dirty="0">
                <a:latin typeface="Arial Narrow" panose="020B0606020202030204" pitchFamily="34" charset="0"/>
              </a:rPr>
              <a:t>	____ Low Reactive	____ High Reactive					       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6324600" y="1447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4038600" y="5867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1217613"/>
            <a:ext cx="17430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3122613"/>
            <a:ext cx="1771650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60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609600" y="457200"/>
            <a:ext cx="7924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70C0"/>
                </a:solidFill>
              </a:rPr>
              <a:t>Aftereffects of Stress:                                     Post Traumatic Stress Disorder</a:t>
            </a:r>
          </a:p>
        </p:txBody>
      </p:sp>
      <p:pic>
        <p:nvPicPr>
          <p:cNvPr id="2048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166687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838200" y="3733800"/>
            <a:ext cx="777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342900" y="4078288"/>
            <a:ext cx="84582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Cause</a:t>
            </a:r>
            <a:r>
              <a:rPr lang="en-US" altLang="en-US" sz="2000"/>
              <a:t>: Experiencing or witnessing overwhelming event(s)</a:t>
            </a:r>
          </a:p>
          <a:p>
            <a:r>
              <a:rPr lang="en-US" altLang="en-US" sz="2000" b="1"/>
              <a:t>Onset</a:t>
            </a:r>
            <a:r>
              <a:rPr lang="en-US" altLang="en-US" sz="2000"/>
              <a:t>:  Immediately after, or days, or even years after event</a:t>
            </a:r>
          </a:p>
          <a:p>
            <a:r>
              <a:rPr lang="en-US" altLang="en-US" sz="2000" b="1"/>
              <a:t>Cognitive Symptoms</a:t>
            </a:r>
            <a:r>
              <a:rPr lang="en-US" altLang="en-US" sz="2000"/>
              <a:t>: Flashbacks, nightmares, uncontrollable thoughts,</a:t>
            </a:r>
          </a:p>
          <a:p>
            <a:r>
              <a:rPr lang="en-US" altLang="en-US" sz="2000"/>
              <a:t>		         problems with memory, concentration.</a:t>
            </a:r>
          </a:p>
          <a:p>
            <a:r>
              <a:rPr lang="en-US" altLang="en-US" sz="2000" b="1"/>
              <a:t>Emotional Symptoms</a:t>
            </a:r>
            <a:r>
              <a:rPr lang="en-US" altLang="en-US" sz="2000"/>
              <a:t>: Mood swings, high alarm, irritability, guilt, shame</a:t>
            </a:r>
          </a:p>
          <a:p>
            <a:r>
              <a:rPr lang="en-US" altLang="en-US" sz="2000" b="1"/>
              <a:t>Behavioral Symptoms</a:t>
            </a:r>
            <a:r>
              <a:rPr lang="en-US" altLang="en-US" sz="2000"/>
              <a:t>: Withdrawal, detachment, depression</a:t>
            </a:r>
          </a:p>
          <a:p>
            <a:r>
              <a:rPr lang="en-US" altLang="en-US" sz="2000" b="1"/>
              <a:t>Health threats</a:t>
            </a:r>
            <a:r>
              <a:rPr lang="en-US" altLang="en-US" sz="2000"/>
              <a:t>:  Suicide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76200" y="457200"/>
            <a:ext cx="88392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</a:rPr>
              <a:t>Quiz 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  <a:p>
            <a:pPr marL="457200" indent="-45720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 dirty="0"/>
              <a:t>Quiz Time:  25 minutes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 dirty="0"/>
              <a:t>Format:  15 multiple choice + 2 extra credit.  Complete extra credit even if just guessing.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 dirty="0"/>
              <a:t>Do not sit directly next to someone else during quiz.  At least one empty seat between you and others.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 dirty="0"/>
              <a:t>Questions?  Come up to me and I will answer, if I can.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 dirty="0"/>
              <a:t>Make sure you print your name CLEARLY.  No need to enter RUID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22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b="1" u="sng" dirty="0"/>
              <a:t>NOTE:  SHORTER CLASS TODAY B/C OF QUIZ 1</a:t>
            </a:r>
            <a:r>
              <a:rPr lang="en-US" altLang="en-US" sz="2400" b="1" i="1" u="sng" dirty="0"/>
              <a:t> </a:t>
            </a:r>
            <a:r>
              <a:rPr lang="en-US" altLang="en-US" sz="2400" i="1" dirty="0"/>
              <a:t>	 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5C5C-669A-CA3B-6762-3B8157A68C4E}"/>
              </a:ext>
            </a:extLst>
          </p:cNvPr>
          <p:cNvSpPr txBox="1"/>
          <p:nvPr/>
        </p:nvSpPr>
        <p:spPr>
          <a:xfrm>
            <a:off x="723900" y="528899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Epigenetics and the Heritability of PTSD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46DFE0-B662-8BE0-1F00-7EDD8080F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138058"/>
            <a:ext cx="2066925" cy="16537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1CA137-88BE-EC29-7937-AD3345C5B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1143000"/>
            <a:ext cx="3048000" cy="15762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344D0E-7118-1DAA-2A49-0A12092E5CF1}"/>
              </a:ext>
            </a:extLst>
          </p:cNvPr>
          <p:cNvSpPr txBox="1"/>
          <p:nvPr/>
        </p:nvSpPr>
        <p:spPr>
          <a:xfrm>
            <a:off x="228600" y="2971800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Children of trauma survivors, such as Holocaust, are more    likely to show PTST vulnerability:</a:t>
            </a:r>
          </a:p>
          <a:p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Greater mental health problems</a:t>
            </a:r>
          </a:p>
          <a:p>
            <a:pPr marL="457200" indent="-457200">
              <a:buAutoNum type="arabicPeriod"/>
            </a:pPr>
            <a:r>
              <a:rPr lang="en-US" dirty="0"/>
              <a:t>Heightened vulnerability to stress</a:t>
            </a:r>
          </a:p>
          <a:p>
            <a:pPr marL="457200" indent="-457200">
              <a:buAutoNum type="arabicPeriod"/>
            </a:pPr>
            <a:r>
              <a:rPr lang="en-US" dirty="0"/>
              <a:t>Greater cortisol reaction to stress</a:t>
            </a:r>
          </a:p>
          <a:p>
            <a:pPr marL="457200" indent="-457200">
              <a:buAutoNum type="arabicPeriod"/>
            </a:pPr>
            <a:r>
              <a:rPr lang="en-US" dirty="0"/>
              <a:t>Greater vulnerability to depression, anxiety</a:t>
            </a:r>
          </a:p>
          <a:p>
            <a:pPr marL="457200" indent="-457200">
              <a:buAutoNum type="arabicPeriod"/>
            </a:pPr>
            <a:endParaRPr lang="en-US" dirty="0"/>
          </a:p>
          <a:p>
            <a:r>
              <a:rPr lang="en-US" dirty="0"/>
              <a:t>Trauma can alter cells in their children and grandchildren. “Epigenetic changes”.  Confirmation in rat studies.</a:t>
            </a:r>
          </a:p>
        </p:txBody>
      </p:sp>
    </p:spTree>
    <p:extLst>
      <p:ext uri="{BB962C8B-B14F-4D97-AF65-F5344CB8AC3E}">
        <p14:creationId xmlns:p14="http://schemas.microsoft.com/office/powerpoint/2010/main" val="323402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990600" y="457200"/>
            <a:ext cx="716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B0F0"/>
                </a:solidFill>
              </a:rPr>
              <a:t>Qualities of Stressful Events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143000" y="3002978"/>
            <a:ext cx="73914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 dirty="0"/>
              <a:t>Negative events.  But not ONLY negative, also: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 dirty="0"/>
              <a:t>Uncontrollable events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 dirty="0"/>
              <a:t>Ambiguous events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 dirty="0"/>
              <a:t>Overload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 dirty="0"/>
              <a:t>Challenges to central domains of life</a:t>
            </a:r>
          </a:p>
        </p:txBody>
      </p:sp>
      <p:pic>
        <p:nvPicPr>
          <p:cNvPr id="1638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65225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668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7" r="9454" b="49504"/>
          <a:stretch>
            <a:fillRect/>
          </a:stretch>
        </p:blipFill>
        <p:spPr bwMode="auto">
          <a:xfrm>
            <a:off x="3505200" y="4975225"/>
            <a:ext cx="2133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94" name="Straight Arrow Connector 10"/>
          <p:cNvCxnSpPr>
            <a:cxnSpLocks noChangeShapeType="1"/>
          </p:cNvCxnSpPr>
          <p:nvPr/>
        </p:nvCxnSpPr>
        <p:spPr bwMode="auto">
          <a:xfrm flipH="1">
            <a:off x="2667000" y="5845175"/>
            <a:ext cx="609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5" name="Straight Arrow Connector 12"/>
          <p:cNvCxnSpPr>
            <a:cxnSpLocks noChangeShapeType="1"/>
          </p:cNvCxnSpPr>
          <p:nvPr/>
        </p:nvCxnSpPr>
        <p:spPr bwMode="auto">
          <a:xfrm>
            <a:off x="5791200" y="5845175"/>
            <a:ext cx="609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71D6BC0-22C6-B425-61A7-62057EBFD4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0"/>
          <a:stretch/>
        </p:blipFill>
        <p:spPr>
          <a:xfrm>
            <a:off x="715963" y="5119782"/>
            <a:ext cx="1428750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789F6C-1BE6-BDD7-6E06-6D24A6E0DF7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145" r="22110"/>
          <a:stretch/>
        </p:blipFill>
        <p:spPr>
          <a:xfrm>
            <a:off x="6666293" y="4891849"/>
            <a:ext cx="1752600" cy="1609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63F218-AB3F-7CF6-78DE-C72E5530E15E}"/>
              </a:ext>
            </a:extLst>
          </p:cNvPr>
          <p:cNvSpPr txBox="1"/>
          <p:nvPr/>
        </p:nvSpPr>
        <p:spPr>
          <a:xfrm>
            <a:off x="5029200" y="35052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 objective and subjective aspects both matter?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143000" y="533400"/>
            <a:ext cx="701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70C0"/>
                </a:solidFill>
              </a:rPr>
              <a:t>Stress:  A Matter of Perspective?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79525"/>
            <a:ext cx="22098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423863" y="1252538"/>
            <a:ext cx="4648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Subjects view gruesome film of tribal initiation rites.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Given one of following frames: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9425" y="41275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1622425" y="2644775"/>
            <a:ext cx="5300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Intellectual description</a:t>
            </a: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1622425" y="3171825"/>
            <a:ext cx="647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/>
              <a:t>De-emphasize pain, focus on excitement</a:t>
            </a:r>
          </a:p>
        </p:txBody>
      </p:sp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1622425" y="3657600"/>
            <a:ext cx="5300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Emphasize pain and suffering</a:t>
            </a:r>
          </a:p>
        </p:txBody>
      </p:sp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1622425" y="4127500"/>
            <a:ext cx="5300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No Framing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9425" y="3675063"/>
            <a:ext cx="990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323" name="TextBox 6"/>
          <p:cNvSpPr txBox="1">
            <a:spLocks noChangeArrowheads="1"/>
          </p:cNvSpPr>
          <p:nvPr/>
        </p:nvSpPr>
        <p:spPr bwMode="auto">
          <a:xfrm>
            <a:off x="665163" y="4800600"/>
            <a:ext cx="792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Which frames produce the most stress in subjects?</a:t>
            </a:r>
          </a:p>
        </p:txBody>
      </p:sp>
      <p:sp>
        <p:nvSpPr>
          <p:cNvPr id="13324" name="TextBox 6"/>
          <p:cNvSpPr txBox="1">
            <a:spLocks noChangeArrowheads="1"/>
          </p:cNvSpPr>
          <p:nvPr/>
        </p:nvSpPr>
        <p:spPr bwMode="auto">
          <a:xfrm>
            <a:off x="665163" y="5186363"/>
            <a:ext cx="106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1920875" y="5243513"/>
            <a:ext cx="723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Not just “objective event” but how it is perceived.</a:t>
            </a:r>
          </a:p>
        </p:txBody>
      </p:sp>
      <p:sp>
        <p:nvSpPr>
          <p:cNvPr id="13326" name="TextBox 7"/>
          <p:cNvSpPr txBox="1">
            <a:spLocks noChangeArrowheads="1"/>
          </p:cNvSpPr>
          <p:nvPr/>
        </p:nvSpPr>
        <p:spPr bwMode="auto">
          <a:xfrm>
            <a:off x="398463" y="5846763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But is it all about perspective?  				        Do </a:t>
            </a:r>
            <a:r>
              <a:rPr lang="en-US" altLang="en-US" sz="2400" u="sng" dirty="0">
                <a:solidFill>
                  <a:srgbClr val="0070C0"/>
                </a:solidFill>
              </a:rPr>
              <a:t>objective aspects</a:t>
            </a:r>
            <a:r>
              <a:rPr lang="en-US" altLang="en-US" sz="2400" dirty="0">
                <a:solidFill>
                  <a:srgbClr val="0070C0"/>
                </a:solidFill>
              </a:rPr>
              <a:t> of stressors also matter?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762000" y="581811"/>
            <a:ext cx="807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3333FF"/>
                </a:solidFill>
                <a:latin typeface="Arial Narrow" panose="020B0606020202030204" pitchFamily="34" charset="0"/>
              </a:rPr>
              <a:t>Objective and Subjective Stress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81000" y="2416140"/>
            <a:ext cx="5943600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 Narrow" panose="020B0606020202030204" pitchFamily="34" charset="0"/>
              </a:rPr>
              <a:t>Air traffic Controllers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  <a:r>
              <a:rPr lang="en-US" altLang="en-US" sz="1600" dirty="0">
                <a:latin typeface="Arial Narrow" panose="020B0606020202030204" pitchFamily="34" charset="0"/>
              </a:rPr>
              <a:t>(</a:t>
            </a:r>
            <a:r>
              <a:rPr lang="en-US" altLang="en-US" sz="1600" dirty="0" err="1">
                <a:latin typeface="Arial Narrow" panose="020B0606020202030204" pitchFamily="34" charset="0"/>
              </a:rPr>
              <a:t>Repetti</a:t>
            </a:r>
            <a:r>
              <a:rPr lang="en-US" altLang="en-US" sz="1600" dirty="0">
                <a:latin typeface="Arial Narrow" panose="020B0606020202030204" pitchFamily="34" charset="0"/>
              </a:rPr>
              <a:t>, 1993)                     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u="sng" dirty="0">
                <a:solidFill>
                  <a:srgbClr val="00B050"/>
                </a:solidFill>
                <a:latin typeface="Arial Narrow" panose="020B0606020202030204" pitchFamily="34" charset="0"/>
              </a:rPr>
              <a:t> Objective stressors</a:t>
            </a:r>
            <a:r>
              <a:rPr lang="en-US" altLang="en-US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:    *  Amount of Air Traffic, Weather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u="sng" dirty="0">
                <a:solidFill>
                  <a:srgbClr val="7030A0"/>
                </a:solidFill>
                <a:latin typeface="Arial Narrow" panose="020B0606020202030204" pitchFamily="34" charset="0"/>
              </a:rPr>
              <a:t>Subjective stressors:</a:t>
            </a:r>
            <a:r>
              <a:rPr lang="en-US" altLang="en-US" sz="1600" dirty="0">
                <a:solidFill>
                  <a:srgbClr val="7030A0"/>
                </a:solidFill>
                <a:latin typeface="Arial Narrow" panose="020B0606020202030204" pitchFamily="34" charset="0"/>
              </a:rPr>
              <a:t>  *  Relations with supervisors, Bad mood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 Narrow" panose="020B0606020202030204" pitchFamily="34" charset="0"/>
              </a:rPr>
              <a:t>Common Cold Study</a:t>
            </a:r>
            <a:r>
              <a:rPr lang="en-US" altLang="en-US" sz="1600" dirty="0">
                <a:latin typeface="Arial Narrow" panose="020B0606020202030204" pitchFamily="34" charset="0"/>
              </a:rPr>
              <a:t> (Cohen et al., 1993)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 Narrow" panose="020B0606020202030204" pitchFamily="34" charset="0"/>
              </a:rPr>
              <a:t>                 *  395 health subs complete stress measures: </a:t>
            </a:r>
            <a:r>
              <a:rPr lang="en-US" altLang="en-US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objective</a:t>
            </a:r>
            <a:r>
              <a:rPr lang="en-US" altLang="en-US" sz="1600" dirty="0">
                <a:latin typeface="Arial Narrow" panose="020B0606020202030204" pitchFamily="34" charset="0"/>
              </a:rPr>
              <a:t>, </a:t>
            </a:r>
            <a:r>
              <a:rPr lang="en-US" altLang="en-US" sz="1600" dirty="0">
                <a:solidFill>
                  <a:srgbClr val="7030A0"/>
                </a:solidFill>
                <a:latin typeface="Arial Narrow" panose="020B0606020202030204" pitchFamily="34" charset="0"/>
              </a:rPr>
              <a:t>subjective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 Narrow" panose="020B0606020202030204" pitchFamily="34" charset="0"/>
              </a:rPr>
              <a:t>                 *  Subs all exposed to cold virus, quarantined—why quarantined?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Arial Narrow" panose="020B0606020202030204" pitchFamily="34" charset="0"/>
              </a:rPr>
              <a:t>                 *  Higher stress scores </a:t>
            </a:r>
            <a:r>
              <a:rPr lang="en-US" altLang="en-US" sz="1600" dirty="0">
                <a:latin typeface="Arial Narrow" panose="020B0606020202030204" pitchFamily="34" charset="0"/>
                <a:sym typeface="Wingdings" panose="05000000000000000000" pitchFamily="2" charset="2"/>
              </a:rPr>
              <a:t> more likely to be ill                 </a:t>
            </a:r>
            <a:endParaRPr lang="en-US" altLang="en-US" sz="1600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495300" y="1414820"/>
            <a:ext cx="4648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What matters, </a:t>
            </a:r>
            <a:r>
              <a:rPr lang="en-US" altLang="en-US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objective stress</a:t>
            </a:r>
            <a:r>
              <a:rPr lang="en-US" altLang="en-US" sz="2400" dirty="0">
                <a:latin typeface="Arial Narrow" panose="020B0606020202030204" pitchFamily="34" charset="0"/>
              </a:rPr>
              <a:t> or </a:t>
            </a:r>
            <a:r>
              <a:rPr lang="en-US" altLang="en-US" sz="2400" dirty="0">
                <a:solidFill>
                  <a:srgbClr val="7030A0"/>
                </a:solidFill>
                <a:latin typeface="Arial Narrow" panose="020B0606020202030204" pitchFamily="34" charset="0"/>
              </a:rPr>
              <a:t>subjective stress</a:t>
            </a:r>
            <a:r>
              <a:rPr lang="en-US" altLang="en-US" sz="2400" dirty="0">
                <a:latin typeface="Arial Narrow" panose="020B0606020202030204" pitchFamily="34" charset="0"/>
              </a:rPr>
              <a:t>?</a:t>
            </a: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44" y="1562761"/>
            <a:ext cx="2947996" cy="196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44"/>
          <a:stretch/>
        </p:blipFill>
        <p:spPr bwMode="auto">
          <a:xfrm>
            <a:off x="6781800" y="3870736"/>
            <a:ext cx="18288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857FF9-3137-7680-6497-586FC4BFC768}"/>
              </a:ext>
            </a:extLst>
          </p:cNvPr>
          <p:cNvSpPr txBox="1"/>
          <p:nvPr/>
        </p:nvSpPr>
        <p:spPr>
          <a:xfrm>
            <a:off x="533400" y="6276189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Wingdings" panose="05000000000000000000" pitchFamily="2" charset="2"/>
              </a:rPr>
              <a:t>*  Both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  <a:sym typeface="Wingdings" panose="05000000000000000000" pitchFamily="2" charset="2"/>
              </a:rPr>
              <a:t>objective stress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Wingdings" panose="05000000000000000000" pitchFamily="2" charset="2"/>
              </a:rPr>
              <a:t> AND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sym typeface="Wingdings" panose="05000000000000000000" pitchFamily="2" charset="2"/>
              </a:rPr>
              <a:t>subjective stress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sym typeface="Wingdings" panose="05000000000000000000" pitchFamily="2" charset="2"/>
              </a:rPr>
              <a:t>Mattered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455D30-62CB-9240-B81D-DC35F233CD5C}"/>
              </a:ext>
            </a:extLst>
          </p:cNvPr>
          <p:cNvSpPr txBox="1"/>
          <p:nvPr/>
        </p:nvSpPr>
        <p:spPr>
          <a:xfrm>
            <a:off x="533400" y="5464516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Wingdings" panose="05000000000000000000" pitchFamily="2" charset="2"/>
              </a:rPr>
              <a:t>What mattered in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Wingdings" panose="05000000000000000000" pitchFamily="2" charset="2"/>
              </a:rPr>
              <a:t>Repetti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Wingdings" panose="05000000000000000000" pitchFamily="2" charset="2"/>
              </a:rPr>
              <a:t> Study and in Cohen et al. study, 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Narrow" panose="020B0606020202030204" pitchFamily="34" charset="0"/>
                <a:sym typeface="Wingdings" panose="05000000000000000000" pitchFamily="2" charset="2"/>
              </a:rPr>
              <a:t>Objective Stress?  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sym typeface="Wingdings" panose="05000000000000000000" pitchFamily="2" charset="2"/>
              </a:rPr>
              <a:t>Subjective Stress?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606136" y="472790"/>
            <a:ext cx="8229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3333FF"/>
                </a:solidFill>
                <a:latin typeface="Arial Narrow" panose="020B0606020202030204" pitchFamily="34" charset="0"/>
              </a:rPr>
              <a:t>Lazarus Two Factor Model of Stress Appraisal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3333FF"/>
                </a:solidFill>
                <a:latin typeface="Arial Narrow" panose="020B0606020202030204" pitchFamily="34" charset="0"/>
              </a:rPr>
              <a:t>Folkman and Lazarus, 1984</a:t>
            </a:r>
          </a:p>
        </p:txBody>
      </p:sp>
      <p:grpSp>
        <p:nvGrpSpPr>
          <p:cNvPr id="10243" name="Group 8"/>
          <p:cNvGrpSpPr>
            <a:grpSpLocks/>
          </p:cNvGrpSpPr>
          <p:nvPr/>
        </p:nvGrpSpPr>
        <p:grpSpPr bwMode="auto">
          <a:xfrm>
            <a:off x="533400" y="3505200"/>
            <a:ext cx="1600200" cy="914400"/>
            <a:chOff x="288" y="2016"/>
            <a:chExt cx="1056" cy="720"/>
          </a:xfrm>
        </p:grpSpPr>
        <p:sp>
          <p:nvSpPr>
            <p:cNvPr id="10255" name="Rectangle 6"/>
            <p:cNvSpPr>
              <a:spLocks noChangeArrowheads="1"/>
            </p:cNvSpPr>
            <p:nvPr/>
          </p:nvSpPr>
          <p:spPr bwMode="auto">
            <a:xfrm>
              <a:off x="288" y="2016"/>
              <a:ext cx="1056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0256" name="Text Box 7"/>
            <p:cNvSpPr txBox="1">
              <a:spLocks noChangeArrowheads="1"/>
            </p:cNvSpPr>
            <p:nvPr/>
          </p:nvSpPr>
          <p:spPr bwMode="auto">
            <a:xfrm>
              <a:off x="336" y="2122"/>
              <a:ext cx="912" cy="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latin typeface="Arial Narrow" panose="020B0606020202030204" pitchFamily="34" charset="0"/>
                </a:rPr>
                <a:t>Potential Stressor</a:t>
              </a:r>
            </a:p>
          </p:txBody>
        </p:sp>
      </p:grpSp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2743200" y="1979613"/>
            <a:ext cx="4114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Primary Appraisal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___Pos ___ Neutral ___ Negative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If Neg:  How harmful now? In future?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</p:txBody>
      </p:sp>
      <p:sp>
        <p:nvSpPr>
          <p:cNvPr id="10245" name="Rectangle 11"/>
          <p:cNvSpPr>
            <a:spLocks noChangeArrowheads="1"/>
          </p:cNvSpPr>
          <p:nvPr/>
        </p:nvSpPr>
        <p:spPr bwMode="auto">
          <a:xfrm>
            <a:off x="2743200" y="4256088"/>
            <a:ext cx="4114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Secondary Appraisal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Internal coping resources adequate?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External coping resources adequate?</a:t>
            </a:r>
            <a:endParaRPr lang="en-US" altLang="en-US" sz="2400"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</p:txBody>
      </p:sp>
      <p:pic>
        <p:nvPicPr>
          <p:cNvPr id="1024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1981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7162800" y="3048000"/>
            <a:ext cx="1905000" cy="1676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 Narrow" panose="020B0606020202030204" pitchFamily="34" charset="0"/>
              </a:rPr>
              <a:t>Stress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</p:txBody>
      </p:sp>
      <p:sp>
        <p:nvSpPr>
          <p:cNvPr id="10248" name="Line 15"/>
          <p:cNvSpPr>
            <a:spLocks noChangeShapeType="1"/>
          </p:cNvSpPr>
          <p:nvPr/>
        </p:nvSpPr>
        <p:spPr bwMode="auto">
          <a:xfrm flipV="1">
            <a:off x="2209800" y="3886200"/>
            <a:ext cx="5334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16"/>
          <p:cNvSpPr>
            <a:spLocks noChangeShapeType="1"/>
          </p:cNvSpPr>
          <p:nvPr/>
        </p:nvSpPr>
        <p:spPr bwMode="auto">
          <a:xfrm>
            <a:off x="4724400" y="3505200"/>
            <a:ext cx="0" cy="609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7"/>
          <p:cNvSpPr>
            <a:spLocks noChangeShapeType="1"/>
          </p:cNvSpPr>
          <p:nvPr/>
        </p:nvSpPr>
        <p:spPr bwMode="auto">
          <a:xfrm flipV="1">
            <a:off x="6553200" y="3810000"/>
            <a:ext cx="5334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TextBox 1"/>
          <p:cNvSpPr txBox="1">
            <a:spLocks noChangeArrowheads="1"/>
          </p:cNvSpPr>
          <p:nvPr/>
        </p:nvSpPr>
        <p:spPr bwMode="auto">
          <a:xfrm>
            <a:off x="2209800" y="5835650"/>
            <a:ext cx="3124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/>
              <a:t>Internal Resources</a:t>
            </a:r>
            <a:r>
              <a:rPr lang="en-US" altLang="en-US" sz="2200"/>
              <a:t>: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/>
              <a:t>External Resources</a:t>
            </a:r>
            <a:r>
              <a:rPr lang="en-US" altLang="en-US" sz="2200"/>
              <a:t>:  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29200" y="5837238"/>
            <a:ext cx="4038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/>
              <a:t> </a:t>
            </a:r>
            <a:r>
              <a:rPr lang="en-US" altLang="en-US" sz="2200"/>
              <a:t>Efficacy, esteem, purpose, grit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/>
              <a:t> </a:t>
            </a:r>
            <a:r>
              <a:rPr lang="en-US" altLang="en-US" sz="2200"/>
              <a:t>Social ties, job, safety</a:t>
            </a:r>
          </a:p>
        </p:txBody>
      </p:sp>
      <p:pic>
        <p:nvPicPr>
          <p:cNvPr id="1025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4827588"/>
            <a:ext cx="14954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3A2E65E-153D-1AE8-8245-040CD70E88C2}"/>
              </a:ext>
            </a:extLst>
          </p:cNvPr>
          <p:cNvCxnSpPr>
            <a:endCxn id="10246" idx="3"/>
          </p:cNvCxnSpPr>
          <p:nvPr/>
        </p:nvCxnSpPr>
        <p:spPr bwMode="auto">
          <a:xfrm flipH="1">
            <a:off x="2362200" y="2438400"/>
            <a:ext cx="304800" cy="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810C4D7-5DBC-A54D-F3FF-7BA962C9B5CC}"/>
              </a:ext>
            </a:extLst>
          </p:cNvPr>
          <p:cNvCxnSpPr/>
          <p:nvPr/>
        </p:nvCxnSpPr>
        <p:spPr bwMode="auto">
          <a:xfrm flipH="1">
            <a:off x="2133600" y="5105400"/>
            <a:ext cx="533400" cy="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62000" y="457200"/>
            <a:ext cx="777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Stress as Function of Person-Environment Fit</a:t>
            </a:r>
          </a:p>
        </p:txBody>
      </p:sp>
      <p:pic>
        <p:nvPicPr>
          <p:cNvPr id="1126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1" t="4848" r="7561" b="4848"/>
          <a:stretch>
            <a:fillRect/>
          </a:stretch>
        </p:blipFill>
        <p:spPr bwMode="auto">
          <a:xfrm>
            <a:off x="1981200" y="3273425"/>
            <a:ext cx="5181600" cy="34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Text Box 22"/>
          <p:cNvSpPr txBox="1">
            <a:spLocks noChangeArrowheads="1"/>
          </p:cNvSpPr>
          <p:nvPr/>
        </p:nvSpPr>
        <p:spPr bwMode="auto">
          <a:xfrm>
            <a:off x="609600" y="15240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69" name="Text Box 23"/>
          <p:cNvSpPr txBox="1">
            <a:spLocks noChangeArrowheads="1"/>
          </p:cNvSpPr>
          <p:nvPr/>
        </p:nvSpPr>
        <p:spPr bwMode="auto">
          <a:xfrm>
            <a:off x="533400" y="1647825"/>
            <a:ext cx="4572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Resources  	&gt;&gt; 	Challenge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Resources 	≥	Challenge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Resources 	&lt;	Challenge</a:t>
            </a:r>
          </a:p>
        </p:txBody>
      </p:sp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457200" y="12192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 u="sng">
                <a:latin typeface="Arial Narrow" panose="020B0606020202030204" pitchFamily="34" charset="0"/>
              </a:rPr>
              <a:t>Relation of Resources to Challenge</a:t>
            </a: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5181600" y="1219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 u="sng">
                <a:latin typeface="Arial Narrow" panose="020B0606020202030204" pitchFamily="34" charset="0"/>
              </a:rPr>
              <a:t>Stress Level</a:t>
            </a:r>
          </a:p>
        </p:txBody>
      </p:sp>
      <p:sp>
        <p:nvSpPr>
          <p:cNvPr id="86044" name="Text Box 28"/>
          <p:cNvSpPr txBox="1">
            <a:spLocks noChangeArrowheads="1"/>
          </p:cNvSpPr>
          <p:nvPr/>
        </p:nvSpPr>
        <p:spPr bwMode="auto">
          <a:xfrm>
            <a:off x="5867400" y="1600200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Low</a:t>
            </a:r>
          </a:p>
        </p:txBody>
      </p:sp>
      <p:sp>
        <p:nvSpPr>
          <p:cNvPr id="2" name="Text Box 28">
            <a:extLst>
              <a:ext uri="{FF2B5EF4-FFF2-40B4-BE49-F238E27FC236}">
                <a16:creationId xmlns:a16="http://schemas.microsoft.com/office/drawing/2014/main" id="{37B95ADE-AA04-F36A-8980-61162CAF0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052935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Medium</a:t>
            </a:r>
          </a:p>
        </p:txBody>
      </p:sp>
      <p:sp>
        <p:nvSpPr>
          <p:cNvPr id="3" name="Text Box 28">
            <a:extLst>
              <a:ext uri="{FF2B5EF4-FFF2-40B4-BE49-F238E27FC236}">
                <a16:creationId xmlns:a16="http://schemas.microsoft.com/office/drawing/2014/main" id="{7395380A-0DEF-9D67-DD0F-95C267D10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4390" y="2544939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High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4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533400" y="423863"/>
            <a:ext cx="82296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0070C0"/>
                </a:solidFill>
              </a:rPr>
              <a:t>Primary Appraisal, Secondary Appraisal and the Volcano that Destroyed (almost) Washington State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70C0"/>
                </a:solidFill>
              </a:rPr>
              <a:t>Pennebaker &amp; Newtson, 1983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76200" y="1828800"/>
            <a:ext cx="89916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Primary appraisal</a:t>
            </a:r>
            <a:r>
              <a:rPr lang="en-US" altLang="en-US" sz="2400" dirty="0"/>
              <a:t>:  Determine event: Positive, negative, neutral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	If negative:     </a:t>
            </a:r>
            <a:r>
              <a:rPr lang="en-US" altLang="en-US" sz="2400" i="1" dirty="0"/>
              <a:t>Harm = damage done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/>
              <a:t>			Threat = Potential harm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i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Challenge or Threat Response = </a:t>
            </a:r>
            <a:r>
              <a:rPr lang="en-US" altLang="en-US" sz="2000" b="1" u="sng" dirty="0"/>
              <a:t>Appraised</a:t>
            </a:r>
            <a:r>
              <a:rPr lang="en-US" altLang="en-US" sz="2000" b="1" dirty="0"/>
              <a:t> ability to manage event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Pennebaker Interviewed people who: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/>
              <a:t>      </a:t>
            </a:r>
            <a:r>
              <a:rPr lang="en-US" altLang="en-US" sz="2200" i="1" dirty="0"/>
              <a:t>Had been flooded due to volcano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i="1" dirty="0"/>
              <a:t>      Were in path of possible flood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i="1" dirty="0"/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5943600" y="61722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Mt. St.Helens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152400" y="5397500"/>
            <a:ext cx="5486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/>
              <a:t>Who felt more stress?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i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/>
              <a:t>	__ Damaged by volcano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/>
              <a:t>	__ Waiting for possible damage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629602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685800" y="479425"/>
            <a:ext cx="815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Temporal Dimension of Stress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966787" y="2076427"/>
            <a:ext cx="7467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Your Stress is highest:	___ When informed of the stressor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	___ The day before the stressor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	___ The day of the stressor</a:t>
            </a:r>
          </a:p>
        </p:txBody>
      </p:sp>
      <p:grpSp>
        <p:nvGrpSpPr>
          <p:cNvPr id="92169" name="Group 9"/>
          <p:cNvGrpSpPr>
            <a:grpSpLocks/>
          </p:cNvGrpSpPr>
          <p:nvPr/>
        </p:nvGrpSpPr>
        <p:grpSpPr bwMode="auto">
          <a:xfrm>
            <a:off x="3505200" y="1600200"/>
            <a:ext cx="533400" cy="1600200"/>
            <a:chOff x="2208" y="1200"/>
            <a:chExt cx="336" cy="1008"/>
          </a:xfrm>
        </p:grpSpPr>
        <p:sp>
          <p:nvSpPr>
            <p:cNvPr id="18439" name="Text Box 6"/>
            <p:cNvSpPr txBox="1">
              <a:spLocks noChangeArrowheads="1"/>
            </p:cNvSpPr>
            <p:nvPr/>
          </p:nvSpPr>
          <p:spPr bwMode="auto">
            <a:xfrm>
              <a:off x="2208" y="1200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18440" name="Text Box 7"/>
            <p:cNvSpPr txBox="1">
              <a:spLocks noChangeArrowheads="1"/>
            </p:cNvSpPr>
            <p:nvPr/>
          </p:nvSpPr>
          <p:spPr bwMode="auto">
            <a:xfrm>
              <a:off x="2208" y="158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18441" name="Text Box 8"/>
            <p:cNvSpPr txBox="1">
              <a:spLocks noChangeArrowheads="1"/>
            </p:cNvSpPr>
            <p:nvPr/>
          </p:nvSpPr>
          <p:spPr bwMode="auto">
            <a:xfrm>
              <a:off x="2208" y="1920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2400" b="1">
                <a:solidFill>
                  <a:srgbClr val="FF0000"/>
                </a:solidFill>
              </a:endParaRPr>
            </a:p>
          </p:txBody>
        </p:sp>
      </p:grpSp>
      <p:pic>
        <p:nvPicPr>
          <p:cNvPr id="184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31255"/>
            <a:ext cx="39147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AA2F8246-E9EA-23A1-F5C9-321C64B7A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10567"/>
            <a:ext cx="861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You are informed of a major stressor (e.g., big exam) will occur in 6 weeks.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8024</TotalTime>
  <Words>1342</Words>
  <Application>Microsoft Office PowerPoint</Application>
  <PresentationFormat>On-screen Show (4:3)</PresentationFormat>
  <Paragraphs>188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Arial Narrow</vt:lpstr>
      <vt:lpstr>Times New Roman</vt:lpstr>
      <vt:lpstr>Wingdings</vt:lpstr>
      <vt:lpstr>Pixel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Kent Harber</dc:creator>
  <cp:lastModifiedBy>Kent Harber</cp:lastModifiedBy>
  <cp:revision>155</cp:revision>
  <cp:lastPrinted>2024-02-08T16:19:28Z</cp:lastPrinted>
  <dcterms:created xsi:type="dcterms:W3CDTF">1601-01-01T00:00:00Z</dcterms:created>
  <dcterms:modified xsi:type="dcterms:W3CDTF">2024-02-08T16:23:54Z</dcterms:modified>
</cp:coreProperties>
</file>