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33" r:id="rId2"/>
    <p:sldId id="344" r:id="rId3"/>
    <p:sldId id="334" r:id="rId4"/>
    <p:sldId id="336" r:id="rId5"/>
    <p:sldId id="283" r:id="rId6"/>
    <p:sldId id="328" r:id="rId7"/>
    <p:sldId id="339" r:id="rId8"/>
    <p:sldId id="332" r:id="rId9"/>
    <p:sldId id="284" r:id="rId10"/>
    <p:sldId id="285" r:id="rId11"/>
    <p:sldId id="286" r:id="rId12"/>
    <p:sldId id="309" r:id="rId13"/>
    <p:sldId id="287" r:id="rId14"/>
    <p:sldId id="310" r:id="rId15"/>
    <p:sldId id="331" r:id="rId16"/>
    <p:sldId id="321" r:id="rId17"/>
    <p:sldId id="289" r:id="rId18"/>
    <p:sldId id="343" r:id="rId19"/>
    <p:sldId id="290" r:id="rId20"/>
    <p:sldId id="347" r:id="rId21"/>
    <p:sldId id="348" r:id="rId22"/>
    <p:sldId id="326" r:id="rId23"/>
    <p:sldId id="317" r:id="rId24"/>
    <p:sldId id="323" r:id="rId25"/>
    <p:sldId id="324" r:id="rId26"/>
    <p:sldId id="346" r:id="rId27"/>
    <p:sldId id="345" r:id="rId28"/>
    <p:sldId id="325" r:id="rId29"/>
    <p:sldId id="330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14" autoAdjust="0"/>
  </p:normalViewPr>
  <p:slideViewPr>
    <p:cSldViewPr>
      <p:cViewPr varScale="1">
        <p:scale>
          <a:sx n="105" d="100"/>
          <a:sy n="105" d="100"/>
        </p:scale>
        <p:origin x="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i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i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5C36-5837-4BE3-BEBD-B9708B899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29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1A1D0-87EB-4A9A-B2BA-EE296B3EE4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83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4A098-456D-4116-ABE5-79A318DAD8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01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7BAEF-659C-4D92-A64B-DEB7C7B182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EFBE4-C4D2-494A-B171-B7A6D2B8C0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3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1CA0B-A7A5-4754-9C06-229BCC61D7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71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85551-9D4E-4DAF-B692-3AE647F8CB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88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D59DF-758E-4998-8B5B-8254E862979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5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A9664-A04A-41C7-A8E7-EA021B7224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1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740F1-DBE4-4C49-8F53-AB837B1431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8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884B79-8E5D-4600-B336-4D64C4B8CEE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8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latin typeface="Arial Black" panose="020B0A04020102020204" pitchFamily="34" charset="0"/>
              </a:defRPr>
            </a:lvl1pPr>
          </a:lstStyle>
          <a:p>
            <a:fld id="{1AB3D062-AC88-4BE0-9FFD-0E86CB0CE7C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i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i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i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i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i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i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i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914400" y="457200"/>
            <a:ext cx="723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0" dirty="0">
                <a:solidFill>
                  <a:srgbClr val="0070C0"/>
                </a:solidFill>
              </a:rPr>
              <a:t>ANNOUNCEMENTS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04800" y="1720840"/>
            <a:ext cx="8458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0" dirty="0"/>
              <a:t>		</a:t>
            </a:r>
            <a:r>
              <a:rPr lang="en-US" altLang="en-US" sz="2400" b="1" i="0" u="sng" dirty="0"/>
              <a:t>Quiz 1   </a:t>
            </a:r>
            <a:r>
              <a:rPr lang="en-US" altLang="en-US" sz="2400" i="0" u="sng" dirty="0"/>
              <a:t>THURSDAY FEB 8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	Covers Class 1 through Class 7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	Administered at start of class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	15 Questions + 2 Extra Credit Questions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	All questions multiple choice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	Questions similar in format to review questions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	25 min. to complete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	Feb. 8 lecture will be shortened accordingly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2225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0">
              <a:latin typeface="Times New Roman" panose="02020603050405020304" pitchFamily="18" charset="0"/>
            </a:endParaRPr>
          </a:p>
        </p:txBody>
      </p:sp>
      <p:graphicFrame>
        <p:nvGraphicFramePr>
          <p:cNvPr id="63588" name="Group 100"/>
          <p:cNvGraphicFramePr>
            <a:graphicFrameLocks noGrp="1"/>
          </p:cNvGraphicFramePr>
          <p:nvPr/>
        </p:nvGraphicFramePr>
        <p:xfrm>
          <a:off x="457200" y="2895600"/>
          <a:ext cx="8367713" cy="2409825"/>
        </p:xfrm>
        <a:graphic>
          <a:graphicData uri="http://schemas.openxmlformats.org/drawingml/2006/table">
            <a:tbl>
              <a:tblPr/>
              <a:tblGrid>
                <a:gridCol w="2789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Acute Pain</a:t>
                      </a:r>
                      <a:endParaRPr kumimoji="0" lang="en-US" alt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Chronic Pain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Causes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specific injury --&gt;          tissue damage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Acute episode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Self Limiting?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No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Duration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Less than 6 months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+ months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Responsive to pain killers?</a:t>
                      </a:r>
                      <a:endParaRPr kumimoji="0" lang="en-US" altLang="en-US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Yes</a:t>
                      </a: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Minimally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47" name="Text Box 101"/>
          <p:cNvSpPr txBox="1">
            <a:spLocks noChangeArrowheads="1"/>
          </p:cNvSpPr>
          <p:nvPr/>
        </p:nvSpPr>
        <p:spPr bwMode="auto">
          <a:xfrm>
            <a:off x="2362200" y="838200"/>
            <a:ext cx="4953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 dirty="0">
                <a:solidFill>
                  <a:srgbClr val="3333FF"/>
                </a:solidFill>
                <a:latin typeface="Arial Narrow" panose="020B0606020202030204" pitchFamily="34" charset="0"/>
              </a:rPr>
              <a:t>Acute Pain vs.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 dirty="0">
                <a:solidFill>
                  <a:srgbClr val="3333FF"/>
                </a:solidFill>
                <a:latin typeface="Arial Narrow" panose="020B0606020202030204" pitchFamily="34" charset="0"/>
              </a:rPr>
              <a:t>Chronic Pain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4966"/>
          <a:stretch/>
        </p:blipFill>
        <p:spPr>
          <a:xfrm>
            <a:off x="706870" y="227966"/>
            <a:ext cx="1666875" cy="2332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14"/>
          <a:stretch/>
        </p:blipFill>
        <p:spPr>
          <a:xfrm>
            <a:off x="7098145" y="806931"/>
            <a:ext cx="1969655" cy="141874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2438400" y="1143000"/>
            <a:ext cx="1196109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062517" y="1203483"/>
            <a:ext cx="1481283" cy="6638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88636" y="1200727"/>
            <a:ext cx="6248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a.  </a:t>
            </a:r>
            <a:r>
              <a:rPr lang="en-US" altLang="en-US" sz="2400" b="1" i="0" dirty="0">
                <a:latin typeface="Arial Narrow" panose="020B0606020202030204" pitchFamily="34" charset="0"/>
              </a:rPr>
              <a:t>Benign pain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1.   Lasts for at least 6 mos.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2.   Non-responsive to treatment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3.   Example:  lower back pain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b.  </a:t>
            </a:r>
            <a:r>
              <a:rPr lang="en-US" altLang="en-US" sz="2400" b="1" i="0" dirty="0">
                <a:latin typeface="Arial Narrow" panose="020B0606020202030204" pitchFamily="34" charset="0"/>
              </a:rPr>
              <a:t>Recurrent acute pain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1.  Repeated episodes of sharp, acute pain,                                    	      with pain free periods in between.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2.  Last for at least 6 mos.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3.  Example:  Migraine headaches.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c.  </a:t>
            </a:r>
            <a:r>
              <a:rPr lang="en-US" altLang="en-US" sz="2400" b="1" i="0" dirty="0">
                <a:latin typeface="Arial Narrow" panose="020B0606020202030204" pitchFamily="34" charset="0"/>
              </a:rPr>
              <a:t>Chronic progressive pain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1.  Duration: at least 6 mos.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2.  Increases in severity over time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	3.  Example:  Cancer, degenerate diseases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Types of Chronic Pain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246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29200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17145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371600" y="6858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Life Meaning of Chronic Pain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600200" y="3128963"/>
            <a:ext cx="541020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Emotional toll:  Depression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Work / Independence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Social / interpersonal implications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Leisure activities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Income / Standard of Living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Declined ability to deal with other life stresses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04800" y="1692275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You are in car accident, suffer chronic back pain that severely reduces your freedom of movement. What areas of your life would be affected?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28963"/>
            <a:ext cx="2247900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447800" y="1714500"/>
            <a:ext cx="6781800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i="0">
                <a:latin typeface="Arial Narrow" panose="020B0606020202030204" pitchFamily="34" charset="0"/>
              </a:rPr>
              <a:t>1.  Counterproductive coping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a.  Isolation	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b.  Negative beliefs</a:t>
            </a:r>
          </a:p>
          <a:p>
            <a:endParaRPr lang="en-US" altLang="en-US" i="0">
              <a:latin typeface="Arial Narrow" panose="020B0606020202030204" pitchFamily="34" charset="0"/>
            </a:endParaRPr>
          </a:p>
          <a:p>
            <a:r>
              <a:rPr lang="en-US" altLang="en-US" b="1" i="0">
                <a:latin typeface="Arial Narrow" panose="020B0606020202030204" pitchFamily="34" charset="0"/>
              </a:rPr>
              <a:t>2.   Social Support:</a:t>
            </a:r>
            <a:r>
              <a:rPr lang="en-US" altLang="en-US" i="0">
                <a:latin typeface="Arial Narrow" panose="020B0606020202030204" pitchFamily="34" charset="0"/>
              </a:rPr>
              <a:t>  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a.  Hazards of no support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b.  Hazards of positive support</a:t>
            </a:r>
          </a:p>
          <a:p>
            <a:endParaRPr lang="en-US" altLang="en-US" i="0">
              <a:latin typeface="Arial Narrow" panose="020B0606020202030204" pitchFamily="34" charset="0"/>
            </a:endParaRPr>
          </a:p>
          <a:p>
            <a:pPr>
              <a:buFontTx/>
              <a:buAutoNum type="arabicPeriod" startAt="3"/>
            </a:pPr>
            <a:r>
              <a:rPr lang="en-US" altLang="en-US" b="1" i="0">
                <a:latin typeface="Arial Narrow" panose="020B0606020202030204" pitchFamily="34" charset="0"/>
              </a:rPr>
              <a:t>Negative stereotypes</a:t>
            </a:r>
          </a:p>
          <a:p>
            <a:pPr>
              <a:buFontTx/>
              <a:buAutoNum type="arabicPeriod" startAt="3"/>
            </a:pPr>
            <a:endParaRPr lang="en-US" altLang="en-US" b="1" i="0">
              <a:latin typeface="Arial Narrow" panose="020B0606020202030204" pitchFamily="34" charset="0"/>
            </a:endParaRPr>
          </a:p>
          <a:p>
            <a:pPr>
              <a:buFontTx/>
              <a:buAutoNum type="arabicPeriod" startAt="4"/>
            </a:pPr>
            <a:r>
              <a:rPr lang="en-US" altLang="en-US" b="1" i="0">
                <a:latin typeface="Arial Narrow" panose="020B0606020202030204" pitchFamily="34" charset="0"/>
              </a:rPr>
              <a:t>Medical complications and risks</a:t>
            </a:r>
          </a:p>
          <a:p>
            <a:pPr>
              <a:buFontTx/>
              <a:buAutoNum type="arabicPeriod" startAt="4"/>
            </a:pPr>
            <a:endParaRPr lang="en-US" altLang="en-US" b="1" i="0">
              <a:latin typeface="Arial Narrow" panose="020B0606020202030204" pitchFamily="34" charset="0"/>
            </a:endParaRPr>
          </a:p>
          <a:p>
            <a:r>
              <a:rPr lang="en-US" altLang="en-US" b="1" i="0">
                <a:latin typeface="Arial Narrow" panose="020B0606020202030204" pitchFamily="34" charset="0"/>
              </a:rPr>
              <a:t>5.   Double binds (1-4, above)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Psycho-social Complications of Chronic Pain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72415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Pain Prone Personality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2004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8600" y="1692275"/>
            <a:ext cx="510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>
                <a:latin typeface="Arial Narrow" panose="020B0606020202030204" pitchFamily="34" charset="0"/>
              </a:rPr>
              <a:t>Are some personalities more prone to experiencing, reporting pain?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04800" y="2743200"/>
            <a:ext cx="8839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>
                <a:latin typeface="Arial Narrow" panose="020B0606020202030204" pitchFamily="34" charset="0"/>
              </a:rPr>
              <a:t>MMPI </a:t>
            </a:r>
            <a:r>
              <a:rPr lang="en-US" altLang="en-US" sz="2400" i="0">
                <a:latin typeface="Arial Narrow" panose="020B0606020202030204" pitchFamily="34" charset="0"/>
              </a:rPr>
              <a:t>= Minnesota Multiphasic Personality Inventory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a. </a:t>
            </a:r>
            <a:r>
              <a:rPr lang="en-US" altLang="en-US" sz="2400" b="1" i="0">
                <a:latin typeface="Arial Narrow" panose="020B0606020202030204" pitchFamily="34" charset="0"/>
              </a:rPr>
              <a:t>Acute pain pats</a:t>
            </a:r>
            <a:r>
              <a:rPr lang="en-US" altLang="en-US" sz="2400" i="0">
                <a:latin typeface="Arial Narrow" panose="020B0606020202030204" pitchFamily="34" charset="0"/>
              </a:rPr>
              <a:t>: 	</a:t>
            </a:r>
            <a:r>
              <a:rPr lang="en-US" altLang="en-US" sz="2400" i="0" u="sng">
                <a:latin typeface="Arial Narrow" panose="020B0606020202030204" pitchFamily="34" charset="0"/>
              </a:rPr>
              <a:t>Hypochondriasis </a:t>
            </a:r>
            <a:r>
              <a:rPr lang="en-US" altLang="en-US" sz="2400" i="0">
                <a:latin typeface="Arial Narrow" panose="020B0606020202030204" pitchFamily="34" charset="0"/>
              </a:rPr>
              <a:t>– overly attend to body                    			</a:t>
            </a:r>
            <a:r>
              <a:rPr lang="en-US" altLang="en-US" sz="2400" i="0" u="sng">
                <a:latin typeface="Arial Narrow" panose="020B0606020202030204" pitchFamily="34" charset="0"/>
              </a:rPr>
              <a:t>Hysteria</a:t>
            </a:r>
            <a:r>
              <a:rPr lang="en-US" altLang="en-US" sz="2400" i="0">
                <a:latin typeface="Arial Narrow" panose="020B0606020202030204" pitchFamily="34" charset="0"/>
              </a:rPr>
              <a:t> – extreme emotionality/exaggerate symps.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b. </a:t>
            </a:r>
            <a:r>
              <a:rPr lang="en-US" altLang="en-US" sz="2400" b="1" i="0">
                <a:latin typeface="Arial Narrow" panose="020B0606020202030204" pitchFamily="34" charset="0"/>
              </a:rPr>
              <a:t>Chronic pain pats</a:t>
            </a:r>
            <a:r>
              <a:rPr lang="en-US" altLang="en-US" sz="2400" i="0">
                <a:latin typeface="Arial Narrow" panose="020B0606020202030204" pitchFamily="34" charset="0"/>
              </a:rPr>
              <a:t>:	</a:t>
            </a:r>
            <a:r>
              <a:rPr lang="en-US" altLang="en-US" sz="2400" i="0" u="sng">
                <a:latin typeface="Arial Narrow" panose="020B0606020202030204" pitchFamily="34" charset="0"/>
              </a:rPr>
              <a:t>Neurotic triad</a:t>
            </a:r>
            <a:r>
              <a:rPr lang="en-US" altLang="en-US" sz="2400" i="0">
                <a:latin typeface="Arial Narrow" panose="020B0606020202030204" pitchFamily="34" charset="0"/>
              </a:rPr>
              <a:t>: Hypcondriasis + hysteria + depression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>
                <a:latin typeface="Arial Narrow" panose="020B0606020202030204" pitchFamily="34" charset="0"/>
              </a:rPr>
              <a:t>Secondary gain</a:t>
            </a:r>
            <a:r>
              <a:rPr lang="en-US" altLang="en-US" sz="2400" i="0">
                <a:latin typeface="Arial Narrow" panose="020B0606020202030204" pitchFamily="34" charset="0"/>
              </a:rPr>
              <a:t>:  What are social benefits of pain?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6172200" y="4800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Attention, special identity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52400" y="5257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>
                <a:latin typeface="Arial Narrow" panose="020B0606020202030204" pitchFamily="34" charset="0"/>
              </a:rPr>
              <a:t>“Functional type”:  </a:t>
            </a:r>
            <a:r>
              <a:rPr lang="en-US" altLang="en-US" sz="2400" i="0">
                <a:latin typeface="Arial Narrow" panose="020B0606020202030204" pitchFamily="34" charset="0"/>
              </a:rPr>
              <a:t>neurotic triad + schizo / psychopathology / paranoia</a:t>
            </a:r>
            <a:endParaRPr lang="en-US" altLang="en-US" sz="2400" b="1" i="0">
              <a:latin typeface="Arial Narrow" panose="020B0606020202030204" pitchFamily="34" charset="0"/>
            </a:endParaRP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228600" y="5867400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Danger of “Pain Prone Personality” concept?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3276600" y="58674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1.  Negative stereotypes		    2.  Causal 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  <p:bldP spid="89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1447800"/>
            <a:ext cx="7620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0">
                <a:latin typeface="Arial Narrow" panose="020B0606020202030204" pitchFamily="34" charset="0"/>
              </a:rPr>
              <a:t>1.  Infant rats have paw injected with irritant, or not.</a:t>
            </a:r>
          </a:p>
          <a:p>
            <a:pPr>
              <a:buFontTx/>
              <a:buChar char="•"/>
            </a:pPr>
            <a:endParaRPr lang="en-US" altLang="en-US" i="0">
              <a:latin typeface="Arial Narrow" panose="020B0606020202030204" pitchFamily="34" charset="0"/>
            </a:endParaRPr>
          </a:p>
          <a:p>
            <a:r>
              <a:rPr lang="en-US" altLang="en-US" i="0">
                <a:latin typeface="Arial Narrow" panose="020B0606020202030204" pitchFamily="34" charset="0"/>
              </a:rPr>
              <a:t>2.  Mature rats exposed to hot surface: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* To injured paw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* To uninjured paw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* "Control" rats</a:t>
            </a:r>
          </a:p>
          <a:p>
            <a:endParaRPr lang="en-US" altLang="en-US" i="0">
              <a:latin typeface="Arial Narrow" panose="020B0606020202030204" pitchFamily="34" charset="0"/>
            </a:endParaRPr>
          </a:p>
          <a:p>
            <a:r>
              <a:rPr lang="en-US" altLang="en-US" i="0">
                <a:latin typeface="Arial Narrow" panose="020B0606020202030204" pitchFamily="34" charset="0"/>
              </a:rPr>
              <a:t>3.  Injured rats respond quicker, but only for hurt paw</a:t>
            </a:r>
          </a:p>
          <a:p>
            <a:pPr>
              <a:buFontTx/>
              <a:buChar char="•"/>
            </a:pPr>
            <a:endParaRPr lang="en-US" altLang="en-US" i="0">
              <a:latin typeface="Arial Narrow" panose="020B0606020202030204" pitchFamily="34" charset="0"/>
            </a:endParaRPr>
          </a:p>
          <a:p>
            <a:r>
              <a:rPr lang="en-US" altLang="en-US" i="0">
                <a:latin typeface="Arial Narrow" panose="020B0606020202030204" pitchFamily="34" charset="0"/>
              </a:rPr>
              <a:t>4.  Injured rats have more pain-nerve endings</a:t>
            </a:r>
          </a:p>
          <a:p>
            <a:pPr>
              <a:buFontTx/>
              <a:buChar char="•"/>
            </a:pPr>
            <a:endParaRPr lang="en-US" altLang="en-US" i="0">
              <a:latin typeface="Arial Narrow" panose="020B0606020202030204" pitchFamily="34" charset="0"/>
            </a:endParaRPr>
          </a:p>
          <a:p>
            <a:r>
              <a:rPr lang="en-US" altLang="en-US" i="0">
                <a:latin typeface="Arial Narrow" panose="020B0606020202030204" pitchFamily="34" charset="0"/>
              </a:rPr>
              <a:t>5.  Implications for humans: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*  Surgery w/o anesthesia</a:t>
            </a:r>
          </a:p>
          <a:p>
            <a:r>
              <a:rPr lang="en-US" altLang="en-US" i="0">
                <a:latin typeface="Arial Narrow" panose="020B0606020202030204" pitchFamily="34" charset="0"/>
              </a:rPr>
              <a:t>	*  Treatment of premature infants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762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Early Trauma and Increased Pain Sensitivity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209800"/>
            <a:ext cx="21526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2805113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0" dirty="0">
                <a:latin typeface="Arial Narrow" panose="020B0606020202030204" pitchFamily="34" charset="0"/>
              </a:rPr>
              <a:t>Wrong model: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 i="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Pain </a:t>
            </a:r>
            <a:r>
              <a:rPr lang="en-US" altLang="en-US" sz="2400" i="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i="0" dirty="0">
                <a:latin typeface="Arial Narrow" panose="020B0606020202030204" pitchFamily="34" charset="0"/>
              </a:rPr>
              <a:t> Depression          --- What’s missing?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0" dirty="0">
                <a:latin typeface="Arial Narrow" panose="020B0606020202030204" pitchFamily="34" charset="0"/>
              </a:rPr>
              <a:t>Correct model:  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04800" y="5091113"/>
            <a:ext cx="83089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Pain </a:t>
            </a:r>
            <a:r>
              <a:rPr lang="en-US" altLang="en-US" sz="2400" i="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i="0" dirty="0">
                <a:latin typeface="Arial Narrow" panose="020B0606020202030204" pitchFamily="34" charset="0"/>
              </a:rPr>
              <a:t> </a:t>
            </a:r>
            <a:r>
              <a:rPr lang="en-US" altLang="en-US" sz="2400" b="1" i="0" dirty="0">
                <a:solidFill>
                  <a:srgbClr val="0070C0"/>
                </a:solidFill>
                <a:latin typeface="Arial Narrow" panose="020B0606020202030204" pitchFamily="34" charset="0"/>
              </a:rPr>
              <a:t>↓</a:t>
            </a:r>
            <a:r>
              <a:rPr lang="en-US" altLang="en-US" sz="2400" i="0" dirty="0">
                <a:solidFill>
                  <a:srgbClr val="0070C0"/>
                </a:solidFill>
                <a:latin typeface="Arial Narrow" panose="020B0606020202030204" pitchFamily="34" charset="0"/>
              </a:rPr>
              <a:t> activity </a:t>
            </a:r>
            <a:r>
              <a:rPr lang="en-US" altLang="en-US" sz="2400" i="0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i="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 i="0" dirty="0">
                <a:solidFill>
                  <a:srgbClr val="0070C0"/>
                </a:solidFill>
                <a:latin typeface="Arial Narrow" panose="020B0606020202030204" pitchFamily="34" charset="0"/>
              </a:rPr>
              <a:t>↓ </a:t>
            </a:r>
            <a:r>
              <a:rPr lang="en-US" altLang="en-US" sz="2400" i="0" dirty="0">
                <a:solidFill>
                  <a:srgbClr val="0070C0"/>
                </a:solidFill>
                <a:latin typeface="Arial Narrow" panose="020B0606020202030204" pitchFamily="34" charset="0"/>
              </a:rPr>
              <a:t>mastery </a:t>
            </a:r>
            <a:r>
              <a:rPr lang="en-US" altLang="en-US" sz="2400" i="0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i="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400" b="1" i="0" dirty="0">
                <a:solidFill>
                  <a:srgbClr val="0070C0"/>
                </a:solidFill>
                <a:latin typeface="Arial Narrow" panose="020B0606020202030204" pitchFamily="34" charset="0"/>
              </a:rPr>
              <a:t>↓ </a:t>
            </a:r>
            <a:r>
              <a:rPr lang="en-US" altLang="en-US" sz="2400" i="0" dirty="0">
                <a:solidFill>
                  <a:srgbClr val="0070C0"/>
                </a:solidFill>
                <a:latin typeface="Arial Narrow" panose="020B0606020202030204" pitchFamily="34" charset="0"/>
              </a:rPr>
              <a:t>control  </a:t>
            </a:r>
            <a:r>
              <a:rPr lang="en-US" altLang="en-US" sz="2400" i="0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i="0" dirty="0">
                <a:latin typeface="Arial Narrow" panose="020B0606020202030204" pitchFamily="34" charset="0"/>
              </a:rPr>
              <a:t> Depression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i="0" dirty="0">
              <a:latin typeface="Arial Narrow" panose="020B0606020202030204" pitchFamily="34" charset="0"/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057400" y="914400"/>
            <a:ext cx="541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Pain and Depression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64836" y="1612248"/>
            <a:ext cx="4572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0" dirty="0">
                <a:latin typeface="Arial Narrow" panose="020B0606020202030204" pitchFamily="34" charset="0"/>
              </a:rPr>
              <a:t>Drugs: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Topical, short acting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Opiates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Local anesthetic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General anesthetic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0" dirty="0">
                <a:latin typeface="Arial Narrow" panose="020B0606020202030204" pitchFamily="34" charset="0"/>
              </a:rPr>
              <a:t>Surgery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0" dirty="0">
              <a:latin typeface="Arial Narrow" panose="020B0606020202030204" pitchFamily="34" charset="0"/>
            </a:endParaRP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838200" y="589686"/>
            <a:ext cx="739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 dirty="0">
                <a:solidFill>
                  <a:srgbClr val="3333FF"/>
                </a:solidFill>
                <a:latin typeface="Arial Narrow" panose="020B0606020202030204" pitchFamily="34" charset="0"/>
              </a:rPr>
              <a:t>“MECHANICAL” PAIN REDUCTION TECHNIQUES</a:t>
            </a:r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7839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4876800"/>
            <a:ext cx="23907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48" y="4548109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612" y="4548109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3091"/>
          <a:stretch/>
        </p:blipFill>
        <p:spPr>
          <a:xfrm>
            <a:off x="6553200" y="2189938"/>
            <a:ext cx="20574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09600" y="638175"/>
            <a:ext cx="7391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 dirty="0">
                <a:solidFill>
                  <a:srgbClr val="3333FF"/>
                </a:solidFill>
                <a:latin typeface="Arial Narrow" panose="020B0606020202030204" pitchFamily="34" charset="0"/>
              </a:rPr>
              <a:t>“MECHANICAL” PAIN REDUCTION TECHNIQUES: Counter-irritation</a:t>
            </a: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86225"/>
            <a:ext cx="167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1143000" y="2514600"/>
            <a:ext cx="403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/>
              <a:t>Counter-irritation stim. Dorsal horn cells </a:t>
            </a:r>
            <a:r>
              <a:rPr lang="en-US" altLang="en-US" sz="2400" i="0" dirty="0">
                <a:sym typeface="Wingdings" panose="05000000000000000000" pitchFamily="2" charset="2"/>
              </a:rPr>
              <a:t> inhibit pain-transit cells.</a:t>
            </a:r>
            <a:endParaRPr lang="en-US" altLang="en-US" sz="2400" i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91000"/>
            <a:ext cx="1724025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457" y="4600575"/>
            <a:ext cx="200025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895" y="20574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8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45720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Biofeedback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Relaxation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Hypnosis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Acupuncture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Distraction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Guided Imagery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Cognitive Reframing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Pain Management Programs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143000" y="609600"/>
            <a:ext cx="716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“PSYCHOSOCIAL” PAIN REDUCTION TECHNIQUES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36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53010"/>
            <a:ext cx="23050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2153010"/>
            <a:ext cx="2438400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064" y="4267200"/>
            <a:ext cx="2141248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D185F8-366A-6FE5-3191-85DBE9AC97F3}"/>
              </a:ext>
            </a:extLst>
          </p:cNvPr>
          <p:cNvSpPr txBox="1"/>
          <p:nvPr/>
        </p:nvSpPr>
        <p:spPr>
          <a:xfrm>
            <a:off x="1295400" y="9144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rgbClr val="0070C0"/>
                </a:solidFill>
              </a:rPr>
              <a:t>Studying Tips for Quizzes and Tests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D36C7-4542-6086-D08A-A19309C80FA0}"/>
              </a:ext>
            </a:extLst>
          </p:cNvPr>
          <p:cNvSpPr txBox="1"/>
          <p:nvPr/>
        </p:nvSpPr>
        <p:spPr>
          <a:xfrm>
            <a:off x="723900" y="1828800"/>
            <a:ext cx="8077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i="0" dirty="0"/>
              <a:t>Start early—this weekend.  Class covers a lot of material.</a:t>
            </a:r>
          </a:p>
          <a:p>
            <a:pPr marL="457200" indent="-457200">
              <a:buAutoNum type="arabicPeriod"/>
            </a:pPr>
            <a:endParaRPr lang="en-US" sz="2200" i="0" dirty="0"/>
          </a:p>
          <a:p>
            <a:pPr marL="457200" indent="-457200">
              <a:buAutoNum type="arabicPeriod"/>
            </a:pPr>
            <a:r>
              <a:rPr lang="en-US" sz="2200" i="0" dirty="0"/>
              <a:t>Use Power Points</a:t>
            </a:r>
          </a:p>
          <a:p>
            <a:pPr marL="914400" lvl="1" indent="-457200">
              <a:buAutoNum type="alphaLcPeriod"/>
            </a:pPr>
            <a:r>
              <a:rPr lang="en-US" sz="2200" i="0" dirty="0"/>
              <a:t>If not on Power Points, not on the test</a:t>
            </a:r>
          </a:p>
          <a:p>
            <a:pPr marL="914400" lvl="1" indent="-457200">
              <a:buAutoNum type="alphaLcPeriod"/>
            </a:pPr>
            <a:r>
              <a:rPr lang="en-US" sz="2200" i="0" dirty="0"/>
              <a:t>Do not rely only on Power Points—use readings </a:t>
            </a:r>
          </a:p>
          <a:p>
            <a:pPr marL="914400" lvl="1" indent="-457200">
              <a:buAutoNum type="alphaLcPeriod"/>
            </a:pPr>
            <a:r>
              <a:rPr lang="en-US" sz="2200" i="0" dirty="0"/>
              <a:t>Read Power Points as “stories”.  What are main points?</a:t>
            </a:r>
          </a:p>
          <a:p>
            <a:pPr lvl="1"/>
            <a:r>
              <a:rPr lang="en-US" sz="2200" i="0" dirty="0"/>
              <a:t>	What are main themes, and what points support them?</a:t>
            </a:r>
          </a:p>
          <a:p>
            <a:pPr lvl="1"/>
            <a:endParaRPr lang="en-US" sz="2200" i="0" dirty="0"/>
          </a:p>
          <a:p>
            <a:pPr marL="457200" indent="-457200">
              <a:buAutoNum type="arabicPeriod" startAt="3"/>
            </a:pPr>
            <a:r>
              <a:rPr lang="en-US" sz="2200" i="0" dirty="0"/>
              <a:t>Use the Review Questions as guides to test questions.</a:t>
            </a:r>
          </a:p>
          <a:p>
            <a:pPr marL="457200" indent="-457200">
              <a:buAutoNum type="arabicPeriod" startAt="3"/>
            </a:pPr>
            <a:endParaRPr lang="en-US" sz="2200" i="0" dirty="0"/>
          </a:p>
          <a:p>
            <a:endParaRPr lang="en-US" sz="2200" i="0" dirty="0"/>
          </a:p>
        </p:txBody>
      </p:sp>
    </p:spTree>
    <p:extLst>
      <p:ext uri="{BB962C8B-B14F-4D97-AF65-F5344CB8AC3E}">
        <p14:creationId xmlns:p14="http://schemas.microsoft.com/office/powerpoint/2010/main" val="313749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F9DED-5334-CE9F-1069-2E86D195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416" y="670560"/>
            <a:ext cx="1281184" cy="1281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832B4-5FC9-C8B3-80EB-B6FAD8BCCCE2}"/>
              </a:ext>
            </a:extLst>
          </p:cNvPr>
          <p:cNvSpPr txBox="1"/>
          <p:nvPr/>
        </p:nvSpPr>
        <p:spPr>
          <a:xfrm>
            <a:off x="216981" y="33975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Treating Spinal Stenosis with Efficacy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0862C-A40B-36CD-6D06-1E774B961257}"/>
              </a:ext>
            </a:extLst>
          </p:cNvPr>
          <p:cNvSpPr txBox="1"/>
          <p:nvPr/>
        </p:nvSpPr>
        <p:spPr>
          <a:xfrm>
            <a:off x="7343683" y="2025288"/>
            <a:ext cx="1531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Carlo </a:t>
            </a:r>
            <a:r>
              <a:rPr lang="en-US" sz="1600" dirty="0" err="1"/>
              <a:t>Ammendolia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C238F-EE9C-6694-03C8-97568C11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1677085"/>
            <a:ext cx="1281183" cy="1281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C8111-C914-5B12-ED79-88EBF00C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81" y="1463148"/>
            <a:ext cx="2145220" cy="1427546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36C20A-9A65-4617-1552-8D1DA47E7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8800"/>
              </p:ext>
            </p:extLst>
          </p:nvPr>
        </p:nvGraphicFramePr>
        <p:xfrm>
          <a:off x="216981" y="3397746"/>
          <a:ext cx="7892256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3229">
                  <a:extLst>
                    <a:ext uri="{9D8B030D-6E8A-4147-A177-3AD203B41FA5}">
                      <a16:colId xmlns:a16="http://schemas.microsoft.com/office/drawing/2014/main" val="2731165574"/>
                    </a:ext>
                  </a:extLst>
                </a:gridCol>
                <a:gridCol w="730422">
                  <a:extLst>
                    <a:ext uri="{9D8B030D-6E8A-4147-A177-3AD203B41FA5}">
                      <a16:colId xmlns:a16="http://schemas.microsoft.com/office/drawing/2014/main" val="3482627524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2576636832"/>
                    </a:ext>
                  </a:extLst>
                </a:gridCol>
                <a:gridCol w="756487">
                  <a:extLst>
                    <a:ext uri="{9D8B030D-6E8A-4147-A177-3AD203B41FA5}">
                      <a16:colId xmlns:a16="http://schemas.microsoft.com/office/drawing/2014/main" val="3001694799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34110400"/>
                    </a:ext>
                  </a:extLst>
                </a:gridCol>
              </a:tblGrid>
              <a:tr h="5979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                      </a:t>
                      </a:r>
                      <a:r>
                        <a:rPr lang="en-US" sz="1600" dirty="0">
                          <a:effectLst/>
                        </a:rPr>
                        <a:t>SELF EFFICACY MEASURE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 At All True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Hardly True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Moderately True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Exactly True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591537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 I can always manage difficult problems if I try hard enough. 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0060542"/>
                  </a:ext>
                </a:extLst>
              </a:tr>
              <a:tr h="3051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 If someone opposes me, I can find the ways and means to get what I want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341108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 It’s easy for me to stick to my aims and accomplish my goals. 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85735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 I am confident I can deal efficiently with unexpected events. 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5023861"/>
                  </a:ext>
                </a:extLst>
              </a:tr>
              <a:tr h="298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5. Thanks to my resourcefulness, I know how to handle unforeseen situations.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198915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6. I can solve most problems if I invest the necessary effort.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563488"/>
                  </a:ext>
                </a:extLst>
              </a:tr>
              <a:tr h="298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7. I can remain calm when facing difficulties because I can rely on my coping abilities. 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57852"/>
                  </a:ext>
                </a:extLst>
              </a:tr>
              <a:tr h="2989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 When I am confronted with a problem, I can usually find several solutions. 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679673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9. When I am in trouble I can usually think of a solution. 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7808170"/>
                  </a:ext>
                </a:extLst>
              </a:tr>
              <a:tr h="1494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 I can usually handle whatever comes my way. 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6093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0025638-9187-29CF-07F7-EDC22263A1BD}"/>
              </a:ext>
            </a:extLst>
          </p:cNvPr>
          <p:cNvSpPr txBox="1"/>
          <p:nvPr/>
        </p:nvSpPr>
        <p:spPr>
          <a:xfrm>
            <a:off x="4495800" y="1677085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Degenerative, painful, limits mobility, activity</a:t>
            </a:r>
          </a:p>
        </p:txBody>
      </p:sp>
    </p:spTree>
    <p:extLst>
      <p:ext uri="{BB962C8B-B14F-4D97-AF65-F5344CB8AC3E}">
        <p14:creationId xmlns:p14="http://schemas.microsoft.com/office/powerpoint/2010/main" val="136376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F9DED-5334-CE9F-1069-2E86D195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67056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832B4-5FC9-C8B3-80EB-B6FAD8BCCCE2}"/>
              </a:ext>
            </a:extLst>
          </p:cNvPr>
          <p:cNvSpPr txBox="1"/>
          <p:nvPr/>
        </p:nvSpPr>
        <p:spPr>
          <a:xfrm>
            <a:off x="216981" y="33975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Treating Spinal Stenosis with Efficacy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0862C-A40B-36CD-6D06-1E774B961257}"/>
              </a:ext>
            </a:extLst>
          </p:cNvPr>
          <p:cNvSpPr txBox="1"/>
          <p:nvPr/>
        </p:nvSpPr>
        <p:spPr>
          <a:xfrm>
            <a:off x="6324600" y="284023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Carlo </a:t>
            </a:r>
            <a:r>
              <a:rPr lang="en-US" sz="1600" dirty="0" err="1"/>
              <a:t>Ammendolia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C238F-EE9C-6694-03C8-97568C11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1677085"/>
            <a:ext cx="1281183" cy="12811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C8111-C914-5B12-ED79-88EBF00CD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81" y="1463148"/>
            <a:ext cx="2145220" cy="1427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2CF150-7900-3D60-C9A6-739AA2033ADA}"/>
              </a:ext>
            </a:extLst>
          </p:cNvPr>
          <p:cNvSpPr txBox="1"/>
          <p:nvPr/>
        </p:nvSpPr>
        <p:spPr>
          <a:xfrm>
            <a:off x="533400" y="3471262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Method:  Exercises + Coaching + reframing</a:t>
            </a:r>
          </a:p>
          <a:p>
            <a:endParaRPr lang="en-US" i="0" dirty="0"/>
          </a:p>
          <a:p>
            <a:r>
              <a:rPr lang="en-US" i="0" dirty="0"/>
              <a:t>Outcomes:  	Pain lessened—somewhat</a:t>
            </a:r>
          </a:p>
          <a:p>
            <a:r>
              <a:rPr lang="en-US" i="0" dirty="0"/>
              <a:t>		Depression and defeat lessened</a:t>
            </a:r>
          </a:p>
          <a:p>
            <a:r>
              <a:rPr lang="en-US" i="0" dirty="0"/>
              <a:t>		Mobility—increased.</a:t>
            </a:r>
          </a:p>
          <a:p>
            <a:endParaRPr lang="en-US" i="0" dirty="0"/>
          </a:p>
          <a:p>
            <a:r>
              <a:rPr lang="en-US" i="0" dirty="0"/>
              <a:t>Take home Points:   Separating pain from goals, efficacy.</a:t>
            </a:r>
          </a:p>
          <a:p>
            <a:r>
              <a:rPr lang="en-US" i="0" dirty="0"/>
              <a:t>			 Role of social support, encouragement</a:t>
            </a:r>
          </a:p>
        </p:txBody>
      </p:sp>
    </p:spTree>
    <p:extLst>
      <p:ext uri="{BB962C8B-B14F-4D97-AF65-F5344CB8AC3E}">
        <p14:creationId xmlns:p14="http://schemas.microsoft.com/office/powerpoint/2010/main" val="4142072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830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Summary Benefits of Psychosocial Approaches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2152650"/>
            <a:ext cx="6781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Change meaning of experience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Provides skill set, reduces helplessness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Gives patients an active role in pain management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Success with techniques increases self-efficacy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Changes ways of thinking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Pain Relief Through Virtual Reality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518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Severe burns one of most painful conditions to treat: cleaning, re-bandaging excruciating.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52400" y="2057400"/>
            <a:ext cx="548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Pennebaker symptom research suggests that distraction should do what to pain?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52400" y="3048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Reduce it.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752600" y="3048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Why?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819400" y="3048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Competition of cues.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152400" y="3810000"/>
            <a:ext cx="5181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0" dirty="0" err="1">
                <a:latin typeface="Arial Narrow" panose="020B0606020202030204" pitchFamily="34" charset="0"/>
              </a:rPr>
              <a:t>SnowWorld</a:t>
            </a:r>
            <a:r>
              <a:rPr lang="en-US" altLang="en-US" sz="2400" i="0" dirty="0">
                <a:latin typeface="Arial Narrow" panose="020B0606020202030204" pitchFamily="34" charset="0"/>
              </a:rPr>
              <a:t>: Virtual Reality program designed for pain relief.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Patients enter </a:t>
            </a:r>
            <a:r>
              <a:rPr lang="en-US" altLang="en-US" sz="2400" i="0" dirty="0" err="1">
                <a:latin typeface="Arial Narrow" panose="020B0606020202030204" pitchFamily="34" charset="0"/>
              </a:rPr>
              <a:t>SnowWorld</a:t>
            </a:r>
            <a:r>
              <a:rPr lang="en-US" altLang="en-US" sz="2400" i="0" dirty="0">
                <a:latin typeface="Arial Narrow" panose="020B0606020202030204" pitchFamily="34" charset="0"/>
              </a:rPr>
              <a:t> during procedures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Shoot snowballs at snowmen, penguins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Report pain reductions 30%-50%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</a:rPr>
              <a:t>Note </a:t>
            </a:r>
            <a:r>
              <a:rPr lang="en-US" altLang="en-US" sz="2400" i="0" dirty="0" err="1">
                <a:latin typeface="Arial Narrow" panose="020B0606020202030204" pitchFamily="34" charset="0"/>
              </a:rPr>
              <a:t>SnowWorld</a:t>
            </a:r>
            <a:r>
              <a:rPr lang="en-US" altLang="en-US" sz="2400" i="0" dirty="0">
                <a:latin typeface="Arial Narrow" panose="020B0606020202030204" pitchFamily="34" charset="0"/>
              </a:rPr>
              <a:t> colors.  Why?</a:t>
            </a:r>
          </a:p>
        </p:txBody>
      </p:sp>
      <p:pic>
        <p:nvPicPr>
          <p:cNvPr id="19465" name="Picture 11" descr="University of Washington Harborview/HIT Lab's SnowWorld, pain distraction for burn patients (image by Stephen Dagadakis, copyright Hunter Hoffman, U.W. HITLa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2" descr="A pediatric burn patient shooting snowballs in SnowWorld while undergoing physical therapy (photo and copyright Hunter Hoffman, U.W. HITLa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362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  <p:bldP spid="962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114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1819275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454025" y="64135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0070C0"/>
                </a:solidFill>
              </a:rPr>
              <a:t>Why Do We Engage in Group Pain?</a:t>
            </a:r>
          </a:p>
        </p:txBody>
      </p:sp>
      <p:pic>
        <p:nvPicPr>
          <p:cNvPr id="2151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95475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41910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2105025"/>
            <a:ext cx="2057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95400" y="616311"/>
            <a:ext cx="6858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0" dirty="0">
                <a:solidFill>
                  <a:srgbClr val="0070C0"/>
                </a:solidFill>
                <a:latin typeface="Arial Narrow" panose="020B0606020202030204" pitchFamily="34" charset="0"/>
              </a:rPr>
              <a:t>Pain and Bonding Study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0" dirty="0">
                <a:solidFill>
                  <a:srgbClr val="0070C0"/>
                </a:solidFill>
                <a:latin typeface="Arial Narrow" panose="020B0606020202030204" pitchFamily="34" charset="0"/>
              </a:rPr>
              <a:t>Bastian, </a:t>
            </a:r>
            <a:r>
              <a:rPr lang="en-US" altLang="en-US" sz="1600" i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Jetten</a:t>
            </a:r>
            <a:r>
              <a:rPr lang="en-US" altLang="en-US" sz="1600" i="0" dirty="0">
                <a:solidFill>
                  <a:srgbClr val="0070C0"/>
                </a:solidFill>
                <a:latin typeface="Arial Narrow" panose="020B0606020202030204" pitchFamily="34" charset="0"/>
              </a:rPr>
              <a:t>, Ferris, 2014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122488"/>
            <a:ext cx="129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05025"/>
            <a:ext cx="1447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6"/>
          <a:stretch>
            <a:fillRect/>
          </a:stretch>
        </p:blipFill>
        <p:spPr bwMode="auto">
          <a:xfrm>
            <a:off x="261938" y="2319338"/>
            <a:ext cx="5032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1"/>
          <a:stretch>
            <a:fillRect/>
          </a:stretch>
        </p:blipFill>
        <p:spPr bwMode="auto">
          <a:xfrm>
            <a:off x="4854575" y="2425700"/>
            <a:ext cx="473075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2009775"/>
            <a:ext cx="2057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990600" y="3886200"/>
            <a:ext cx="282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/>
              <a:t>Pain Group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5867400" y="3886200"/>
            <a:ext cx="282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/>
              <a:t>Non-Pain Group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3352800" y="5124451"/>
            <a:ext cx="37655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feel part of this group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I feel loyalty to this group</a:t>
            </a: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H="1" flipV="1">
            <a:off x="3086100" y="4385109"/>
            <a:ext cx="1485900" cy="72823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EA17778-A992-DE03-DC4F-E5ECDFFDF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94073"/>
            <a:ext cx="82200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i="0" dirty="0">
                <a:solidFill>
                  <a:srgbClr val="0070C0"/>
                </a:solidFill>
                <a:latin typeface="Arial Narrow" panose="020B0606020202030204" pitchFamily="34" charset="0"/>
              </a:rPr>
              <a:t>Pain and Bonding Studies:  Closeness to Other Subjects </a:t>
            </a:r>
            <a:r>
              <a:rPr lang="en-US" altLang="en-US" sz="1600" i="0" dirty="0">
                <a:solidFill>
                  <a:srgbClr val="0070C0"/>
                </a:solidFill>
                <a:latin typeface="Arial Narrow" panose="020B0606020202030204" pitchFamily="34" charset="0"/>
              </a:rPr>
              <a:t>Bastian, Jetten, Ferris, 2014</a:t>
            </a:r>
          </a:p>
        </p:txBody>
      </p:sp>
      <p:pic>
        <p:nvPicPr>
          <p:cNvPr id="4" name="Picture 3" descr="A graph of different sizes of bars&#10;&#10;Description automatically generated with medium confidence">
            <a:extLst>
              <a:ext uri="{FF2B5EF4-FFF2-40B4-BE49-F238E27FC236}">
                <a16:creationId xmlns:a16="http://schemas.microsoft.com/office/drawing/2014/main" id="{DD7A59FC-4384-A8E5-781F-91E7203DB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8696"/>
            <a:ext cx="6781800" cy="44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6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14325" y="494073"/>
            <a:ext cx="82200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i="0" dirty="0">
                <a:solidFill>
                  <a:srgbClr val="0070C0"/>
                </a:solidFill>
                <a:latin typeface="Arial Narrow" panose="020B0606020202030204" pitchFamily="34" charset="0"/>
              </a:rPr>
              <a:t>Pain and Bonding Studies:  Cooperation and Generosity </a:t>
            </a:r>
            <a:r>
              <a:rPr lang="en-US" altLang="en-US" sz="1600" i="0" dirty="0">
                <a:solidFill>
                  <a:srgbClr val="0070C0"/>
                </a:solidFill>
                <a:latin typeface="Arial Narrow" panose="020B0606020202030204" pitchFamily="34" charset="0"/>
              </a:rPr>
              <a:t>Bastian, Jetten, Ferris, 2014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223260" y="3186331"/>
            <a:ext cx="282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solidFill>
                  <a:srgbClr val="FF0000"/>
                </a:solidFill>
              </a:rPr>
              <a:t>Pain Group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49225" y="5481637"/>
            <a:ext cx="282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solidFill>
                  <a:srgbClr val="00B0F0"/>
                </a:solidFill>
              </a:rPr>
              <a:t>Non-Pain Group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3244838" y="1883757"/>
            <a:ext cx="58717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0" dirty="0"/>
              <a:t>Cooperation Task</a:t>
            </a:r>
            <a:r>
              <a:rPr lang="en-US" altLang="en-US" sz="2400" i="0" dirty="0"/>
              <a:t>: Choose outcome that only benefits you (low score) vs outcome that benefits group (high score).</a:t>
            </a:r>
          </a:p>
        </p:txBody>
      </p:sp>
      <p:pic>
        <p:nvPicPr>
          <p:cNvPr id="22541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3071"/>
            <a:ext cx="2209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4258821"/>
            <a:ext cx="2114550" cy="131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445" y="3648294"/>
            <a:ext cx="3696710" cy="25627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819400" y="5257800"/>
            <a:ext cx="2819400" cy="22383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667000" y="2667000"/>
            <a:ext cx="3124200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8C5BBFA-1C75-351D-B3E1-663BDC16DEA0}"/>
              </a:ext>
            </a:extLst>
          </p:cNvPr>
          <p:cNvSpPr txBox="1"/>
          <p:nvPr/>
        </p:nvSpPr>
        <p:spPr>
          <a:xfrm>
            <a:off x="3869459" y="6167437"/>
            <a:ext cx="527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Higher number = more cooperation</a:t>
            </a:r>
          </a:p>
        </p:txBody>
      </p:sp>
    </p:spTree>
    <p:extLst>
      <p:ext uri="{BB962C8B-B14F-4D97-AF65-F5344CB8AC3E}">
        <p14:creationId xmlns:p14="http://schemas.microsoft.com/office/powerpoint/2010/main" val="2658640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81000" y="60483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0070C0"/>
                </a:solidFill>
              </a:rPr>
              <a:t>Why Would Pain Improve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0070C0"/>
                </a:solidFill>
              </a:rPr>
              <a:t>Group Cohesion?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371600" y="2362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Pain </a:t>
            </a:r>
            <a:r>
              <a:rPr lang="en-US" altLang="en-US" sz="2400" i="0">
                <a:latin typeface="Arial Narrow" panose="020B0606020202030204" pitchFamily="34" charset="0"/>
                <a:sym typeface="Wingdings" panose="05000000000000000000" pitchFamily="2" charset="2"/>
              </a:rPr>
              <a:t> endorphins (endogenous opioids)</a:t>
            </a:r>
            <a:endParaRPr lang="en-US" altLang="en-US" sz="2400" i="0">
              <a:latin typeface="Arial Narrow" panose="020B0606020202030204" pitchFamily="34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33400" y="19050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u="sng">
                <a:latin typeface="Arial Narrow" panose="020B0606020202030204" pitchFamily="34" charset="0"/>
              </a:rPr>
              <a:t>Misattribution Hypothesis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371600" y="28146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dirty="0">
                <a:latin typeface="Arial Narrow" panose="020B0606020202030204" pitchFamily="34" charset="0"/>
                <a:sym typeface="Wingdings" panose="05000000000000000000" pitchFamily="2" charset="2"/>
              </a:rPr>
              <a:t>Endorphins  elevate or depress mood?</a:t>
            </a:r>
            <a:endParaRPr lang="en-US" altLang="en-US" sz="2400" i="0" dirty="0">
              <a:latin typeface="Arial Narrow" panose="020B060602020203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95600" y="3200400"/>
            <a:ext cx="7620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1371600" y="33147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Positive mood applied to others </a:t>
            </a:r>
            <a:r>
              <a:rPr lang="en-US" altLang="en-US" sz="2400" i="0">
                <a:latin typeface="Arial Narrow" panose="020B0606020202030204" pitchFamily="34" charset="0"/>
                <a:sym typeface="Wingdings" panose="05000000000000000000" pitchFamily="2" charset="2"/>
              </a:rPr>
              <a:t> increased liking</a:t>
            </a:r>
            <a:endParaRPr lang="en-US" altLang="en-US" sz="2400" i="0">
              <a:latin typeface="Arial Narrow" panose="020B0606020202030204" pitchFamily="34" charset="0"/>
            </a:endParaRP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1447800" y="43434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Personal Pain </a:t>
            </a:r>
            <a:r>
              <a:rPr lang="en-US" altLang="en-US" sz="2400" i="0">
                <a:latin typeface="Arial Narrow" panose="020B0606020202030204" pitchFamily="34" charset="0"/>
                <a:sym typeface="Wingdings" panose="05000000000000000000" pitchFamily="2" charset="2"/>
              </a:rPr>
              <a:t> increased empathy</a:t>
            </a:r>
            <a:endParaRPr lang="en-US" altLang="en-US" sz="2400" i="0">
              <a:latin typeface="Arial Narrow" panose="020B0606020202030204" pitchFamily="34" charset="0"/>
            </a:endParaRP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609600" y="38862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u="sng">
                <a:latin typeface="Arial Narrow" panose="020B0606020202030204" pitchFamily="34" charset="0"/>
              </a:rPr>
              <a:t>Empathy Hypothesis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1447800" y="4795838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  <a:sym typeface="Wingdings" panose="05000000000000000000" pitchFamily="2" charset="2"/>
              </a:rPr>
              <a:t>Empathy  helping</a:t>
            </a:r>
            <a:endParaRPr lang="en-US" altLang="en-US" sz="2400" i="0">
              <a:latin typeface="Arial Narrow" panose="020B0606020202030204" pitchFamily="34" charset="0"/>
            </a:endParaRP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1524000" y="5791200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</a:rPr>
              <a:t>Personal Pain </a:t>
            </a:r>
            <a:r>
              <a:rPr lang="en-US" altLang="en-US" sz="2400" i="0">
                <a:latin typeface="Arial Narrow" panose="020B0606020202030204" pitchFamily="34" charset="0"/>
                <a:sym typeface="Wingdings" panose="05000000000000000000" pitchFamily="2" charset="2"/>
              </a:rPr>
              <a:t> isolation, do others understand my situation?</a:t>
            </a:r>
            <a:endParaRPr lang="en-US" altLang="en-US" sz="2400" i="0">
              <a:latin typeface="Arial Narrow" panose="020B0606020202030204" pitchFamily="34" charset="0"/>
            </a:endParaRP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609600" y="5334000"/>
            <a:ext cx="541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 u="sng">
                <a:latin typeface="Arial Narrow" panose="020B0606020202030204" pitchFamily="34" charset="0"/>
              </a:rPr>
              <a:t>Attunement Hypothesis</a:t>
            </a:r>
            <a:r>
              <a:rPr lang="en-US" altLang="en-US" sz="2400" i="0">
                <a:latin typeface="Arial Narrow" panose="020B0606020202030204" pitchFamily="34" charset="0"/>
              </a:rPr>
              <a:t> (reverse empathy)</a:t>
            </a:r>
            <a:endParaRPr lang="en-US" altLang="en-US" sz="2400" i="0" u="sng">
              <a:latin typeface="Arial Narrow" panose="020B0606020202030204" pitchFamily="34" charset="0"/>
            </a:endParaRP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1524000" y="6243638"/>
            <a:ext cx="701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0">
                <a:latin typeface="Arial Narrow" panose="020B0606020202030204" pitchFamily="34" charset="0"/>
                <a:sym typeface="Wingdings" panose="05000000000000000000" pitchFamily="2" charset="2"/>
              </a:rPr>
              <a:t>Shared pain  others understand me  liking, cooperation</a:t>
            </a:r>
            <a:endParaRPr lang="en-US" altLang="en-US" sz="2400" i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2E151914-BDCD-FA0B-175D-C5EE8CD8D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7848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0">
                <a:solidFill>
                  <a:srgbClr val="0070C0"/>
                </a:solidFill>
              </a:rPr>
              <a:t>PAIN MANAGEMENT AND                           BEHAVIORAL MENTAL HEALTH:                                                 POLICY APPROACH AND CAREER OPTION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F25EE63A-4CE0-A8BB-8123-CC9BAEBFE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 b="13055"/>
          <a:stretch>
            <a:fillRect/>
          </a:stretch>
        </p:blipFill>
        <p:spPr bwMode="auto">
          <a:xfrm>
            <a:off x="990600" y="1885950"/>
            <a:ext cx="79248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rgbClr val="0070C0"/>
                </a:solidFill>
              </a:rPr>
              <a:t>Review Question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Which of the following challenges the Cartesian model of pain?</a:t>
            </a:r>
          </a:p>
          <a:p>
            <a:endParaRPr lang="en-US" i="0" dirty="0"/>
          </a:p>
          <a:p>
            <a:r>
              <a:rPr lang="en-US" i="0" dirty="0"/>
              <a:t>___  The specificity model of pain</a:t>
            </a:r>
          </a:p>
          <a:p>
            <a:r>
              <a:rPr lang="en-US" i="0" dirty="0"/>
              <a:t>___  The pattern model of pain</a:t>
            </a:r>
          </a:p>
          <a:p>
            <a:r>
              <a:rPr lang="en-US" i="0" dirty="0"/>
              <a:t>___  The role of A-Delta pain fibers</a:t>
            </a:r>
          </a:p>
          <a:p>
            <a:r>
              <a:rPr lang="en-US" i="0" dirty="0"/>
              <a:t>___  The role of C pain fibers</a:t>
            </a:r>
          </a:p>
          <a:p>
            <a:r>
              <a:rPr lang="en-US" i="0" dirty="0"/>
              <a:t>___  World War II wounded soldiers’ response to pain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6DD07-E527-A28B-64A1-3072730A4441}"/>
              </a:ext>
            </a:extLst>
          </p:cNvPr>
          <p:cNvSpPr txBox="1"/>
          <p:nvPr/>
        </p:nvSpPr>
        <p:spPr>
          <a:xfrm>
            <a:off x="835152" y="456652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733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rgbClr val="0070C0"/>
                </a:solidFill>
              </a:rPr>
              <a:t>Review Question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By using a mirror box, Ramachandran was able to do what for people with phantom limbs?</a:t>
            </a:r>
          </a:p>
          <a:p>
            <a:endParaRPr lang="en-US" i="0" dirty="0"/>
          </a:p>
          <a:p>
            <a:r>
              <a:rPr lang="en-US" i="0" dirty="0"/>
              <a:t>___  Distract them from the trauma of losing a limb</a:t>
            </a:r>
          </a:p>
          <a:p>
            <a:r>
              <a:rPr lang="en-US" i="0" dirty="0"/>
              <a:t>___  Relieve them from the pain in their phantom limb</a:t>
            </a:r>
          </a:p>
          <a:p>
            <a:r>
              <a:rPr lang="en-US" i="0" dirty="0"/>
              <a:t>___  Provide a way for others to empathize with them</a:t>
            </a:r>
          </a:p>
          <a:p>
            <a:r>
              <a:rPr lang="en-US" i="0" dirty="0"/>
              <a:t>___  Help them develop new skills </a:t>
            </a:r>
          </a:p>
          <a:p>
            <a:r>
              <a:rPr lang="en-US" i="0" dirty="0"/>
              <a:t>___  None of the above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EDE7D-24FD-07C5-4687-62576F1D5890}"/>
              </a:ext>
            </a:extLst>
          </p:cNvPr>
          <p:cNvSpPr txBox="1"/>
          <p:nvPr/>
        </p:nvSpPr>
        <p:spPr>
          <a:xfrm>
            <a:off x="600456" y="3458527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245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600200" y="4572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i="0">
                <a:solidFill>
                  <a:srgbClr val="3333FF"/>
                </a:solidFill>
                <a:latin typeface="Arial Narrow" panose="020B0606020202030204" pitchFamily="34" charset="0"/>
              </a:rPr>
              <a:t>Class 6: Pain II</a:t>
            </a:r>
          </a:p>
        </p:txBody>
      </p:sp>
      <p:pic>
        <p:nvPicPr>
          <p:cNvPr id="307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4457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2400" y="6262688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Injury to Periphery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7319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2249"/>
          <a:stretch>
            <a:fillRect/>
          </a:stretch>
        </p:blipFill>
        <p:spPr bwMode="auto">
          <a:xfrm>
            <a:off x="4800600" y="3338513"/>
            <a:ext cx="3594100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Oval 8"/>
          <p:cNvSpPr>
            <a:spLocks noChangeArrowheads="1"/>
          </p:cNvSpPr>
          <p:nvPr/>
        </p:nvSpPr>
        <p:spPr bwMode="auto">
          <a:xfrm>
            <a:off x="6781800" y="1143000"/>
            <a:ext cx="19050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7010400" y="1447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Emotions</a:t>
            </a:r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V="1">
            <a:off x="381000" y="4419600"/>
            <a:ext cx="381000" cy="1600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5"/>
          <p:cNvSpPr>
            <a:spLocks noChangeShapeType="1"/>
          </p:cNvSpPr>
          <p:nvPr/>
        </p:nvSpPr>
        <p:spPr bwMode="auto">
          <a:xfrm flipV="1">
            <a:off x="916709" y="4343400"/>
            <a:ext cx="3810000" cy="228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Oval 14"/>
          <p:cNvSpPr>
            <a:spLocks noChangeArrowheads="1"/>
          </p:cNvSpPr>
          <p:nvPr/>
        </p:nvSpPr>
        <p:spPr bwMode="auto">
          <a:xfrm>
            <a:off x="4016375" y="685800"/>
            <a:ext cx="2384425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4038600" y="10668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Memories of previous injuries</a:t>
            </a:r>
          </a:p>
        </p:txBody>
      </p:sp>
      <p:sp>
        <p:nvSpPr>
          <p:cNvPr id="5131" name="Oval 19"/>
          <p:cNvSpPr>
            <a:spLocks noChangeArrowheads="1"/>
          </p:cNvSpPr>
          <p:nvPr/>
        </p:nvSpPr>
        <p:spPr bwMode="auto">
          <a:xfrm>
            <a:off x="2438400" y="2209800"/>
            <a:ext cx="21336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2819400" y="27733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 Narrow" panose="020B0606020202030204" pitchFamily="34" charset="0"/>
              </a:rPr>
              <a:t>OWW!!</a:t>
            </a:r>
          </a:p>
        </p:txBody>
      </p:sp>
      <p:sp>
        <p:nvSpPr>
          <p:cNvPr id="5133" name="Line 21"/>
          <p:cNvSpPr>
            <a:spLocks noChangeShapeType="1"/>
          </p:cNvSpPr>
          <p:nvPr/>
        </p:nvSpPr>
        <p:spPr bwMode="auto">
          <a:xfrm flipH="1" flipV="1">
            <a:off x="3810000" y="38862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22"/>
          <p:cNvSpPr>
            <a:spLocks noChangeShapeType="1"/>
          </p:cNvSpPr>
          <p:nvPr/>
        </p:nvSpPr>
        <p:spPr bwMode="auto">
          <a:xfrm flipV="1">
            <a:off x="3276600" y="1447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23"/>
          <p:cNvSpPr>
            <a:spLocks noChangeShapeType="1"/>
          </p:cNvSpPr>
          <p:nvPr/>
        </p:nvSpPr>
        <p:spPr bwMode="auto">
          <a:xfrm>
            <a:off x="5638800" y="6858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24"/>
          <p:cNvSpPr>
            <a:spLocks noChangeShapeType="1"/>
          </p:cNvSpPr>
          <p:nvPr/>
        </p:nvSpPr>
        <p:spPr bwMode="auto">
          <a:xfrm flipH="1">
            <a:off x="6553200" y="2362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25"/>
          <p:cNvSpPr>
            <a:spLocks noChangeShapeType="1"/>
          </p:cNvSpPr>
          <p:nvPr/>
        </p:nvSpPr>
        <p:spPr bwMode="auto">
          <a:xfrm>
            <a:off x="1447800" y="2819400"/>
            <a:ext cx="2819400" cy="3505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152400" y="7620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Neuromodule Model</a:t>
            </a:r>
          </a:p>
        </p:txBody>
      </p:sp>
      <p:sp>
        <p:nvSpPr>
          <p:cNvPr id="5139" name="Line 27"/>
          <p:cNvSpPr>
            <a:spLocks noChangeShapeType="1"/>
          </p:cNvSpPr>
          <p:nvPr/>
        </p:nvSpPr>
        <p:spPr bwMode="auto">
          <a:xfrm flipH="1" flipV="1">
            <a:off x="3048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8"/>
          <p:cNvSpPr>
            <a:spLocks noChangeShapeType="1"/>
          </p:cNvSpPr>
          <p:nvPr/>
        </p:nvSpPr>
        <p:spPr bwMode="auto">
          <a:xfrm flipV="1">
            <a:off x="762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 flipV="1">
            <a:off x="838200" y="4038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2400" y="6262688"/>
            <a:ext cx="2667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Injury to Periphery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17319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r="2249"/>
          <a:stretch>
            <a:fillRect/>
          </a:stretch>
        </p:blipFill>
        <p:spPr bwMode="auto">
          <a:xfrm>
            <a:off x="4800600" y="3338513"/>
            <a:ext cx="3594100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Oval 8"/>
          <p:cNvSpPr>
            <a:spLocks noChangeArrowheads="1"/>
          </p:cNvSpPr>
          <p:nvPr/>
        </p:nvSpPr>
        <p:spPr bwMode="auto">
          <a:xfrm>
            <a:off x="6781800" y="1143000"/>
            <a:ext cx="1905000" cy="1219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7010400" y="1447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Emotions</a:t>
            </a:r>
          </a:p>
        </p:txBody>
      </p:sp>
      <p:sp>
        <p:nvSpPr>
          <p:cNvPr id="5129" name="Oval 14"/>
          <p:cNvSpPr>
            <a:spLocks noChangeArrowheads="1"/>
          </p:cNvSpPr>
          <p:nvPr/>
        </p:nvSpPr>
        <p:spPr bwMode="auto">
          <a:xfrm>
            <a:off x="4016375" y="685800"/>
            <a:ext cx="2384425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4038600" y="10668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Memories of previous injuries</a:t>
            </a:r>
          </a:p>
        </p:txBody>
      </p:sp>
      <p:sp>
        <p:nvSpPr>
          <p:cNvPr id="5131" name="Oval 19"/>
          <p:cNvSpPr>
            <a:spLocks noChangeArrowheads="1"/>
          </p:cNvSpPr>
          <p:nvPr/>
        </p:nvSpPr>
        <p:spPr bwMode="auto">
          <a:xfrm>
            <a:off x="2438400" y="2209800"/>
            <a:ext cx="21336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32" name="Text Box 20"/>
          <p:cNvSpPr txBox="1">
            <a:spLocks noChangeArrowheads="1"/>
          </p:cNvSpPr>
          <p:nvPr/>
        </p:nvSpPr>
        <p:spPr bwMode="auto">
          <a:xfrm>
            <a:off x="2819400" y="2773363"/>
            <a:ext cx="129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latin typeface="Arial Narrow" panose="020B0606020202030204" pitchFamily="34" charset="0"/>
              </a:rPr>
              <a:t>OWW!!</a:t>
            </a:r>
          </a:p>
        </p:txBody>
      </p:sp>
      <p:sp>
        <p:nvSpPr>
          <p:cNvPr id="5133" name="Line 21"/>
          <p:cNvSpPr>
            <a:spLocks noChangeShapeType="1"/>
          </p:cNvSpPr>
          <p:nvPr/>
        </p:nvSpPr>
        <p:spPr bwMode="auto">
          <a:xfrm flipH="1" flipV="1">
            <a:off x="3810000" y="3886200"/>
            <a:ext cx="914400" cy="228600"/>
          </a:xfrm>
          <a:prstGeom prst="line">
            <a:avLst/>
          </a:prstGeom>
          <a:noFill/>
          <a:ln w="4445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22"/>
          <p:cNvSpPr>
            <a:spLocks noChangeShapeType="1"/>
          </p:cNvSpPr>
          <p:nvPr/>
        </p:nvSpPr>
        <p:spPr bwMode="auto">
          <a:xfrm flipV="1">
            <a:off x="3276600" y="1447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23"/>
          <p:cNvSpPr>
            <a:spLocks noChangeShapeType="1"/>
          </p:cNvSpPr>
          <p:nvPr/>
        </p:nvSpPr>
        <p:spPr bwMode="auto">
          <a:xfrm>
            <a:off x="5638800" y="6858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24"/>
          <p:cNvSpPr>
            <a:spLocks noChangeShapeType="1"/>
          </p:cNvSpPr>
          <p:nvPr/>
        </p:nvSpPr>
        <p:spPr bwMode="auto">
          <a:xfrm flipH="1">
            <a:off x="6553200" y="23622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25"/>
          <p:cNvSpPr>
            <a:spLocks noChangeShapeType="1"/>
          </p:cNvSpPr>
          <p:nvPr/>
        </p:nvSpPr>
        <p:spPr bwMode="auto">
          <a:xfrm>
            <a:off x="1447800" y="2819400"/>
            <a:ext cx="2819400" cy="3505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>
            <a:off x="152400" y="762000"/>
            <a:ext cx="3352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Neuromodule Model</a:t>
            </a:r>
          </a:p>
        </p:txBody>
      </p:sp>
      <p:sp>
        <p:nvSpPr>
          <p:cNvPr id="5139" name="Line 27"/>
          <p:cNvSpPr>
            <a:spLocks noChangeShapeType="1"/>
          </p:cNvSpPr>
          <p:nvPr/>
        </p:nvSpPr>
        <p:spPr bwMode="auto">
          <a:xfrm flipH="1" flipV="1">
            <a:off x="304800" y="3962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8"/>
          <p:cNvSpPr>
            <a:spLocks noChangeShapeType="1"/>
          </p:cNvSpPr>
          <p:nvPr/>
        </p:nvSpPr>
        <p:spPr bwMode="auto">
          <a:xfrm flipV="1">
            <a:off x="7620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9"/>
          <p:cNvSpPr>
            <a:spLocks noChangeShapeType="1"/>
          </p:cNvSpPr>
          <p:nvPr/>
        </p:nvSpPr>
        <p:spPr bwMode="auto">
          <a:xfrm flipV="1">
            <a:off x="838200" y="4038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838200" y="3962400"/>
            <a:ext cx="4953000" cy="609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09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00200" y="457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FF"/>
                </a:solidFill>
                <a:latin typeface="Arial Narrow" panose="020B0606020202030204" pitchFamily="34" charset="0"/>
              </a:rPr>
              <a:t>Neuromodule Approach to Pain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81000" y="1295400"/>
            <a:ext cx="85344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Fred. Lenz:  Locates brain cells 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panic attacks.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Smell and memory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Emotions launched via peripheral activity:                                                              Bite that pencil!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Neuromodules</a:t>
            </a:r>
            <a:r>
              <a:rPr lang="en-US" altLang="en-US" sz="2400" dirty="0">
                <a:latin typeface="Arial Narrow" panose="020B0606020202030204" pitchFamily="34" charset="0"/>
              </a:rPr>
              <a:t> may explain "pain epidemics” e.g., carpal-tunnel epidemic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Neuromodule</a:t>
            </a:r>
            <a:r>
              <a:rPr lang="en-US" altLang="en-US" sz="2400" dirty="0">
                <a:latin typeface="Arial Narrow" panose="020B0606020202030204" pitchFamily="34" charset="0"/>
              </a:rPr>
              <a:t> confirmed by new pain killers that reduce brain excitability.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latin typeface="Arial Narrow" panose="020B0606020202030204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Anti-epileptic drugs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Sea snail venom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ABT-594—from frogs. 							200X more powerful than morphine.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Take home point:  </a:t>
            </a:r>
            <a:r>
              <a:rPr lang="en-US" altLang="en-US" sz="2400" dirty="0">
                <a:latin typeface="Arial Narrow" panose="020B0606020202030204" pitchFamily="34" charset="0"/>
              </a:rPr>
              <a:t>Pain is "all in the head"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3043"/>
          <a:stretch>
            <a:fillRect/>
          </a:stretch>
        </p:blipFill>
        <p:spPr bwMode="auto">
          <a:xfrm>
            <a:off x="6419850" y="1524000"/>
            <a:ext cx="2495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421" y="4800600"/>
            <a:ext cx="2109107" cy="118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9350" y="6130796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Poison Dart Frog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0" y="685800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i="0">
                <a:solidFill>
                  <a:srgbClr val="3333FF"/>
                </a:solidFill>
                <a:latin typeface="Arial Narrow" panose="020B0606020202030204" pitchFamily="34" charset="0"/>
              </a:rPr>
              <a:t>Musings on Responses to Others’ Pain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514725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" y="1905000"/>
            <a:ext cx="381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90800" y="4621213"/>
            <a:ext cx="548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 i="0" dirty="0"/>
              <a:t> Why is others’ pain funny?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7124</TotalTime>
  <Words>1479</Words>
  <Application>Microsoft Office PowerPoint</Application>
  <PresentationFormat>On-screen Show (4:3)</PresentationFormat>
  <Paragraphs>290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Arial Narrow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Harber</dc:creator>
  <cp:lastModifiedBy>Kent Harber</cp:lastModifiedBy>
  <cp:revision>128</cp:revision>
  <dcterms:created xsi:type="dcterms:W3CDTF">1601-01-01T00:00:00Z</dcterms:created>
  <dcterms:modified xsi:type="dcterms:W3CDTF">2024-02-01T16:25:15Z</dcterms:modified>
</cp:coreProperties>
</file>