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sldIdLst>
    <p:sldId id="340" r:id="rId2"/>
    <p:sldId id="324" r:id="rId3"/>
    <p:sldId id="326" r:id="rId4"/>
    <p:sldId id="335" r:id="rId5"/>
    <p:sldId id="288" r:id="rId6"/>
    <p:sldId id="341" r:id="rId7"/>
    <p:sldId id="317" r:id="rId8"/>
    <p:sldId id="295" r:id="rId9"/>
    <p:sldId id="296" r:id="rId10"/>
    <p:sldId id="333" r:id="rId11"/>
    <p:sldId id="310" r:id="rId12"/>
    <p:sldId id="297" r:id="rId13"/>
    <p:sldId id="304" r:id="rId14"/>
    <p:sldId id="305" r:id="rId15"/>
    <p:sldId id="306" r:id="rId16"/>
    <p:sldId id="342" r:id="rId17"/>
    <p:sldId id="318" r:id="rId18"/>
    <p:sldId id="337" r:id="rId19"/>
    <p:sldId id="307" r:id="rId20"/>
    <p:sldId id="284" r:id="rId21"/>
    <p:sldId id="285" r:id="rId22"/>
    <p:sldId id="338" r:id="rId23"/>
    <p:sldId id="286" r:id="rId24"/>
    <p:sldId id="287" r:id="rId25"/>
    <p:sldId id="301" r:id="rId26"/>
    <p:sldId id="320" r:id="rId27"/>
    <p:sldId id="321" r:id="rId28"/>
    <p:sldId id="303" r:id="rId29"/>
    <p:sldId id="339" r:id="rId30"/>
  </p:sldIdLst>
  <p:sldSz cx="9144000" cy="6858000" type="screen4x3"/>
  <p:notesSz cx="6985000" cy="92837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94614" autoAdjust="0"/>
  </p:normalViewPr>
  <p:slideViewPr>
    <p:cSldViewPr>
      <p:cViewPr varScale="1">
        <p:scale>
          <a:sx n="105" d="100"/>
          <a:sy n="105" d="100"/>
        </p:scale>
        <p:origin x="179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5" d="100"/>
        <a:sy n="4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2400">
                <a:latin typeface="Times New Roman" panose="02020603050405020304"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grpSp>
      </p:grpSp>
      <p:sp>
        <p:nvSpPr>
          <p:cNvPr id="1230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US" altLang="en-US" noProof="0"/>
              <a:t>Click to edit Master title style</a:t>
            </a:r>
          </a:p>
        </p:txBody>
      </p:sp>
      <p:sp>
        <p:nvSpPr>
          <p:cNvPr id="1230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US" altLang="en-US" noProof="0"/>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ltLang="en-US"/>
          </a:p>
        </p:txBody>
      </p:sp>
      <p:sp>
        <p:nvSpPr>
          <p:cNvPr id="19" name="Rectangle 17"/>
          <p:cNvSpPr>
            <a:spLocks noGrp="1" noChangeArrowheads="1"/>
          </p:cNvSpPr>
          <p:nvPr>
            <p:ph type="ftr" sz="quarter" idx="11"/>
          </p:nvPr>
        </p:nvSpPr>
        <p:spPr/>
        <p:txBody>
          <a:bodyPr/>
          <a:lstStyle>
            <a:lvl1pPr>
              <a:defRPr/>
            </a:lvl1pPr>
          </a:lstStyle>
          <a:p>
            <a:pPr>
              <a:defRPr/>
            </a:pPr>
            <a:endParaRPr lang="en-US" altLang="en-US"/>
          </a:p>
        </p:txBody>
      </p:sp>
      <p:sp>
        <p:nvSpPr>
          <p:cNvPr id="20" name="Rectangle 18"/>
          <p:cNvSpPr>
            <a:spLocks noGrp="1" noChangeArrowheads="1"/>
          </p:cNvSpPr>
          <p:nvPr>
            <p:ph type="sldNum" sz="quarter" idx="12"/>
          </p:nvPr>
        </p:nvSpPr>
        <p:spPr/>
        <p:txBody>
          <a:bodyPr/>
          <a:lstStyle>
            <a:lvl1pPr>
              <a:defRPr/>
            </a:lvl1pPr>
          </a:lstStyle>
          <a:p>
            <a:pPr>
              <a:defRPr/>
            </a:pPr>
            <a:fld id="{A130396E-CE43-4B97-8EF4-1AB83FC8F5C9}" type="slidenum">
              <a:rPr lang="en-US" altLang="en-US"/>
              <a:pPr>
                <a:defRPr/>
              </a:pPr>
              <a:t>‹#›</a:t>
            </a:fld>
            <a:endParaRPr lang="en-US" altLang="en-US"/>
          </a:p>
        </p:txBody>
      </p:sp>
    </p:spTree>
    <p:extLst>
      <p:ext uri="{BB962C8B-B14F-4D97-AF65-F5344CB8AC3E}">
        <p14:creationId xmlns:p14="http://schemas.microsoft.com/office/powerpoint/2010/main" val="555182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a:ln/>
        </p:spPr>
        <p:txBody>
          <a:bodyPr/>
          <a:lstStyle>
            <a:lvl1pPr>
              <a:defRPr/>
            </a:lvl1pPr>
          </a:lstStyle>
          <a:p>
            <a:pPr>
              <a:defRPr/>
            </a:pPr>
            <a:fld id="{C3058931-0EE6-49ED-83B7-5D3A1A465338}" type="slidenum">
              <a:rPr lang="en-US" altLang="en-US"/>
              <a:pPr>
                <a:defRPr/>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744871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a:ln/>
        </p:spPr>
        <p:txBody>
          <a:bodyPr/>
          <a:lstStyle>
            <a:lvl1pPr>
              <a:defRPr/>
            </a:lvl1pPr>
          </a:lstStyle>
          <a:p>
            <a:pPr>
              <a:defRPr/>
            </a:pPr>
            <a:fld id="{FCB608E2-8DDF-462E-A5C5-927B5C810C68}" type="slidenum">
              <a:rPr lang="en-US" altLang="en-US"/>
              <a:pPr>
                <a:defRPr/>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000496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a:ln/>
        </p:spPr>
        <p:txBody>
          <a:bodyPr/>
          <a:lstStyle>
            <a:lvl1pPr>
              <a:defRPr/>
            </a:lvl1pPr>
          </a:lstStyle>
          <a:p>
            <a:pPr>
              <a:defRPr/>
            </a:pPr>
            <a:fld id="{E5521C62-B307-49B4-9269-F8FD75C38A1E}" type="slidenum">
              <a:rPr lang="en-US" altLang="en-US"/>
              <a:pPr>
                <a:defRPr/>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703500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a:ln/>
        </p:spPr>
        <p:txBody>
          <a:bodyPr/>
          <a:lstStyle>
            <a:lvl1pPr>
              <a:defRPr/>
            </a:lvl1pPr>
          </a:lstStyle>
          <a:p>
            <a:pPr>
              <a:defRPr/>
            </a:pPr>
            <a:fld id="{A5106A3F-C3B0-4136-B5C6-47FA5FA7711D}" type="slidenum">
              <a:rPr lang="en-US" altLang="en-US"/>
              <a:pPr>
                <a:defRPr/>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279808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3"/>
          <p:cNvSpPr>
            <a:spLocks noGrp="1" noChangeArrowheads="1"/>
          </p:cNvSpPr>
          <p:nvPr>
            <p:ph type="sldNum" sz="quarter" idx="11"/>
          </p:nvPr>
        </p:nvSpPr>
        <p:spPr>
          <a:ln/>
        </p:spPr>
        <p:txBody>
          <a:bodyPr/>
          <a:lstStyle>
            <a:lvl1pPr>
              <a:defRPr/>
            </a:lvl1pPr>
          </a:lstStyle>
          <a:p>
            <a:pPr>
              <a:defRPr/>
            </a:pPr>
            <a:fld id="{6E217D3A-2766-4394-87F1-4193B431821A}" type="slidenum">
              <a:rPr lang="en-US" altLang="en-US"/>
              <a:pPr>
                <a:defRPr/>
              </a:pPr>
              <a:t>‹#›</a:t>
            </a:fld>
            <a:endParaRPr lang="en-US" alt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223704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3"/>
          <p:cNvSpPr>
            <a:spLocks noGrp="1" noChangeArrowheads="1"/>
          </p:cNvSpPr>
          <p:nvPr>
            <p:ph type="sldNum" sz="quarter" idx="11"/>
          </p:nvPr>
        </p:nvSpPr>
        <p:spPr>
          <a:ln/>
        </p:spPr>
        <p:txBody>
          <a:bodyPr/>
          <a:lstStyle>
            <a:lvl1pPr>
              <a:defRPr/>
            </a:lvl1pPr>
          </a:lstStyle>
          <a:p>
            <a:pPr>
              <a:defRPr/>
            </a:pPr>
            <a:fld id="{FDBFC1AD-1898-4CA2-B644-7B6572B32997}" type="slidenum">
              <a:rPr lang="en-US" altLang="en-US"/>
              <a:pPr>
                <a:defRPr/>
              </a:pPr>
              <a:t>‹#›</a:t>
            </a:fld>
            <a:endParaRPr lang="en-US" alt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46110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3"/>
          <p:cNvSpPr>
            <a:spLocks noGrp="1" noChangeArrowheads="1"/>
          </p:cNvSpPr>
          <p:nvPr>
            <p:ph type="sldNum" sz="quarter" idx="11"/>
          </p:nvPr>
        </p:nvSpPr>
        <p:spPr>
          <a:ln/>
        </p:spPr>
        <p:txBody>
          <a:bodyPr/>
          <a:lstStyle>
            <a:lvl1pPr>
              <a:defRPr/>
            </a:lvl1pPr>
          </a:lstStyle>
          <a:p>
            <a:pPr>
              <a:defRPr/>
            </a:pPr>
            <a:fld id="{7304617B-85C6-4598-834A-B8F88162D57D}" type="slidenum">
              <a:rPr lang="en-US" altLang="en-US"/>
              <a:pPr>
                <a:defRPr/>
              </a:pPr>
              <a:t>‹#›</a:t>
            </a:fld>
            <a:endParaRPr lang="en-US" alt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003650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3"/>
          <p:cNvSpPr>
            <a:spLocks noGrp="1" noChangeArrowheads="1"/>
          </p:cNvSpPr>
          <p:nvPr>
            <p:ph type="sldNum" sz="quarter" idx="11"/>
          </p:nvPr>
        </p:nvSpPr>
        <p:spPr>
          <a:ln/>
        </p:spPr>
        <p:txBody>
          <a:bodyPr/>
          <a:lstStyle>
            <a:lvl1pPr>
              <a:defRPr/>
            </a:lvl1pPr>
          </a:lstStyle>
          <a:p>
            <a:pPr>
              <a:defRPr/>
            </a:pPr>
            <a:fld id="{A1151A7B-127C-46AF-B98B-A41950D1CCAD}" type="slidenum">
              <a:rPr lang="en-US" altLang="en-US"/>
              <a:pPr>
                <a:defRPr/>
              </a:pPr>
              <a:t>‹#›</a:t>
            </a:fld>
            <a:endParaRPr lang="en-US" alt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847412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3"/>
          <p:cNvSpPr>
            <a:spLocks noGrp="1" noChangeArrowheads="1"/>
          </p:cNvSpPr>
          <p:nvPr>
            <p:ph type="sldNum" sz="quarter" idx="11"/>
          </p:nvPr>
        </p:nvSpPr>
        <p:spPr>
          <a:ln/>
        </p:spPr>
        <p:txBody>
          <a:bodyPr/>
          <a:lstStyle>
            <a:lvl1pPr>
              <a:defRPr/>
            </a:lvl1pPr>
          </a:lstStyle>
          <a:p>
            <a:pPr>
              <a:defRPr/>
            </a:pPr>
            <a:fld id="{138B7B5B-2417-4659-BAAA-B59533011C37}" type="slidenum">
              <a:rPr lang="en-US" altLang="en-US"/>
              <a:pPr>
                <a:defRPr/>
              </a:pPr>
              <a:t>‹#›</a:t>
            </a:fld>
            <a:endParaRPr lang="en-US" alt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973387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3"/>
          <p:cNvSpPr>
            <a:spLocks noGrp="1" noChangeArrowheads="1"/>
          </p:cNvSpPr>
          <p:nvPr>
            <p:ph type="sldNum" sz="quarter" idx="11"/>
          </p:nvPr>
        </p:nvSpPr>
        <p:spPr>
          <a:ln/>
        </p:spPr>
        <p:txBody>
          <a:bodyPr/>
          <a:lstStyle>
            <a:lvl1pPr>
              <a:defRPr/>
            </a:lvl1pPr>
          </a:lstStyle>
          <a:p>
            <a:pPr>
              <a:defRPr/>
            </a:pPr>
            <a:fld id="{E44AD3B4-4181-4FFF-87D3-6F6C2420D4AE}" type="slidenum">
              <a:rPr lang="en-US" altLang="en-US"/>
              <a:pPr>
                <a:defRPr/>
              </a:pPr>
              <a:t>‹#›</a:t>
            </a:fld>
            <a:endParaRPr lang="en-US" alt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753669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ltLang="en-US"/>
          </a:p>
        </p:txBody>
      </p:sp>
      <p:sp>
        <p:nvSpPr>
          <p:cNvPr id="11267"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pPr>
              <a:defRPr/>
            </a:pPr>
            <a:fld id="{F5453BD0-6543-43DC-B6C5-5EE22AC41AC6}" type="slidenum">
              <a:rPr lang="en-US" altLang="en-US"/>
              <a:pPr>
                <a:defRPr/>
              </a:pPr>
              <a:t>‹#›</a:t>
            </a:fld>
            <a:endParaRPr lang="en-US" altLang="en-US"/>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2400">
                <a:latin typeface="Times New Roman" panose="02020603050405020304"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80"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83700"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www.amazon.co.uk/exec/obidos/ASIN/1857028953/23nlpeople-21"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56A74D-1F3E-3BBE-6098-8B81AE0FC214}"/>
              </a:ext>
            </a:extLst>
          </p:cNvPr>
          <p:cNvPicPr>
            <a:picLocks noChangeAspect="1"/>
          </p:cNvPicPr>
          <p:nvPr/>
        </p:nvPicPr>
        <p:blipFill>
          <a:blip r:embed="rId2"/>
          <a:stretch>
            <a:fillRect/>
          </a:stretch>
        </p:blipFill>
        <p:spPr>
          <a:xfrm>
            <a:off x="3051143" y="2311664"/>
            <a:ext cx="2889314" cy="1927261"/>
          </a:xfrm>
          <a:prstGeom prst="rect">
            <a:avLst/>
          </a:prstGeom>
        </p:spPr>
      </p:pic>
      <p:pic>
        <p:nvPicPr>
          <p:cNvPr id="3" name="Picture 2">
            <a:extLst>
              <a:ext uri="{FF2B5EF4-FFF2-40B4-BE49-F238E27FC236}">
                <a16:creationId xmlns:a16="http://schemas.microsoft.com/office/drawing/2014/main" id="{7636A241-362D-9FBE-7A72-9AB1A24CC788}"/>
              </a:ext>
            </a:extLst>
          </p:cNvPr>
          <p:cNvPicPr>
            <a:picLocks noChangeAspect="1"/>
          </p:cNvPicPr>
          <p:nvPr/>
        </p:nvPicPr>
        <p:blipFill>
          <a:blip r:embed="rId3"/>
          <a:stretch>
            <a:fillRect/>
          </a:stretch>
        </p:blipFill>
        <p:spPr>
          <a:xfrm>
            <a:off x="6709029" y="2490593"/>
            <a:ext cx="1657350" cy="1409700"/>
          </a:xfrm>
          <a:prstGeom prst="rect">
            <a:avLst/>
          </a:prstGeom>
        </p:spPr>
      </p:pic>
      <p:pic>
        <p:nvPicPr>
          <p:cNvPr id="6" name="Picture 5">
            <a:extLst>
              <a:ext uri="{FF2B5EF4-FFF2-40B4-BE49-F238E27FC236}">
                <a16:creationId xmlns:a16="http://schemas.microsoft.com/office/drawing/2014/main" id="{FE70919D-30BE-9705-0A81-DC5613F75B87}"/>
              </a:ext>
            </a:extLst>
          </p:cNvPr>
          <p:cNvPicPr>
            <a:picLocks noChangeAspect="1"/>
          </p:cNvPicPr>
          <p:nvPr/>
        </p:nvPicPr>
        <p:blipFill rotWithShape="1">
          <a:blip r:embed="rId4"/>
          <a:srcRect l="13667" t="12218" r="13596" b="10904"/>
          <a:stretch/>
        </p:blipFill>
        <p:spPr>
          <a:xfrm>
            <a:off x="821054" y="4449640"/>
            <a:ext cx="1788795" cy="1781915"/>
          </a:xfrm>
          <a:prstGeom prst="rect">
            <a:avLst/>
          </a:prstGeom>
        </p:spPr>
      </p:pic>
      <p:pic>
        <p:nvPicPr>
          <p:cNvPr id="7" name="Picture 6">
            <a:extLst>
              <a:ext uri="{FF2B5EF4-FFF2-40B4-BE49-F238E27FC236}">
                <a16:creationId xmlns:a16="http://schemas.microsoft.com/office/drawing/2014/main" id="{A1CF8D17-4C03-B21A-E058-35E2102C2893}"/>
              </a:ext>
            </a:extLst>
          </p:cNvPr>
          <p:cNvPicPr>
            <a:picLocks noChangeAspect="1"/>
          </p:cNvPicPr>
          <p:nvPr/>
        </p:nvPicPr>
        <p:blipFill>
          <a:blip r:embed="rId5"/>
          <a:stretch>
            <a:fillRect/>
          </a:stretch>
        </p:blipFill>
        <p:spPr>
          <a:xfrm>
            <a:off x="6880098" y="4080510"/>
            <a:ext cx="1647825" cy="2495550"/>
          </a:xfrm>
          <a:prstGeom prst="rect">
            <a:avLst/>
          </a:prstGeom>
        </p:spPr>
      </p:pic>
      <p:pic>
        <p:nvPicPr>
          <p:cNvPr id="8" name="Picture 7">
            <a:extLst>
              <a:ext uri="{FF2B5EF4-FFF2-40B4-BE49-F238E27FC236}">
                <a16:creationId xmlns:a16="http://schemas.microsoft.com/office/drawing/2014/main" id="{F4D1CFE2-626B-195D-9349-184FEF33383C}"/>
              </a:ext>
            </a:extLst>
          </p:cNvPr>
          <p:cNvPicPr>
            <a:picLocks noChangeAspect="1"/>
          </p:cNvPicPr>
          <p:nvPr/>
        </p:nvPicPr>
        <p:blipFill>
          <a:blip r:embed="rId6"/>
          <a:stretch>
            <a:fillRect/>
          </a:stretch>
        </p:blipFill>
        <p:spPr>
          <a:xfrm>
            <a:off x="643509" y="2539206"/>
            <a:ext cx="2092217" cy="1779587"/>
          </a:xfrm>
          <a:prstGeom prst="rect">
            <a:avLst/>
          </a:prstGeom>
        </p:spPr>
      </p:pic>
      <p:pic>
        <p:nvPicPr>
          <p:cNvPr id="10" name="Picture 9">
            <a:extLst>
              <a:ext uri="{FF2B5EF4-FFF2-40B4-BE49-F238E27FC236}">
                <a16:creationId xmlns:a16="http://schemas.microsoft.com/office/drawing/2014/main" id="{F7020C1F-2314-BBDA-E88F-DA10C3CF9D06}"/>
              </a:ext>
            </a:extLst>
          </p:cNvPr>
          <p:cNvPicPr>
            <a:picLocks noChangeAspect="1"/>
          </p:cNvPicPr>
          <p:nvPr/>
        </p:nvPicPr>
        <p:blipFill>
          <a:blip r:embed="rId7"/>
          <a:stretch>
            <a:fillRect/>
          </a:stretch>
        </p:blipFill>
        <p:spPr>
          <a:xfrm>
            <a:off x="3051143" y="4551399"/>
            <a:ext cx="2819400" cy="1680156"/>
          </a:xfrm>
          <a:prstGeom prst="rect">
            <a:avLst/>
          </a:prstGeom>
        </p:spPr>
      </p:pic>
      <p:sp>
        <p:nvSpPr>
          <p:cNvPr id="12" name="TextBox 11">
            <a:extLst>
              <a:ext uri="{FF2B5EF4-FFF2-40B4-BE49-F238E27FC236}">
                <a16:creationId xmlns:a16="http://schemas.microsoft.com/office/drawing/2014/main" id="{89FB5339-2458-57DE-5DE7-4DE232C05B4D}"/>
              </a:ext>
            </a:extLst>
          </p:cNvPr>
          <p:cNvSpPr txBox="1"/>
          <p:nvPr/>
        </p:nvSpPr>
        <p:spPr>
          <a:xfrm>
            <a:off x="457200" y="556891"/>
            <a:ext cx="8482204" cy="1261884"/>
          </a:xfrm>
          <a:prstGeom prst="rect">
            <a:avLst/>
          </a:prstGeom>
          <a:noFill/>
        </p:spPr>
        <p:txBody>
          <a:bodyPr wrap="square">
            <a:spAutoFit/>
          </a:bodyPr>
          <a:lstStyle/>
          <a:p>
            <a:r>
              <a:rPr lang="en-US" sz="2200" b="1" dirty="0"/>
              <a:t>The link between our food, gut microbiome and depression</a:t>
            </a:r>
          </a:p>
          <a:p>
            <a:r>
              <a:rPr lang="en-US" i="1" dirty="0"/>
              <a:t>A new study takes an important step forward in understanding the relationship of gut bacteria to what we eat and how we feel</a:t>
            </a:r>
          </a:p>
          <a:p>
            <a:r>
              <a:rPr lang="en-US" sz="1600" dirty="0"/>
              <a:t>By Jessica Wapner, Washington Post, January 31, 2023  </a:t>
            </a:r>
          </a:p>
        </p:txBody>
      </p:sp>
    </p:spTree>
    <p:extLst>
      <p:ext uri="{BB962C8B-B14F-4D97-AF65-F5344CB8AC3E}">
        <p14:creationId xmlns:p14="http://schemas.microsoft.com/office/powerpoint/2010/main" val="400311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838200" y="533400"/>
            <a:ext cx="7620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latin typeface="Arial Narrow" panose="020B0606020202030204" pitchFamily="34" charset="0"/>
              </a:rPr>
              <a:t>Symptoms, Misattribution, and Attraction</a:t>
            </a:r>
          </a:p>
        </p:txBody>
      </p:sp>
      <p:sp>
        <p:nvSpPr>
          <p:cNvPr id="7171" name="Text Box 5"/>
          <p:cNvSpPr txBox="1">
            <a:spLocks noChangeArrowheads="1"/>
          </p:cNvSpPr>
          <p:nvPr/>
        </p:nvSpPr>
        <p:spPr bwMode="auto">
          <a:xfrm>
            <a:off x="533400" y="1562437"/>
            <a:ext cx="4038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3000" dirty="0">
                <a:latin typeface="Arial Narrow" panose="020B0606020202030204" pitchFamily="34" charset="0"/>
              </a:rPr>
              <a:t>Which is the better movie  to induce attraction?</a:t>
            </a:r>
          </a:p>
        </p:txBody>
      </p:sp>
      <p:sp>
        <p:nvSpPr>
          <p:cNvPr id="7172" name="Text Box 6"/>
          <p:cNvSpPr txBox="1">
            <a:spLocks noChangeArrowheads="1"/>
          </p:cNvSpPr>
          <p:nvPr/>
        </p:nvSpPr>
        <p:spPr bwMode="auto">
          <a:xfrm>
            <a:off x="1828800" y="2895600"/>
            <a:ext cx="365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endParaRPr lang="en-US" altLang="en-US" sz="1800"/>
          </a:p>
        </p:txBody>
      </p:sp>
      <p:sp>
        <p:nvSpPr>
          <p:cNvPr id="7173" name="Text Box 7"/>
          <p:cNvSpPr txBox="1">
            <a:spLocks noChangeArrowheads="1"/>
          </p:cNvSpPr>
          <p:nvPr/>
        </p:nvSpPr>
        <p:spPr bwMode="auto">
          <a:xfrm>
            <a:off x="4267200" y="1447800"/>
            <a:ext cx="48006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latin typeface="Arial Narrow" panose="020B0606020202030204" pitchFamily="34" charset="0"/>
              </a:rPr>
              <a:t>____ </a:t>
            </a:r>
            <a:r>
              <a:rPr lang="en-US" altLang="en-US" sz="2400" i="1">
                <a:latin typeface="Arial Narrow" panose="020B0606020202030204" pitchFamily="34" charset="0"/>
              </a:rPr>
              <a:t>Love: A Poem of the Yearning Heart</a:t>
            </a:r>
            <a:endParaRPr lang="en-US" altLang="en-US" sz="800" i="1">
              <a:latin typeface="Arial Narrow" panose="020B0606020202030204" pitchFamily="34" charset="0"/>
            </a:endParaRPr>
          </a:p>
          <a:p>
            <a:pPr>
              <a:spcBef>
                <a:spcPct val="50000"/>
              </a:spcBef>
              <a:buClrTx/>
              <a:buSzTx/>
              <a:buFontTx/>
              <a:buNone/>
            </a:pPr>
            <a:r>
              <a:rPr lang="en-US" altLang="en-US" sz="2400" i="1">
                <a:latin typeface="Arial Narrow" panose="020B0606020202030204" pitchFamily="34" charset="0"/>
              </a:rPr>
              <a:t>____ The Rollercoaster From Hell </a:t>
            </a:r>
            <a:endParaRPr lang="en-US" altLang="en-US" sz="2400">
              <a:latin typeface="Arial Narrow" panose="020B0606020202030204" pitchFamily="34" charset="0"/>
            </a:endParaRPr>
          </a:p>
        </p:txBody>
      </p:sp>
      <p:pic>
        <p:nvPicPr>
          <p:cNvPr id="4" name="Picture 3"/>
          <p:cNvPicPr>
            <a:picLocks noChangeAspect="1"/>
          </p:cNvPicPr>
          <p:nvPr/>
        </p:nvPicPr>
        <p:blipFill>
          <a:blip r:embed="rId2"/>
          <a:stretch>
            <a:fillRect/>
          </a:stretch>
        </p:blipFill>
        <p:spPr>
          <a:xfrm>
            <a:off x="4335956" y="3200401"/>
            <a:ext cx="3817444" cy="2819400"/>
          </a:xfrm>
          <a:prstGeom prst="rect">
            <a:avLst/>
          </a:prstGeom>
        </p:spPr>
      </p:pic>
      <p:pic>
        <p:nvPicPr>
          <p:cNvPr id="3" name="Picture 2">
            <a:extLst>
              <a:ext uri="{FF2B5EF4-FFF2-40B4-BE49-F238E27FC236}">
                <a16:creationId xmlns:a16="http://schemas.microsoft.com/office/drawing/2014/main" id="{5FF7A6F7-BE0C-DC77-7BEC-8BFADA95E568}"/>
              </a:ext>
            </a:extLst>
          </p:cNvPr>
          <p:cNvPicPr>
            <a:picLocks noChangeAspect="1"/>
          </p:cNvPicPr>
          <p:nvPr/>
        </p:nvPicPr>
        <p:blipFill>
          <a:blip r:embed="rId3"/>
          <a:stretch>
            <a:fillRect/>
          </a:stretch>
        </p:blipFill>
        <p:spPr>
          <a:xfrm>
            <a:off x="838200" y="3200400"/>
            <a:ext cx="2895600" cy="2748329"/>
          </a:xfrm>
          <a:prstGeom prst="rect">
            <a:avLst/>
          </a:prstGeom>
        </p:spPr>
      </p:pic>
    </p:spTree>
    <p:extLst>
      <p:ext uri="{BB962C8B-B14F-4D97-AF65-F5344CB8AC3E}">
        <p14:creationId xmlns:p14="http://schemas.microsoft.com/office/powerpoint/2010/main" val="657564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838200" y="558007"/>
            <a:ext cx="7620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latin typeface="Arial Narrow" panose="020B0606020202030204" pitchFamily="34" charset="0"/>
              </a:rPr>
              <a:t>Symptoms, Misattribution, and Attraction</a:t>
            </a:r>
          </a:p>
        </p:txBody>
      </p:sp>
      <p:sp>
        <p:nvSpPr>
          <p:cNvPr id="7171" name="Text Box 5"/>
          <p:cNvSpPr txBox="1">
            <a:spLocks noChangeArrowheads="1"/>
          </p:cNvSpPr>
          <p:nvPr/>
        </p:nvSpPr>
        <p:spPr bwMode="auto">
          <a:xfrm>
            <a:off x="228600" y="1662113"/>
            <a:ext cx="3352800" cy="10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latin typeface="Arial Narrow" panose="020B0606020202030204" pitchFamily="34" charset="0"/>
              </a:rPr>
              <a:t>Which is the better movie to </a:t>
            </a:r>
          </a:p>
          <a:p>
            <a:pPr>
              <a:spcBef>
                <a:spcPct val="50000"/>
              </a:spcBef>
              <a:buClrTx/>
              <a:buSzTx/>
              <a:buFontTx/>
              <a:buNone/>
            </a:pPr>
            <a:r>
              <a:rPr lang="en-US" altLang="en-US" sz="2400">
                <a:latin typeface="Arial Narrow" panose="020B0606020202030204" pitchFamily="34" charset="0"/>
              </a:rPr>
              <a:t>induce attraction?</a:t>
            </a:r>
          </a:p>
        </p:txBody>
      </p:sp>
      <p:sp>
        <p:nvSpPr>
          <p:cNvPr id="7172" name="Text Box 6"/>
          <p:cNvSpPr txBox="1">
            <a:spLocks noChangeArrowheads="1"/>
          </p:cNvSpPr>
          <p:nvPr/>
        </p:nvSpPr>
        <p:spPr bwMode="auto">
          <a:xfrm>
            <a:off x="1828800" y="2895600"/>
            <a:ext cx="365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endParaRPr lang="en-US" altLang="en-US" sz="1800"/>
          </a:p>
        </p:txBody>
      </p:sp>
      <p:sp>
        <p:nvSpPr>
          <p:cNvPr id="7173" name="Text Box 7"/>
          <p:cNvSpPr txBox="1">
            <a:spLocks noChangeArrowheads="1"/>
          </p:cNvSpPr>
          <p:nvPr/>
        </p:nvSpPr>
        <p:spPr bwMode="auto">
          <a:xfrm>
            <a:off x="4267200" y="1447800"/>
            <a:ext cx="48006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latin typeface="Arial Narrow" panose="020B0606020202030204" pitchFamily="34" charset="0"/>
              </a:rPr>
              <a:t>____ </a:t>
            </a:r>
            <a:r>
              <a:rPr lang="en-US" altLang="en-US" sz="2400" i="1">
                <a:latin typeface="Arial Narrow" panose="020B0606020202030204" pitchFamily="34" charset="0"/>
              </a:rPr>
              <a:t>Love: A Poem of the Yearning Heart</a:t>
            </a:r>
            <a:endParaRPr lang="en-US" altLang="en-US" sz="800" i="1">
              <a:latin typeface="Arial Narrow" panose="020B0606020202030204" pitchFamily="34" charset="0"/>
            </a:endParaRPr>
          </a:p>
          <a:p>
            <a:pPr>
              <a:spcBef>
                <a:spcPct val="50000"/>
              </a:spcBef>
              <a:buClrTx/>
              <a:buSzTx/>
              <a:buFontTx/>
              <a:buNone/>
            </a:pPr>
            <a:r>
              <a:rPr lang="en-US" altLang="en-US" sz="2400" i="1">
                <a:latin typeface="Arial Narrow" panose="020B0606020202030204" pitchFamily="34" charset="0"/>
              </a:rPr>
              <a:t>____ The Rollercoaster From Hell </a:t>
            </a:r>
            <a:endParaRPr lang="en-US" altLang="en-US" sz="2400">
              <a:latin typeface="Arial Narrow" panose="020B0606020202030204" pitchFamily="34" charset="0"/>
            </a:endParaRPr>
          </a:p>
        </p:txBody>
      </p:sp>
      <p:sp>
        <p:nvSpPr>
          <p:cNvPr id="82952" name="Text Box 8"/>
          <p:cNvSpPr txBox="1">
            <a:spLocks noChangeArrowheads="1"/>
          </p:cNvSpPr>
          <p:nvPr/>
        </p:nvSpPr>
        <p:spPr bwMode="auto">
          <a:xfrm>
            <a:off x="4381500" y="1935163"/>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2400" b="1">
                <a:solidFill>
                  <a:srgbClr val="FF0000"/>
                </a:solidFill>
                <a:latin typeface="Arial Narrow" panose="020B0606020202030204" pitchFamily="34" charset="0"/>
              </a:rPr>
              <a:t>X</a:t>
            </a:r>
          </a:p>
        </p:txBody>
      </p:sp>
      <p:sp>
        <p:nvSpPr>
          <p:cNvPr id="7175" name="Text Box 9"/>
          <p:cNvSpPr txBox="1">
            <a:spLocks noChangeArrowheads="1"/>
          </p:cNvSpPr>
          <p:nvPr/>
        </p:nvSpPr>
        <p:spPr bwMode="auto">
          <a:xfrm>
            <a:off x="76200" y="2951163"/>
            <a:ext cx="50292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dirty="0">
                <a:latin typeface="Arial Narrow" panose="020B0606020202030204" pitchFamily="34" charset="0"/>
              </a:rPr>
              <a:t>Swinging bridge study </a:t>
            </a:r>
            <a:r>
              <a:rPr lang="en-US" altLang="en-US" sz="2000" dirty="0">
                <a:latin typeface="Arial Narrow" panose="020B0606020202030204" pitchFamily="34" charset="0"/>
              </a:rPr>
              <a:t>(Dutton &amp; Aron,1974)</a:t>
            </a:r>
          </a:p>
          <a:p>
            <a:pPr>
              <a:spcBef>
                <a:spcPct val="50000"/>
              </a:spcBef>
              <a:buClrTx/>
              <a:buSzTx/>
              <a:buFontTx/>
              <a:buNone/>
            </a:pPr>
            <a:r>
              <a:rPr lang="en-US" altLang="en-US" sz="2400" dirty="0">
                <a:latin typeface="Arial Narrow" panose="020B0606020202030204" pitchFamily="34" charset="0"/>
              </a:rPr>
              <a:t>1.  Male Ss cross / don't cross scary bridge</a:t>
            </a:r>
          </a:p>
          <a:p>
            <a:pPr marL="457200" indent="-457200">
              <a:spcBef>
                <a:spcPct val="50000"/>
              </a:spcBef>
              <a:buClrTx/>
              <a:buSzTx/>
              <a:buFontTx/>
              <a:buAutoNum type="arabicPeriod" startAt="2"/>
            </a:pPr>
            <a:r>
              <a:rPr lang="en-US" altLang="en-US" sz="2400" dirty="0">
                <a:latin typeface="Arial Narrow" panose="020B0606020202030204" pitchFamily="34" charset="0"/>
              </a:rPr>
              <a:t>Ss then complete </a:t>
            </a:r>
            <a:r>
              <a:rPr lang="en-US" altLang="en-US" sz="2400" dirty="0">
                <a:solidFill>
                  <a:srgbClr val="FF0000"/>
                </a:solidFill>
                <a:latin typeface="Arial Narrow" panose="020B0606020202030204" pitchFamily="34" charset="0"/>
              </a:rPr>
              <a:t>TAT cards </a:t>
            </a:r>
            <a:r>
              <a:rPr lang="en-US" altLang="en-US" sz="2400" dirty="0">
                <a:latin typeface="Arial Narrow" panose="020B0606020202030204" pitchFamily="34" charset="0"/>
              </a:rPr>
              <a:t>with pretty experimenter</a:t>
            </a:r>
          </a:p>
          <a:p>
            <a:pPr marL="457200" indent="-457200">
              <a:spcBef>
                <a:spcPct val="50000"/>
              </a:spcBef>
              <a:buClrTx/>
              <a:buSzTx/>
              <a:buFontTx/>
              <a:buAutoNum type="arabicPeriod" startAt="2"/>
            </a:pPr>
            <a:r>
              <a:rPr lang="en-US" altLang="en-US" sz="2400" dirty="0">
                <a:latin typeface="Arial Narrow" panose="020B0606020202030204" pitchFamily="34" charset="0"/>
              </a:rPr>
              <a:t>Ss interpret cards as more sexual if they crossed scary bridge.  Why?</a:t>
            </a:r>
          </a:p>
          <a:p>
            <a:pPr>
              <a:spcBef>
                <a:spcPct val="50000"/>
              </a:spcBef>
              <a:buClrTx/>
              <a:buSzTx/>
              <a:buFontTx/>
              <a:buNone/>
            </a:pPr>
            <a:r>
              <a:rPr lang="en-US" altLang="en-US" sz="2400" dirty="0">
                <a:latin typeface="Arial Narrow" panose="020B0606020202030204" pitchFamily="34" charset="0"/>
              </a:rPr>
              <a:t>4.  Ss more likely to phone experimenter for debriefing if crossed bridge.</a:t>
            </a:r>
          </a:p>
        </p:txBody>
      </p:sp>
      <p:pic>
        <p:nvPicPr>
          <p:cNvPr id="717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703577"/>
            <a:ext cx="3124200" cy="180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7870" y="4792069"/>
            <a:ext cx="2018729" cy="1844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B0551CE3-1D9B-796C-8032-FFCCCED78C6D}"/>
              </a:ext>
            </a:extLst>
          </p:cNvPr>
          <p:cNvPicPr>
            <a:picLocks noChangeAspect="1"/>
          </p:cNvPicPr>
          <p:nvPr/>
        </p:nvPicPr>
        <p:blipFill>
          <a:blip r:embed="rId4"/>
          <a:stretch>
            <a:fillRect/>
          </a:stretch>
        </p:blipFill>
        <p:spPr>
          <a:xfrm>
            <a:off x="7161845" y="4740677"/>
            <a:ext cx="1714500" cy="1895475"/>
          </a:xfrm>
          <a:prstGeom prst="rect">
            <a:avLst/>
          </a:prstGeom>
        </p:spPr>
      </p:pic>
      <p:cxnSp>
        <p:nvCxnSpPr>
          <p:cNvPr id="4" name="Straight Arrow Connector 3">
            <a:extLst>
              <a:ext uri="{FF2B5EF4-FFF2-40B4-BE49-F238E27FC236}">
                <a16:creationId xmlns:a16="http://schemas.microsoft.com/office/drawing/2014/main" id="{8E93FC9B-455F-3FF4-99B6-6470B78FD9A7}"/>
              </a:ext>
            </a:extLst>
          </p:cNvPr>
          <p:cNvCxnSpPr/>
          <p:nvPr/>
        </p:nvCxnSpPr>
        <p:spPr bwMode="auto">
          <a:xfrm>
            <a:off x="3048000" y="4394201"/>
            <a:ext cx="4038599" cy="406399"/>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Arrow Connector 5">
            <a:extLst>
              <a:ext uri="{FF2B5EF4-FFF2-40B4-BE49-F238E27FC236}">
                <a16:creationId xmlns:a16="http://schemas.microsoft.com/office/drawing/2014/main" id="{A717EBBC-A386-6E8A-AD2F-832F10954865}"/>
              </a:ext>
            </a:extLst>
          </p:cNvPr>
          <p:cNvCxnSpPr/>
          <p:nvPr/>
        </p:nvCxnSpPr>
        <p:spPr bwMode="auto">
          <a:xfrm>
            <a:off x="3048000" y="4387850"/>
            <a:ext cx="1981200" cy="719306"/>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600200" y="533400"/>
            <a:ext cx="61722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4000" dirty="0">
                <a:solidFill>
                  <a:srgbClr val="3333FF"/>
                </a:solidFill>
                <a:latin typeface="Arial Narrow" panose="020B0606020202030204" pitchFamily="34" charset="0"/>
              </a:rPr>
              <a:t>Class 5</a:t>
            </a:r>
          </a:p>
          <a:p>
            <a:pPr algn="ctr">
              <a:spcBef>
                <a:spcPct val="50000"/>
              </a:spcBef>
              <a:buClrTx/>
              <a:buSzTx/>
              <a:buFontTx/>
              <a:buNone/>
            </a:pPr>
            <a:r>
              <a:rPr lang="en-US" altLang="en-US" sz="4000" dirty="0">
                <a:solidFill>
                  <a:srgbClr val="3333FF"/>
                </a:solidFill>
                <a:latin typeface="Arial Narrow" panose="020B0606020202030204" pitchFamily="34" charset="0"/>
              </a:rPr>
              <a:t>Pain</a:t>
            </a:r>
          </a:p>
        </p:txBody>
      </p:sp>
      <p:pic>
        <p:nvPicPr>
          <p:cNvPr id="3" name="Picture 2">
            <a:extLst>
              <a:ext uri="{FF2B5EF4-FFF2-40B4-BE49-F238E27FC236}">
                <a16:creationId xmlns:a16="http://schemas.microsoft.com/office/drawing/2014/main" id="{9B9EE804-98E7-9289-6CF3-98533DEF3A69}"/>
              </a:ext>
            </a:extLst>
          </p:cNvPr>
          <p:cNvPicPr>
            <a:picLocks noChangeAspect="1"/>
          </p:cNvPicPr>
          <p:nvPr/>
        </p:nvPicPr>
        <p:blipFill>
          <a:blip r:embed="rId2"/>
          <a:stretch>
            <a:fillRect/>
          </a:stretch>
        </p:blipFill>
        <p:spPr>
          <a:xfrm>
            <a:off x="1371600" y="2438400"/>
            <a:ext cx="6894576" cy="38862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457200" y="533400"/>
            <a:ext cx="83820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latin typeface="Arial Narrow" panose="020B0606020202030204" pitchFamily="34" charset="0"/>
              </a:rPr>
              <a:t>Why Does Pain Happen?                                               The Mysterious Case of Rowland Scott Quinlan</a:t>
            </a:r>
          </a:p>
        </p:txBody>
      </p:sp>
      <p:sp>
        <p:nvSpPr>
          <p:cNvPr id="9219" name="Text Box 5"/>
          <p:cNvSpPr txBox="1">
            <a:spLocks noChangeArrowheads="1"/>
          </p:cNvSpPr>
          <p:nvPr/>
        </p:nvSpPr>
        <p:spPr bwMode="auto">
          <a:xfrm>
            <a:off x="381000" y="1998663"/>
            <a:ext cx="8153400"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dirty="0">
                <a:latin typeface="Arial Narrow" panose="020B0606020202030204" pitchFamily="34" charset="0"/>
              </a:rPr>
              <a:t>Quinlan successful architect, has severe injury at job-site.</a:t>
            </a:r>
          </a:p>
          <a:p>
            <a:pPr>
              <a:spcBef>
                <a:spcPct val="50000"/>
              </a:spcBef>
              <a:buClrTx/>
              <a:buSzTx/>
              <a:buFontTx/>
              <a:buNone/>
            </a:pPr>
            <a:r>
              <a:rPr lang="en-US" altLang="en-US" sz="2400" dirty="0">
                <a:latin typeface="Arial Narrow" panose="020B0606020202030204" pitchFamily="34" charset="0"/>
              </a:rPr>
              <a:t>Surgery is a technical success, but Quinlan still has                                 debilitating pain attacks.</a:t>
            </a:r>
          </a:p>
          <a:p>
            <a:pPr>
              <a:spcBef>
                <a:spcPct val="50000"/>
              </a:spcBef>
              <a:buClrTx/>
              <a:buSzTx/>
              <a:buFontTx/>
              <a:buNone/>
            </a:pPr>
            <a:r>
              <a:rPr lang="en-US" altLang="en-US" sz="2400" dirty="0">
                <a:latin typeface="Arial Narrow" panose="020B0606020202030204" pitchFamily="34" charset="0"/>
              </a:rPr>
              <a:t>Why?</a:t>
            </a:r>
          </a:p>
          <a:p>
            <a:pPr>
              <a:spcBef>
                <a:spcPct val="50000"/>
              </a:spcBef>
              <a:buClrTx/>
              <a:buSzTx/>
              <a:buFontTx/>
              <a:buNone/>
            </a:pPr>
            <a:r>
              <a:rPr lang="en-US" altLang="en-US" sz="2400" dirty="0">
                <a:latin typeface="Arial Narrow" panose="020B0606020202030204" pitchFamily="34" charset="0"/>
              </a:rPr>
              <a:t>Not organic; no evidence of major phys. trauma, no continued damage</a:t>
            </a:r>
          </a:p>
          <a:p>
            <a:pPr>
              <a:spcBef>
                <a:spcPct val="50000"/>
              </a:spcBef>
              <a:buClrTx/>
              <a:buSzTx/>
              <a:buFontTx/>
              <a:buNone/>
            </a:pPr>
            <a:r>
              <a:rPr lang="en-US" altLang="en-US" sz="2400" dirty="0">
                <a:latin typeface="Arial Narrow" panose="020B0606020202030204" pitchFamily="34" charset="0"/>
              </a:rPr>
              <a:t>Clues:	</a:t>
            </a:r>
            <a:r>
              <a:rPr lang="en-US" altLang="en-US" sz="2400" dirty="0" err="1">
                <a:latin typeface="Arial Narrow" panose="020B0606020202030204" pitchFamily="34" charset="0"/>
              </a:rPr>
              <a:t>Neg</a:t>
            </a:r>
            <a:r>
              <a:rPr lang="en-US" altLang="en-US" sz="2400" dirty="0">
                <a:latin typeface="Arial Narrow" panose="020B0606020202030204" pitchFamily="34" charset="0"/>
              </a:rPr>
              <a:t> mood, depression induce pain</a:t>
            </a:r>
          </a:p>
          <a:p>
            <a:pPr>
              <a:spcBef>
                <a:spcPct val="50000"/>
              </a:spcBef>
              <a:buClrTx/>
              <a:buSzTx/>
              <a:buFontTx/>
              <a:buNone/>
            </a:pPr>
            <a:r>
              <a:rPr lang="en-US" altLang="en-US" sz="2400" dirty="0">
                <a:latin typeface="Arial Narrow" panose="020B0606020202030204" pitchFamily="34" charset="0"/>
              </a:rPr>
              <a:t>	Pos. mood alleviates pain</a:t>
            </a:r>
          </a:p>
          <a:p>
            <a:pPr>
              <a:spcBef>
                <a:spcPct val="50000"/>
              </a:spcBef>
              <a:buClrTx/>
              <a:buSzTx/>
              <a:buFontTx/>
              <a:buNone/>
            </a:pPr>
            <a:r>
              <a:rPr lang="en-US" altLang="en-US" sz="2400" dirty="0">
                <a:latin typeface="Arial Narrow" panose="020B0606020202030204" pitchFamily="34" charset="0"/>
              </a:rPr>
              <a:t>Is Quinlan faking?  Is he delusional?  </a:t>
            </a:r>
          </a:p>
          <a:p>
            <a:pPr>
              <a:spcBef>
                <a:spcPct val="50000"/>
              </a:spcBef>
              <a:buClrTx/>
              <a:buSzTx/>
              <a:buFontTx/>
              <a:buNone/>
            </a:pPr>
            <a:r>
              <a:rPr lang="en-US" altLang="en-US" sz="2400" dirty="0">
                <a:latin typeface="Arial Narrow" panose="020B0606020202030204" pitchFamily="34" charset="0"/>
              </a:rPr>
              <a:t>His situation, in fact, is very common – extreme pain, no phys. cause.</a:t>
            </a:r>
          </a:p>
        </p:txBody>
      </p:sp>
      <p:pic>
        <p:nvPicPr>
          <p:cNvPr id="2" name="Picture 1"/>
          <p:cNvPicPr>
            <a:picLocks noChangeAspect="1"/>
          </p:cNvPicPr>
          <p:nvPr/>
        </p:nvPicPr>
        <p:blipFill>
          <a:blip r:embed="rId2"/>
          <a:stretch>
            <a:fillRect/>
          </a:stretch>
        </p:blipFill>
        <p:spPr>
          <a:xfrm>
            <a:off x="7162800" y="1828800"/>
            <a:ext cx="1752600" cy="204163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838200" y="533400"/>
            <a:ext cx="777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dirty="0">
                <a:solidFill>
                  <a:srgbClr val="3333FF"/>
                </a:solidFill>
                <a:latin typeface="Arial Narrow" panose="020B0606020202030204" pitchFamily="34" charset="0"/>
              </a:rPr>
              <a:t>Cartesian Model of Pain</a:t>
            </a:r>
          </a:p>
        </p:txBody>
      </p:sp>
      <p:pic>
        <p:nvPicPr>
          <p:cNvPr id="10243" name="Picture 6"/>
          <p:cNvPicPr>
            <a:picLocks noChangeAspect="1" noChangeArrowheads="1"/>
          </p:cNvPicPr>
          <p:nvPr/>
        </p:nvPicPr>
        <p:blipFill>
          <a:blip r:embed="rId2">
            <a:lum bright="-60000" contrast="4000"/>
            <a:extLst>
              <a:ext uri="{28A0092B-C50C-407E-A947-70E740481C1C}">
                <a14:useLocalDpi xmlns:a14="http://schemas.microsoft.com/office/drawing/2010/main" val="0"/>
              </a:ext>
            </a:extLst>
          </a:blip>
          <a:srcRect r="43346"/>
          <a:stretch>
            <a:fillRect/>
          </a:stretch>
        </p:blipFill>
        <p:spPr bwMode="auto">
          <a:xfrm>
            <a:off x="685800" y="1524000"/>
            <a:ext cx="4694237"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562600" y="1279815"/>
            <a:ext cx="3276600" cy="5078313"/>
          </a:xfrm>
          <a:prstGeom prst="rect">
            <a:avLst/>
          </a:prstGeom>
          <a:noFill/>
        </p:spPr>
        <p:txBody>
          <a:bodyPr wrap="square" rtlCol="0">
            <a:spAutoFit/>
          </a:bodyPr>
          <a:lstStyle/>
          <a:p>
            <a:pPr algn="ctr"/>
            <a:r>
              <a:rPr lang="en-US" b="1" dirty="0" err="1"/>
              <a:t>DeCarte</a:t>
            </a:r>
            <a:endParaRPr lang="en-US" b="1" dirty="0"/>
          </a:p>
          <a:p>
            <a:endParaRPr lang="en-US" dirty="0"/>
          </a:p>
          <a:p>
            <a:r>
              <a:rPr lang="en-US" u="sng" dirty="0"/>
              <a:t>Dualism:</a:t>
            </a:r>
            <a:r>
              <a:rPr lang="en-US" dirty="0"/>
              <a:t>  Mind and body are separate.</a:t>
            </a:r>
          </a:p>
          <a:p>
            <a:endParaRPr lang="en-US" dirty="0"/>
          </a:p>
          <a:p>
            <a:r>
              <a:rPr lang="en-US" dirty="0"/>
              <a:t>Body produces sensations, mind is the passive receiver of body sensations. </a:t>
            </a:r>
          </a:p>
          <a:p>
            <a:endParaRPr lang="en-US" dirty="0"/>
          </a:p>
          <a:p>
            <a:r>
              <a:rPr lang="en-US" dirty="0"/>
              <a:t>One-to-one relation between injury and pain; bigger the injury, more intense the pain. </a:t>
            </a:r>
          </a:p>
          <a:p>
            <a:endParaRPr lang="en-US" dirty="0"/>
          </a:p>
          <a:p>
            <a:r>
              <a:rPr lang="en-US" dirty="0"/>
              <a:t>Pain path is unidirectional: From body to mind, not from mind to body.</a:t>
            </a:r>
          </a:p>
          <a:p>
            <a:endParaRPr lang="en-US" dirty="0"/>
          </a:p>
          <a:p>
            <a:r>
              <a:rPr lang="en-US" dirty="0"/>
              <a:t>The “bell” can’t pull the cord!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228600" y="533400"/>
            <a:ext cx="8839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400">
                <a:solidFill>
                  <a:srgbClr val="3333FF"/>
                </a:solidFill>
                <a:latin typeface="Arial Narrow" panose="020B0606020202030204" pitchFamily="34" charset="0"/>
              </a:rPr>
              <a:t>Implications of, Challenges to Cartesian Model of Pain</a:t>
            </a:r>
          </a:p>
        </p:txBody>
      </p:sp>
      <p:sp>
        <p:nvSpPr>
          <p:cNvPr id="11267" name="Text Box 5"/>
          <p:cNvSpPr txBox="1">
            <a:spLocks noChangeArrowheads="1"/>
          </p:cNvSpPr>
          <p:nvPr/>
        </p:nvSpPr>
        <p:spPr bwMode="auto">
          <a:xfrm>
            <a:off x="152400" y="1364188"/>
            <a:ext cx="8915400" cy="57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200" b="1" dirty="0">
                <a:latin typeface="Arial Narrow" panose="020B0606020202030204" pitchFamily="34" charset="0"/>
              </a:rPr>
              <a:t>Implications of Cartesian Model</a:t>
            </a:r>
          </a:p>
          <a:p>
            <a:pPr>
              <a:spcBef>
                <a:spcPct val="50000"/>
              </a:spcBef>
              <a:buClrTx/>
              <a:buSzTx/>
              <a:buFontTx/>
              <a:buNone/>
            </a:pPr>
            <a:r>
              <a:rPr lang="en-US" altLang="en-US" sz="2400" dirty="0">
                <a:latin typeface="Arial Narrow" panose="020B0606020202030204" pitchFamily="34" charset="0"/>
              </a:rPr>
              <a:t>	</a:t>
            </a:r>
            <a:r>
              <a:rPr lang="en-US" altLang="en-US" sz="2200" dirty="0">
                <a:latin typeface="Arial Narrow" panose="020B0606020202030204" pitchFamily="34" charset="0"/>
              </a:rPr>
              <a:t>1.  Pain seen as consequence of injury, but not a problem in itself</a:t>
            </a:r>
          </a:p>
          <a:p>
            <a:pPr>
              <a:spcBef>
                <a:spcPct val="50000"/>
              </a:spcBef>
              <a:buClrTx/>
              <a:buSzTx/>
              <a:buFontTx/>
              <a:buNone/>
            </a:pPr>
            <a:r>
              <a:rPr lang="en-US" altLang="en-US" sz="2200" dirty="0">
                <a:latin typeface="Arial Narrow" panose="020B0606020202030204" pitchFamily="34" charset="0"/>
              </a:rPr>
              <a:t>	2.  Med training neglects pain. </a:t>
            </a:r>
          </a:p>
          <a:p>
            <a:pPr>
              <a:spcBef>
                <a:spcPct val="50000"/>
              </a:spcBef>
              <a:buClrTx/>
              <a:buSzTx/>
              <a:buFontTx/>
              <a:buNone/>
            </a:pPr>
            <a:r>
              <a:rPr lang="en-US" altLang="en-US" sz="2200" dirty="0">
                <a:latin typeface="Arial Narrow" panose="020B0606020202030204" pitchFamily="34" charset="0"/>
              </a:rPr>
              <a:t>	3.  Patients disagree:  Pain is THE most important issue</a:t>
            </a:r>
          </a:p>
          <a:p>
            <a:pPr>
              <a:spcBef>
                <a:spcPct val="50000"/>
              </a:spcBef>
              <a:buClrTx/>
              <a:buSzTx/>
              <a:buFontTx/>
              <a:buNone/>
            </a:pPr>
            <a:endParaRPr lang="en-US" altLang="en-US" sz="800" dirty="0">
              <a:latin typeface="Arial Narrow" panose="020B0606020202030204" pitchFamily="34" charset="0"/>
            </a:endParaRPr>
          </a:p>
          <a:p>
            <a:pPr>
              <a:spcBef>
                <a:spcPct val="50000"/>
              </a:spcBef>
              <a:buClrTx/>
              <a:buSzTx/>
              <a:buFontTx/>
              <a:buNone/>
            </a:pPr>
            <a:r>
              <a:rPr lang="en-US" altLang="en-US" sz="2200" b="1" dirty="0">
                <a:latin typeface="Arial Narrow" panose="020B0606020202030204" pitchFamily="34" charset="0"/>
              </a:rPr>
              <a:t>Challenges to Cartesian Model</a:t>
            </a:r>
          </a:p>
          <a:p>
            <a:pPr>
              <a:spcBef>
                <a:spcPct val="50000"/>
              </a:spcBef>
              <a:buClrTx/>
              <a:buSzTx/>
              <a:buFontTx/>
              <a:buNone/>
            </a:pPr>
            <a:r>
              <a:rPr lang="en-US" altLang="en-US" sz="2200" dirty="0">
                <a:latin typeface="Arial Narrow" panose="020B0606020202030204" pitchFamily="34" charset="0"/>
              </a:rPr>
              <a:t>	Henry Beecher WW II observations of                                                         	wounded soldiers.</a:t>
            </a:r>
          </a:p>
          <a:p>
            <a:pPr>
              <a:spcBef>
                <a:spcPct val="50000"/>
              </a:spcBef>
              <a:buClrTx/>
              <a:buSzTx/>
              <a:buFontTx/>
              <a:buNone/>
            </a:pPr>
            <a:r>
              <a:rPr lang="en-US" altLang="en-US" sz="2200" dirty="0">
                <a:latin typeface="Arial Narrow" panose="020B0606020202030204" pitchFamily="34" charset="0"/>
              </a:rPr>
              <a:t>	72% with bullet wounds, torn limbs, broken bones—</a:t>
            </a:r>
            <a:r>
              <a:rPr lang="en-US" altLang="en-US" sz="2200" u="sng" dirty="0">
                <a:latin typeface="Arial Narrow" panose="020B0606020202030204" pitchFamily="34" charset="0"/>
              </a:rPr>
              <a:t>request no meds</a:t>
            </a:r>
            <a:r>
              <a:rPr lang="en-US" altLang="en-US" sz="2200" dirty="0">
                <a:latin typeface="Arial Narrow" panose="020B0606020202030204" pitchFamily="34" charset="0"/>
              </a:rPr>
              <a:t>  		Only 28% request morphine.</a:t>
            </a:r>
          </a:p>
          <a:p>
            <a:pPr>
              <a:spcBef>
                <a:spcPct val="50000"/>
              </a:spcBef>
              <a:buClrTx/>
              <a:buSzTx/>
              <a:buFontTx/>
              <a:buNone/>
            </a:pPr>
            <a:r>
              <a:rPr lang="en-US" altLang="en-US" sz="2200" dirty="0">
                <a:latin typeface="Arial Narrow" panose="020B0606020202030204" pitchFamily="34" charset="0"/>
              </a:rPr>
              <a:t>	</a:t>
            </a:r>
            <a:r>
              <a:rPr lang="en-US" altLang="en-US" sz="2200" b="1" dirty="0">
                <a:latin typeface="Arial Narrow" panose="020B0606020202030204" pitchFamily="34" charset="0"/>
              </a:rPr>
              <a:t>Different Pain Responses</a:t>
            </a:r>
            <a:r>
              <a:rPr lang="en-US" altLang="en-US" sz="2200" dirty="0">
                <a:latin typeface="Arial Narrow" panose="020B0606020202030204" pitchFamily="34" charset="0"/>
              </a:rPr>
              <a:t>: Athletes vs. shut-ins, dancers vs. non-dancers,                                          	extroverts vs. introverts</a:t>
            </a:r>
          </a:p>
          <a:p>
            <a:pPr>
              <a:spcBef>
                <a:spcPct val="50000"/>
              </a:spcBef>
              <a:buClrTx/>
              <a:buSzTx/>
              <a:buFontTx/>
              <a:buNone/>
            </a:pPr>
            <a:r>
              <a:rPr lang="en-US" altLang="en-US" sz="2400" dirty="0">
                <a:latin typeface="Arial Narrow" panose="020B0606020202030204" pitchFamily="34" charset="0"/>
              </a:rPr>
              <a:t>	</a:t>
            </a:r>
            <a:endParaRPr lang="en-US" altLang="en-US" sz="2200" i="1" dirty="0">
              <a:latin typeface="Arial Narrow" panose="020B0606020202030204" pitchFamily="34" charset="0"/>
            </a:endParaRPr>
          </a:p>
        </p:txBody>
      </p:sp>
      <p:pic>
        <p:nvPicPr>
          <p:cNvPr id="2" name="Picture 1"/>
          <p:cNvPicPr>
            <a:picLocks noChangeAspect="1"/>
          </p:cNvPicPr>
          <p:nvPr/>
        </p:nvPicPr>
        <p:blipFill rotWithShape="1">
          <a:blip r:embed="rId2"/>
          <a:srcRect b="14721"/>
          <a:stretch/>
        </p:blipFill>
        <p:spPr>
          <a:xfrm>
            <a:off x="5562600" y="3352800"/>
            <a:ext cx="2438400" cy="16002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3A7376E4-FE35-6FFE-5709-87E8A08CAA04}"/>
              </a:ext>
            </a:extLst>
          </p:cNvPr>
          <p:cNvSpPr txBox="1">
            <a:spLocks noChangeArrowheads="1"/>
          </p:cNvSpPr>
          <p:nvPr/>
        </p:nvSpPr>
        <p:spPr bwMode="auto">
          <a:xfrm>
            <a:off x="838200" y="533400"/>
            <a:ext cx="7772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dirty="0">
                <a:solidFill>
                  <a:srgbClr val="3333FF"/>
                </a:solidFill>
                <a:latin typeface="Arial Narrow" panose="020B0606020202030204" pitchFamily="34" charset="0"/>
              </a:rPr>
              <a:t>Measuring and Defining Pain.                          Bucket! It’s Cold!</a:t>
            </a:r>
          </a:p>
        </p:txBody>
      </p:sp>
      <p:sp>
        <p:nvSpPr>
          <p:cNvPr id="3" name="TextBox 2">
            <a:extLst>
              <a:ext uri="{FF2B5EF4-FFF2-40B4-BE49-F238E27FC236}">
                <a16:creationId xmlns:a16="http://schemas.microsoft.com/office/drawing/2014/main" id="{74E2FB9D-36CE-672E-1306-8AF7BBCCF4E0}"/>
              </a:ext>
            </a:extLst>
          </p:cNvPr>
          <p:cNvSpPr txBox="1">
            <a:spLocks noChangeArrowheads="1"/>
          </p:cNvSpPr>
          <p:nvPr/>
        </p:nvSpPr>
        <p:spPr bwMode="auto">
          <a:xfrm>
            <a:off x="1147762" y="4539229"/>
            <a:ext cx="61722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2400" dirty="0">
              <a:latin typeface="Arial Narrow" panose="020B0606020202030204" pitchFamily="34" charset="0"/>
            </a:endParaRPr>
          </a:p>
          <a:p>
            <a:pPr>
              <a:spcBef>
                <a:spcPct val="0"/>
              </a:spcBef>
              <a:buClrTx/>
              <a:buSzTx/>
              <a:buFontTx/>
              <a:buNone/>
            </a:pPr>
            <a:r>
              <a:rPr lang="en-US" altLang="en-US" sz="2400" b="1" dirty="0">
                <a:latin typeface="Arial Narrow" panose="020B0606020202030204" pitchFamily="34" charset="0"/>
              </a:rPr>
              <a:t>Cold-</a:t>
            </a:r>
            <a:r>
              <a:rPr lang="en-US" altLang="en-US" sz="2400" b="1" dirty="0" err="1">
                <a:latin typeface="Arial Narrow" panose="020B0606020202030204" pitchFamily="34" charset="0"/>
              </a:rPr>
              <a:t>Pressor</a:t>
            </a:r>
            <a:r>
              <a:rPr lang="en-US" altLang="en-US" sz="2400" b="1" dirty="0">
                <a:latin typeface="Arial Narrow" panose="020B0606020202030204" pitchFamily="34" charset="0"/>
              </a:rPr>
              <a:t> Task:</a:t>
            </a:r>
          </a:p>
          <a:p>
            <a:pPr>
              <a:spcBef>
                <a:spcPct val="0"/>
              </a:spcBef>
              <a:buClrTx/>
              <a:buSzTx/>
              <a:buFontTx/>
              <a:buNone/>
            </a:pPr>
            <a:endParaRPr lang="en-US" altLang="en-US" sz="1200" dirty="0">
              <a:latin typeface="Arial Narrow" panose="020B0606020202030204" pitchFamily="34" charset="0"/>
            </a:endParaRPr>
          </a:p>
          <a:p>
            <a:pPr>
              <a:spcBef>
                <a:spcPct val="0"/>
              </a:spcBef>
              <a:buClrTx/>
              <a:buSzTx/>
              <a:buFontTx/>
              <a:buNone/>
            </a:pPr>
            <a:r>
              <a:rPr lang="en-US" altLang="en-US" sz="2400" dirty="0">
                <a:latin typeface="Arial Narrow" panose="020B0606020202030204" pitchFamily="34" charset="0"/>
              </a:rPr>
              <a:t>	</a:t>
            </a:r>
            <a:r>
              <a:rPr lang="en-US" altLang="en-US" sz="2400" b="1" dirty="0">
                <a:latin typeface="Arial Narrow" panose="020B0606020202030204" pitchFamily="34" charset="0"/>
              </a:rPr>
              <a:t>Pain Threshold</a:t>
            </a:r>
            <a:r>
              <a:rPr lang="en-US" altLang="en-US" sz="2400" dirty="0">
                <a:latin typeface="Arial Narrow" panose="020B0606020202030204" pitchFamily="34" charset="0"/>
              </a:rPr>
              <a:t>: When pain begins</a:t>
            </a:r>
          </a:p>
          <a:p>
            <a:pPr>
              <a:spcBef>
                <a:spcPct val="0"/>
              </a:spcBef>
              <a:buClrTx/>
              <a:buSzTx/>
              <a:buFontTx/>
              <a:buNone/>
            </a:pPr>
            <a:r>
              <a:rPr lang="en-US" altLang="en-US" sz="2400" dirty="0">
                <a:latin typeface="Arial Narrow" panose="020B0606020202030204" pitchFamily="34" charset="0"/>
              </a:rPr>
              <a:t>	</a:t>
            </a:r>
            <a:r>
              <a:rPr lang="en-US" altLang="en-US" sz="2400" b="1" dirty="0">
                <a:latin typeface="Arial Narrow" panose="020B0606020202030204" pitchFamily="34" charset="0"/>
              </a:rPr>
              <a:t>Pain tolerance</a:t>
            </a:r>
            <a:r>
              <a:rPr lang="en-US" altLang="en-US" sz="2400" dirty="0">
                <a:latin typeface="Arial Narrow" panose="020B0606020202030204" pitchFamily="34" charset="0"/>
              </a:rPr>
              <a:t>: When pain is unbearable. </a:t>
            </a:r>
          </a:p>
          <a:p>
            <a:pPr>
              <a:spcBef>
                <a:spcPct val="0"/>
              </a:spcBef>
              <a:buClrTx/>
              <a:buSzTx/>
              <a:buFontTx/>
              <a:buNone/>
            </a:pPr>
            <a:endParaRPr lang="en-US" altLang="en-US" sz="2400" dirty="0">
              <a:latin typeface="Arial Narrow" panose="020B0606020202030204" pitchFamily="34" charset="0"/>
            </a:endParaRPr>
          </a:p>
        </p:txBody>
      </p:sp>
      <p:pic>
        <p:nvPicPr>
          <p:cNvPr id="4" name="Picture 3">
            <a:extLst>
              <a:ext uri="{FF2B5EF4-FFF2-40B4-BE49-F238E27FC236}">
                <a16:creationId xmlns:a16="http://schemas.microsoft.com/office/drawing/2014/main" id="{74B2B3D0-9721-7F80-EC06-CF00E70886B6}"/>
              </a:ext>
            </a:extLst>
          </p:cNvPr>
          <p:cNvPicPr>
            <a:picLocks noChangeAspect="1"/>
          </p:cNvPicPr>
          <p:nvPr/>
        </p:nvPicPr>
        <p:blipFill>
          <a:blip r:embed="rId2"/>
          <a:stretch>
            <a:fillRect/>
          </a:stretch>
        </p:blipFill>
        <p:spPr>
          <a:xfrm>
            <a:off x="685800" y="1733729"/>
            <a:ext cx="7096125" cy="2667000"/>
          </a:xfrm>
          <a:prstGeom prst="rect">
            <a:avLst/>
          </a:prstGeom>
        </p:spPr>
      </p:pic>
    </p:spTree>
    <p:extLst>
      <p:ext uri="{BB962C8B-B14F-4D97-AF65-F5344CB8AC3E}">
        <p14:creationId xmlns:p14="http://schemas.microsoft.com/office/powerpoint/2010/main" val="1687820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1524000" y="431844"/>
            <a:ext cx="678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3600" dirty="0">
                <a:solidFill>
                  <a:srgbClr val="0070C0"/>
                </a:solidFill>
                <a:latin typeface="Arial Narrow" panose="020B0606020202030204" pitchFamily="34" charset="0"/>
              </a:rPr>
              <a:t>Dancing Through Pain</a:t>
            </a:r>
          </a:p>
        </p:txBody>
      </p:sp>
      <p:sp>
        <p:nvSpPr>
          <p:cNvPr id="12291" name="TextBox 2"/>
          <p:cNvSpPr txBox="1">
            <a:spLocks noChangeArrowheads="1"/>
          </p:cNvSpPr>
          <p:nvPr/>
        </p:nvSpPr>
        <p:spPr bwMode="auto">
          <a:xfrm>
            <a:off x="152400" y="1104414"/>
            <a:ext cx="5867400"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b="1" dirty="0">
                <a:latin typeface="Arial Narrow" panose="020B0606020202030204" pitchFamily="34" charset="0"/>
              </a:rPr>
              <a:t>Subjects:  </a:t>
            </a:r>
            <a:r>
              <a:rPr lang="en-US" altLang="en-US" sz="2400" dirty="0">
                <a:latin typeface="Arial Narrow" panose="020B0606020202030204" pitchFamily="34" charset="0"/>
              </a:rPr>
              <a:t>Dancers and Non-dancers</a:t>
            </a:r>
          </a:p>
          <a:p>
            <a:pPr>
              <a:spcBef>
                <a:spcPct val="0"/>
              </a:spcBef>
              <a:buClrTx/>
              <a:buSzTx/>
              <a:buFontTx/>
              <a:buNone/>
            </a:pPr>
            <a:endParaRPr lang="en-US" altLang="en-US" sz="2400" dirty="0">
              <a:latin typeface="Arial Narrow" panose="020B0606020202030204" pitchFamily="34" charset="0"/>
            </a:endParaRPr>
          </a:p>
          <a:p>
            <a:pPr>
              <a:spcBef>
                <a:spcPct val="0"/>
              </a:spcBef>
              <a:buClrTx/>
              <a:buSzTx/>
              <a:buFontTx/>
              <a:buNone/>
            </a:pPr>
            <a:r>
              <a:rPr lang="en-US" altLang="en-US" sz="2400" b="1" dirty="0">
                <a:latin typeface="Arial Narrow" panose="020B0606020202030204" pitchFamily="34" charset="0"/>
              </a:rPr>
              <a:t>Cold-</a:t>
            </a:r>
            <a:r>
              <a:rPr lang="en-US" altLang="en-US" sz="2400" b="1" dirty="0" err="1">
                <a:latin typeface="Arial Narrow" panose="020B0606020202030204" pitchFamily="34" charset="0"/>
              </a:rPr>
              <a:t>Pressor</a:t>
            </a:r>
            <a:r>
              <a:rPr lang="en-US" altLang="en-US" sz="2400" b="1" dirty="0">
                <a:latin typeface="Arial Narrow" panose="020B0606020202030204" pitchFamily="34" charset="0"/>
              </a:rPr>
              <a:t> Task:</a:t>
            </a:r>
          </a:p>
          <a:p>
            <a:pPr>
              <a:spcBef>
                <a:spcPct val="0"/>
              </a:spcBef>
              <a:buClrTx/>
              <a:buSzTx/>
              <a:buFontTx/>
              <a:buNone/>
            </a:pPr>
            <a:endParaRPr lang="en-US" altLang="en-US" sz="2400" dirty="0">
              <a:latin typeface="Arial Narrow" panose="020B0606020202030204" pitchFamily="34" charset="0"/>
            </a:endParaRPr>
          </a:p>
          <a:p>
            <a:pPr>
              <a:spcBef>
                <a:spcPct val="0"/>
              </a:spcBef>
              <a:buClrTx/>
              <a:buSzTx/>
              <a:buFontTx/>
              <a:buNone/>
            </a:pPr>
            <a:r>
              <a:rPr lang="en-US" altLang="en-US" sz="2400" dirty="0">
                <a:latin typeface="Arial Narrow" panose="020B0606020202030204" pitchFamily="34" charset="0"/>
              </a:rPr>
              <a:t>	</a:t>
            </a:r>
            <a:r>
              <a:rPr lang="en-US" altLang="en-US" sz="2400" b="1" dirty="0">
                <a:latin typeface="Arial Narrow" panose="020B0606020202030204" pitchFamily="34" charset="0"/>
              </a:rPr>
              <a:t>Pain Threshold</a:t>
            </a:r>
            <a:r>
              <a:rPr lang="en-US" altLang="en-US" sz="2400" dirty="0">
                <a:latin typeface="Arial Narrow" panose="020B0606020202030204" pitchFamily="34" charset="0"/>
              </a:rPr>
              <a:t>: When pain begins</a:t>
            </a:r>
          </a:p>
          <a:p>
            <a:pPr>
              <a:spcBef>
                <a:spcPct val="0"/>
              </a:spcBef>
              <a:buClrTx/>
              <a:buSzTx/>
              <a:buFontTx/>
              <a:buNone/>
            </a:pPr>
            <a:r>
              <a:rPr lang="en-US" altLang="en-US" sz="2400" dirty="0">
                <a:latin typeface="Arial Narrow" panose="020B0606020202030204" pitchFamily="34" charset="0"/>
              </a:rPr>
              <a:t>	</a:t>
            </a:r>
            <a:r>
              <a:rPr lang="en-US" altLang="en-US" sz="2400" b="1" dirty="0">
                <a:latin typeface="Arial Narrow" panose="020B0606020202030204" pitchFamily="34" charset="0"/>
              </a:rPr>
              <a:t>Pain tolerance</a:t>
            </a:r>
            <a:r>
              <a:rPr lang="en-US" altLang="en-US" sz="2400" dirty="0">
                <a:latin typeface="Arial Narrow" panose="020B0606020202030204" pitchFamily="34" charset="0"/>
              </a:rPr>
              <a:t>: When pain is unbearable. </a:t>
            </a:r>
          </a:p>
          <a:p>
            <a:pPr>
              <a:spcBef>
                <a:spcPct val="0"/>
              </a:spcBef>
              <a:buClrTx/>
              <a:buSzTx/>
              <a:buFontTx/>
              <a:buNone/>
            </a:pPr>
            <a:endParaRPr lang="en-US" altLang="en-US" sz="2400" dirty="0">
              <a:latin typeface="Arial Narrow" panose="020B0606020202030204" pitchFamily="34" charset="0"/>
            </a:endParaRPr>
          </a:p>
          <a:p>
            <a:pPr>
              <a:spcBef>
                <a:spcPct val="0"/>
              </a:spcBef>
              <a:buClrTx/>
              <a:buSzTx/>
              <a:buFontTx/>
              <a:buNone/>
            </a:pPr>
            <a:r>
              <a:rPr lang="en-US" altLang="en-US" sz="2400" dirty="0">
                <a:latin typeface="Arial Narrow" panose="020B0606020202030204" pitchFamily="34" charset="0"/>
              </a:rPr>
              <a:t>Dancers’ pain threshold, pain tolerance 3 times greater than non-dancers.</a:t>
            </a:r>
          </a:p>
          <a:p>
            <a:pPr>
              <a:spcBef>
                <a:spcPct val="0"/>
              </a:spcBef>
              <a:buClrTx/>
              <a:buSzTx/>
              <a:buFontTx/>
              <a:buNone/>
            </a:pPr>
            <a:endParaRPr lang="en-US" altLang="en-US" sz="1000" dirty="0">
              <a:latin typeface="Arial Narrow" panose="020B0606020202030204" pitchFamily="34" charset="0"/>
            </a:endParaRPr>
          </a:p>
          <a:p>
            <a:pPr>
              <a:spcBef>
                <a:spcPct val="0"/>
              </a:spcBef>
              <a:buClrTx/>
              <a:buSzTx/>
              <a:buFontTx/>
              <a:buNone/>
            </a:pPr>
            <a:r>
              <a:rPr lang="en-US" altLang="en-US" sz="2400" dirty="0">
                <a:latin typeface="Arial Narrow" panose="020B0606020202030204" pitchFamily="34" charset="0"/>
              </a:rPr>
              <a:t>Gender made no difference</a:t>
            </a:r>
          </a:p>
          <a:p>
            <a:pPr>
              <a:spcBef>
                <a:spcPct val="0"/>
              </a:spcBef>
              <a:buClrTx/>
              <a:buSzTx/>
              <a:buFontTx/>
              <a:buNone/>
            </a:pPr>
            <a:endParaRPr lang="en-US" altLang="en-US" sz="1000" dirty="0">
              <a:latin typeface="Arial Narrow" panose="020B0606020202030204" pitchFamily="34" charset="0"/>
            </a:endParaRPr>
          </a:p>
          <a:p>
            <a:pPr>
              <a:spcBef>
                <a:spcPct val="0"/>
              </a:spcBef>
              <a:buClrTx/>
              <a:buSzTx/>
              <a:buFontTx/>
              <a:buNone/>
            </a:pPr>
            <a:r>
              <a:rPr lang="en-US" altLang="en-US" sz="2400" b="1" dirty="0">
                <a:latin typeface="Arial Narrow" panose="020B0606020202030204" pitchFamily="34" charset="0"/>
              </a:rPr>
              <a:t>Why?  </a:t>
            </a:r>
            <a:r>
              <a:rPr lang="en-US" altLang="en-US" sz="2400" dirty="0">
                <a:latin typeface="Arial Narrow" panose="020B0606020202030204" pitchFamily="34" charset="0"/>
              </a:rPr>
              <a:t>High pain efficacy; pain less fearful. </a:t>
            </a:r>
            <a:r>
              <a:rPr lang="en-US" altLang="en-US" sz="2400" u="sng" dirty="0">
                <a:latin typeface="Arial Narrow" panose="020B0606020202030204" pitchFamily="34" charset="0"/>
              </a:rPr>
              <a:t>Can separate physical pain from emotional distress</a:t>
            </a:r>
            <a:r>
              <a:rPr lang="en-US" altLang="en-US" sz="2400" dirty="0">
                <a:latin typeface="Arial Narrow" panose="020B0606020202030204" pitchFamily="34" charset="0"/>
              </a:rPr>
              <a:t>.</a:t>
            </a:r>
          </a:p>
          <a:p>
            <a:pPr>
              <a:spcBef>
                <a:spcPct val="0"/>
              </a:spcBef>
              <a:buClrTx/>
              <a:buSzTx/>
              <a:buFontTx/>
              <a:buNone/>
            </a:pPr>
            <a:endParaRPr lang="en-US" altLang="en-US" sz="2400" u="sng" dirty="0">
              <a:latin typeface="Arial Narrow" panose="020B0606020202030204" pitchFamily="34" charset="0"/>
            </a:endParaRPr>
          </a:p>
          <a:p>
            <a:pPr>
              <a:spcBef>
                <a:spcPct val="0"/>
              </a:spcBef>
              <a:buClrTx/>
              <a:buSzTx/>
              <a:buNone/>
            </a:pPr>
            <a:r>
              <a:rPr lang="en-US" altLang="en-US" sz="2400" u="sng" dirty="0">
                <a:latin typeface="Arial Narrow" panose="020B0606020202030204" pitchFamily="34" charset="0"/>
              </a:rPr>
              <a:t>Key terms</a:t>
            </a:r>
            <a:r>
              <a:rPr lang="en-US" altLang="en-US" sz="2400" dirty="0">
                <a:latin typeface="Arial Narrow" panose="020B0606020202030204" pitchFamily="34" charset="0"/>
              </a:rPr>
              <a:t>:  </a:t>
            </a:r>
            <a:r>
              <a:rPr lang="en-US" altLang="en-US" sz="2400" i="1" dirty="0">
                <a:latin typeface="Arial Narrow" panose="020B0606020202030204" pitchFamily="34" charset="0"/>
              </a:rPr>
              <a:t>Pain threshold, pain tolerance</a:t>
            </a:r>
            <a:endParaRPr lang="en-US" altLang="en-US" sz="2400" dirty="0">
              <a:latin typeface="Arial Narrow" panose="020B0606020202030204" pitchFamily="34" charset="0"/>
            </a:endParaRPr>
          </a:p>
        </p:txBody>
      </p:sp>
      <p:pic>
        <p:nvPicPr>
          <p:cNvPr id="122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408113"/>
            <a:ext cx="21336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50" y="4148138"/>
            <a:ext cx="24765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09600"/>
            <a:ext cx="7543800" cy="584775"/>
          </a:xfrm>
          <a:prstGeom prst="rect">
            <a:avLst/>
          </a:prstGeom>
          <a:noFill/>
        </p:spPr>
        <p:txBody>
          <a:bodyPr wrap="square" rtlCol="0">
            <a:spAutoFit/>
          </a:bodyPr>
          <a:lstStyle/>
          <a:p>
            <a:pPr algn="ctr"/>
            <a:r>
              <a:rPr lang="en-US" sz="3200" dirty="0">
                <a:solidFill>
                  <a:srgbClr val="0070C0"/>
                </a:solidFill>
              </a:rPr>
              <a:t>DENTAL PAIN PLACEBO STUDY</a:t>
            </a:r>
          </a:p>
        </p:txBody>
      </p:sp>
      <p:pic>
        <p:nvPicPr>
          <p:cNvPr id="3" name="Picture 2"/>
          <p:cNvPicPr>
            <a:picLocks noChangeAspect="1"/>
          </p:cNvPicPr>
          <p:nvPr/>
        </p:nvPicPr>
        <p:blipFill>
          <a:blip r:embed="rId2"/>
          <a:stretch>
            <a:fillRect/>
          </a:stretch>
        </p:blipFill>
        <p:spPr>
          <a:xfrm>
            <a:off x="2895600" y="1447800"/>
            <a:ext cx="3583868" cy="2015261"/>
          </a:xfrm>
          <a:prstGeom prst="rect">
            <a:avLst/>
          </a:prstGeom>
        </p:spPr>
      </p:pic>
      <p:sp>
        <p:nvSpPr>
          <p:cNvPr id="4" name="TextBox 3"/>
          <p:cNvSpPr txBox="1"/>
          <p:nvPr/>
        </p:nvSpPr>
        <p:spPr>
          <a:xfrm>
            <a:off x="1295400" y="3962400"/>
            <a:ext cx="6172200" cy="1754326"/>
          </a:xfrm>
          <a:prstGeom prst="rect">
            <a:avLst/>
          </a:prstGeom>
          <a:noFill/>
        </p:spPr>
        <p:txBody>
          <a:bodyPr wrap="square" rtlCol="0">
            <a:spAutoFit/>
          </a:bodyPr>
          <a:lstStyle/>
          <a:p>
            <a:r>
              <a:rPr lang="en-US" dirty="0"/>
              <a:t>Dental patients in one of three pain treatment conditions.  Which one feels least pain?</a:t>
            </a:r>
          </a:p>
          <a:p>
            <a:endParaRPr lang="en-US" dirty="0"/>
          </a:p>
          <a:p>
            <a:r>
              <a:rPr lang="en-US" dirty="0"/>
              <a:t>___ Placebo + reassurance that they won’t feel pain.</a:t>
            </a:r>
          </a:p>
          <a:p>
            <a:r>
              <a:rPr lang="en-US" dirty="0"/>
              <a:t>___ Placebo + no reassurance</a:t>
            </a:r>
          </a:p>
          <a:p>
            <a:r>
              <a:rPr lang="en-US" dirty="0"/>
              <a:t>___ Anesthetic + no reassurance</a:t>
            </a:r>
          </a:p>
        </p:txBody>
      </p:sp>
      <p:sp>
        <p:nvSpPr>
          <p:cNvPr id="5" name="TextBox 4"/>
          <p:cNvSpPr txBox="1"/>
          <p:nvPr/>
        </p:nvSpPr>
        <p:spPr>
          <a:xfrm>
            <a:off x="1371600" y="4724400"/>
            <a:ext cx="457200" cy="381000"/>
          </a:xfrm>
          <a:prstGeom prst="rect">
            <a:avLst/>
          </a:prstGeom>
          <a:noFill/>
        </p:spPr>
        <p:txBody>
          <a:bodyPr wrap="square" rtlCol="0">
            <a:spAutoFit/>
          </a:bodyPr>
          <a:lstStyle/>
          <a:p>
            <a:pPr algn="ctr"/>
            <a:r>
              <a:rPr lang="en-US" dirty="0">
                <a:solidFill>
                  <a:srgbClr val="FF0000"/>
                </a:solidFill>
              </a:rPr>
              <a:t>X</a:t>
            </a:r>
          </a:p>
        </p:txBody>
      </p:sp>
    </p:spTree>
    <p:extLst>
      <p:ext uri="{BB962C8B-B14F-4D97-AF65-F5344CB8AC3E}">
        <p14:creationId xmlns:p14="http://schemas.microsoft.com/office/powerpoint/2010/main" val="188037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381000" y="914400"/>
            <a:ext cx="556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latin typeface="Arial Narrow" panose="020B0606020202030204" pitchFamily="34" charset="0"/>
              </a:rPr>
              <a:t>A History of Pain</a:t>
            </a:r>
          </a:p>
        </p:txBody>
      </p:sp>
      <p:pic>
        <p:nvPicPr>
          <p:cNvPr id="1331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0112" y="642938"/>
            <a:ext cx="2552700"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6" name="Text Box 6"/>
          <p:cNvSpPr txBox="1">
            <a:spLocks noChangeArrowheads="1"/>
          </p:cNvSpPr>
          <p:nvPr/>
        </p:nvSpPr>
        <p:spPr bwMode="auto">
          <a:xfrm>
            <a:off x="152400" y="2290763"/>
            <a:ext cx="59436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b="1" dirty="0">
                <a:latin typeface="Arial Narrow" panose="020B0606020202030204" pitchFamily="34" charset="0"/>
              </a:rPr>
              <a:t>Von Frey</a:t>
            </a:r>
            <a:r>
              <a:rPr lang="en-US" altLang="en-US" sz="2400" dirty="0">
                <a:latin typeface="Arial Narrow" panose="020B0606020202030204" pitchFamily="34" charset="0"/>
              </a:rPr>
              <a:t> (1894): </a:t>
            </a:r>
            <a:r>
              <a:rPr lang="en-US" altLang="en-US" sz="2400" u="sng" dirty="0">
                <a:latin typeface="Arial Narrow" panose="020B0606020202030204" pitchFamily="34" charset="0"/>
              </a:rPr>
              <a:t>Specificity Model</a:t>
            </a:r>
          </a:p>
          <a:p>
            <a:pPr>
              <a:spcBef>
                <a:spcPct val="50000"/>
              </a:spcBef>
              <a:buClrTx/>
              <a:buSzTx/>
              <a:buFontTx/>
              <a:buNone/>
            </a:pPr>
            <a:r>
              <a:rPr lang="en-US" altLang="en-US" sz="2400" dirty="0">
                <a:latin typeface="Arial Narrow" panose="020B0606020202030204" pitchFamily="34" charset="0"/>
              </a:rPr>
              <a:t>	Specific receptors, one dedicated to cause  	pain (others to pressure, touch, warmth)</a:t>
            </a:r>
          </a:p>
          <a:p>
            <a:pPr>
              <a:spcBef>
                <a:spcPct val="50000"/>
              </a:spcBef>
              <a:buClrTx/>
              <a:buSzTx/>
              <a:buFontTx/>
              <a:buNone/>
            </a:pPr>
            <a:endParaRPr lang="en-US" altLang="en-US" sz="2400" dirty="0">
              <a:latin typeface="Arial Narrow" panose="020B0606020202030204" pitchFamily="34" charset="0"/>
            </a:endParaRPr>
          </a:p>
          <a:p>
            <a:pPr>
              <a:spcBef>
                <a:spcPct val="50000"/>
              </a:spcBef>
              <a:buClrTx/>
              <a:buSzTx/>
              <a:buFontTx/>
              <a:buNone/>
            </a:pPr>
            <a:r>
              <a:rPr lang="en-US" altLang="en-US" sz="2400" b="1" dirty="0" err="1">
                <a:latin typeface="Arial Narrow" panose="020B0606020202030204" pitchFamily="34" charset="0"/>
              </a:rPr>
              <a:t>Goldschneider</a:t>
            </a:r>
            <a:r>
              <a:rPr lang="en-US" altLang="en-US" sz="2400" dirty="0">
                <a:latin typeface="Arial Narrow" panose="020B0606020202030204" pitchFamily="34" charset="0"/>
              </a:rPr>
              <a:t> (1894): </a:t>
            </a:r>
            <a:r>
              <a:rPr lang="en-US" altLang="en-US" sz="2400" u="sng" dirty="0">
                <a:latin typeface="Arial Narrow" panose="020B0606020202030204" pitchFamily="34" charset="0"/>
              </a:rPr>
              <a:t>Pattern Theory</a:t>
            </a:r>
            <a:r>
              <a:rPr lang="en-US" altLang="en-US" sz="2400" dirty="0">
                <a:latin typeface="Arial Narrow" panose="020B0606020202030204" pitchFamily="34" charset="0"/>
              </a:rPr>
              <a:t> of pain, </a:t>
            </a:r>
          </a:p>
          <a:p>
            <a:pPr>
              <a:spcBef>
                <a:spcPct val="50000"/>
              </a:spcBef>
              <a:buClrTx/>
              <a:buSzTx/>
              <a:buFontTx/>
              <a:buNone/>
            </a:pPr>
            <a:r>
              <a:rPr lang="en-US" altLang="en-US" sz="2400" dirty="0">
                <a:latin typeface="Arial Narrow" panose="020B0606020202030204" pitchFamily="34" charset="0"/>
              </a:rPr>
              <a:t>    one receptor, but pattern of input causes pain.</a:t>
            </a:r>
          </a:p>
          <a:p>
            <a:pPr>
              <a:spcBef>
                <a:spcPct val="50000"/>
              </a:spcBef>
              <a:buClrTx/>
              <a:buSzTx/>
              <a:buFontTx/>
              <a:buNone/>
            </a:pPr>
            <a:endParaRPr lang="en-US" altLang="en-US" sz="2400" dirty="0">
              <a:latin typeface="Arial Narrow" panose="020B0606020202030204" pitchFamily="34" charset="0"/>
            </a:endParaRPr>
          </a:p>
          <a:p>
            <a:pPr>
              <a:spcBef>
                <a:spcPct val="50000"/>
              </a:spcBef>
              <a:buClrTx/>
              <a:buSzTx/>
              <a:buFontTx/>
              <a:buNone/>
            </a:pPr>
            <a:r>
              <a:rPr lang="en-US" altLang="en-US" sz="2400" b="1" dirty="0">
                <a:latin typeface="Arial Narrow" panose="020B0606020202030204" pitchFamily="34" charset="0"/>
              </a:rPr>
              <a:t>Current approach</a:t>
            </a:r>
            <a:r>
              <a:rPr lang="en-US" altLang="en-US" sz="2400" dirty="0">
                <a:latin typeface="Arial Narrow" panose="020B0606020202030204" pitchFamily="34" charset="0"/>
              </a:rPr>
              <a:t>:  Specificity + Pattern</a:t>
            </a:r>
          </a:p>
        </p:txBody>
      </p:sp>
      <p:pic>
        <p:nvPicPr>
          <p:cNvPr id="3" name="Picture 2">
            <a:extLst>
              <a:ext uri="{FF2B5EF4-FFF2-40B4-BE49-F238E27FC236}">
                <a16:creationId xmlns:a16="http://schemas.microsoft.com/office/drawing/2014/main" id="{A6A6A756-C5DB-2E8D-2949-549005778EB9}"/>
              </a:ext>
            </a:extLst>
          </p:cNvPr>
          <p:cNvPicPr>
            <a:picLocks noChangeAspect="1"/>
          </p:cNvPicPr>
          <p:nvPr/>
        </p:nvPicPr>
        <p:blipFill rotWithShape="1">
          <a:blip r:embed="rId3"/>
          <a:srcRect r="17280"/>
          <a:stretch/>
        </p:blipFill>
        <p:spPr>
          <a:xfrm>
            <a:off x="6339648" y="3465576"/>
            <a:ext cx="2250187" cy="1371600"/>
          </a:xfrm>
          <a:prstGeom prst="rect">
            <a:avLst/>
          </a:prstGeom>
        </p:spPr>
      </p:pic>
      <p:pic>
        <p:nvPicPr>
          <p:cNvPr id="4" name="Picture 3">
            <a:extLst>
              <a:ext uri="{FF2B5EF4-FFF2-40B4-BE49-F238E27FC236}">
                <a16:creationId xmlns:a16="http://schemas.microsoft.com/office/drawing/2014/main" id="{480D06F4-A290-0963-9C77-E089534C676E}"/>
              </a:ext>
            </a:extLst>
          </p:cNvPr>
          <p:cNvPicPr>
            <a:picLocks noChangeAspect="1"/>
          </p:cNvPicPr>
          <p:nvPr/>
        </p:nvPicPr>
        <p:blipFill rotWithShape="1">
          <a:blip r:embed="rId4"/>
          <a:srcRect l="6320" t="-2053" r="2602" b="2053"/>
          <a:stretch/>
        </p:blipFill>
        <p:spPr>
          <a:xfrm>
            <a:off x="6339648" y="4977003"/>
            <a:ext cx="2264739" cy="17285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1066800" y="1143000"/>
            <a:ext cx="7467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a:solidFill>
                  <a:srgbClr val="0070C0"/>
                </a:solidFill>
              </a:rPr>
              <a:t>Wrapping Up Symptoms (Lecture 4) </a:t>
            </a:r>
          </a:p>
        </p:txBody>
      </p:sp>
      <p:pic>
        <p:nvPicPr>
          <p:cNvPr id="307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28950" y="2895600"/>
            <a:ext cx="3543300"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76200" y="1939925"/>
            <a:ext cx="60198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b="1" dirty="0">
                <a:latin typeface="Arial Narrow" panose="020B0606020202030204" pitchFamily="34" charset="0"/>
              </a:rPr>
              <a:t>A-delta fibers:</a:t>
            </a:r>
            <a:r>
              <a:rPr lang="en-US" altLang="en-US" sz="2400" dirty="0">
                <a:latin typeface="Arial Narrow" panose="020B0606020202030204" pitchFamily="34" charset="0"/>
              </a:rPr>
              <a:t>  Myelinated, sharp/quick pain</a:t>
            </a:r>
          </a:p>
          <a:p>
            <a:pPr>
              <a:spcBef>
                <a:spcPct val="0"/>
              </a:spcBef>
              <a:buClrTx/>
              <a:buSzTx/>
              <a:buFontTx/>
              <a:buNone/>
            </a:pPr>
            <a:endParaRPr lang="en-US" altLang="en-US" sz="2400" dirty="0">
              <a:latin typeface="Arial Narrow" panose="020B0606020202030204" pitchFamily="34" charset="0"/>
            </a:endParaRPr>
          </a:p>
          <a:p>
            <a:pPr>
              <a:spcBef>
                <a:spcPct val="0"/>
              </a:spcBef>
              <a:buClrTx/>
              <a:buSzTx/>
              <a:buFontTx/>
              <a:buNone/>
            </a:pPr>
            <a:r>
              <a:rPr lang="en-US" altLang="en-US" sz="2400" b="1" dirty="0">
                <a:latin typeface="Arial Narrow" panose="020B0606020202030204" pitchFamily="34" charset="0"/>
              </a:rPr>
              <a:t>C-fibers:</a:t>
            </a:r>
            <a:r>
              <a:rPr lang="en-US" altLang="en-US" sz="2400" dirty="0">
                <a:latin typeface="Arial Narrow" panose="020B0606020202030204" pitchFamily="34" charset="0"/>
              </a:rPr>
              <a:t>  Non-myelinated, slower, chronic dull pain</a:t>
            </a:r>
          </a:p>
          <a:p>
            <a:pPr>
              <a:spcBef>
                <a:spcPct val="0"/>
              </a:spcBef>
              <a:buClrTx/>
              <a:buSzTx/>
              <a:buFontTx/>
              <a:buNone/>
            </a:pPr>
            <a:r>
              <a:rPr lang="en-US" altLang="en-US" sz="2400" dirty="0">
                <a:latin typeface="Arial Narrow" panose="020B0606020202030204" pitchFamily="34" charset="0"/>
              </a:rPr>
              <a:t>                 Influence emotional/motivated pain</a:t>
            </a:r>
          </a:p>
          <a:p>
            <a:pPr>
              <a:spcBef>
                <a:spcPct val="0"/>
              </a:spcBef>
              <a:buClrTx/>
              <a:buSzTx/>
              <a:buFontTx/>
              <a:buNone/>
            </a:pPr>
            <a:endParaRPr lang="en-US" altLang="en-US" sz="2400" dirty="0">
              <a:latin typeface="Arial Narrow" panose="020B0606020202030204" pitchFamily="34" charset="0"/>
            </a:endParaRPr>
          </a:p>
          <a:p>
            <a:pPr>
              <a:spcBef>
                <a:spcPct val="0"/>
              </a:spcBef>
              <a:buClrTx/>
              <a:buSzTx/>
              <a:buFontTx/>
              <a:buNone/>
            </a:pPr>
            <a:r>
              <a:rPr lang="en-US" altLang="en-US" sz="2400" dirty="0">
                <a:latin typeface="Arial Narrow" panose="020B0606020202030204" pitchFamily="34" charset="0"/>
              </a:rPr>
              <a:t>Pain is result of balance of A-deltas + C-fibers , </a:t>
            </a:r>
          </a:p>
          <a:p>
            <a:pPr>
              <a:spcBef>
                <a:spcPct val="0"/>
              </a:spcBef>
              <a:buClrTx/>
              <a:buSzTx/>
              <a:buFontTx/>
              <a:buNone/>
            </a:pPr>
            <a:endParaRPr lang="en-US" altLang="en-US" sz="2400" dirty="0">
              <a:latin typeface="Arial Narrow" panose="020B0606020202030204" pitchFamily="34" charset="0"/>
            </a:endParaRPr>
          </a:p>
          <a:p>
            <a:pPr>
              <a:spcBef>
                <a:spcPct val="0"/>
              </a:spcBef>
              <a:buClrTx/>
              <a:buSzTx/>
              <a:buFontTx/>
              <a:buNone/>
            </a:pPr>
            <a:r>
              <a:rPr lang="en-US" altLang="en-US" sz="2400" dirty="0">
                <a:latin typeface="Arial Narrow" panose="020B0606020202030204" pitchFamily="34" charset="0"/>
              </a:rPr>
              <a:t>    PLUS</a:t>
            </a:r>
          </a:p>
          <a:p>
            <a:pPr>
              <a:spcBef>
                <a:spcPct val="0"/>
              </a:spcBef>
              <a:buClrTx/>
              <a:buSzTx/>
              <a:buFontTx/>
              <a:buNone/>
            </a:pPr>
            <a:r>
              <a:rPr lang="en-US" altLang="en-US" sz="2400" dirty="0">
                <a:latin typeface="Arial Narrow" panose="020B0606020202030204" pitchFamily="34" charset="0"/>
              </a:rPr>
              <a:t>   Neurotransmitters:  Substance P</a:t>
            </a:r>
          </a:p>
          <a:p>
            <a:pPr>
              <a:spcBef>
                <a:spcPct val="0"/>
              </a:spcBef>
              <a:buClrTx/>
              <a:buSzTx/>
              <a:buFontTx/>
              <a:buNone/>
            </a:pPr>
            <a:endParaRPr lang="en-US" altLang="en-US" sz="2400" dirty="0">
              <a:latin typeface="Arial Narrow" panose="020B0606020202030204" pitchFamily="34" charset="0"/>
            </a:endParaRPr>
          </a:p>
          <a:p>
            <a:pPr>
              <a:spcBef>
                <a:spcPct val="0"/>
              </a:spcBef>
              <a:buClrTx/>
              <a:buSzTx/>
              <a:buFontTx/>
              <a:buNone/>
            </a:pPr>
            <a:r>
              <a:rPr lang="en-US" altLang="en-US" sz="2400" dirty="0">
                <a:latin typeface="Arial Narrow" panose="020B0606020202030204" pitchFamily="34" charset="0"/>
              </a:rPr>
              <a:t>   PLUS</a:t>
            </a:r>
          </a:p>
          <a:p>
            <a:pPr>
              <a:spcBef>
                <a:spcPct val="0"/>
              </a:spcBef>
              <a:buClrTx/>
              <a:buSzTx/>
              <a:buFontTx/>
              <a:buNone/>
            </a:pPr>
            <a:r>
              <a:rPr lang="en-US" altLang="en-US" sz="2400" dirty="0">
                <a:latin typeface="Arial Narrow" panose="020B0606020202030204" pitchFamily="34" charset="0"/>
              </a:rPr>
              <a:t>   </a:t>
            </a:r>
            <a:r>
              <a:rPr lang="en-US" altLang="en-US" sz="2400" u="sng" dirty="0">
                <a:latin typeface="Arial Narrow" panose="020B0606020202030204" pitchFamily="34" charset="0"/>
              </a:rPr>
              <a:t>Cerebral activity:  Attention, emotions, meaning</a:t>
            </a:r>
          </a:p>
        </p:txBody>
      </p:sp>
      <p:sp>
        <p:nvSpPr>
          <p:cNvPr id="14339" name="Text Box 5"/>
          <p:cNvSpPr txBox="1">
            <a:spLocks noChangeArrowheads="1"/>
          </p:cNvSpPr>
          <p:nvPr/>
        </p:nvSpPr>
        <p:spPr bwMode="auto">
          <a:xfrm>
            <a:off x="457200" y="609600"/>
            <a:ext cx="830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3600">
                <a:solidFill>
                  <a:srgbClr val="3333FF"/>
                </a:solidFill>
                <a:latin typeface="Arial Narrow" panose="020B0606020202030204" pitchFamily="34" charset="0"/>
              </a:rPr>
              <a:t>Nioception:  The Physiology of Pain Perception</a:t>
            </a:r>
          </a:p>
        </p:txBody>
      </p:sp>
      <p:pic>
        <p:nvPicPr>
          <p:cNvPr id="14340"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15997" b="6977"/>
          <a:stretch/>
        </p:blipFill>
        <p:spPr bwMode="auto">
          <a:xfrm>
            <a:off x="6044088" y="2096869"/>
            <a:ext cx="292322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6F8BE212-D7EE-CADB-50C4-0E44FC1F8821}"/>
              </a:ext>
            </a:extLst>
          </p:cNvPr>
          <p:cNvSpPr txBox="1"/>
          <p:nvPr/>
        </p:nvSpPr>
        <p:spPr>
          <a:xfrm>
            <a:off x="6248400" y="5486400"/>
            <a:ext cx="2514600" cy="646331"/>
          </a:xfrm>
          <a:prstGeom prst="rect">
            <a:avLst/>
          </a:prstGeom>
          <a:noFill/>
        </p:spPr>
        <p:txBody>
          <a:bodyPr wrap="square" rtlCol="0">
            <a:spAutoFit/>
          </a:bodyPr>
          <a:lstStyle/>
          <a:p>
            <a:r>
              <a:rPr lang="en-US" b="1" dirty="0" err="1"/>
              <a:t>Nocicepeptor</a:t>
            </a:r>
            <a:r>
              <a:rPr lang="en-US" dirty="0"/>
              <a:t>: Where pain is triggered.</a:t>
            </a:r>
          </a:p>
        </p:txBody>
      </p:sp>
      <p:cxnSp>
        <p:nvCxnSpPr>
          <p:cNvPr id="4" name="Straight Arrow Connector 3">
            <a:extLst>
              <a:ext uri="{FF2B5EF4-FFF2-40B4-BE49-F238E27FC236}">
                <a16:creationId xmlns:a16="http://schemas.microsoft.com/office/drawing/2014/main" id="{21344B94-6CA1-F1D5-B84B-DB07B68F5BBD}"/>
              </a:ext>
            </a:extLst>
          </p:cNvPr>
          <p:cNvCxnSpPr/>
          <p:nvPr/>
        </p:nvCxnSpPr>
        <p:spPr bwMode="auto">
          <a:xfrm flipV="1">
            <a:off x="7391400" y="4114800"/>
            <a:ext cx="1219200" cy="1371600"/>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304800" y="1401763"/>
            <a:ext cx="84582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b="1" dirty="0">
                <a:latin typeface="Arial Narrow" panose="020B0606020202030204" pitchFamily="34" charset="0"/>
              </a:rPr>
              <a:t>Brain actively involved in pain experience, not just passive receiver.</a:t>
            </a:r>
          </a:p>
          <a:p>
            <a:pPr>
              <a:spcBef>
                <a:spcPct val="0"/>
              </a:spcBef>
              <a:buClrTx/>
              <a:buSzTx/>
              <a:buFontTx/>
              <a:buNone/>
            </a:pPr>
            <a:endParaRPr lang="en-US" altLang="en-US" sz="1200" dirty="0">
              <a:latin typeface="Arial Narrow" panose="020B0606020202030204" pitchFamily="34" charset="0"/>
            </a:endParaRPr>
          </a:p>
          <a:p>
            <a:pPr>
              <a:spcBef>
                <a:spcPct val="0"/>
              </a:spcBef>
              <a:buClrTx/>
              <a:buSzTx/>
              <a:buFontTx/>
              <a:buNone/>
            </a:pPr>
            <a:r>
              <a:rPr lang="en-US" altLang="en-US" sz="2400" b="1" dirty="0">
                <a:latin typeface="Arial Narrow" panose="020B0606020202030204" pitchFamily="34" charset="0"/>
              </a:rPr>
              <a:t>Pain moderated:</a:t>
            </a:r>
          </a:p>
          <a:p>
            <a:pPr>
              <a:spcBef>
                <a:spcPct val="0"/>
              </a:spcBef>
              <a:buClrTx/>
              <a:buSzTx/>
              <a:buFontTx/>
              <a:buNone/>
            </a:pPr>
            <a:r>
              <a:rPr lang="en-US" altLang="en-US" sz="2400" dirty="0">
                <a:latin typeface="Arial Narrow" panose="020B0606020202030204" pitchFamily="34" charset="0"/>
              </a:rPr>
              <a:t>	a.  From periphery (e.g., cut finger) on to brain via spinal cord                                           	b.  From brain down to periphery</a:t>
            </a:r>
          </a:p>
          <a:p>
            <a:pPr>
              <a:spcBef>
                <a:spcPct val="0"/>
              </a:spcBef>
              <a:buClrTx/>
              <a:buSzTx/>
              <a:buFontTx/>
              <a:buNone/>
            </a:pPr>
            <a:endParaRPr lang="en-US" altLang="en-US" sz="1200" dirty="0">
              <a:latin typeface="Arial Narrow" panose="020B0606020202030204" pitchFamily="34" charset="0"/>
            </a:endParaRPr>
          </a:p>
          <a:p>
            <a:pPr>
              <a:spcBef>
                <a:spcPct val="0"/>
              </a:spcBef>
              <a:buClrTx/>
              <a:buSzTx/>
              <a:buFontTx/>
              <a:buNone/>
            </a:pPr>
            <a:r>
              <a:rPr lang="en-US" altLang="en-US" sz="2400" b="1" dirty="0">
                <a:latin typeface="Arial Narrow" panose="020B0606020202030204" pitchFamily="34" charset="0"/>
              </a:rPr>
              <a:t>Operation of Gate Theory</a:t>
            </a:r>
          </a:p>
          <a:p>
            <a:pPr>
              <a:spcBef>
                <a:spcPct val="0"/>
              </a:spcBef>
              <a:buClrTx/>
              <a:buSzTx/>
              <a:buFontTx/>
              <a:buNone/>
            </a:pPr>
            <a:r>
              <a:rPr lang="en-US" altLang="en-US" sz="2400" dirty="0">
                <a:latin typeface="Arial Narrow" panose="020B0606020202030204" pitchFamily="34" charset="0"/>
              </a:rPr>
              <a:t>	1.  Signals carried via A-Delta or C fiber up to spinal cord</a:t>
            </a:r>
          </a:p>
          <a:p>
            <a:pPr>
              <a:spcBef>
                <a:spcPct val="0"/>
              </a:spcBef>
              <a:buClrTx/>
              <a:buSzTx/>
              <a:buFontTx/>
              <a:buNone/>
            </a:pPr>
            <a:r>
              <a:rPr lang="en-US" altLang="en-US" sz="2400" dirty="0">
                <a:latin typeface="Arial Narrow" panose="020B0606020202030204" pitchFamily="34" charset="0"/>
              </a:rPr>
              <a:t>	2.  Reach gating mechanism in dorsal horn of spinal cord</a:t>
            </a:r>
          </a:p>
          <a:p>
            <a:pPr>
              <a:spcBef>
                <a:spcPct val="0"/>
              </a:spcBef>
              <a:buClrTx/>
              <a:buSzTx/>
              <a:buFontTx/>
              <a:buNone/>
            </a:pPr>
            <a:r>
              <a:rPr lang="en-US" altLang="en-US" sz="2400" dirty="0">
                <a:latin typeface="Arial Narrow" panose="020B0606020202030204" pitchFamily="34" charset="0"/>
              </a:rPr>
              <a:t>	3.  Gate is opened IF: Stim reaches </a:t>
            </a:r>
            <a:r>
              <a:rPr lang="en-US" altLang="en-US" sz="2400" u="sng" dirty="0">
                <a:latin typeface="Arial Narrow" panose="020B0606020202030204" pitchFamily="34" charset="0"/>
              </a:rPr>
              <a:t>threshold</a:t>
            </a:r>
            <a:r>
              <a:rPr lang="en-US" altLang="en-US" sz="2400" dirty="0">
                <a:latin typeface="Arial Narrow" panose="020B0606020202030204" pitchFamily="34" charset="0"/>
              </a:rPr>
              <a:t> AND brain 			      </a:t>
            </a:r>
            <a:r>
              <a:rPr lang="en-US" altLang="en-US" sz="2400" u="sng" dirty="0">
                <a:latin typeface="Arial Narrow" panose="020B0606020202030204" pitchFamily="34" charset="0"/>
              </a:rPr>
              <a:t>interprets</a:t>
            </a:r>
            <a:r>
              <a:rPr lang="en-US" altLang="en-US" sz="2400" dirty="0">
                <a:latin typeface="Arial Narrow" panose="020B0606020202030204" pitchFamily="34" charset="0"/>
              </a:rPr>
              <a:t> signal as pain</a:t>
            </a:r>
          </a:p>
          <a:p>
            <a:pPr>
              <a:spcBef>
                <a:spcPct val="0"/>
              </a:spcBef>
              <a:buClrTx/>
              <a:buSzTx/>
              <a:buFontTx/>
              <a:buNone/>
            </a:pPr>
            <a:r>
              <a:rPr lang="en-US" altLang="en-US" sz="2400" dirty="0">
                <a:latin typeface="Arial Narrow" panose="020B0606020202030204" pitchFamily="34" charset="0"/>
              </a:rPr>
              <a:t>	4.  Interpretation is influenced by emotions, prior learning</a:t>
            </a:r>
          </a:p>
          <a:p>
            <a:pPr>
              <a:spcBef>
                <a:spcPct val="0"/>
              </a:spcBef>
              <a:buClrTx/>
              <a:buSzTx/>
              <a:buFontTx/>
              <a:buNone/>
            </a:pPr>
            <a:r>
              <a:rPr lang="en-US" altLang="en-US" sz="2400" dirty="0">
                <a:latin typeface="Arial Narrow" panose="020B0606020202030204" pitchFamily="34" charset="0"/>
              </a:rPr>
              <a:t>		</a:t>
            </a:r>
            <a:r>
              <a:rPr lang="en-US" altLang="en-US" sz="2400" u="sng" dirty="0">
                <a:latin typeface="Arial Narrow" panose="020B0606020202030204" pitchFamily="34" charset="0"/>
              </a:rPr>
              <a:t>Anxiety</a:t>
            </a:r>
            <a:r>
              <a:rPr lang="en-US" altLang="en-US" sz="2400" dirty="0">
                <a:latin typeface="Arial Narrow" panose="020B0606020202030204" pitchFamily="34" charset="0"/>
              </a:rPr>
              <a:t> --&gt; more pain</a:t>
            </a:r>
          </a:p>
          <a:p>
            <a:pPr>
              <a:spcBef>
                <a:spcPct val="0"/>
              </a:spcBef>
              <a:buClrTx/>
              <a:buSzTx/>
              <a:buFontTx/>
              <a:buNone/>
            </a:pPr>
            <a:r>
              <a:rPr lang="en-US" altLang="en-US" sz="2400" dirty="0">
                <a:latin typeface="Arial Narrow" panose="020B0606020202030204" pitchFamily="34" charset="0"/>
              </a:rPr>
              <a:t>		</a:t>
            </a:r>
            <a:r>
              <a:rPr lang="en-US" altLang="en-US" sz="2400" u="sng" dirty="0">
                <a:latin typeface="Arial Narrow" panose="020B0606020202030204" pitchFamily="34" charset="0"/>
              </a:rPr>
              <a:t>Pos. emotions, distraction, FEAR </a:t>
            </a:r>
            <a:r>
              <a:rPr lang="en-US" altLang="en-US" sz="2400" dirty="0">
                <a:latin typeface="Arial Narrow" panose="020B0606020202030204" pitchFamily="34" charset="0"/>
              </a:rPr>
              <a:t>--&gt; less pain</a:t>
            </a:r>
          </a:p>
        </p:txBody>
      </p:sp>
      <p:sp>
        <p:nvSpPr>
          <p:cNvPr id="15363" name="Text Box 5"/>
          <p:cNvSpPr txBox="1">
            <a:spLocks noChangeArrowheads="1"/>
          </p:cNvSpPr>
          <p:nvPr/>
        </p:nvSpPr>
        <p:spPr bwMode="auto">
          <a:xfrm>
            <a:off x="2057400" y="457200"/>
            <a:ext cx="5715000"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3400" dirty="0">
                <a:solidFill>
                  <a:srgbClr val="3333FF"/>
                </a:solidFill>
                <a:latin typeface="Arial Narrow" panose="020B0606020202030204" pitchFamily="34" charset="0"/>
              </a:rPr>
              <a:t>Gate Theory of Pain</a:t>
            </a:r>
          </a:p>
          <a:p>
            <a:pPr algn="ctr">
              <a:spcBef>
                <a:spcPct val="0"/>
              </a:spcBef>
              <a:buClrTx/>
              <a:buSzTx/>
              <a:buFontTx/>
              <a:buNone/>
            </a:pPr>
            <a:r>
              <a:rPr lang="en-US" altLang="en-US" sz="2200" dirty="0">
                <a:solidFill>
                  <a:srgbClr val="3333FF"/>
                </a:solidFill>
                <a:latin typeface="Arial Narrow" panose="020B0606020202030204" pitchFamily="34" charset="0"/>
              </a:rPr>
              <a:t>(</a:t>
            </a:r>
            <a:r>
              <a:rPr lang="en-US" altLang="en-US" sz="2200" dirty="0" err="1">
                <a:solidFill>
                  <a:srgbClr val="3333FF"/>
                </a:solidFill>
                <a:latin typeface="Arial Narrow" panose="020B0606020202030204" pitchFamily="34" charset="0"/>
              </a:rPr>
              <a:t>Melzack</a:t>
            </a:r>
            <a:r>
              <a:rPr lang="en-US" altLang="en-US" sz="2200" dirty="0">
                <a:solidFill>
                  <a:srgbClr val="3333FF"/>
                </a:solidFill>
                <a:latin typeface="Arial Narrow" panose="020B0606020202030204" pitchFamily="34" charset="0"/>
              </a:rPr>
              <a:t> &amp; Wall, 1965; 1982)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2955" y="1828800"/>
            <a:ext cx="4431945" cy="4719992"/>
          </a:xfrm>
          <a:prstGeom prst="rect">
            <a:avLst/>
          </a:prstGeom>
        </p:spPr>
      </p:pic>
      <p:sp>
        <p:nvSpPr>
          <p:cNvPr id="3" name="Text Box 5"/>
          <p:cNvSpPr txBox="1">
            <a:spLocks noChangeArrowheads="1"/>
          </p:cNvSpPr>
          <p:nvPr/>
        </p:nvSpPr>
        <p:spPr bwMode="auto">
          <a:xfrm>
            <a:off x="2057400" y="457200"/>
            <a:ext cx="5715000"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3400" dirty="0">
                <a:solidFill>
                  <a:srgbClr val="3333FF"/>
                </a:solidFill>
                <a:latin typeface="Arial Narrow" panose="020B0606020202030204" pitchFamily="34" charset="0"/>
              </a:rPr>
              <a:t>Gate Theory of Pain</a:t>
            </a:r>
          </a:p>
          <a:p>
            <a:pPr algn="ctr">
              <a:spcBef>
                <a:spcPct val="0"/>
              </a:spcBef>
              <a:buClrTx/>
              <a:buSzTx/>
              <a:buFontTx/>
              <a:buNone/>
            </a:pPr>
            <a:r>
              <a:rPr lang="en-US" altLang="en-US" sz="2200" dirty="0">
                <a:solidFill>
                  <a:srgbClr val="3333FF"/>
                </a:solidFill>
                <a:latin typeface="Arial Narrow" panose="020B0606020202030204" pitchFamily="34" charset="0"/>
              </a:rPr>
              <a:t>(</a:t>
            </a:r>
            <a:r>
              <a:rPr lang="en-US" altLang="en-US" sz="2200" dirty="0" err="1">
                <a:solidFill>
                  <a:srgbClr val="3333FF"/>
                </a:solidFill>
                <a:latin typeface="Arial Narrow" panose="020B0606020202030204" pitchFamily="34" charset="0"/>
              </a:rPr>
              <a:t>Melzack</a:t>
            </a:r>
            <a:r>
              <a:rPr lang="en-US" altLang="en-US" sz="2200" dirty="0">
                <a:solidFill>
                  <a:srgbClr val="3333FF"/>
                </a:solidFill>
                <a:latin typeface="Arial Narrow" panose="020B0606020202030204" pitchFamily="34" charset="0"/>
              </a:rPr>
              <a:t> &amp; Wall, 1965; 1982)</a:t>
            </a:r>
          </a:p>
        </p:txBody>
      </p:sp>
      <p:pic>
        <p:nvPicPr>
          <p:cNvPr id="4" name="Picture 3"/>
          <p:cNvPicPr>
            <a:picLocks noChangeAspect="1"/>
          </p:cNvPicPr>
          <p:nvPr/>
        </p:nvPicPr>
        <p:blipFill>
          <a:blip r:embed="rId3"/>
          <a:stretch>
            <a:fillRect/>
          </a:stretch>
        </p:blipFill>
        <p:spPr>
          <a:xfrm>
            <a:off x="5562600" y="3124200"/>
            <a:ext cx="2752725" cy="1905000"/>
          </a:xfrm>
          <a:prstGeom prst="rect">
            <a:avLst/>
          </a:prstGeom>
        </p:spPr>
      </p:pic>
      <p:sp>
        <p:nvSpPr>
          <p:cNvPr id="5" name="TextBox 4"/>
          <p:cNvSpPr txBox="1"/>
          <p:nvPr/>
        </p:nvSpPr>
        <p:spPr>
          <a:xfrm>
            <a:off x="7239000" y="1752600"/>
            <a:ext cx="1676400" cy="369332"/>
          </a:xfrm>
          <a:prstGeom prst="rect">
            <a:avLst/>
          </a:prstGeom>
          <a:noFill/>
        </p:spPr>
        <p:txBody>
          <a:bodyPr wrap="square" rtlCol="0">
            <a:spAutoFit/>
          </a:bodyPr>
          <a:lstStyle/>
          <a:p>
            <a:pPr algn="r"/>
            <a:r>
              <a:rPr lang="en-US" dirty="0">
                <a:solidFill>
                  <a:srgbClr val="FF0000"/>
                </a:solidFill>
              </a:rPr>
              <a:t>Dorsal Horn</a:t>
            </a:r>
          </a:p>
        </p:txBody>
      </p:sp>
      <p:cxnSp>
        <p:nvCxnSpPr>
          <p:cNvPr id="7" name="Straight Arrow Connector 6"/>
          <p:cNvCxnSpPr/>
          <p:nvPr/>
        </p:nvCxnSpPr>
        <p:spPr bwMode="auto">
          <a:xfrm flipH="1">
            <a:off x="7162800" y="2209800"/>
            <a:ext cx="990600" cy="990600"/>
          </a:xfrm>
          <a:prstGeom prst="straightConnector1">
            <a:avLst/>
          </a:prstGeom>
          <a:solidFill>
            <a:schemeClr val="accent1"/>
          </a:solidFill>
          <a:ln w="285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5">
            <a:extLst>
              <a:ext uri="{FF2B5EF4-FFF2-40B4-BE49-F238E27FC236}">
                <a16:creationId xmlns:a16="http://schemas.microsoft.com/office/drawing/2014/main" id="{7E1F7544-8457-CC80-9AA9-1A1CE1E3E0F9}"/>
              </a:ext>
            </a:extLst>
          </p:cNvPr>
          <p:cNvSpPr txBox="1"/>
          <p:nvPr/>
        </p:nvSpPr>
        <p:spPr>
          <a:xfrm>
            <a:off x="5943600" y="1992997"/>
            <a:ext cx="1447800" cy="646331"/>
          </a:xfrm>
          <a:prstGeom prst="rect">
            <a:avLst/>
          </a:prstGeom>
          <a:noFill/>
          <a:ln>
            <a:solidFill>
              <a:schemeClr val="bg1"/>
            </a:solidFill>
          </a:ln>
        </p:spPr>
        <p:txBody>
          <a:bodyPr wrap="square" rtlCol="0">
            <a:spAutoFit/>
          </a:bodyPr>
          <a:lstStyle/>
          <a:p>
            <a:pPr algn="ctr"/>
            <a:r>
              <a:rPr lang="en-US" i="1" dirty="0"/>
              <a:t>Back of Spinal cord</a:t>
            </a:r>
          </a:p>
        </p:txBody>
      </p:sp>
      <p:cxnSp>
        <p:nvCxnSpPr>
          <p:cNvPr id="10" name="Straight Arrow Connector 9">
            <a:extLst>
              <a:ext uri="{FF2B5EF4-FFF2-40B4-BE49-F238E27FC236}">
                <a16:creationId xmlns:a16="http://schemas.microsoft.com/office/drawing/2014/main" id="{A111CF68-E52B-16BD-576A-CF6245151500}"/>
              </a:ext>
            </a:extLst>
          </p:cNvPr>
          <p:cNvCxnSpPr>
            <a:cxnSpLocks/>
            <a:stCxn id="6" idx="2"/>
          </p:cNvCxnSpPr>
          <p:nvPr/>
        </p:nvCxnSpPr>
        <p:spPr bwMode="auto">
          <a:xfrm>
            <a:off x="6667500" y="2639329"/>
            <a:ext cx="0" cy="240397"/>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a:extLst>
              <a:ext uri="{FF2B5EF4-FFF2-40B4-BE49-F238E27FC236}">
                <a16:creationId xmlns:a16="http://schemas.microsoft.com/office/drawing/2014/main" id="{04DE4B2C-102C-55AC-C2C5-C58819D5CE37}"/>
              </a:ext>
            </a:extLst>
          </p:cNvPr>
          <p:cNvSpPr txBox="1"/>
          <p:nvPr/>
        </p:nvSpPr>
        <p:spPr>
          <a:xfrm>
            <a:off x="5715000" y="5385137"/>
            <a:ext cx="2315337" cy="646331"/>
          </a:xfrm>
          <a:prstGeom prst="rect">
            <a:avLst/>
          </a:prstGeom>
          <a:noFill/>
          <a:ln>
            <a:solidFill>
              <a:schemeClr val="bg1"/>
            </a:solidFill>
          </a:ln>
        </p:spPr>
        <p:txBody>
          <a:bodyPr wrap="square" rtlCol="0">
            <a:spAutoFit/>
          </a:bodyPr>
          <a:lstStyle/>
          <a:p>
            <a:pPr algn="ctr"/>
            <a:r>
              <a:rPr lang="en-US" i="1" dirty="0"/>
              <a:t>Cross Section of Spinal cord</a:t>
            </a:r>
          </a:p>
        </p:txBody>
      </p:sp>
    </p:spTree>
    <p:extLst>
      <p:ext uri="{BB962C8B-B14F-4D97-AF65-F5344CB8AC3E}">
        <p14:creationId xmlns:p14="http://schemas.microsoft.com/office/powerpoint/2010/main" val="1527460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76200" y="2856345"/>
            <a:ext cx="8915400"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b="1" dirty="0">
                <a:latin typeface="Arial Narrow" panose="020B0606020202030204" pitchFamily="34" charset="0"/>
              </a:rPr>
              <a:t>Opiate:</a:t>
            </a:r>
            <a:r>
              <a:rPr lang="en-US" altLang="en-US" sz="2400" dirty="0">
                <a:latin typeface="Arial Narrow" panose="020B0606020202030204" pitchFamily="34" charset="0"/>
              </a:rPr>
              <a:t>  Drugs from plants that kill pain.  Morphine, heroin</a:t>
            </a:r>
          </a:p>
          <a:p>
            <a:pPr>
              <a:spcBef>
                <a:spcPct val="0"/>
              </a:spcBef>
              <a:buClrTx/>
              <a:buSzTx/>
              <a:buFontTx/>
              <a:buNone/>
            </a:pPr>
            <a:endParaRPr lang="en-US" altLang="en-US" sz="2400" dirty="0">
              <a:latin typeface="Arial Narrow" panose="020B0606020202030204" pitchFamily="34" charset="0"/>
            </a:endParaRPr>
          </a:p>
          <a:p>
            <a:pPr>
              <a:spcBef>
                <a:spcPct val="0"/>
              </a:spcBef>
              <a:buClrTx/>
              <a:buSzTx/>
              <a:buFontTx/>
              <a:buNone/>
            </a:pPr>
            <a:r>
              <a:rPr lang="en-US" altLang="en-US" sz="2400" b="1" dirty="0">
                <a:latin typeface="Arial Narrow" panose="020B0606020202030204" pitchFamily="34" charset="0"/>
              </a:rPr>
              <a:t>Endogenous opioids (aka endorphins):</a:t>
            </a:r>
            <a:r>
              <a:rPr lang="en-US" altLang="en-US" sz="2400" dirty="0">
                <a:latin typeface="Arial Narrow" panose="020B0606020202030204" pitchFamily="34" charset="0"/>
              </a:rPr>
              <a:t> Like opiate but produced by body. </a:t>
            </a:r>
          </a:p>
          <a:p>
            <a:pPr>
              <a:spcBef>
                <a:spcPct val="0"/>
              </a:spcBef>
              <a:buClrTx/>
              <a:buSzTx/>
              <a:buFontTx/>
              <a:buNone/>
            </a:pPr>
            <a:r>
              <a:rPr lang="en-US" altLang="en-US" sz="2400" dirty="0">
                <a:latin typeface="Arial Narrow" panose="020B0606020202030204" pitchFamily="34" charset="0"/>
              </a:rPr>
              <a:t> </a:t>
            </a:r>
          </a:p>
          <a:p>
            <a:pPr>
              <a:spcBef>
                <a:spcPct val="0"/>
              </a:spcBef>
              <a:buClrTx/>
              <a:buSzTx/>
              <a:buFontTx/>
              <a:buNone/>
            </a:pPr>
            <a:r>
              <a:rPr lang="en-US" altLang="en-US" sz="2400" u="sng" dirty="0">
                <a:latin typeface="Arial Narrow" panose="020B0606020202030204" pitchFamily="34" charset="0"/>
              </a:rPr>
              <a:t>Stress</a:t>
            </a:r>
            <a:r>
              <a:rPr lang="en-US" altLang="en-US" sz="2400" dirty="0">
                <a:latin typeface="Arial Narrow" panose="020B0606020202030204" pitchFamily="34" charset="0"/>
              </a:rPr>
              <a:t> triggers endorphin production.  But endorphins suppress immune sys.</a:t>
            </a:r>
          </a:p>
          <a:p>
            <a:pPr>
              <a:spcBef>
                <a:spcPct val="0"/>
              </a:spcBef>
              <a:buClrTx/>
              <a:buSzTx/>
              <a:buFontTx/>
              <a:buNone/>
            </a:pPr>
            <a:endParaRPr lang="en-US" altLang="en-US" sz="2400" dirty="0">
              <a:latin typeface="Arial Narrow" panose="020B0606020202030204" pitchFamily="34" charset="0"/>
            </a:endParaRPr>
          </a:p>
          <a:p>
            <a:pPr>
              <a:spcBef>
                <a:spcPct val="0"/>
              </a:spcBef>
              <a:buClrTx/>
              <a:buSzTx/>
              <a:buFontTx/>
              <a:buNone/>
            </a:pPr>
            <a:r>
              <a:rPr lang="en-US" altLang="en-US" sz="2400" b="1" dirty="0">
                <a:latin typeface="Arial Narrow" panose="020B0606020202030204" pitchFamily="34" charset="0"/>
              </a:rPr>
              <a:t>Stress to Illness</a:t>
            </a:r>
          </a:p>
          <a:p>
            <a:pPr>
              <a:spcBef>
                <a:spcPct val="0"/>
              </a:spcBef>
              <a:buClrTx/>
              <a:buSzTx/>
              <a:buFontTx/>
              <a:buNone/>
            </a:pPr>
            <a:endParaRPr lang="en-US" altLang="en-US" sz="1000" dirty="0">
              <a:latin typeface="Arial Narrow" panose="020B0606020202030204" pitchFamily="34" charset="0"/>
            </a:endParaRPr>
          </a:p>
          <a:p>
            <a:pPr>
              <a:spcBef>
                <a:spcPct val="0"/>
              </a:spcBef>
              <a:buClrTx/>
              <a:buSzTx/>
              <a:buFontTx/>
              <a:buNone/>
            </a:pPr>
            <a:r>
              <a:rPr lang="en-US" altLang="en-US" sz="2400" dirty="0">
                <a:latin typeface="Arial Narrow" panose="020B0606020202030204" pitchFamily="34" charset="0"/>
              </a:rPr>
              <a:t>Stress --&gt; opioid release --&gt; immune suppression --&gt; increased illness.  </a:t>
            </a:r>
          </a:p>
          <a:p>
            <a:pPr>
              <a:spcBef>
                <a:spcPct val="0"/>
              </a:spcBef>
              <a:buClrTx/>
              <a:buSzTx/>
              <a:buFontTx/>
              <a:buNone/>
            </a:pPr>
            <a:endParaRPr lang="en-US" altLang="en-US" sz="600" dirty="0">
              <a:latin typeface="Arial Narrow" panose="020B0606020202030204" pitchFamily="34" charset="0"/>
            </a:endParaRPr>
          </a:p>
          <a:p>
            <a:pPr>
              <a:spcBef>
                <a:spcPct val="0"/>
              </a:spcBef>
              <a:buClrTx/>
              <a:buSzTx/>
              <a:buFontTx/>
              <a:buNone/>
            </a:pPr>
            <a:r>
              <a:rPr lang="en-US" altLang="en-US" sz="2400" dirty="0">
                <a:latin typeface="Arial Narrow" panose="020B0606020202030204" pitchFamily="34" charset="0"/>
              </a:rPr>
              <a:t>(More on this in coming weeks)</a:t>
            </a:r>
          </a:p>
        </p:txBody>
      </p:sp>
      <p:sp>
        <p:nvSpPr>
          <p:cNvPr id="16387" name="Text Box 5"/>
          <p:cNvSpPr txBox="1">
            <a:spLocks noChangeArrowheads="1"/>
          </p:cNvSpPr>
          <p:nvPr/>
        </p:nvSpPr>
        <p:spPr bwMode="auto">
          <a:xfrm>
            <a:off x="457200" y="850900"/>
            <a:ext cx="4648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3600" dirty="0">
                <a:solidFill>
                  <a:srgbClr val="3333FF"/>
                </a:solidFill>
                <a:latin typeface="Arial Narrow" panose="020B0606020202030204" pitchFamily="34" charset="0"/>
              </a:rPr>
              <a:t>Mental States Affect Pain: Stress and Opioids  </a:t>
            </a:r>
          </a:p>
        </p:txBody>
      </p:sp>
      <p:pic>
        <p:nvPicPr>
          <p:cNvPr id="1638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57200"/>
            <a:ext cx="21336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457200" y="1098550"/>
            <a:ext cx="8593137"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dirty="0" err="1">
                <a:latin typeface="Arial Narrow" panose="020B0606020202030204" pitchFamily="34" charset="0"/>
              </a:rPr>
              <a:t>Melzack's</a:t>
            </a:r>
            <a:r>
              <a:rPr lang="en-US" altLang="en-US" sz="2400" dirty="0">
                <a:latin typeface="Arial Narrow" panose="020B0606020202030204" pitchFamily="34" charset="0"/>
              </a:rPr>
              <a:t> Gate Theory is revolutionary, helpful, but </a:t>
            </a:r>
            <a:r>
              <a:rPr lang="en-US" altLang="en-US" sz="2400" u="sng" dirty="0">
                <a:latin typeface="Arial Narrow" panose="020B0606020202030204" pitchFamily="34" charset="0"/>
              </a:rPr>
              <a:t>limited!</a:t>
            </a:r>
          </a:p>
          <a:p>
            <a:pPr>
              <a:spcBef>
                <a:spcPct val="0"/>
              </a:spcBef>
              <a:buClrTx/>
              <a:buSzTx/>
              <a:buFontTx/>
              <a:buNone/>
            </a:pPr>
            <a:r>
              <a:rPr lang="en-US" altLang="en-US" sz="2400" dirty="0">
                <a:latin typeface="Arial Narrow" panose="020B0606020202030204" pitchFamily="34" charset="0"/>
              </a:rPr>
              <a:t>	Some people experience pain without ANY injury. </a:t>
            </a:r>
          </a:p>
          <a:p>
            <a:pPr>
              <a:spcBef>
                <a:spcPct val="0"/>
              </a:spcBef>
              <a:buClrTx/>
              <a:buSzTx/>
              <a:buFontTx/>
              <a:buNone/>
            </a:pPr>
            <a:endParaRPr lang="en-US" altLang="en-US" sz="1200" dirty="0">
              <a:latin typeface="Arial Narrow" panose="020B0606020202030204" pitchFamily="34" charset="0"/>
            </a:endParaRPr>
          </a:p>
          <a:p>
            <a:pPr>
              <a:spcBef>
                <a:spcPct val="0"/>
              </a:spcBef>
              <a:buClrTx/>
              <a:buSzTx/>
              <a:buFontTx/>
              <a:buNone/>
            </a:pPr>
            <a:r>
              <a:rPr lang="en-US" altLang="en-US" sz="2400" dirty="0">
                <a:latin typeface="Arial Narrow" panose="020B0606020202030204" pitchFamily="34" charset="0"/>
              </a:rPr>
              <a:t>Gate Theory doesn’t explain injury-less pain, such as Quinlan’s</a:t>
            </a:r>
          </a:p>
          <a:p>
            <a:pPr>
              <a:spcBef>
                <a:spcPct val="0"/>
              </a:spcBef>
              <a:buClrTx/>
              <a:buSzTx/>
              <a:buFontTx/>
              <a:buNone/>
            </a:pPr>
            <a:endParaRPr lang="en-US" altLang="en-US" sz="1200" dirty="0">
              <a:latin typeface="Arial Narrow" panose="020B0606020202030204" pitchFamily="34" charset="0"/>
            </a:endParaRPr>
          </a:p>
          <a:p>
            <a:pPr>
              <a:spcBef>
                <a:spcPct val="0"/>
              </a:spcBef>
              <a:buClrTx/>
              <a:buSzTx/>
              <a:buFontTx/>
              <a:buNone/>
            </a:pPr>
            <a:r>
              <a:rPr lang="en-US" altLang="en-US" sz="2400" dirty="0">
                <a:latin typeface="Arial Narrow" panose="020B0606020202030204" pitchFamily="34" charset="0"/>
              </a:rPr>
              <a:t>Pain should be triggered by major event (i.e., serious injury) but for some 	people pain program is trigged by minor event (i.e., bad mood).</a:t>
            </a:r>
          </a:p>
          <a:p>
            <a:pPr>
              <a:spcBef>
                <a:spcPct val="0"/>
              </a:spcBef>
              <a:buClrTx/>
              <a:buSzTx/>
              <a:buFontTx/>
              <a:buNone/>
            </a:pPr>
            <a:endParaRPr lang="en-US" altLang="en-US" sz="1200" dirty="0">
              <a:latin typeface="Arial Narrow" panose="020B0606020202030204" pitchFamily="34" charset="0"/>
            </a:endParaRPr>
          </a:p>
          <a:p>
            <a:pPr>
              <a:spcBef>
                <a:spcPct val="0"/>
              </a:spcBef>
              <a:buClrTx/>
              <a:buSzTx/>
              <a:buNone/>
            </a:pPr>
            <a:r>
              <a:rPr lang="en-US" altLang="en-US" sz="2400" b="1" dirty="0">
                <a:latin typeface="Arial Narrow" panose="020B0606020202030204" pitchFamily="34" charset="0"/>
              </a:rPr>
              <a:t>Phantom limb pain</a:t>
            </a:r>
          </a:p>
          <a:p>
            <a:pPr>
              <a:spcBef>
                <a:spcPct val="0"/>
              </a:spcBef>
              <a:buClrTx/>
              <a:buSzTx/>
              <a:buFontTx/>
              <a:buNone/>
            </a:pPr>
            <a:endParaRPr lang="en-US" altLang="en-US" sz="1200" dirty="0">
              <a:latin typeface="Arial Narrow" panose="020B0606020202030204" pitchFamily="34" charset="0"/>
            </a:endParaRPr>
          </a:p>
          <a:p>
            <a:pPr>
              <a:spcBef>
                <a:spcPct val="0"/>
              </a:spcBef>
              <a:buClrTx/>
              <a:buSzTx/>
              <a:buFontTx/>
              <a:buNone/>
            </a:pPr>
            <a:r>
              <a:rPr lang="en-US" altLang="en-US" sz="2400" dirty="0">
                <a:latin typeface="Arial Narrow" panose="020B0606020202030204" pitchFamily="34" charset="0"/>
              </a:rPr>
              <a:t>Pain occurs only because of                                                                                    CNS* activity—</a:t>
            </a:r>
            <a:r>
              <a:rPr lang="en-US" altLang="en-US" sz="2400" b="1" dirty="0" err="1">
                <a:latin typeface="Arial Narrow" panose="020B0606020202030204" pitchFamily="34" charset="0"/>
              </a:rPr>
              <a:t>neuromodules</a:t>
            </a:r>
            <a:r>
              <a:rPr lang="en-US" altLang="en-US" sz="2400" dirty="0">
                <a:latin typeface="Arial Narrow" panose="020B0606020202030204" pitchFamily="34" charset="0"/>
              </a:rPr>
              <a:t>.</a:t>
            </a:r>
          </a:p>
          <a:p>
            <a:pPr>
              <a:spcBef>
                <a:spcPct val="0"/>
              </a:spcBef>
              <a:buClrTx/>
              <a:buSzTx/>
              <a:buFontTx/>
              <a:buNone/>
            </a:pPr>
            <a:endParaRPr lang="en-US" altLang="en-US" sz="1200" dirty="0">
              <a:latin typeface="Arial Narrow" panose="020B0606020202030204" pitchFamily="34" charset="0"/>
            </a:endParaRPr>
          </a:p>
          <a:p>
            <a:pPr>
              <a:spcBef>
                <a:spcPct val="0"/>
              </a:spcBef>
              <a:buClrTx/>
              <a:buSzTx/>
              <a:buFontTx/>
              <a:buNone/>
            </a:pPr>
            <a:r>
              <a:rPr lang="en-US" altLang="en-US" sz="2400" dirty="0" err="1">
                <a:latin typeface="Arial Narrow" panose="020B0606020202030204" pitchFamily="34" charset="0"/>
              </a:rPr>
              <a:t>Neuromodules</a:t>
            </a:r>
            <a:r>
              <a:rPr lang="en-US" altLang="en-US" sz="2400" dirty="0">
                <a:latin typeface="Arial Narrow" panose="020B0606020202030204" pitchFamily="34" charset="0"/>
              </a:rPr>
              <a:t> are like lines of software code,                                                                      or tracks on CDs</a:t>
            </a:r>
          </a:p>
          <a:p>
            <a:pPr>
              <a:spcBef>
                <a:spcPct val="0"/>
              </a:spcBef>
              <a:buClrTx/>
              <a:buSzTx/>
              <a:buFontTx/>
              <a:buNone/>
            </a:pPr>
            <a:endParaRPr lang="en-US" altLang="en-US" sz="1200" dirty="0">
              <a:latin typeface="Arial Narrow" panose="020B0606020202030204" pitchFamily="34" charset="0"/>
            </a:endParaRPr>
          </a:p>
          <a:p>
            <a:pPr>
              <a:spcBef>
                <a:spcPct val="0"/>
              </a:spcBef>
              <a:buClrTx/>
              <a:buSzTx/>
              <a:buFontTx/>
              <a:buNone/>
            </a:pPr>
            <a:endParaRPr lang="en-US" altLang="en-US" sz="1200" dirty="0">
              <a:latin typeface="Arial Narrow" panose="020B0606020202030204" pitchFamily="34" charset="0"/>
            </a:endParaRPr>
          </a:p>
          <a:p>
            <a:pPr>
              <a:spcBef>
                <a:spcPct val="0"/>
              </a:spcBef>
              <a:buClrTx/>
              <a:buSzTx/>
              <a:buFontTx/>
              <a:buNone/>
            </a:pPr>
            <a:r>
              <a:rPr lang="en-US" altLang="en-US" sz="2400" i="1" dirty="0">
                <a:latin typeface="Arial Narrow" panose="020B0606020202030204" pitchFamily="34" charset="0"/>
              </a:rPr>
              <a:t>*  CNS = Central Nervous System = Brain</a:t>
            </a:r>
          </a:p>
        </p:txBody>
      </p:sp>
      <p:sp>
        <p:nvSpPr>
          <p:cNvPr id="18435" name="Text Box 5"/>
          <p:cNvSpPr txBox="1">
            <a:spLocks noChangeArrowheads="1"/>
          </p:cNvSpPr>
          <p:nvPr/>
        </p:nvSpPr>
        <p:spPr bwMode="auto">
          <a:xfrm>
            <a:off x="1524000" y="457200"/>
            <a:ext cx="6324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latin typeface="Arial Narrow" panose="020B0606020202030204" pitchFamily="34" charset="0"/>
              </a:rPr>
              <a:t>Neuromodule Approach to Pain</a:t>
            </a:r>
          </a:p>
        </p:txBody>
      </p:sp>
      <p:pic>
        <p:nvPicPr>
          <p:cNvPr id="18436" name="Picture 1"/>
          <p:cNvPicPr>
            <a:picLocks noChangeAspect="1"/>
          </p:cNvPicPr>
          <p:nvPr/>
        </p:nvPicPr>
        <p:blipFill>
          <a:blip r:embed="rId2">
            <a:extLst>
              <a:ext uri="{28A0092B-C50C-407E-A947-70E740481C1C}">
                <a14:useLocalDpi xmlns:a14="http://schemas.microsoft.com/office/drawing/2010/main" val="0"/>
              </a:ext>
            </a:extLst>
          </a:blip>
          <a:srcRect l="17712"/>
          <a:stretch>
            <a:fillRect/>
          </a:stretch>
        </p:blipFill>
        <p:spPr bwMode="auto">
          <a:xfrm>
            <a:off x="5856132" y="3810000"/>
            <a:ext cx="2649384"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685800" y="1125538"/>
            <a:ext cx="7772400"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i="1" dirty="0">
                <a:latin typeface="Arial Narrow" panose="020B0606020202030204" pitchFamily="34" charset="0"/>
              </a:rPr>
              <a:t>I placed a coffee cup in front of John and asked him to grab it [with missing hand]. Just as he said he was reaching out, I yanked the cup away. "Ow!" he yelled. "Don't do that!" "What's the matter?" "Don't do that," he repeated. "I had just got my fingers around the cup handle when you pulled it. That really hurts!" </a:t>
            </a:r>
          </a:p>
          <a:p>
            <a:pPr>
              <a:spcBef>
                <a:spcPct val="0"/>
              </a:spcBef>
              <a:buClrTx/>
              <a:buSzTx/>
              <a:buFontTx/>
              <a:buNone/>
            </a:pPr>
            <a:br>
              <a:rPr lang="en-US" altLang="en-US" sz="1200" i="1" dirty="0">
                <a:latin typeface="Arial Narrow" panose="020B0606020202030204" pitchFamily="34" charset="0"/>
              </a:rPr>
            </a:br>
            <a:r>
              <a:rPr lang="en-US" altLang="en-US" sz="2400" i="1" dirty="0">
                <a:latin typeface="Arial Narrow" panose="020B0606020202030204" pitchFamily="34" charset="0"/>
              </a:rPr>
              <a:t>Hold on a minute. I wrench a real cup from phantom fingers and the person yells, ouch! The fingers were illusory, but the pain was real - indeed, so intense that I dared not repeat the experiment. </a:t>
            </a:r>
          </a:p>
          <a:p>
            <a:pPr>
              <a:spcBef>
                <a:spcPct val="0"/>
              </a:spcBef>
              <a:buClrTx/>
              <a:buSzTx/>
              <a:buFontTx/>
              <a:buNone/>
            </a:pPr>
            <a:endParaRPr lang="en-US" altLang="en-US" sz="600" b="1" dirty="0">
              <a:latin typeface="Arial Narrow" panose="020B0606020202030204" pitchFamily="34" charset="0"/>
            </a:endParaRPr>
          </a:p>
          <a:p>
            <a:pPr>
              <a:spcBef>
                <a:spcPct val="0"/>
              </a:spcBef>
              <a:buClrTx/>
              <a:buSzTx/>
              <a:buFontTx/>
              <a:buNone/>
            </a:pPr>
            <a:r>
              <a:rPr lang="en-US" altLang="en-US" sz="2200" i="1" dirty="0">
                <a:latin typeface="Arial Narrow" panose="020B0606020202030204" pitchFamily="34" charset="0"/>
              </a:rPr>
              <a:t>V.S. Ramachandran </a:t>
            </a:r>
            <a:r>
              <a:rPr lang="en-US" altLang="en-US" sz="2200" b="1" i="1" dirty="0">
                <a:latin typeface="Arial Narrow" panose="020B0606020202030204" pitchFamily="34" charset="0"/>
                <a:hlinkClick r:id="rId2"/>
              </a:rPr>
              <a:t>Phantoms in the Brain</a:t>
            </a:r>
            <a:r>
              <a:rPr lang="en-US" altLang="en-US" sz="2200" i="1" dirty="0">
                <a:latin typeface="Arial Narrow" panose="020B0606020202030204" pitchFamily="34" charset="0"/>
              </a:rPr>
              <a:t> </a:t>
            </a:r>
          </a:p>
        </p:txBody>
      </p:sp>
      <p:sp>
        <p:nvSpPr>
          <p:cNvPr id="19459" name="Text Box 5"/>
          <p:cNvSpPr txBox="1">
            <a:spLocks noChangeArrowheads="1"/>
          </p:cNvSpPr>
          <p:nvPr/>
        </p:nvSpPr>
        <p:spPr bwMode="auto">
          <a:xfrm>
            <a:off x="304800" y="420688"/>
            <a:ext cx="86868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latin typeface="Arial Narrow" panose="020B0606020202030204" pitchFamily="34" charset="0"/>
              </a:rPr>
              <a:t>Phantom Limb Pain: Evidence of “Mental” Pain</a:t>
            </a:r>
          </a:p>
        </p:txBody>
      </p:sp>
      <p:sp>
        <p:nvSpPr>
          <p:cNvPr id="19460" name="Text Box 6"/>
          <p:cNvSpPr txBox="1">
            <a:spLocks noChangeArrowheads="1"/>
          </p:cNvSpPr>
          <p:nvPr/>
        </p:nvSpPr>
        <p:spPr bwMode="auto">
          <a:xfrm>
            <a:off x="342900" y="4876800"/>
            <a:ext cx="8610600"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b="1">
                <a:latin typeface="Arial Narrow" panose="020B0606020202030204" pitchFamily="34" charset="0"/>
              </a:rPr>
              <a:t>Phantom limbs will</a:t>
            </a:r>
            <a:r>
              <a:rPr lang="en-US" altLang="en-US" sz="2400">
                <a:latin typeface="Arial Narrow" panose="020B0606020202030204" pitchFamily="34" charset="0"/>
              </a:rPr>
              <a:t>:  Itch, twitch, gesticulate during conversation, and will take actions “on their own”.  </a:t>
            </a:r>
          </a:p>
          <a:p>
            <a:pPr>
              <a:spcBef>
                <a:spcPct val="50000"/>
              </a:spcBef>
              <a:buClrTx/>
              <a:buSzTx/>
              <a:buFontTx/>
              <a:buNone/>
            </a:pPr>
            <a:r>
              <a:rPr lang="en-US" altLang="en-US" sz="2400" b="1">
                <a:latin typeface="Arial Narrow" panose="020B0606020202030204" pitchFamily="34" charset="0"/>
              </a:rPr>
              <a:t>Phantom limb paralysis:</a:t>
            </a:r>
            <a:r>
              <a:rPr lang="en-US" altLang="en-US" sz="2400">
                <a:latin typeface="Arial Narrow" panose="020B0606020202030204" pitchFamily="34" charset="0"/>
              </a:rPr>
              <a:t> Brain “learns” that attempts to move missing limb fail, translate it into paralysis, creates excruciating cramps.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2057400" y="381000"/>
            <a:ext cx="6781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latin typeface="Arial Narrow" panose="020B0606020202030204" pitchFamily="34" charset="0"/>
              </a:rPr>
              <a:t>Alleviating Phantom Limb Pain</a:t>
            </a:r>
          </a:p>
        </p:txBody>
      </p:sp>
      <p:pic>
        <p:nvPicPr>
          <p:cNvPr id="20483"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09800"/>
            <a:ext cx="20574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85800"/>
            <a:ext cx="142875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5" name="Text Box 11"/>
          <p:cNvSpPr txBox="1">
            <a:spLocks noChangeArrowheads="1"/>
          </p:cNvSpPr>
          <p:nvPr/>
        </p:nvSpPr>
        <p:spPr bwMode="auto">
          <a:xfrm>
            <a:off x="76200" y="1752600"/>
            <a:ext cx="1981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2000">
                <a:latin typeface="Arial Narrow" panose="020B0606020202030204" pitchFamily="34" charset="0"/>
              </a:rPr>
              <a:t>Mirror Box</a:t>
            </a:r>
          </a:p>
        </p:txBody>
      </p:sp>
      <p:sp>
        <p:nvSpPr>
          <p:cNvPr id="20486" name="Text Box 12"/>
          <p:cNvSpPr txBox="1">
            <a:spLocks noChangeArrowheads="1"/>
          </p:cNvSpPr>
          <p:nvPr/>
        </p:nvSpPr>
        <p:spPr bwMode="auto">
          <a:xfrm>
            <a:off x="2438400" y="1143000"/>
            <a:ext cx="6629400"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latin typeface="Arial Narrow" panose="020B0606020202030204" pitchFamily="34" charset="0"/>
              </a:rPr>
              <a:t>1.  Patient places healthy limb and stump into mirror box.</a:t>
            </a:r>
          </a:p>
          <a:p>
            <a:pPr>
              <a:spcBef>
                <a:spcPct val="50000"/>
              </a:spcBef>
              <a:buClrTx/>
              <a:buSzTx/>
              <a:buFontTx/>
              <a:buNone/>
            </a:pPr>
            <a:r>
              <a:rPr lang="en-US" altLang="en-US" sz="2400">
                <a:latin typeface="Arial Narrow" panose="020B0606020202030204" pitchFamily="34" charset="0"/>
              </a:rPr>
              <a:t>2.  Look through top, at angle, “see” two limbs.</a:t>
            </a:r>
          </a:p>
          <a:p>
            <a:pPr>
              <a:spcBef>
                <a:spcPct val="50000"/>
              </a:spcBef>
              <a:buClrTx/>
              <a:buSzTx/>
              <a:buFontTx/>
              <a:buNone/>
            </a:pPr>
            <a:r>
              <a:rPr lang="en-US" altLang="en-US" sz="2400">
                <a:latin typeface="Arial Narrow" panose="020B0606020202030204" pitchFamily="34" charset="0"/>
              </a:rPr>
              <a:t>3.  Move healthy limb in “mirror symmetric movement”, like orchestra conductor or clapping hands.</a:t>
            </a:r>
          </a:p>
          <a:p>
            <a:pPr>
              <a:spcBef>
                <a:spcPct val="50000"/>
              </a:spcBef>
              <a:buClrTx/>
              <a:buSzTx/>
              <a:buFontTx/>
              <a:buNone/>
            </a:pPr>
            <a:r>
              <a:rPr lang="en-US" altLang="en-US" sz="2400">
                <a:latin typeface="Arial Narrow" panose="020B0606020202030204" pitchFamily="34" charset="0"/>
              </a:rPr>
              <a:t>4.  Creates artificial visual feedback of phantom limb being intentionally controlled.</a:t>
            </a:r>
          </a:p>
          <a:p>
            <a:pPr>
              <a:spcBef>
                <a:spcPct val="50000"/>
              </a:spcBef>
              <a:buClrTx/>
              <a:buSzTx/>
              <a:buFontTx/>
              <a:buNone/>
            </a:pPr>
            <a:r>
              <a:rPr lang="en-US" altLang="en-US" sz="2400">
                <a:latin typeface="Arial Narrow" panose="020B0606020202030204" pitchFamily="34" charset="0"/>
              </a:rPr>
              <a:t>5.  Patient then instructed to clench good hand, tightly—sees both hands clenched.</a:t>
            </a:r>
          </a:p>
          <a:p>
            <a:pPr>
              <a:spcBef>
                <a:spcPct val="50000"/>
              </a:spcBef>
              <a:buClrTx/>
              <a:buSzTx/>
              <a:buFontTx/>
              <a:buNone/>
            </a:pPr>
            <a:r>
              <a:rPr lang="en-US" altLang="en-US" sz="2400">
                <a:latin typeface="Arial Narrow" panose="020B0606020202030204" pitchFamily="34" charset="0"/>
              </a:rPr>
              <a:t>6.  Patient told to slowly unclench “both hands”, and phantom limb relaxes, providing relief to chronic pain.</a:t>
            </a:r>
          </a:p>
          <a:p>
            <a:pPr>
              <a:spcBef>
                <a:spcPct val="50000"/>
              </a:spcBef>
              <a:buClrTx/>
              <a:buSzTx/>
              <a:buFontTx/>
              <a:buNone/>
            </a:pPr>
            <a:r>
              <a:rPr lang="en-US" altLang="en-US" sz="2400">
                <a:latin typeface="Arial Narrow" panose="020B0606020202030204" pitchFamily="34" charset="0"/>
              </a:rPr>
              <a:t>7.  Repeated trials led one patient to “loose” phantom arm, but phantom hand now attached to shoulder!</a:t>
            </a:r>
          </a:p>
        </p:txBody>
      </p:sp>
      <p:pic>
        <p:nvPicPr>
          <p:cNvPr id="20487" name="Picture 13"/>
          <p:cNvPicPr>
            <a:picLocks noChangeAspect="1" noChangeArrowheads="1"/>
          </p:cNvPicPr>
          <p:nvPr/>
        </p:nvPicPr>
        <p:blipFill>
          <a:blip r:embed="rId4">
            <a:extLst>
              <a:ext uri="{28A0092B-C50C-407E-A947-70E740481C1C}">
                <a14:useLocalDpi xmlns:a14="http://schemas.microsoft.com/office/drawing/2010/main" val="0"/>
              </a:ext>
            </a:extLst>
          </a:blip>
          <a:srcRect r="19197"/>
          <a:stretch>
            <a:fillRect/>
          </a:stretch>
        </p:blipFill>
        <p:spPr bwMode="auto">
          <a:xfrm>
            <a:off x="152400" y="4191000"/>
            <a:ext cx="1666875"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196850" y="1905000"/>
            <a:ext cx="6781800" cy="434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i="1" dirty="0">
                <a:latin typeface="Arial Narrow" panose="020B0606020202030204" pitchFamily="34" charset="0"/>
              </a:rPr>
              <a:t>Philip rotated his body, shifting his shoulder, to "insert" his lifeless phantom into the box. Then he put his right hand on the other side of the mirror and attempted to make synchronous movements. As he gazed into the mirror, he gasped and then cried out, "Oh, my God! Oh, my God, doctor! This is unbelievable. It's mind boggling!" </a:t>
            </a:r>
          </a:p>
          <a:p>
            <a:pPr>
              <a:spcBef>
                <a:spcPct val="50000"/>
              </a:spcBef>
              <a:buClrTx/>
              <a:buSzTx/>
              <a:buFontTx/>
              <a:buNone/>
            </a:pPr>
            <a:r>
              <a:rPr lang="en-US" altLang="en-US" sz="2400" i="1" dirty="0">
                <a:latin typeface="Arial Narrow" panose="020B0606020202030204" pitchFamily="34" charset="0"/>
              </a:rPr>
              <a:t>He was jumping up and down like a kid. "My left arm is plugged in again. It's as if I'm in the past. </a:t>
            </a:r>
            <a:r>
              <a:rPr lang="en-US" altLang="en-US" sz="2400" i="1" u="sng" dirty="0">
                <a:latin typeface="Arial Narrow" panose="020B0606020202030204" pitchFamily="34" charset="0"/>
              </a:rPr>
              <a:t>All these memories from so many years ago are flooding back into my mind</a:t>
            </a:r>
            <a:r>
              <a:rPr lang="en-US" altLang="en-US" sz="2400" i="1" dirty="0">
                <a:latin typeface="Arial Narrow" panose="020B0606020202030204" pitchFamily="34" charset="0"/>
              </a:rPr>
              <a:t>. I can move my arm again. I can feel my elbow moving, my wrist moving. It's all moving again.</a:t>
            </a:r>
            <a:r>
              <a:rPr lang="en-US" altLang="en-US" sz="2400" dirty="0">
                <a:latin typeface="Arial Narrow" panose="020B0606020202030204" pitchFamily="34" charset="0"/>
              </a:rPr>
              <a:t> </a:t>
            </a:r>
          </a:p>
        </p:txBody>
      </p:sp>
      <p:sp>
        <p:nvSpPr>
          <p:cNvPr id="21507" name="Text Box 5"/>
          <p:cNvSpPr txBox="1">
            <a:spLocks noChangeArrowheads="1"/>
          </p:cNvSpPr>
          <p:nvPr/>
        </p:nvSpPr>
        <p:spPr bwMode="auto">
          <a:xfrm>
            <a:off x="1066800" y="533400"/>
            <a:ext cx="7315200" cy="97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latin typeface="Arial Narrow" panose="020B0606020202030204" pitchFamily="34" charset="0"/>
              </a:rPr>
              <a:t>Phantom Limb Patient Using Mirror Box </a:t>
            </a:r>
            <a:r>
              <a:rPr lang="en-US" altLang="en-US" sz="2200">
                <a:solidFill>
                  <a:srgbClr val="3333FF"/>
                </a:solidFill>
                <a:latin typeface="Arial Narrow" panose="020B0606020202030204" pitchFamily="34" charset="0"/>
              </a:rPr>
              <a:t>Ramachandran, </a:t>
            </a:r>
            <a:r>
              <a:rPr lang="en-US" altLang="en-US" sz="2200" i="1">
                <a:solidFill>
                  <a:srgbClr val="3333FF"/>
                </a:solidFill>
                <a:latin typeface="Arial Narrow" panose="020B0606020202030204" pitchFamily="34" charset="0"/>
              </a:rPr>
              <a:t>Phantoms in the Brain</a:t>
            </a:r>
            <a:endParaRPr lang="en-US" altLang="en-US" sz="2200">
              <a:solidFill>
                <a:srgbClr val="3333FF"/>
              </a:solidFill>
              <a:latin typeface="Arial Narrow" panose="020B0606020202030204" pitchFamily="34" charset="0"/>
            </a:endParaRPr>
          </a:p>
        </p:txBody>
      </p:sp>
      <p:pic>
        <p:nvPicPr>
          <p:cNvPr id="2150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8650" y="2667000"/>
            <a:ext cx="186055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9" name="Text Box 7"/>
          <p:cNvSpPr txBox="1">
            <a:spLocks noChangeArrowheads="1"/>
          </p:cNvSpPr>
          <p:nvPr/>
        </p:nvSpPr>
        <p:spPr bwMode="auto">
          <a:xfrm>
            <a:off x="6934200" y="4800600"/>
            <a:ext cx="190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000" i="1">
                <a:latin typeface="Arial Narrow" panose="020B0606020202030204" pitchFamily="34" charset="0"/>
              </a:rPr>
              <a:t>V. Ramachandran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152400" y="1524000"/>
            <a:ext cx="61722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b="1" dirty="0">
                <a:latin typeface="Arial Narrow" panose="020B0606020202030204" pitchFamily="34" charset="0"/>
              </a:rPr>
              <a:t>(From Ramachandran) </a:t>
            </a:r>
          </a:p>
          <a:p>
            <a:pPr>
              <a:spcBef>
                <a:spcPct val="0"/>
              </a:spcBef>
              <a:buClrTx/>
              <a:buSzTx/>
              <a:buFontTx/>
              <a:buNone/>
            </a:pPr>
            <a:r>
              <a:rPr lang="en-US" altLang="en-US" sz="2400" dirty="0">
                <a:latin typeface="Arial Narrow" panose="020B0606020202030204" pitchFamily="34" charset="0"/>
              </a:rPr>
              <a:t>Purchase a realistic but fake arm/hand </a:t>
            </a:r>
          </a:p>
          <a:p>
            <a:pPr>
              <a:spcBef>
                <a:spcPct val="0"/>
              </a:spcBef>
              <a:buClrTx/>
              <a:buSzTx/>
              <a:buFontTx/>
              <a:buNone/>
            </a:pPr>
            <a:r>
              <a:rPr lang="en-US" altLang="en-US" sz="2400" dirty="0">
                <a:latin typeface="Arial Narrow" panose="020B0606020202030204" pitchFamily="34" charset="0"/>
              </a:rPr>
              <a:t>- Sit at table with one hand resting on the table, the other beneath the table. </a:t>
            </a:r>
          </a:p>
          <a:p>
            <a:pPr>
              <a:spcBef>
                <a:spcPct val="0"/>
              </a:spcBef>
              <a:buClrTx/>
              <a:buSzTx/>
              <a:buFontTx/>
              <a:buNone/>
            </a:pPr>
            <a:r>
              <a:rPr lang="en-US" altLang="en-US" sz="2400" dirty="0">
                <a:latin typeface="Arial Narrow" panose="020B0606020202030204" pitchFamily="34" charset="0"/>
              </a:rPr>
              <a:t>- Position the fake arm/hand on the table in the corresponding position as though both hands/arms are resting on the table. </a:t>
            </a:r>
          </a:p>
          <a:p>
            <a:pPr>
              <a:spcBef>
                <a:spcPct val="0"/>
              </a:spcBef>
              <a:buClrTx/>
              <a:buSzTx/>
              <a:buFontTx/>
              <a:buNone/>
            </a:pPr>
            <a:r>
              <a:rPr lang="en-US" altLang="en-US" sz="2400" dirty="0">
                <a:latin typeface="Arial Narrow" panose="020B0606020202030204" pitchFamily="34" charset="0"/>
              </a:rPr>
              <a:t>- Have associate tap both real hand that is beneath table and the fake hand in synchrony as you watch the fake hand. </a:t>
            </a:r>
          </a:p>
          <a:p>
            <a:pPr>
              <a:spcBef>
                <a:spcPct val="0"/>
              </a:spcBef>
              <a:buClrTx/>
              <a:buSzTx/>
              <a:buFontTx/>
              <a:buNone/>
            </a:pPr>
            <a:r>
              <a:rPr lang="en-US" altLang="en-US" sz="2400" dirty="0">
                <a:latin typeface="Arial Narrow" panose="020B0606020202030204" pitchFamily="34" charset="0"/>
              </a:rPr>
              <a:t>- Notice how sensations appear to originate from the fake hand/arm. </a:t>
            </a:r>
          </a:p>
        </p:txBody>
      </p:sp>
      <p:sp>
        <p:nvSpPr>
          <p:cNvPr id="22531" name="Text Box 5"/>
          <p:cNvSpPr txBox="1">
            <a:spLocks noChangeArrowheads="1"/>
          </p:cNvSpPr>
          <p:nvPr/>
        </p:nvSpPr>
        <p:spPr bwMode="auto">
          <a:xfrm>
            <a:off x="762000" y="806450"/>
            <a:ext cx="8001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latin typeface="Arial Narrow" panose="020B0606020202030204" pitchFamily="34" charset="0"/>
              </a:rPr>
              <a:t>Can Healthy Limbs Be “Fooled”?</a:t>
            </a:r>
          </a:p>
        </p:txBody>
      </p:sp>
      <p:pic>
        <p:nvPicPr>
          <p:cNvPr id="2" name="Picture 1"/>
          <p:cNvPicPr>
            <a:picLocks noChangeAspect="1"/>
          </p:cNvPicPr>
          <p:nvPr/>
        </p:nvPicPr>
        <p:blipFill>
          <a:blip r:embed="rId2"/>
          <a:stretch>
            <a:fillRect/>
          </a:stretch>
        </p:blipFill>
        <p:spPr>
          <a:xfrm>
            <a:off x="6324600" y="2286000"/>
            <a:ext cx="2609850" cy="17526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838200"/>
            <a:ext cx="7010400" cy="1077218"/>
          </a:xfrm>
          <a:prstGeom prst="rect">
            <a:avLst/>
          </a:prstGeom>
          <a:noFill/>
        </p:spPr>
        <p:txBody>
          <a:bodyPr wrap="square" rtlCol="0">
            <a:spAutoFit/>
          </a:bodyPr>
          <a:lstStyle/>
          <a:p>
            <a:pPr algn="ctr"/>
            <a:r>
              <a:rPr lang="en-US" sz="3200" dirty="0">
                <a:solidFill>
                  <a:srgbClr val="0070C0"/>
                </a:solidFill>
              </a:rPr>
              <a:t>We’re Done!                                                 See you Thursday for Pain II</a:t>
            </a:r>
          </a:p>
        </p:txBody>
      </p:sp>
      <p:pic>
        <p:nvPicPr>
          <p:cNvPr id="3" name="Picture 2"/>
          <p:cNvPicPr>
            <a:picLocks noChangeAspect="1"/>
          </p:cNvPicPr>
          <p:nvPr/>
        </p:nvPicPr>
        <p:blipFill>
          <a:blip r:embed="rId2"/>
          <a:stretch>
            <a:fillRect/>
          </a:stretch>
        </p:blipFill>
        <p:spPr>
          <a:xfrm>
            <a:off x="2667000" y="2362200"/>
            <a:ext cx="4186237" cy="3234073"/>
          </a:xfrm>
          <a:prstGeom prst="rect">
            <a:avLst/>
          </a:prstGeom>
        </p:spPr>
      </p:pic>
    </p:spTree>
    <p:extLst>
      <p:ext uri="{BB962C8B-B14F-4D97-AF65-F5344CB8AC3E}">
        <p14:creationId xmlns:p14="http://schemas.microsoft.com/office/powerpoint/2010/main" val="2484274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914400"/>
            <a:ext cx="7391400" cy="646331"/>
          </a:xfrm>
          <a:prstGeom prst="rect">
            <a:avLst/>
          </a:prstGeom>
          <a:noFill/>
        </p:spPr>
        <p:txBody>
          <a:bodyPr wrap="square" rtlCol="0">
            <a:spAutoFit/>
          </a:bodyPr>
          <a:lstStyle/>
          <a:p>
            <a:pPr algn="ctr"/>
            <a:r>
              <a:rPr lang="en-US" sz="3600" dirty="0">
                <a:solidFill>
                  <a:srgbClr val="0070C0"/>
                </a:solidFill>
              </a:rPr>
              <a:t>Review Question 1</a:t>
            </a:r>
          </a:p>
        </p:txBody>
      </p:sp>
      <p:sp>
        <p:nvSpPr>
          <p:cNvPr id="4" name="TextBox 3"/>
          <p:cNvSpPr txBox="1"/>
          <p:nvPr/>
        </p:nvSpPr>
        <p:spPr>
          <a:xfrm>
            <a:off x="228600" y="2286000"/>
            <a:ext cx="8458200" cy="3416320"/>
          </a:xfrm>
          <a:prstGeom prst="rect">
            <a:avLst/>
          </a:prstGeom>
          <a:noFill/>
        </p:spPr>
        <p:txBody>
          <a:bodyPr wrap="square" rtlCol="0">
            <a:spAutoFit/>
          </a:bodyPr>
          <a:lstStyle/>
          <a:p>
            <a:r>
              <a:rPr lang="en-US" sz="2400" dirty="0">
                <a:latin typeface="Arial Narrow" panose="020B0606020202030204" pitchFamily="34" charset="0"/>
              </a:rPr>
              <a:t>Which statement is true about symptom reporting?</a:t>
            </a:r>
          </a:p>
          <a:p>
            <a:endParaRPr lang="en-US" sz="2400" dirty="0">
              <a:latin typeface="Arial Narrow" panose="020B0606020202030204" pitchFamily="34" charset="0"/>
            </a:endParaRPr>
          </a:p>
          <a:p>
            <a:r>
              <a:rPr lang="en-US" sz="2400" dirty="0">
                <a:latin typeface="Arial Narrow" panose="020B0606020202030204" pitchFamily="34" charset="0"/>
              </a:rPr>
              <a:t>____ Women report more than men</a:t>
            </a:r>
          </a:p>
          <a:p>
            <a:r>
              <a:rPr lang="en-US" sz="2400" dirty="0">
                <a:latin typeface="Arial Narrow" panose="020B0606020202030204" pitchFamily="34" charset="0"/>
              </a:rPr>
              <a:t>____ Older people report more than do younger people</a:t>
            </a:r>
          </a:p>
          <a:p>
            <a:r>
              <a:rPr lang="en-US" sz="2400" dirty="0">
                <a:latin typeface="Arial Narrow" panose="020B0606020202030204" pitchFamily="34" charset="0"/>
              </a:rPr>
              <a:t>____ People who live with 2-3 others report less than those living alone</a:t>
            </a:r>
          </a:p>
          <a:p>
            <a:r>
              <a:rPr lang="en-US" sz="2400" dirty="0">
                <a:latin typeface="Arial Narrow" panose="020B0606020202030204" pitchFamily="34" charset="0"/>
              </a:rPr>
              <a:t>____ People who live with 4 + people report more than those living alone</a:t>
            </a:r>
          </a:p>
          <a:p>
            <a:r>
              <a:rPr lang="en-US" sz="2400" dirty="0">
                <a:latin typeface="Arial Narrow" panose="020B0606020202030204" pitchFamily="34" charset="0"/>
              </a:rPr>
              <a:t>____ All the above</a:t>
            </a:r>
          </a:p>
          <a:p>
            <a:endParaRPr lang="en-US" sz="2400" dirty="0">
              <a:latin typeface="Arial Narrow" panose="020B0606020202030204" pitchFamily="34" charset="0"/>
            </a:endParaRPr>
          </a:p>
          <a:p>
            <a:r>
              <a:rPr lang="en-US" sz="2400" dirty="0">
                <a:latin typeface="Arial Narrow" panose="020B0606020202030204" pitchFamily="34" charset="0"/>
              </a:rPr>
              <a:t> </a:t>
            </a:r>
          </a:p>
        </p:txBody>
      </p:sp>
      <p:sp>
        <p:nvSpPr>
          <p:cNvPr id="2" name="TextBox 1"/>
          <p:cNvSpPr txBox="1"/>
          <p:nvPr/>
        </p:nvSpPr>
        <p:spPr>
          <a:xfrm>
            <a:off x="381000" y="4491335"/>
            <a:ext cx="457200" cy="461665"/>
          </a:xfrm>
          <a:prstGeom prst="rect">
            <a:avLst/>
          </a:prstGeom>
          <a:noFill/>
        </p:spPr>
        <p:txBody>
          <a:bodyPr wrap="square" rtlCol="0">
            <a:spAutoFit/>
          </a:bodyPr>
          <a:lstStyle/>
          <a:p>
            <a:pPr algn="ctr"/>
            <a:r>
              <a:rPr lang="en-US" sz="2400" dirty="0">
                <a:solidFill>
                  <a:srgbClr val="FF0000"/>
                </a:solidFill>
              </a:rPr>
              <a:t>X</a:t>
            </a:r>
          </a:p>
        </p:txBody>
      </p:sp>
    </p:spTree>
    <p:extLst>
      <p:ext uri="{BB962C8B-B14F-4D97-AF65-F5344CB8AC3E}">
        <p14:creationId xmlns:p14="http://schemas.microsoft.com/office/powerpoint/2010/main" val="263899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914400"/>
            <a:ext cx="7391400" cy="646331"/>
          </a:xfrm>
          <a:prstGeom prst="rect">
            <a:avLst/>
          </a:prstGeom>
          <a:noFill/>
        </p:spPr>
        <p:txBody>
          <a:bodyPr wrap="square" rtlCol="0">
            <a:spAutoFit/>
          </a:bodyPr>
          <a:lstStyle/>
          <a:p>
            <a:pPr algn="ctr"/>
            <a:r>
              <a:rPr lang="en-US" sz="3600" dirty="0">
                <a:solidFill>
                  <a:srgbClr val="0070C0"/>
                </a:solidFill>
              </a:rPr>
              <a:t>Review Question 2</a:t>
            </a:r>
          </a:p>
        </p:txBody>
      </p:sp>
      <p:sp>
        <p:nvSpPr>
          <p:cNvPr id="4" name="TextBox 3"/>
          <p:cNvSpPr txBox="1"/>
          <p:nvPr/>
        </p:nvSpPr>
        <p:spPr>
          <a:xfrm>
            <a:off x="228600" y="1828800"/>
            <a:ext cx="8458200" cy="4524315"/>
          </a:xfrm>
          <a:prstGeom prst="rect">
            <a:avLst/>
          </a:prstGeom>
          <a:noFill/>
        </p:spPr>
        <p:txBody>
          <a:bodyPr wrap="square" rtlCol="0">
            <a:spAutoFit/>
          </a:bodyPr>
          <a:lstStyle/>
          <a:p>
            <a:r>
              <a:rPr lang="en-US" sz="2400" dirty="0">
                <a:latin typeface="Arial Narrow" panose="020B0606020202030204" pitchFamily="34" charset="0"/>
              </a:rPr>
              <a:t>Ruble (1972) told women that their menstrual period would occur 2 days earlier or 10 days later than was true.  Women complained about premenstrual pain according to these false dates.  This result most closely shows that symptoms are: </a:t>
            </a:r>
          </a:p>
          <a:p>
            <a:endParaRPr lang="en-US" sz="2400" dirty="0">
              <a:latin typeface="Arial Narrow" panose="020B0606020202030204" pitchFamily="34" charset="0"/>
            </a:endParaRPr>
          </a:p>
          <a:p>
            <a:r>
              <a:rPr lang="en-US" sz="2400" dirty="0">
                <a:latin typeface="Arial Narrow" panose="020B0606020202030204" pitchFamily="34" charset="0"/>
              </a:rPr>
              <a:t>____ Shaped by schemas</a:t>
            </a:r>
          </a:p>
          <a:p>
            <a:r>
              <a:rPr lang="en-US" sz="2400" dirty="0">
                <a:latin typeface="Arial Narrow" panose="020B0606020202030204" pitchFamily="34" charset="0"/>
              </a:rPr>
              <a:t>____ Affected by running on an oval track</a:t>
            </a:r>
          </a:p>
          <a:p>
            <a:r>
              <a:rPr lang="en-US" sz="2400" dirty="0">
                <a:latin typeface="Arial Narrow" panose="020B0606020202030204" pitchFamily="34" charset="0"/>
              </a:rPr>
              <a:t>____ Unrelated to mental states</a:t>
            </a:r>
          </a:p>
          <a:p>
            <a:r>
              <a:rPr lang="en-US" sz="2400" dirty="0">
                <a:latin typeface="Arial Narrow" panose="020B0606020202030204" pitchFamily="34" charset="0"/>
              </a:rPr>
              <a:t>____ Not always conscious</a:t>
            </a:r>
          </a:p>
          <a:p>
            <a:r>
              <a:rPr lang="en-US" sz="2400" dirty="0">
                <a:latin typeface="Arial Narrow" panose="020B0606020202030204" pitchFamily="34" charset="0"/>
              </a:rPr>
              <a:t>____ Failing to see the ape among the ball </a:t>
            </a:r>
            <a:r>
              <a:rPr lang="en-US" sz="2400" dirty="0" err="1">
                <a:latin typeface="Arial Narrow" panose="020B0606020202030204" pitchFamily="34" charset="0"/>
              </a:rPr>
              <a:t>tossers</a:t>
            </a:r>
            <a:endParaRPr lang="en-US" sz="2400" dirty="0">
              <a:latin typeface="Arial Narrow" panose="020B0606020202030204" pitchFamily="34" charset="0"/>
            </a:endParaRPr>
          </a:p>
          <a:p>
            <a:endParaRPr lang="en-US" sz="2400" dirty="0">
              <a:latin typeface="Arial Narrow" panose="020B0606020202030204" pitchFamily="34" charset="0"/>
            </a:endParaRPr>
          </a:p>
          <a:p>
            <a:r>
              <a:rPr lang="en-US" sz="2400" dirty="0">
                <a:latin typeface="Arial Narrow" panose="020B0606020202030204" pitchFamily="34" charset="0"/>
              </a:rPr>
              <a:t> </a:t>
            </a:r>
          </a:p>
        </p:txBody>
      </p:sp>
      <p:pic>
        <p:nvPicPr>
          <p:cNvPr id="2" name="Picture 1"/>
          <p:cNvPicPr>
            <a:picLocks noChangeAspect="1"/>
          </p:cNvPicPr>
          <p:nvPr/>
        </p:nvPicPr>
        <p:blipFill>
          <a:blip r:embed="rId2"/>
          <a:stretch>
            <a:fillRect/>
          </a:stretch>
        </p:blipFill>
        <p:spPr>
          <a:xfrm>
            <a:off x="265126" y="3463041"/>
            <a:ext cx="573074" cy="627916"/>
          </a:xfrm>
          <a:prstGeom prst="rect">
            <a:avLst/>
          </a:prstGeom>
        </p:spPr>
      </p:pic>
    </p:spTree>
    <p:extLst>
      <p:ext uri="{BB962C8B-B14F-4D97-AF65-F5344CB8AC3E}">
        <p14:creationId xmlns:p14="http://schemas.microsoft.com/office/powerpoint/2010/main" val="27900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619125" y="1266825"/>
            <a:ext cx="8153400"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600" b="1" dirty="0">
                <a:latin typeface="Arial Narrow" panose="020B0606020202030204" pitchFamily="34" charset="0"/>
              </a:rPr>
              <a:t>Purpose</a:t>
            </a:r>
            <a:r>
              <a:rPr lang="en-US" altLang="en-US" sz="2600" dirty="0">
                <a:latin typeface="Arial Narrow" panose="020B0606020202030204" pitchFamily="34" charset="0"/>
              </a:rPr>
              <a:t>:  Can external cues distract people from internal reflex?</a:t>
            </a:r>
          </a:p>
          <a:p>
            <a:pPr>
              <a:spcBef>
                <a:spcPct val="0"/>
              </a:spcBef>
              <a:buClrTx/>
              <a:buSzTx/>
              <a:buFontTx/>
              <a:buNone/>
            </a:pPr>
            <a:endParaRPr lang="en-US" altLang="en-US" sz="1200" dirty="0">
              <a:latin typeface="Arial Narrow" panose="020B0606020202030204" pitchFamily="34" charset="0"/>
            </a:endParaRPr>
          </a:p>
          <a:p>
            <a:pPr>
              <a:spcBef>
                <a:spcPct val="0"/>
              </a:spcBef>
              <a:buClrTx/>
              <a:buSzTx/>
              <a:buFontTx/>
              <a:buNone/>
            </a:pPr>
            <a:r>
              <a:rPr lang="en-US" altLang="en-US" sz="2600" dirty="0">
                <a:latin typeface="Arial Narrow" panose="020B0606020202030204" pitchFamily="34" charset="0"/>
              </a:rPr>
              <a:t>Ss see movie.  Portions of movie pre-rated for interestingness.</a:t>
            </a:r>
          </a:p>
          <a:p>
            <a:pPr>
              <a:spcBef>
                <a:spcPct val="0"/>
              </a:spcBef>
              <a:buClrTx/>
              <a:buSzTx/>
              <a:buFontTx/>
              <a:buNone/>
            </a:pPr>
            <a:endParaRPr lang="en-US" altLang="en-US" sz="2600" dirty="0">
              <a:latin typeface="Arial Narrow" panose="020B0606020202030204" pitchFamily="34" charset="0"/>
            </a:endParaRPr>
          </a:p>
          <a:p>
            <a:pPr>
              <a:spcBef>
                <a:spcPct val="0"/>
              </a:spcBef>
              <a:buClrTx/>
              <a:buSzTx/>
              <a:buFontTx/>
              <a:buNone/>
            </a:pPr>
            <a:endParaRPr lang="en-US" altLang="en-US" sz="2600" dirty="0">
              <a:latin typeface="Arial Narrow" panose="020B0606020202030204" pitchFamily="34" charset="0"/>
            </a:endParaRPr>
          </a:p>
          <a:p>
            <a:pPr>
              <a:spcBef>
                <a:spcPct val="0"/>
              </a:spcBef>
              <a:buClrTx/>
              <a:buSzTx/>
              <a:buFontTx/>
              <a:buNone/>
            </a:pPr>
            <a:endParaRPr lang="en-US" altLang="en-US" sz="2600" dirty="0">
              <a:latin typeface="Arial Narrow" panose="020B0606020202030204" pitchFamily="34" charset="0"/>
            </a:endParaRPr>
          </a:p>
          <a:p>
            <a:pPr>
              <a:spcBef>
                <a:spcPct val="0"/>
              </a:spcBef>
              <a:buClrTx/>
              <a:buSzTx/>
              <a:buFontTx/>
              <a:buNone/>
            </a:pPr>
            <a:endParaRPr lang="en-US" altLang="en-US" sz="2600" dirty="0">
              <a:latin typeface="Arial Narrow" panose="020B0606020202030204" pitchFamily="34" charset="0"/>
            </a:endParaRPr>
          </a:p>
          <a:p>
            <a:pPr>
              <a:spcBef>
                <a:spcPct val="0"/>
              </a:spcBef>
              <a:buClrTx/>
              <a:buSzTx/>
              <a:buFontTx/>
              <a:buNone/>
            </a:pPr>
            <a:endParaRPr lang="en-US" altLang="en-US" sz="2600" dirty="0">
              <a:latin typeface="Arial Narrow" panose="020B0606020202030204" pitchFamily="34" charset="0"/>
            </a:endParaRPr>
          </a:p>
          <a:p>
            <a:pPr>
              <a:spcBef>
                <a:spcPct val="0"/>
              </a:spcBef>
              <a:buClrTx/>
              <a:buSzTx/>
              <a:buFontTx/>
              <a:buNone/>
            </a:pPr>
            <a:endParaRPr lang="en-US" altLang="en-US" sz="2600" dirty="0">
              <a:latin typeface="Arial Narrow" panose="020B0606020202030204" pitchFamily="34" charset="0"/>
            </a:endParaRPr>
          </a:p>
          <a:p>
            <a:pPr>
              <a:spcBef>
                <a:spcPct val="0"/>
              </a:spcBef>
              <a:buClrTx/>
              <a:buSzTx/>
              <a:buFontTx/>
              <a:buNone/>
            </a:pPr>
            <a:r>
              <a:rPr lang="en-US" altLang="en-US" sz="2600" dirty="0">
                <a:latin typeface="Arial Narrow" panose="020B0606020202030204" pitchFamily="34" charset="0"/>
              </a:rPr>
              <a:t>Researchers count number of coughs at each 30 sec. portion.</a:t>
            </a:r>
          </a:p>
        </p:txBody>
      </p:sp>
      <p:sp>
        <p:nvSpPr>
          <p:cNvPr id="26627" name="Text Box 5"/>
          <p:cNvSpPr txBox="1">
            <a:spLocks noChangeArrowheads="1"/>
          </p:cNvSpPr>
          <p:nvPr/>
        </p:nvSpPr>
        <p:spPr bwMode="auto">
          <a:xfrm>
            <a:off x="2028825" y="488950"/>
            <a:ext cx="533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latin typeface="Arial Narrow" panose="020B0606020202030204" pitchFamily="34" charset="0"/>
              </a:rPr>
              <a:t>Coughing Study </a:t>
            </a:r>
          </a:p>
        </p:txBody>
      </p:sp>
      <p:sp>
        <p:nvSpPr>
          <p:cNvPr id="26628" name="Text Box 6"/>
          <p:cNvSpPr txBox="1">
            <a:spLocks noChangeArrowheads="1"/>
          </p:cNvSpPr>
          <p:nvPr/>
        </p:nvSpPr>
        <p:spPr bwMode="auto">
          <a:xfrm>
            <a:off x="533400" y="53340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b="1">
                <a:latin typeface="Arial Narrow" panose="020B0606020202030204" pitchFamily="34" charset="0"/>
              </a:rPr>
              <a:t>Predict?</a:t>
            </a:r>
          </a:p>
        </p:txBody>
      </p:sp>
      <p:sp>
        <p:nvSpPr>
          <p:cNvPr id="50183" name="Text Box 7"/>
          <p:cNvSpPr txBox="1">
            <a:spLocks noChangeArrowheads="1"/>
          </p:cNvSpPr>
          <p:nvPr/>
        </p:nvSpPr>
        <p:spPr bwMode="auto">
          <a:xfrm>
            <a:off x="1905000" y="53340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latin typeface="Arial Narrow" panose="020B0606020202030204" pitchFamily="34" charset="0"/>
              </a:rPr>
              <a:t>Fewer coughs at more interesting moments.</a:t>
            </a:r>
          </a:p>
        </p:txBody>
      </p:sp>
      <p:sp>
        <p:nvSpPr>
          <p:cNvPr id="50184" name="Text Box 8"/>
          <p:cNvSpPr txBox="1">
            <a:spLocks noChangeArrowheads="1"/>
          </p:cNvSpPr>
          <p:nvPr/>
        </p:nvSpPr>
        <p:spPr bwMode="auto">
          <a:xfrm>
            <a:off x="1905000" y="6019800"/>
            <a:ext cx="556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latin typeface="Arial Narrow" panose="020B0606020202030204" pitchFamily="34" charset="0"/>
              </a:rPr>
              <a:t>Correlation of coughs to interestingness = -.57.</a:t>
            </a:r>
          </a:p>
        </p:txBody>
      </p:sp>
      <p:sp>
        <p:nvSpPr>
          <p:cNvPr id="26631" name="Text Box 9"/>
          <p:cNvSpPr txBox="1">
            <a:spLocks noChangeArrowheads="1"/>
          </p:cNvSpPr>
          <p:nvPr/>
        </p:nvSpPr>
        <p:spPr bwMode="auto">
          <a:xfrm>
            <a:off x="609600" y="60198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b="1">
                <a:latin typeface="Arial Narrow" panose="020B0606020202030204" pitchFamily="34" charset="0"/>
              </a:rPr>
              <a:t>Result</a:t>
            </a:r>
          </a:p>
        </p:txBody>
      </p:sp>
      <p:pic>
        <p:nvPicPr>
          <p:cNvPr id="26632" name="Picture 1"/>
          <p:cNvPicPr>
            <a:picLocks noChangeAspect="1"/>
          </p:cNvPicPr>
          <p:nvPr/>
        </p:nvPicPr>
        <p:blipFill rotWithShape="1">
          <a:blip r:embed="rId2">
            <a:extLst>
              <a:ext uri="{28A0092B-C50C-407E-A947-70E740481C1C}">
                <a14:useLocalDpi xmlns:a14="http://schemas.microsoft.com/office/drawing/2010/main" val="0"/>
              </a:ext>
            </a:extLst>
          </a:blip>
          <a:srcRect l="13333" r="20000" b="11905"/>
          <a:stretch/>
        </p:blipFill>
        <p:spPr bwMode="auto">
          <a:xfrm>
            <a:off x="202853" y="2602719"/>
            <a:ext cx="2226791" cy="1816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2"/>
          <p:cNvPicPr>
            <a:picLocks noChangeAspect="1"/>
          </p:cNvPicPr>
          <p:nvPr/>
        </p:nvPicPr>
        <p:blipFill>
          <a:blip r:embed="rId3">
            <a:extLst>
              <a:ext uri="{28A0092B-C50C-407E-A947-70E740481C1C}">
                <a14:useLocalDpi xmlns:a14="http://schemas.microsoft.com/office/drawing/2010/main" val="0"/>
              </a:ext>
            </a:extLst>
          </a:blip>
          <a:srcRect l="5031" r="11949"/>
          <a:stretch>
            <a:fillRect/>
          </a:stretch>
        </p:blipFill>
        <p:spPr bwMode="auto">
          <a:xfrm>
            <a:off x="6316663" y="2671763"/>
            <a:ext cx="2514600" cy="174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4" name="TextBox 3"/>
          <p:cNvSpPr txBox="1">
            <a:spLocks noChangeArrowheads="1"/>
          </p:cNvSpPr>
          <p:nvPr/>
        </p:nvSpPr>
        <p:spPr bwMode="auto">
          <a:xfrm>
            <a:off x="2514600" y="2620971"/>
            <a:ext cx="3802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dirty="0">
                <a:solidFill>
                  <a:srgbClr val="FF0000"/>
                </a:solidFill>
                <a:sym typeface="Wingdings" panose="05000000000000000000" pitchFamily="2" charset="2"/>
              </a:rPr>
              <a:t>  1 = </a:t>
            </a:r>
            <a:r>
              <a:rPr lang="en-US" altLang="en-US" sz="1800" dirty="0">
                <a:solidFill>
                  <a:srgbClr val="FF0000"/>
                </a:solidFill>
              </a:rPr>
              <a:t>Boring      7 = Interesting </a:t>
            </a:r>
            <a:r>
              <a:rPr lang="en-US" altLang="en-US" sz="1800" dirty="0">
                <a:solidFill>
                  <a:srgbClr val="FF0000"/>
                </a:solidFill>
                <a:sym typeface="Wingdings" panose="05000000000000000000" pitchFamily="2" charset="2"/>
              </a:rPr>
              <a:t></a:t>
            </a:r>
            <a:endParaRPr lang="en-US" altLang="en-US" sz="1800" dirty="0">
              <a:solidFill>
                <a:srgbClr val="FF0000"/>
              </a:solidFill>
            </a:endParaRPr>
          </a:p>
        </p:txBody>
      </p:sp>
      <p:pic>
        <p:nvPicPr>
          <p:cNvPr id="2" name="Picture 1">
            <a:extLst>
              <a:ext uri="{FF2B5EF4-FFF2-40B4-BE49-F238E27FC236}">
                <a16:creationId xmlns:a16="http://schemas.microsoft.com/office/drawing/2014/main" id="{5A914B32-56C3-AF55-EF91-6885CA516FAC}"/>
              </a:ext>
            </a:extLst>
          </p:cNvPr>
          <p:cNvPicPr>
            <a:picLocks noChangeAspect="1"/>
          </p:cNvPicPr>
          <p:nvPr/>
        </p:nvPicPr>
        <p:blipFill>
          <a:blip r:embed="rId4"/>
          <a:stretch>
            <a:fillRect/>
          </a:stretch>
        </p:blipFill>
        <p:spPr>
          <a:xfrm>
            <a:off x="3276600" y="3205817"/>
            <a:ext cx="2514600" cy="1409700"/>
          </a:xfrm>
          <a:prstGeom prst="rect">
            <a:avLst/>
          </a:prstGeom>
        </p:spPr>
      </p:pic>
      <p:cxnSp>
        <p:nvCxnSpPr>
          <p:cNvPr id="4" name="Straight Arrow Connector 3">
            <a:extLst>
              <a:ext uri="{FF2B5EF4-FFF2-40B4-BE49-F238E27FC236}">
                <a16:creationId xmlns:a16="http://schemas.microsoft.com/office/drawing/2014/main" id="{336249F7-25EA-1A23-FB19-F9A2433580EB}"/>
              </a:ext>
            </a:extLst>
          </p:cNvPr>
          <p:cNvCxnSpPr/>
          <p:nvPr/>
        </p:nvCxnSpPr>
        <p:spPr bwMode="auto">
          <a:xfrm flipV="1">
            <a:off x="1905000" y="4186238"/>
            <a:ext cx="1676400" cy="466693"/>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Arrow Connector 5">
            <a:extLst>
              <a:ext uri="{FF2B5EF4-FFF2-40B4-BE49-F238E27FC236}">
                <a16:creationId xmlns:a16="http://schemas.microsoft.com/office/drawing/2014/main" id="{44573C15-0E51-77E2-BDD1-F7DE31A22224}"/>
              </a:ext>
            </a:extLst>
          </p:cNvPr>
          <p:cNvCxnSpPr/>
          <p:nvPr/>
        </p:nvCxnSpPr>
        <p:spPr bwMode="auto">
          <a:xfrm flipV="1">
            <a:off x="1905000" y="4419600"/>
            <a:ext cx="2226791" cy="342027"/>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3" grpId="0"/>
      <p:bldP spid="5018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457200" y="1828800"/>
            <a:ext cx="5257800" cy="35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800" i="1" dirty="0">
                <a:latin typeface="Arial Narrow" panose="020B0606020202030204" pitchFamily="34" charset="0"/>
              </a:rPr>
              <a:t> “A physical symptom … is a </a:t>
            </a:r>
            <a:r>
              <a:rPr lang="en-US" altLang="en-US" sz="2800" i="1" u="sng" dirty="0">
                <a:latin typeface="Arial Narrow" panose="020B0606020202030204" pitchFamily="34" charset="0"/>
              </a:rPr>
              <a:t>perception</a:t>
            </a:r>
            <a:r>
              <a:rPr lang="en-US" altLang="en-US" sz="2800" i="1" dirty="0">
                <a:latin typeface="Arial Narrow" panose="020B0606020202030204" pitchFamily="34" charset="0"/>
              </a:rPr>
              <a:t>, </a:t>
            </a:r>
            <a:r>
              <a:rPr lang="en-US" altLang="en-US" sz="2800" i="1" u="sng" dirty="0">
                <a:latin typeface="Arial Narrow" panose="020B0606020202030204" pitchFamily="34" charset="0"/>
              </a:rPr>
              <a:t>feeling</a:t>
            </a:r>
            <a:r>
              <a:rPr lang="en-US" altLang="en-US" sz="2800" i="1" dirty="0">
                <a:latin typeface="Arial Narrow" panose="020B0606020202030204" pitchFamily="34" charset="0"/>
              </a:rPr>
              <a:t>, or even </a:t>
            </a:r>
            <a:r>
              <a:rPr lang="en-US" altLang="en-US" sz="2800" i="1" u="sng" dirty="0">
                <a:latin typeface="Arial Narrow" panose="020B0606020202030204" pitchFamily="34" charset="0"/>
              </a:rPr>
              <a:t>belief</a:t>
            </a:r>
            <a:r>
              <a:rPr lang="en-US" altLang="en-US" sz="2800" i="1" dirty="0">
                <a:latin typeface="Arial Narrow" panose="020B0606020202030204" pitchFamily="34" charset="0"/>
              </a:rPr>
              <a:t> about the state of our body.  (It)… is </a:t>
            </a:r>
            <a:r>
              <a:rPr lang="en-US" altLang="en-US" sz="2800" i="1" u="sng" dirty="0">
                <a:latin typeface="Arial Narrow" panose="020B0606020202030204" pitchFamily="34" charset="0"/>
              </a:rPr>
              <a:t>often—but not always—based on physiological activity</a:t>
            </a:r>
            <a:r>
              <a:rPr lang="en-US" altLang="en-US" sz="2800" i="1" dirty="0">
                <a:latin typeface="Arial Narrow" panose="020B0606020202030204" pitchFamily="34" charset="0"/>
              </a:rPr>
              <a:t>.  Above all, a physical symptom …represents </a:t>
            </a:r>
            <a:r>
              <a:rPr lang="en-US" altLang="en-US" sz="2800" i="1" u="sng" dirty="0">
                <a:latin typeface="Arial Narrow" panose="020B0606020202030204" pitchFamily="34" charset="0"/>
              </a:rPr>
              <a:t>information about internal states</a:t>
            </a:r>
            <a:r>
              <a:rPr lang="en-US" altLang="en-US" sz="2800" i="1" dirty="0">
                <a:latin typeface="Arial Narrow" panose="020B0606020202030204" pitchFamily="34" charset="0"/>
              </a:rPr>
              <a:t>.”</a:t>
            </a:r>
            <a:r>
              <a:rPr lang="en-US" altLang="en-US" sz="2800" dirty="0">
                <a:latin typeface="Arial Narrow" panose="020B0606020202030204" pitchFamily="34" charset="0"/>
              </a:rPr>
              <a:t>  	</a:t>
            </a:r>
          </a:p>
          <a:p>
            <a:pPr>
              <a:spcBef>
                <a:spcPct val="50000"/>
              </a:spcBef>
              <a:buClrTx/>
              <a:buSzTx/>
              <a:buFontTx/>
              <a:buNone/>
            </a:pPr>
            <a:r>
              <a:rPr lang="en-US" altLang="en-US" sz="2000" dirty="0">
                <a:latin typeface="Arial Narrow" panose="020B0606020202030204" pitchFamily="34" charset="0"/>
              </a:rPr>
              <a:t> </a:t>
            </a:r>
            <a:r>
              <a:rPr lang="en-US" altLang="en-US" sz="2000" dirty="0" err="1">
                <a:latin typeface="Arial Narrow" panose="020B0606020202030204" pitchFamily="34" charset="0"/>
              </a:rPr>
              <a:t>Pennebaker</a:t>
            </a:r>
            <a:r>
              <a:rPr lang="en-US" altLang="en-US" sz="2000" dirty="0">
                <a:latin typeface="Arial Narrow" panose="020B0606020202030204" pitchFamily="34" charset="0"/>
              </a:rPr>
              <a:t>, 1983, p.1.</a:t>
            </a:r>
          </a:p>
        </p:txBody>
      </p:sp>
      <p:sp>
        <p:nvSpPr>
          <p:cNvPr id="9219" name="Text Box 5"/>
          <p:cNvSpPr txBox="1">
            <a:spLocks noChangeArrowheads="1"/>
          </p:cNvSpPr>
          <p:nvPr/>
        </p:nvSpPr>
        <p:spPr bwMode="auto">
          <a:xfrm>
            <a:off x="914400" y="762000"/>
            <a:ext cx="7467600"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dirty="0">
                <a:solidFill>
                  <a:srgbClr val="3333FF"/>
                </a:solidFill>
                <a:latin typeface="Arial Narrow" panose="020B0606020202030204" pitchFamily="34" charset="0"/>
              </a:rPr>
              <a:t>Symptom Defined</a:t>
            </a:r>
          </a:p>
          <a:p>
            <a:pPr>
              <a:spcBef>
                <a:spcPct val="50000"/>
              </a:spcBef>
              <a:buClrTx/>
              <a:buSzTx/>
              <a:buFontTx/>
              <a:buNone/>
            </a:pPr>
            <a:endParaRPr lang="en-US" altLang="en-US" sz="2600" dirty="0">
              <a:solidFill>
                <a:srgbClr val="3333FF"/>
              </a:solidFill>
              <a:latin typeface="Arial Narrow" panose="020B0606020202030204" pitchFamily="34" charset="0"/>
            </a:endParaRPr>
          </a:p>
        </p:txBody>
      </p:sp>
      <p:pic>
        <p:nvPicPr>
          <p:cNvPr id="2" name="Picture 1"/>
          <p:cNvPicPr>
            <a:picLocks noChangeAspect="1"/>
          </p:cNvPicPr>
          <p:nvPr/>
        </p:nvPicPr>
        <p:blipFill>
          <a:blip r:embed="rId2"/>
          <a:stretch>
            <a:fillRect/>
          </a:stretch>
        </p:blipFill>
        <p:spPr>
          <a:xfrm>
            <a:off x="6400800" y="2133600"/>
            <a:ext cx="2143125" cy="2143125"/>
          </a:xfrm>
          <a:prstGeom prst="rect">
            <a:avLst/>
          </a:prstGeom>
        </p:spPr>
      </p:pic>
      <p:sp>
        <p:nvSpPr>
          <p:cNvPr id="3" name="TextBox 2"/>
          <p:cNvSpPr txBox="1"/>
          <p:nvPr/>
        </p:nvSpPr>
        <p:spPr>
          <a:xfrm>
            <a:off x="6400800" y="4480174"/>
            <a:ext cx="2590800" cy="369332"/>
          </a:xfrm>
          <a:prstGeom prst="rect">
            <a:avLst/>
          </a:prstGeom>
          <a:noFill/>
        </p:spPr>
        <p:txBody>
          <a:bodyPr wrap="square" rtlCol="0">
            <a:spAutoFit/>
          </a:bodyPr>
          <a:lstStyle/>
          <a:p>
            <a:pPr algn="ctr"/>
            <a:r>
              <a:rPr lang="en-US" dirty="0"/>
              <a:t>James </a:t>
            </a:r>
            <a:r>
              <a:rPr lang="en-US" dirty="0" err="1"/>
              <a:t>Pennebaker</a:t>
            </a:r>
            <a:endParaRPr lang="en-US" dirty="0"/>
          </a:p>
        </p:txBody>
      </p:sp>
      <p:sp>
        <p:nvSpPr>
          <p:cNvPr id="4" name="TextBox 3">
            <a:extLst>
              <a:ext uri="{FF2B5EF4-FFF2-40B4-BE49-F238E27FC236}">
                <a16:creationId xmlns:a16="http://schemas.microsoft.com/office/drawing/2014/main" id="{D17673C3-16D3-0271-B033-83505E83124F}"/>
              </a:ext>
            </a:extLst>
          </p:cNvPr>
          <p:cNvSpPr txBox="1"/>
          <p:nvPr/>
        </p:nvSpPr>
        <p:spPr>
          <a:xfrm>
            <a:off x="304800" y="5634811"/>
            <a:ext cx="8534400" cy="830997"/>
          </a:xfrm>
          <a:prstGeom prst="rect">
            <a:avLst/>
          </a:prstGeom>
          <a:noFill/>
        </p:spPr>
        <p:txBody>
          <a:bodyPr wrap="square" rtlCol="0">
            <a:spAutoFit/>
          </a:bodyPr>
          <a:lstStyle/>
          <a:p>
            <a:r>
              <a:rPr lang="en-US" sz="2400" dirty="0">
                <a:solidFill>
                  <a:srgbClr val="FF0000"/>
                </a:solidFill>
              </a:rPr>
              <a:t>Does this mean that we are always conscious of our own symptoms?  Can there be unconscious symptoms?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250825" y="1676400"/>
            <a:ext cx="7467600" cy="335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600">
                <a:latin typeface="Arial Narrow" panose="020B0606020202030204" pitchFamily="34" charset="0"/>
              </a:rPr>
              <a:t>Can we have symptoms that we feel, but subconsciously?</a:t>
            </a:r>
          </a:p>
          <a:p>
            <a:pPr>
              <a:spcBef>
                <a:spcPct val="0"/>
              </a:spcBef>
              <a:buClrTx/>
              <a:buSzTx/>
              <a:buFontTx/>
              <a:buNone/>
            </a:pPr>
            <a:endParaRPr lang="en-US" altLang="en-US" sz="800">
              <a:latin typeface="Arial Narrow" panose="020B0606020202030204" pitchFamily="34" charset="0"/>
            </a:endParaRPr>
          </a:p>
          <a:p>
            <a:pPr>
              <a:spcBef>
                <a:spcPct val="0"/>
              </a:spcBef>
              <a:buClrTx/>
              <a:buSzTx/>
              <a:buFontTx/>
              <a:buNone/>
            </a:pPr>
            <a:r>
              <a:rPr lang="en-US" altLang="en-US" sz="2600">
                <a:latin typeface="Arial Narrow" panose="020B0606020202030204" pitchFamily="34" charset="0"/>
              </a:rPr>
              <a:t>Small balloon inserted into small intestine.</a:t>
            </a:r>
          </a:p>
          <a:p>
            <a:pPr>
              <a:spcBef>
                <a:spcPct val="0"/>
              </a:spcBef>
              <a:buClrTx/>
              <a:buSzTx/>
              <a:buFontTx/>
              <a:buNone/>
            </a:pPr>
            <a:endParaRPr lang="en-US" altLang="en-US" sz="800">
              <a:latin typeface="Arial Narrow" panose="020B0606020202030204" pitchFamily="34" charset="0"/>
            </a:endParaRPr>
          </a:p>
          <a:p>
            <a:pPr>
              <a:spcBef>
                <a:spcPct val="0"/>
              </a:spcBef>
              <a:buClrTx/>
              <a:buSzTx/>
              <a:buFontTx/>
              <a:buNone/>
            </a:pPr>
            <a:r>
              <a:rPr lang="en-US" altLang="en-US" sz="2600">
                <a:latin typeface="Arial Narrow" panose="020B0606020202030204" pitchFamily="34" charset="0"/>
              </a:rPr>
              <a:t>Balloon inflated, EEG (cortex) is monitored</a:t>
            </a:r>
          </a:p>
          <a:p>
            <a:pPr>
              <a:spcBef>
                <a:spcPct val="0"/>
              </a:spcBef>
              <a:buClrTx/>
              <a:buSzTx/>
              <a:buFontTx/>
              <a:buNone/>
            </a:pPr>
            <a:endParaRPr lang="en-US" altLang="en-US" sz="800">
              <a:latin typeface="Arial Narrow" panose="020B0606020202030204" pitchFamily="34" charset="0"/>
            </a:endParaRPr>
          </a:p>
          <a:p>
            <a:pPr>
              <a:spcBef>
                <a:spcPct val="0"/>
              </a:spcBef>
              <a:buClrTx/>
              <a:buSzTx/>
              <a:buFontTx/>
              <a:buNone/>
            </a:pPr>
            <a:r>
              <a:rPr lang="en-US" altLang="en-US" sz="2600">
                <a:latin typeface="Arial Narrow" panose="020B0606020202030204" pitchFamily="34" charset="0"/>
              </a:rPr>
              <a:t>Ss asked if they feel anything.  </a:t>
            </a:r>
          </a:p>
          <a:p>
            <a:pPr>
              <a:spcBef>
                <a:spcPct val="0"/>
              </a:spcBef>
              <a:buClrTx/>
              <a:buSzTx/>
              <a:buFontTx/>
              <a:buNone/>
            </a:pPr>
            <a:r>
              <a:rPr lang="en-US" altLang="en-US" sz="2600">
                <a:latin typeface="Arial Narrow" panose="020B0606020202030204" pitchFamily="34" charset="0"/>
              </a:rPr>
              <a:t>	Say "Nope", but</a:t>
            </a:r>
          </a:p>
          <a:p>
            <a:pPr>
              <a:spcBef>
                <a:spcPct val="0"/>
              </a:spcBef>
              <a:buClrTx/>
              <a:buSzTx/>
              <a:buFontTx/>
              <a:buNone/>
            </a:pPr>
            <a:r>
              <a:rPr lang="en-US" altLang="en-US" sz="2600">
                <a:latin typeface="Arial Narrow" panose="020B0606020202030204" pitchFamily="34" charset="0"/>
              </a:rPr>
              <a:t>	EEG rises and falls with balloon inflation</a:t>
            </a:r>
          </a:p>
          <a:p>
            <a:pPr>
              <a:spcBef>
                <a:spcPct val="0"/>
              </a:spcBef>
              <a:buClrTx/>
              <a:buSzTx/>
              <a:buFontTx/>
              <a:buNone/>
            </a:pPr>
            <a:endParaRPr lang="en-US" altLang="en-US" sz="800">
              <a:latin typeface="Arial Narrow" panose="020B0606020202030204" pitchFamily="34" charset="0"/>
            </a:endParaRPr>
          </a:p>
          <a:p>
            <a:pPr>
              <a:spcBef>
                <a:spcPct val="0"/>
              </a:spcBef>
              <a:buClrTx/>
              <a:buSzTx/>
              <a:buFontTx/>
              <a:buNone/>
            </a:pPr>
            <a:r>
              <a:rPr lang="en-US" altLang="en-US" sz="2600">
                <a:latin typeface="Arial Narrow" panose="020B0606020202030204" pitchFamily="34" charset="0"/>
              </a:rPr>
              <a:t>People can be trained to detect balloon inflation</a:t>
            </a:r>
          </a:p>
        </p:txBody>
      </p:sp>
      <p:sp>
        <p:nvSpPr>
          <p:cNvPr id="4099" name="Text Box 5"/>
          <p:cNvSpPr txBox="1">
            <a:spLocks noChangeArrowheads="1"/>
          </p:cNvSpPr>
          <p:nvPr/>
        </p:nvSpPr>
        <p:spPr bwMode="auto">
          <a:xfrm>
            <a:off x="685800" y="457200"/>
            <a:ext cx="7848600" cy="97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3600">
                <a:solidFill>
                  <a:srgbClr val="3333FF"/>
                </a:solidFill>
                <a:latin typeface="Arial Narrow" panose="020B0606020202030204" pitchFamily="34" charset="0"/>
              </a:rPr>
              <a:t>Unconscious Awareness of Symptoms</a:t>
            </a:r>
          </a:p>
          <a:p>
            <a:pPr algn="ctr">
              <a:spcBef>
                <a:spcPct val="0"/>
              </a:spcBef>
              <a:buClrTx/>
              <a:buSzTx/>
              <a:buFontTx/>
              <a:buNone/>
            </a:pPr>
            <a:r>
              <a:rPr lang="en-US" altLang="en-US" sz="2200">
                <a:solidFill>
                  <a:srgbClr val="3333FF"/>
                </a:solidFill>
                <a:latin typeface="Arial Narrow" panose="020B0606020202030204" pitchFamily="34" charset="0"/>
              </a:rPr>
              <a:t>(Adams, 1980)</a:t>
            </a:r>
          </a:p>
        </p:txBody>
      </p:sp>
      <p:pic>
        <p:nvPicPr>
          <p:cNvPr id="4100" name="Picture 9"/>
          <p:cNvPicPr>
            <a:picLocks noChangeAspect="1" noChangeArrowheads="1"/>
          </p:cNvPicPr>
          <p:nvPr/>
        </p:nvPicPr>
        <p:blipFill>
          <a:blip r:embed="rId2">
            <a:extLst>
              <a:ext uri="{28A0092B-C50C-407E-A947-70E740481C1C}">
                <a14:useLocalDpi xmlns:a14="http://schemas.microsoft.com/office/drawing/2010/main" val="0"/>
              </a:ext>
            </a:extLst>
          </a:blip>
          <a:srcRect l="15532" r="6213"/>
          <a:stretch>
            <a:fillRect/>
          </a:stretch>
        </p:blipFill>
        <p:spPr bwMode="auto">
          <a:xfrm>
            <a:off x="6556375" y="2362200"/>
            <a:ext cx="2147888"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6550" y="4800600"/>
            <a:ext cx="192405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02" name="TextBox 1"/>
          <p:cNvSpPr txBox="1">
            <a:spLocks noChangeArrowheads="1"/>
          </p:cNvSpPr>
          <p:nvPr/>
        </p:nvSpPr>
        <p:spPr bwMode="auto">
          <a:xfrm>
            <a:off x="2971800" y="5954713"/>
            <a:ext cx="3429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r">
              <a:spcBef>
                <a:spcPct val="0"/>
              </a:spcBef>
              <a:buClrTx/>
              <a:buSzTx/>
              <a:buFontTx/>
              <a:buNone/>
            </a:pPr>
            <a:r>
              <a:rPr lang="en-US" altLang="en-US" sz="1800"/>
              <a:t>EEG:  Electroencephalogram </a:t>
            </a:r>
          </a:p>
        </p:txBody>
      </p:sp>
      <p:sp>
        <p:nvSpPr>
          <p:cNvPr id="2" name="TextBox 1">
            <a:extLst>
              <a:ext uri="{FF2B5EF4-FFF2-40B4-BE49-F238E27FC236}">
                <a16:creationId xmlns:a16="http://schemas.microsoft.com/office/drawing/2014/main" id="{1B8BA79F-DFC3-7789-DBEF-8455B593D439}"/>
              </a:ext>
            </a:extLst>
          </p:cNvPr>
          <p:cNvSpPr txBox="1"/>
          <p:nvPr/>
        </p:nvSpPr>
        <p:spPr>
          <a:xfrm>
            <a:off x="463894" y="5125981"/>
            <a:ext cx="6009588" cy="369332"/>
          </a:xfrm>
          <a:prstGeom prst="rect">
            <a:avLst/>
          </a:prstGeom>
          <a:noFill/>
        </p:spPr>
        <p:txBody>
          <a:bodyPr wrap="square" rtlCol="0">
            <a:spAutoFit/>
          </a:bodyPr>
          <a:lstStyle/>
          <a:p>
            <a:r>
              <a:rPr lang="en-US" i="1" dirty="0">
                <a:solidFill>
                  <a:srgbClr val="FF0000"/>
                </a:solidFill>
              </a:rPr>
              <a:t>OK, cool.  But why?  Why have unconscious symptoms?</a:t>
            </a:r>
          </a:p>
        </p:txBody>
      </p:sp>
      <p:sp>
        <p:nvSpPr>
          <p:cNvPr id="3" name="TextBox 2">
            <a:extLst>
              <a:ext uri="{FF2B5EF4-FFF2-40B4-BE49-F238E27FC236}">
                <a16:creationId xmlns:a16="http://schemas.microsoft.com/office/drawing/2014/main" id="{FD0862C8-39A7-A014-362E-3BBBC52F4BB4}"/>
              </a:ext>
            </a:extLst>
          </p:cNvPr>
          <p:cNvSpPr txBox="1"/>
          <p:nvPr/>
        </p:nvSpPr>
        <p:spPr>
          <a:xfrm>
            <a:off x="463894" y="5548897"/>
            <a:ext cx="6009588" cy="369332"/>
          </a:xfrm>
          <a:prstGeom prst="rect">
            <a:avLst/>
          </a:prstGeom>
          <a:noFill/>
        </p:spPr>
        <p:txBody>
          <a:bodyPr wrap="square" rtlCol="0">
            <a:spAutoFit/>
          </a:bodyPr>
          <a:lstStyle/>
          <a:p>
            <a:r>
              <a:rPr lang="en-US" i="1" dirty="0">
                <a:solidFill>
                  <a:srgbClr val="FF0000"/>
                </a:solidFill>
              </a:rPr>
              <a:t>Can unconscious symptoms affect conscious thought?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533400" y="1735138"/>
            <a:ext cx="6248400" cy="489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600" dirty="0" err="1">
                <a:latin typeface="Arial Narrow" panose="020B0606020202030204" pitchFamily="34" charset="0"/>
              </a:rPr>
              <a:t>Ss</a:t>
            </a:r>
            <a:r>
              <a:rPr lang="en-US" altLang="en-US" sz="2600" dirty="0">
                <a:latin typeface="Arial Narrow" panose="020B0606020202030204" pitchFamily="34" charset="0"/>
              </a:rPr>
              <a:t> run on treadmill, get physically worked-up.</a:t>
            </a:r>
          </a:p>
          <a:p>
            <a:pPr>
              <a:spcBef>
                <a:spcPct val="0"/>
              </a:spcBef>
              <a:buClrTx/>
              <a:buSzTx/>
              <a:buFontTx/>
              <a:buNone/>
            </a:pPr>
            <a:endParaRPr lang="en-US" altLang="en-US" sz="1400" dirty="0">
              <a:latin typeface="Arial Narrow" panose="020B0606020202030204" pitchFamily="34" charset="0"/>
            </a:endParaRPr>
          </a:p>
          <a:p>
            <a:pPr>
              <a:spcBef>
                <a:spcPct val="0"/>
              </a:spcBef>
              <a:buClrTx/>
              <a:buSzTx/>
              <a:buFontTx/>
              <a:buNone/>
            </a:pPr>
            <a:r>
              <a:rPr lang="en-US" altLang="en-US" sz="2600" dirty="0" err="1">
                <a:latin typeface="Arial Narrow" panose="020B0606020202030204" pitchFamily="34" charset="0"/>
              </a:rPr>
              <a:t>Ss</a:t>
            </a:r>
            <a:r>
              <a:rPr lang="en-US" altLang="en-US" sz="2600" dirty="0">
                <a:latin typeface="Arial Narrow" panose="020B0606020202030204" pitchFamily="34" charset="0"/>
              </a:rPr>
              <a:t> rate how much they favor/disfavor politicians.</a:t>
            </a:r>
          </a:p>
          <a:p>
            <a:pPr>
              <a:spcBef>
                <a:spcPct val="0"/>
              </a:spcBef>
              <a:buClrTx/>
              <a:buSzTx/>
              <a:buFontTx/>
              <a:buNone/>
            </a:pPr>
            <a:endParaRPr lang="en-US" altLang="en-US" sz="1400" dirty="0">
              <a:latin typeface="Arial Narrow" panose="020B0606020202030204" pitchFamily="34" charset="0"/>
            </a:endParaRPr>
          </a:p>
          <a:p>
            <a:pPr>
              <a:spcBef>
                <a:spcPct val="0"/>
              </a:spcBef>
              <a:buClrTx/>
              <a:buSzTx/>
              <a:buFontTx/>
              <a:buNone/>
            </a:pPr>
            <a:r>
              <a:rPr lang="en-US" altLang="en-US" sz="2600" dirty="0">
                <a:latin typeface="Arial Narrow" panose="020B0606020202030204" pitchFamily="34" charset="0"/>
              </a:rPr>
              <a:t>Ss assigned to three rating groups:</a:t>
            </a:r>
          </a:p>
          <a:p>
            <a:pPr>
              <a:spcBef>
                <a:spcPct val="0"/>
              </a:spcBef>
              <a:buClrTx/>
              <a:buSzTx/>
              <a:buFontTx/>
              <a:buNone/>
            </a:pPr>
            <a:r>
              <a:rPr lang="en-US" altLang="en-US" sz="2600" dirty="0">
                <a:latin typeface="Arial Narrow" panose="020B0606020202030204" pitchFamily="34" charset="0"/>
              </a:rPr>
              <a:t>	</a:t>
            </a:r>
            <a:r>
              <a:rPr lang="en-US" altLang="en-US" sz="2600" i="1" dirty="0">
                <a:latin typeface="Arial Narrow" panose="020B0606020202030204" pitchFamily="34" charset="0"/>
              </a:rPr>
              <a:t>Group 1.  Immediately after treadmill</a:t>
            </a:r>
          </a:p>
          <a:p>
            <a:pPr>
              <a:spcBef>
                <a:spcPct val="0"/>
              </a:spcBef>
              <a:buClrTx/>
              <a:buSzTx/>
              <a:buFontTx/>
              <a:buNone/>
            </a:pPr>
            <a:r>
              <a:rPr lang="en-US" altLang="en-US" sz="2600" i="1" dirty="0">
                <a:latin typeface="Arial Narrow" panose="020B0606020202030204" pitchFamily="34" charset="0"/>
              </a:rPr>
              <a:t>	Group 2.  10 min. after treadmill</a:t>
            </a:r>
          </a:p>
          <a:p>
            <a:pPr>
              <a:spcBef>
                <a:spcPct val="0"/>
              </a:spcBef>
              <a:buClrTx/>
              <a:buSzTx/>
              <a:buFontTx/>
              <a:buNone/>
            </a:pPr>
            <a:r>
              <a:rPr lang="en-US" altLang="en-US" sz="2600" i="1" dirty="0">
                <a:latin typeface="Arial Narrow" panose="020B0606020202030204" pitchFamily="34" charset="0"/>
              </a:rPr>
              <a:t>	Group 3.  20 min. after treadmill</a:t>
            </a:r>
          </a:p>
          <a:p>
            <a:pPr>
              <a:spcBef>
                <a:spcPct val="0"/>
              </a:spcBef>
              <a:buClrTx/>
              <a:buSzTx/>
              <a:buFontTx/>
              <a:buNone/>
            </a:pPr>
            <a:endParaRPr lang="en-US" altLang="en-US" sz="1400" dirty="0">
              <a:latin typeface="Arial Narrow" panose="020B0606020202030204" pitchFamily="34" charset="0"/>
            </a:endParaRPr>
          </a:p>
          <a:p>
            <a:pPr>
              <a:spcBef>
                <a:spcPct val="0"/>
              </a:spcBef>
              <a:buClrTx/>
              <a:buSzTx/>
              <a:buFontTx/>
              <a:buNone/>
            </a:pPr>
            <a:r>
              <a:rPr lang="en-US" altLang="en-US" sz="2600" dirty="0">
                <a:latin typeface="Arial Narrow" panose="020B0606020202030204" pitchFamily="34" charset="0"/>
              </a:rPr>
              <a:t>Which Group rates politicians </a:t>
            </a:r>
            <a:r>
              <a:rPr lang="en-US" altLang="en-US" sz="2600" u="sng" dirty="0">
                <a:latin typeface="Arial Narrow" panose="020B0606020202030204" pitchFamily="34" charset="0"/>
              </a:rPr>
              <a:t>most extremely</a:t>
            </a:r>
            <a:r>
              <a:rPr lang="en-US" altLang="en-US" sz="2600" dirty="0">
                <a:latin typeface="Arial Narrow" panose="020B0606020202030204" pitchFamily="34" charset="0"/>
              </a:rPr>
              <a:t>?</a:t>
            </a:r>
          </a:p>
          <a:p>
            <a:pPr>
              <a:spcBef>
                <a:spcPct val="0"/>
              </a:spcBef>
              <a:buClrTx/>
              <a:buSzTx/>
              <a:buFontTx/>
              <a:buNone/>
            </a:pPr>
            <a:endParaRPr lang="en-US" altLang="en-US" sz="1000" dirty="0">
              <a:latin typeface="Arial Narrow" panose="020B0606020202030204" pitchFamily="34" charset="0"/>
            </a:endParaRPr>
          </a:p>
          <a:p>
            <a:pPr>
              <a:spcBef>
                <a:spcPct val="0"/>
              </a:spcBef>
              <a:buClrTx/>
              <a:buSzTx/>
              <a:buFontTx/>
              <a:buNone/>
            </a:pPr>
            <a:r>
              <a:rPr lang="en-US" altLang="en-US" sz="2600" dirty="0">
                <a:solidFill>
                  <a:srgbClr val="0070C0"/>
                </a:solidFill>
                <a:latin typeface="Arial Narrow" panose="020B0606020202030204" pitchFamily="34" charset="0"/>
              </a:rPr>
              <a:t>Extremely                           </a:t>
            </a:r>
            <a:r>
              <a:rPr lang="en-US" altLang="en-US" sz="2600" dirty="0" err="1">
                <a:solidFill>
                  <a:srgbClr val="0070C0"/>
                </a:solidFill>
                <a:latin typeface="Arial Narrow" panose="020B0606020202030204" pitchFamily="34" charset="0"/>
              </a:rPr>
              <a:t>Extremely</a:t>
            </a:r>
            <a:r>
              <a:rPr lang="en-US" altLang="en-US" sz="2600" dirty="0">
                <a:solidFill>
                  <a:srgbClr val="0070C0"/>
                </a:solidFill>
                <a:latin typeface="Arial Narrow" panose="020B0606020202030204" pitchFamily="34" charset="0"/>
              </a:rPr>
              <a:t> </a:t>
            </a:r>
          </a:p>
          <a:p>
            <a:pPr>
              <a:spcBef>
                <a:spcPct val="0"/>
              </a:spcBef>
              <a:buClrTx/>
              <a:buSzTx/>
              <a:buFontTx/>
              <a:buNone/>
            </a:pPr>
            <a:r>
              <a:rPr lang="en-US" altLang="en-US" sz="2600" dirty="0">
                <a:solidFill>
                  <a:srgbClr val="0070C0"/>
                </a:solidFill>
                <a:latin typeface="Arial Narrow" panose="020B0606020202030204" pitchFamily="34" charset="0"/>
              </a:rPr>
              <a:t>Dislike                                         Like</a:t>
            </a:r>
          </a:p>
          <a:p>
            <a:pPr>
              <a:spcBef>
                <a:spcPct val="0"/>
              </a:spcBef>
              <a:buClrTx/>
              <a:buSzTx/>
              <a:buFontTx/>
              <a:buNone/>
            </a:pPr>
            <a:r>
              <a:rPr lang="en-US" altLang="en-US" sz="2600" dirty="0">
                <a:solidFill>
                  <a:srgbClr val="0070C0"/>
                </a:solidFill>
                <a:latin typeface="Arial Narrow" panose="020B0606020202030204" pitchFamily="34" charset="0"/>
              </a:rPr>
              <a:t>|      |      |       |      |      |      |      |      |</a:t>
            </a:r>
          </a:p>
        </p:txBody>
      </p:sp>
      <p:sp>
        <p:nvSpPr>
          <p:cNvPr id="5123" name="Text Box 3"/>
          <p:cNvSpPr txBox="1">
            <a:spLocks noChangeArrowheads="1"/>
          </p:cNvSpPr>
          <p:nvPr/>
        </p:nvSpPr>
        <p:spPr bwMode="auto">
          <a:xfrm>
            <a:off x="1676400" y="457200"/>
            <a:ext cx="6629400" cy="114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latin typeface="Arial Narrow" panose="020B0606020202030204" pitchFamily="34" charset="0"/>
              </a:rPr>
              <a:t>Do Symptoms Affect Opinions?</a:t>
            </a:r>
          </a:p>
          <a:p>
            <a:pPr algn="ctr">
              <a:spcBef>
                <a:spcPct val="50000"/>
              </a:spcBef>
              <a:buClrTx/>
              <a:buSzTx/>
              <a:buFontTx/>
              <a:buNone/>
            </a:pPr>
            <a:r>
              <a:rPr lang="en-US" altLang="en-US" sz="2200">
                <a:solidFill>
                  <a:srgbClr val="3333FF"/>
                </a:solidFill>
                <a:latin typeface="Arial Narrow" panose="020B0606020202030204" pitchFamily="34" charset="0"/>
              </a:rPr>
              <a:t>Dolf Zillman</a:t>
            </a:r>
          </a:p>
        </p:txBody>
      </p:sp>
      <p:pic>
        <p:nvPicPr>
          <p:cNvPr id="2" name="Picture 1"/>
          <p:cNvPicPr>
            <a:picLocks noChangeAspect="1"/>
          </p:cNvPicPr>
          <p:nvPr/>
        </p:nvPicPr>
        <p:blipFill>
          <a:blip r:embed="rId2"/>
          <a:stretch>
            <a:fillRect/>
          </a:stretch>
        </p:blipFill>
        <p:spPr>
          <a:xfrm>
            <a:off x="6934200" y="1716850"/>
            <a:ext cx="1468324" cy="2097606"/>
          </a:xfrm>
          <a:prstGeom prst="rect">
            <a:avLst/>
          </a:prstGeom>
        </p:spPr>
      </p:pic>
      <p:pic>
        <p:nvPicPr>
          <p:cNvPr id="3" name="Picture 2"/>
          <p:cNvPicPr>
            <a:picLocks noChangeAspect="1"/>
          </p:cNvPicPr>
          <p:nvPr/>
        </p:nvPicPr>
        <p:blipFill rotWithShape="1">
          <a:blip r:embed="rId3"/>
          <a:srcRect l="22696" t="-838" r="29077" b="838"/>
          <a:stretch/>
        </p:blipFill>
        <p:spPr>
          <a:xfrm>
            <a:off x="7010400" y="4038600"/>
            <a:ext cx="1505269" cy="1981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2"/>
          <p:cNvSpPr txBox="1">
            <a:spLocks noChangeArrowheads="1"/>
          </p:cNvSpPr>
          <p:nvPr/>
        </p:nvSpPr>
        <p:spPr bwMode="auto">
          <a:xfrm>
            <a:off x="1058718" y="2438400"/>
            <a:ext cx="6858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200" b="1" dirty="0">
                <a:latin typeface="Arial Narrow" panose="020B0606020202030204" pitchFamily="34" charset="0"/>
              </a:rPr>
              <a:t>                                      Group 1           Group 2           Group 3</a:t>
            </a:r>
          </a:p>
        </p:txBody>
      </p:sp>
      <p:sp>
        <p:nvSpPr>
          <p:cNvPr id="6147" name="Text Box 33"/>
          <p:cNvSpPr txBox="1">
            <a:spLocks noChangeArrowheads="1"/>
          </p:cNvSpPr>
          <p:nvPr/>
        </p:nvSpPr>
        <p:spPr bwMode="auto">
          <a:xfrm>
            <a:off x="1173018" y="762000"/>
            <a:ext cx="6629400" cy="114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dirty="0">
                <a:solidFill>
                  <a:srgbClr val="3333FF"/>
                </a:solidFill>
                <a:latin typeface="Arial Narrow" panose="020B0606020202030204" pitchFamily="34" charset="0"/>
              </a:rPr>
              <a:t>Do Symptoms Affect Opinions?</a:t>
            </a:r>
          </a:p>
          <a:p>
            <a:pPr algn="ctr">
              <a:spcBef>
                <a:spcPct val="50000"/>
              </a:spcBef>
              <a:buClrTx/>
              <a:buSzTx/>
              <a:buFontTx/>
              <a:buNone/>
            </a:pPr>
            <a:r>
              <a:rPr lang="en-US" altLang="en-US" sz="2200" dirty="0" err="1">
                <a:solidFill>
                  <a:srgbClr val="3333FF"/>
                </a:solidFill>
                <a:latin typeface="Arial Narrow" panose="020B0606020202030204" pitchFamily="34" charset="0"/>
              </a:rPr>
              <a:t>Dolf</a:t>
            </a:r>
            <a:r>
              <a:rPr lang="en-US" altLang="en-US" sz="2200" dirty="0">
                <a:solidFill>
                  <a:srgbClr val="3333FF"/>
                </a:solidFill>
                <a:latin typeface="Arial Narrow" panose="020B0606020202030204" pitchFamily="34" charset="0"/>
              </a:rPr>
              <a:t> </a:t>
            </a:r>
            <a:r>
              <a:rPr lang="en-US" altLang="en-US" sz="2200" dirty="0" err="1">
                <a:solidFill>
                  <a:srgbClr val="3333FF"/>
                </a:solidFill>
                <a:latin typeface="Arial Narrow" panose="020B0606020202030204" pitchFamily="34" charset="0"/>
              </a:rPr>
              <a:t>Zillman</a:t>
            </a:r>
            <a:endParaRPr lang="en-US" altLang="en-US" sz="2200" dirty="0">
              <a:solidFill>
                <a:srgbClr val="3333FF"/>
              </a:solidFill>
              <a:latin typeface="Arial Narrow" panose="020B0606020202030204" pitchFamily="34" charset="0"/>
            </a:endParaRPr>
          </a:p>
        </p:txBody>
      </p:sp>
      <p:graphicFrame>
        <p:nvGraphicFramePr>
          <p:cNvPr id="68672" name="Group 64"/>
          <p:cNvGraphicFramePr>
            <a:graphicFrameLocks noGrp="1"/>
          </p:cNvGraphicFramePr>
          <p:nvPr>
            <p:extLst>
              <p:ext uri="{D42A27DB-BD31-4B8C-83A1-F6EECF244321}">
                <p14:modId xmlns:p14="http://schemas.microsoft.com/office/powerpoint/2010/main" val="3299247888"/>
              </p:ext>
            </p:extLst>
          </p:nvPr>
        </p:nvGraphicFramePr>
        <p:xfrm>
          <a:off x="927100" y="3001963"/>
          <a:ext cx="6997700" cy="2714625"/>
        </p:xfrm>
        <a:graphic>
          <a:graphicData uri="http://schemas.openxmlformats.org/drawingml/2006/table">
            <a:tbl>
              <a:tblPr/>
              <a:tblGrid>
                <a:gridCol w="914400">
                  <a:extLst>
                    <a:ext uri="{9D8B030D-6E8A-4147-A177-3AD203B41FA5}">
                      <a16:colId xmlns:a16="http://schemas.microsoft.com/office/drawing/2014/main" val="20000"/>
                    </a:ext>
                  </a:extLst>
                </a:gridCol>
                <a:gridCol w="1520825">
                  <a:extLst>
                    <a:ext uri="{9D8B030D-6E8A-4147-A177-3AD203B41FA5}">
                      <a16:colId xmlns:a16="http://schemas.microsoft.com/office/drawing/2014/main" val="20001"/>
                    </a:ext>
                  </a:extLst>
                </a:gridCol>
                <a:gridCol w="1520825">
                  <a:extLst>
                    <a:ext uri="{9D8B030D-6E8A-4147-A177-3AD203B41FA5}">
                      <a16:colId xmlns:a16="http://schemas.microsoft.com/office/drawing/2014/main" val="20002"/>
                    </a:ext>
                  </a:extLst>
                </a:gridCol>
                <a:gridCol w="1520825">
                  <a:extLst>
                    <a:ext uri="{9D8B030D-6E8A-4147-A177-3AD203B41FA5}">
                      <a16:colId xmlns:a16="http://schemas.microsoft.com/office/drawing/2014/main" val="20003"/>
                    </a:ext>
                  </a:extLst>
                </a:gridCol>
                <a:gridCol w="1520825">
                  <a:extLst>
                    <a:ext uri="{9D8B030D-6E8A-4147-A177-3AD203B41FA5}">
                      <a16:colId xmlns:a16="http://schemas.microsoft.com/office/drawing/2014/main" val="20004"/>
                    </a:ext>
                  </a:extLst>
                </a:gridCol>
              </a:tblGrid>
              <a:tr h="1311582">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2800" b="0" i="0" u="none" strike="noStrike" cap="none" normalizeH="0" baseline="0">
                        <a:ln>
                          <a:noFill/>
                        </a:ln>
                        <a:solidFill>
                          <a:schemeClr val="tx1"/>
                        </a:solidFill>
                        <a:effectLst/>
                        <a:latin typeface="Arial" charset="0"/>
                      </a:endParaRPr>
                    </a:p>
                  </a:txBody>
                  <a:tcPr marT="45731" marB="45731"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1" u="none" strike="noStrike" cap="none" normalizeH="0" baseline="0">
                          <a:ln>
                            <a:noFill/>
                          </a:ln>
                          <a:solidFill>
                            <a:schemeClr val="tx1"/>
                          </a:solidFill>
                          <a:effectLst/>
                          <a:latin typeface="Arial Narrow" pitchFamily="34" charset="0"/>
                          <a:cs typeface="Times New Roman" pitchFamily="18" charset="0"/>
                        </a:rPr>
                        <a:t>Time of Rating After Exertion</a:t>
                      </a:r>
                      <a:endParaRPr kumimoji="0" lang="en-US" altLang="en-US" sz="2000" b="0" i="0" u="none" strike="noStrike" cap="none" normalizeH="0" baseline="0">
                        <a:ln>
                          <a:noFill/>
                        </a:ln>
                        <a:solidFill>
                          <a:schemeClr val="tx1"/>
                        </a:solidFill>
                        <a:effectLst/>
                        <a:latin typeface="Arial Narrow" pitchFamily="34" charset="0"/>
                        <a:cs typeface="Times New Roman" pitchFamily="18"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Narrow" pitchFamily="34" charset="0"/>
                          <a:cs typeface="Times New Roman" pitchFamily="18" charset="0"/>
                        </a:rPr>
                        <a:t>Immediate</a:t>
                      </a:r>
                      <a:endParaRPr kumimoji="0" lang="en-US" altLang="en-US" sz="2400" b="0" i="0" u="none" strike="noStrike" cap="none" normalizeH="0" baseline="0" dirty="0">
                        <a:ln>
                          <a:noFill/>
                        </a:ln>
                        <a:solidFill>
                          <a:schemeClr val="tx1"/>
                        </a:solidFill>
                        <a:effectLst/>
                        <a:latin typeface="Times New Roman" pitchFamily="18"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Narrow" pitchFamily="34" charset="0"/>
                          <a:cs typeface="Times New Roman" pitchFamily="18" charset="0"/>
                        </a:rPr>
                        <a:t>5-10 minutes</a:t>
                      </a:r>
                      <a:endParaRPr kumimoji="0" lang="en-US" altLang="en-US" sz="2400" b="0" i="0" u="none" strike="noStrike" cap="none" normalizeH="0" baseline="0">
                        <a:ln>
                          <a:noFill/>
                        </a:ln>
                        <a:solidFill>
                          <a:schemeClr val="tx1"/>
                        </a:solidFill>
                        <a:effectLst/>
                        <a:latin typeface="Times New Roman" pitchFamily="18"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Narrow" pitchFamily="34" charset="0"/>
                          <a:cs typeface="Times New Roman" pitchFamily="18" charset="0"/>
                        </a:rPr>
                        <a:t>15 minutes</a:t>
                      </a:r>
                      <a:endParaRPr kumimoji="0" lang="en-US" altLang="en-US" sz="2400" b="0" i="0" u="none" strike="noStrike" cap="none" normalizeH="0" baseline="0">
                        <a:ln>
                          <a:noFill/>
                        </a:ln>
                        <a:solidFill>
                          <a:schemeClr val="tx1"/>
                        </a:solidFill>
                        <a:effectLst/>
                        <a:latin typeface="Times New Roman" pitchFamily="18"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1839">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2800" b="0" i="0" u="none" strike="noStrike" cap="none" normalizeH="0" baseline="0">
                        <a:ln>
                          <a:noFill/>
                        </a:ln>
                        <a:solidFill>
                          <a:schemeClr val="tx1"/>
                        </a:solidFill>
                        <a:effectLst/>
                        <a:latin typeface="Arial" charset="0"/>
                      </a:endParaRPr>
                    </a:p>
                  </a:txBody>
                  <a:tcPr marT="45731" marB="45731"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1" u="none" strike="noStrike" cap="none" normalizeH="0" baseline="0">
                          <a:ln>
                            <a:noFill/>
                          </a:ln>
                          <a:solidFill>
                            <a:schemeClr val="tx1"/>
                          </a:solidFill>
                          <a:effectLst/>
                          <a:latin typeface="Arial Narrow" pitchFamily="34" charset="0"/>
                          <a:cs typeface="Times New Roman" pitchFamily="18" charset="0"/>
                        </a:rPr>
                        <a:t>Arousal Level</a:t>
                      </a:r>
                      <a:endParaRPr kumimoji="0" lang="en-US" altLang="en-US" sz="1000" b="0" i="0" u="none" strike="noStrike" cap="none" normalizeH="0" baseline="0">
                        <a:ln>
                          <a:noFill/>
                        </a:ln>
                        <a:solidFill>
                          <a:schemeClr val="tx1"/>
                        </a:solidFill>
                        <a:effectLst/>
                        <a:latin typeface="Times New Roman" pitchFamily="18" charset="0"/>
                        <a:cs typeface="Times New Roman" pitchFamily="18"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Narrow" pitchFamily="34" charset="0"/>
                          <a:cs typeface="Times New Roman" pitchFamily="18" charset="0"/>
                        </a:rPr>
                        <a:t>Much Higher, Evident</a:t>
                      </a:r>
                      <a:endParaRPr kumimoji="0" lang="en-US" altLang="en-US" sz="2400" b="0" i="0" u="none" strike="noStrike" cap="none" normalizeH="0" baseline="0">
                        <a:ln>
                          <a:noFill/>
                        </a:ln>
                        <a:solidFill>
                          <a:schemeClr val="tx1"/>
                        </a:solidFill>
                        <a:effectLst/>
                        <a:latin typeface="Times New Roman" pitchFamily="18"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Narrow" pitchFamily="34" charset="0"/>
                          <a:cs typeface="Times New Roman" pitchFamily="18" charset="0"/>
                        </a:rPr>
                        <a:t>Higher, but not Evident</a:t>
                      </a:r>
                      <a:endParaRPr kumimoji="0" lang="en-US" altLang="en-US" sz="2400" b="0" i="0" u="none" strike="noStrike" cap="none" normalizeH="0" baseline="0">
                        <a:ln>
                          <a:noFill/>
                        </a:ln>
                        <a:solidFill>
                          <a:schemeClr val="tx1"/>
                        </a:solidFill>
                        <a:effectLst/>
                        <a:latin typeface="Times New Roman" pitchFamily="18"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Narrow" pitchFamily="34" charset="0"/>
                          <a:cs typeface="Times New Roman" pitchFamily="18" charset="0"/>
                        </a:rPr>
                        <a:t>Low </a:t>
                      </a:r>
                      <a:endParaRPr kumimoji="0" lang="en-US" altLang="en-US" sz="10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Narrow" pitchFamily="34" charset="0"/>
                          <a:cs typeface="Times New Roman" pitchFamily="18" charset="0"/>
                        </a:rPr>
                        <a:t>(baseline)</a:t>
                      </a:r>
                      <a:endParaRPr kumimoji="0" lang="en-US" altLang="en-US" sz="1000" b="0" i="0" u="none" strike="noStrike" cap="none" normalizeH="0" baseline="0">
                        <a:ln>
                          <a:noFill/>
                        </a:ln>
                        <a:solidFill>
                          <a:schemeClr val="tx1"/>
                        </a:solidFill>
                        <a:effectLst/>
                        <a:latin typeface="Times New Roman" pitchFamily="18" charset="0"/>
                        <a:cs typeface="Times New Roman" pitchFamily="18"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1204">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2800" b="0" i="0" u="none" strike="noStrike" cap="none" normalizeH="0" baseline="0">
                        <a:ln>
                          <a:noFill/>
                        </a:ln>
                        <a:solidFill>
                          <a:schemeClr val="tx1"/>
                        </a:solidFill>
                        <a:effectLst/>
                        <a:latin typeface="Arial" charset="0"/>
                      </a:endParaRPr>
                    </a:p>
                  </a:txBody>
                  <a:tcPr marT="45731" marB="45731"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1" u="none" strike="noStrike" cap="none" normalizeH="0" baseline="0">
                          <a:ln>
                            <a:noFill/>
                          </a:ln>
                          <a:solidFill>
                            <a:schemeClr val="tx1"/>
                          </a:solidFill>
                          <a:effectLst/>
                          <a:latin typeface="Arial Narrow" pitchFamily="34" charset="0"/>
                          <a:cs typeface="Times New Roman" pitchFamily="18" charset="0"/>
                        </a:rPr>
                        <a:t>Nature of Rating</a:t>
                      </a:r>
                      <a:endParaRPr kumimoji="0" lang="en-US" altLang="en-US" sz="2000" b="0" i="0" u="none" strike="noStrike" cap="none" normalizeH="0" baseline="0">
                        <a:ln>
                          <a:noFill/>
                        </a:ln>
                        <a:solidFill>
                          <a:schemeClr val="tx1"/>
                        </a:solidFill>
                        <a:effectLst/>
                        <a:latin typeface="Arial Narrow" pitchFamily="34" charset="0"/>
                        <a:cs typeface="Times New Roman" pitchFamily="18"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a:ln>
                          <a:noFill/>
                        </a:ln>
                        <a:solidFill>
                          <a:schemeClr val="tx1"/>
                        </a:solidFill>
                        <a:effectLst/>
                        <a:latin typeface="Times New Roman" pitchFamily="18"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a:ln>
                          <a:noFill/>
                        </a:ln>
                        <a:solidFill>
                          <a:schemeClr val="tx1"/>
                        </a:solidFill>
                        <a:effectLst/>
                        <a:latin typeface="Times New Roman" pitchFamily="18"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itchFamily="18"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8673" name="Text Box 65"/>
          <p:cNvSpPr txBox="1">
            <a:spLocks noChangeArrowheads="1"/>
          </p:cNvSpPr>
          <p:nvPr/>
        </p:nvSpPr>
        <p:spPr bwMode="auto">
          <a:xfrm>
            <a:off x="3429000" y="518160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1800" b="1" dirty="0">
                <a:solidFill>
                  <a:srgbClr val="0070C0"/>
                </a:solidFill>
              </a:rPr>
              <a:t>Moderate</a:t>
            </a:r>
          </a:p>
        </p:txBody>
      </p:sp>
      <p:sp>
        <p:nvSpPr>
          <p:cNvPr id="68674" name="Text Box 66"/>
          <p:cNvSpPr txBox="1">
            <a:spLocks noChangeArrowheads="1"/>
          </p:cNvSpPr>
          <p:nvPr/>
        </p:nvSpPr>
        <p:spPr bwMode="auto">
          <a:xfrm rot="10800000" flipV="1">
            <a:off x="4876800" y="518160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1800" b="1">
                <a:solidFill>
                  <a:srgbClr val="C00000"/>
                </a:solidFill>
              </a:rPr>
              <a:t>Extreme</a:t>
            </a:r>
          </a:p>
        </p:txBody>
      </p:sp>
      <p:sp>
        <p:nvSpPr>
          <p:cNvPr id="68675" name="Text Box 67"/>
          <p:cNvSpPr txBox="1">
            <a:spLocks noChangeArrowheads="1"/>
          </p:cNvSpPr>
          <p:nvPr/>
        </p:nvSpPr>
        <p:spPr bwMode="auto">
          <a:xfrm>
            <a:off x="6477000" y="518160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1800" b="1">
                <a:solidFill>
                  <a:srgbClr val="0070C0"/>
                </a:solidFill>
              </a:rPr>
              <a:t>Moderate</a:t>
            </a:r>
          </a:p>
        </p:txBody>
      </p:sp>
      <p:sp>
        <p:nvSpPr>
          <p:cNvPr id="2" name="TextBox 1"/>
          <p:cNvSpPr txBox="1"/>
          <p:nvPr/>
        </p:nvSpPr>
        <p:spPr>
          <a:xfrm>
            <a:off x="927100" y="5853113"/>
            <a:ext cx="7835900" cy="923330"/>
          </a:xfrm>
          <a:prstGeom prst="rect">
            <a:avLst/>
          </a:prstGeom>
          <a:noFill/>
        </p:spPr>
        <p:txBody>
          <a:bodyPr wrap="square" rtlCol="0">
            <a:spAutoFit/>
          </a:bodyPr>
          <a:lstStyle/>
          <a:p>
            <a:r>
              <a:rPr lang="en-US" b="1" dirty="0"/>
              <a:t>Explanation</a:t>
            </a:r>
            <a:r>
              <a:rPr lang="en-US" dirty="0"/>
              <a:t>: Group 1—know they are aroused, discount arousal</a:t>
            </a:r>
          </a:p>
          <a:p>
            <a:r>
              <a:rPr lang="en-US" dirty="0"/>
              <a:t>	        Group 2—feel relaxed but body is still aroused, misattribute</a:t>
            </a:r>
          </a:p>
          <a:p>
            <a:r>
              <a:rPr lang="en-US" dirty="0"/>
              <a:t>	        Group 3—feel relaxed and are relaxed, no arousal effect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67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73" grpId="0"/>
      <p:bldP spid="68674" grpId="0"/>
      <p:bldP spid="68675" grpId="0"/>
    </p:bld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Pixel</Template>
  <TotalTime>14378</TotalTime>
  <Words>2142</Words>
  <Application>Microsoft Office PowerPoint</Application>
  <PresentationFormat>On-screen Show (4:3)</PresentationFormat>
  <Paragraphs>271</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Arial Black</vt:lpstr>
      <vt:lpstr>Arial Narrow</vt:lpstr>
      <vt:lpstr>Times New Roman</vt:lpstr>
      <vt:lpstr>Wingdings</vt:lpstr>
      <vt:lpstr>Pixel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Kent Harber</dc:creator>
  <cp:lastModifiedBy>Kent Harber</cp:lastModifiedBy>
  <cp:revision>144</cp:revision>
  <cp:lastPrinted>2014-01-30T18:12:01Z</cp:lastPrinted>
  <dcterms:created xsi:type="dcterms:W3CDTF">1601-01-01T00:00:00Z</dcterms:created>
  <dcterms:modified xsi:type="dcterms:W3CDTF">2024-01-30T18:56:37Z</dcterms:modified>
</cp:coreProperties>
</file>