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96" r:id="rId2"/>
    <p:sldId id="326" r:id="rId3"/>
    <p:sldId id="327" r:id="rId4"/>
    <p:sldId id="329" r:id="rId5"/>
    <p:sldId id="284" r:id="rId6"/>
    <p:sldId id="300" r:id="rId7"/>
    <p:sldId id="313" r:id="rId8"/>
    <p:sldId id="285" r:id="rId9"/>
    <p:sldId id="308" r:id="rId10"/>
    <p:sldId id="332" r:id="rId11"/>
    <p:sldId id="309" r:id="rId12"/>
    <p:sldId id="324" r:id="rId13"/>
    <p:sldId id="286" r:id="rId14"/>
    <p:sldId id="302" r:id="rId15"/>
    <p:sldId id="335" r:id="rId16"/>
    <p:sldId id="334" r:id="rId17"/>
    <p:sldId id="310" r:id="rId18"/>
    <p:sldId id="306" r:id="rId19"/>
    <p:sldId id="336" r:id="rId20"/>
    <p:sldId id="303" r:id="rId21"/>
    <p:sldId id="307" r:id="rId22"/>
    <p:sldId id="311" r:id="rId23"/>
    <p:sldId id="288" r:id="rId24"/>
    <p:sldId id="338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996633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14" autoAdjust="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23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30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6CB54-B207-4347-A7FB-8DABCD8FB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09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5C455-12F3-4567-979D-FF74C87870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01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054C9-7EAD-4DAE-8AC2-6DD72E01AA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56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1FE55-F289-478D-9ACB-A775FA46D6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19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E70DD-E5AA-400B-A6A3-B57B115DB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179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2D816-410E-457E-8DD3-D6EA0FFE8A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3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9EFFF-AE1A-4799-99D5-E57948D6F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54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C53F2-9515-40B4-AC3D-541A3F557C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21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8D537-12E5-4CB3-AACE-B39F11C5BF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04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39703-1FD9-41E4-80BB-2117C8C51A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533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DBB6C-9C41-4FC9-B0F9-6F4630B7F6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30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7C67B893-DBC4-477B-B250-90465600EE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8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600200" y="533400"/>
            <a:ext cx="6172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3333FF"/>
                </a:solidFill>
                <a:latin typeface="Arial Narrow" panose="020B0606020202030204" pitchFamily="34" charset="0"/>
              </a:rPr>
              <a:t>Class 4:  Symptoms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41286"/>
            <a:ext cx="4343400" cy="333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548446-2839-8B36-D7F3-E70B74E3B04C}"/>
              </a:ext>
            </a:extLst>
          </p:cNvPr>
          <p:cNvSpPr txBox="1"/>
          <p:nvPr/>
        </p:nvSpPr>
        <p:spPr>
          <a:xfrm>
            <a:off x="914400" y="4953000"/>
            <a:ext cx="7848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 Past lectures/PowerPoints on Kent Harber webpage:</a:t>
            </a:r>
          </a:p>
          <a:p>
            <a:endParaRPr lang="en-US" dirty="0"/>
          </a:p>
          <a:p>
            <a:r>
              <a:rPr lang="en-US" sz="2200" dirty="0">
                <a:solidFill>
                  <a:srgbClr val="0070C0"/>
                </a:solidFill>
              </a:rPr>
              <a:t>http://nwkpsych.rutgers.edu/~kharber/healthpsychology/ 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Current (2024) lectures on Canvas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685800" y="425450"/>
            <a:ext cx="807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Who Are More Likely to Report Symptoms?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46038" y="1249363"/>
            <a:ext cx="3200400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b="1">
                <a:latin typeface="Arial Narrow" panose="020B0606020202030204" pitchFamily="34" charset="0"/>
              </a:rPr>
              <a:t>Psychological Profiles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	Emotionality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	Coping style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b="1">
                <a:latin typeface="Arial Narrow" panose="020B0606020202030204" pitchFamily="34" charset="0"/>
              </a:rPr>
              <a:t>Demographics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	Age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	Sex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	Marital status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	Residential status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	Occupational status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	SES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	Race and culture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200">
              <a:latin typeface="Arial Narrow" panose="020B0606020202030204" pitchFamily="34" charset="0"/>
            </a:endParaRPr>
          </a:p>
        </p:txBody>
      </p:sp>
      <p:pic>
        <p:nvPicPr>
          <p:cNvPr id="1434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" t="7143" r="851" b="35715"/>
          <a:stretch>
            <a:fillRect/>
          </a:stretch>
        </p:blipFill>
        <p:spPr bwMode="auto">
          <a:xfrm>
            <a:off x="3794125" y="1073150"/>
            <a:ext cx="18637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1073150"/>
            <a:ext cx="9144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1066800"/>
            <a:ext cx="9207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6102350" y="2236788"/>
            <a:ext cx="99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 Narrow" panose="020B0606020202030204" pitchFamily="34" charset="0"/>
              </a:rPr>
              <a:t>Emotion focused</a:t>
            </a:r>
          </a:p>
        </p:txBody>
      </p:sp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7620000" y="2185988"/>
            <a:ext cx="99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 Narrow" panose="020B0606020202030204" pitchFamily="34" charset="0"/>
              </a:rPr>
              <a:t>Problem focused</a:t>
            </a:r>
          </a:p>
        </p:txBody>
      </p:sp>
      <p:sp>
        <p:nvSpPr>
          <p:cNvPr id="14345" name="TextBox 4"/>
          <p:cNvSpPr txBox="1">
            <a:spLocks noChangeArrowheads="1"/>
          </p:cNvSpPr>
          <p:nvPr/>
        </p:nvSpPr>
        <p:spPr bwMode="auto">
          <a:xfrm>
            <a:off x="3429000" y="2416175"/>
            <a:ext cx="2520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 Narrow" panose="020B0606020202030204" pitchFamily="34" charset="0"/>
              </a:rPr>
              <a:t>Anxiety, neuroticism,                negative affect</a:t>
            </a:r>
          </a:p>
        </p:txBody>
      </p:sp>
      <p:sp>
        <p:nvSpPr>
          <p:cNvPr id="14346" name="TextBox 5"/>
          <p:cNvSpPr txBox="1">
            <a:spLocks noChangeArrowheads="1"/>
          </p:cNvSpPr>
          <p:nvPr/>
        </p:nvSpPr>
        <p:spPr bwMode="auto">
          <a:xfrm>
            <a:off x="4038600" y="3352800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Younger</a:t>
            </a:r>
          </a:p>
        </p:txBody>
      </p:sp>
      <p:sp>
        <p:nvSpPr>
          <p:cNvPr id="14347" name="TextBox 13"/>
          <p:cNvSpPr txBox="1">
            <a:spLocks noChangeArrowheads="1"/>
          </p:cNvSpPr>
          <p:nvPr/>
        </p:nvSpPr>
        <p:spPr bwMode="auto">
          <a:xfrm>
            <a:off x="5257800" y="3352800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Older</a:t>
            </a:r>
          </a:p>
        </p:txBody>
      </p:sp>
      <p:sp>
        <p:nvSpPr>
          <p:cNvPr id="14348" name="TextBox 14"/>
          <p:cNvSpPr txBox="1">
            <a:spLocks noChangeArrowheads="1"/>
          </p:cNvSpPr>
          <p:nvPr/>
        </p:nvSpPr>
        <p:spPr bwMode="auto">
          <a:xfrm>
            <a:off x="4114800" y="3810000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Men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34000" y="3810000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</a:rPr>
              <a:t>Women</a:t>
            </a:r>
          </a:p>
        </p:txBody>
      </p:sp>
      <p:sp>
        <p:nvSpPr>
          <p:cNvPr id="14350" name="TextBox 16"/>
          <p:cNvSpPr txBox="1">
            <a:spLocks noChangeArrowheads="1"/>
          </p:cNvSpPr>
          <p:nvPr/>
        </p:nvSpPr>
        <p:spPr bwMode="auto">
          <a:xfrm>
            <a:off x="4114800" y="4230688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Married</a:t>
            </a:r>
          </a:p>
        </p:txBody>
      </p:sp>
      <p:sp>
        <p:nvSpPr>
          <p:cNvPr id="14351" name="TextBox 17"/>
          <p:cNvSpPr txBox="1">
            <a:spLocks noChangeArrowheads="1"/>
          </p:cNvSpPr>
          <p:nvPr/>
        </p:nvSpPr>
        <p:spPr bwMode="auto">
          <a:xfrm>
            <a:off x="6831013" y="4257675"/>
            <a:ext cx="1295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</a:rPr>
              <a:t>Previously married</a:t>
            </a:r>
          </a:p>
        </p:txBody>
      </p:sp>
      <p:sp>
        <p:nvSpPr>
          <p:cNvPr id="14352" name="TextBox 18"/>
          <p:cNvSpPr txBox="1">
            <a:spLocks noChangeArrowheads="1"/>
          </p:cNvSpPr>
          <p:nvPr/>
        </p:nvSpPr>
        <p:spPr bwMode="auto">
          <a:xfrm>
            <a:off x="5410200" y="4242880"/>
            <a:ext cx="1295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Never married</a:t>
            </a:r>
          </a:p>
        </p:txBody>
      </p:sp>
      <p:sp>
        <p:nvSpPr>
          <p:cNvPr id="14353" name="TextBox 19"/>
          <p:cNvSpPr txBox="1">
            <a:spLocks noChangeArrowheads="1"/>
          </p:cNvSpPr>
          <p:nvPr/>
        </p:nvSpPr>
        <p:spPr bwMode="auto">
          <a:xfrm>
            <a:off x="4267200" y="4956175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Alone	</a:t>
            </a:r>
          </a:p>
        </p:txBody>
      </p:sp>
      <p:sp>
        <p:nvSpPr>
          <p:cNvPr id="14354" name="TextBox 20"/>
          <p:cNvSpPr txBox="1">
            <a:spLocks noChangeArrowheads="1"/>
          </p:cNvSpPr>
          <p:nvPr/>
        </p:nvSpPr>
        <p:spPr bwMode="auto">
          <a:xfrm>
            <a:off x="5486400" y="4956175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2-3 others</a:t>
            </a:r>
          </a:p>
        </p:txBody>
      </p:sp>
      <p:sp>
        <p:nvSpPr>
          <p:cNvPr id="14355" name="TextBox 21"/>
          <p:cNvSpPr txBox="1">
            <a:spLocks noChangeArrowheads="1"/>
          </p:cNvSpPr>
          <p:nvPr/>
        </p:nvSpPr>
        <p:spPr bwMode="auto">
          <a:xfrm>
            <a:off x="7010400" y="4992688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4+ others</a:t>
            </a:r>
          </a:p>
        </p:txBody>
      </p:sp>
      <p:sp>
        <p:nvSpPr>
          <p:cNvPr id="14356" name="TextBox 22"/>
          <p:cNvSpPr txBox="1">
            <a:spLocks noChangeArrowheads="1"/>
          </p:cNvSpPr>
          <p:nvPr/>
        </p:nvSpPr>
        <p:spPr bwMode="auto">
          <a:xfrm>
            <a:off x="4267200" y="5410200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Employed</a:t>
            </a:r>
          </a:p>
        </p:txBody>
      </p:sp>
      <p:sp>
        <p:nvSpPr>
          <p:cNvPr id="14357" name="TextBox 23"/>
          <p:cNvSpPr txBox="1">
            <a:spLocks noChangeArrowheads="1"/>
          </p:cNvSpPr>
          <p:nvPr/>
        </p:nvSpPr>
        <p:spPr bwMode="auto">
          <a:xfrm>
            <a:off x="5867400" y="54102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Unemployed</a:t>
            </a:r>
          </a:p>
        </p:txBody>
      </p:sp>
      <p:sp>
        <p:nvSpPr>
          <p:cNvPr id="14358" name="TextBox 24"/>
          <p:cNvSpPr txBox="1">
            <a:spLocks noChangeArrowheads="1"/>
          </p:cNvSpPr>
          <p:nvPr/>
        </p:nvSpPr>
        <p:spPr bwMode="auto">
          <a:xfrm>
            <a:off x="4343400" y="5943600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Low SES</a:t>
            </a:r>
          </a:p>
        </p:txBody>
      </p:sp>
      <p:sp>
        <p:nvSpPr>
          <p:cNvPr id="14359" name="TextBox 25"/>
          <p:cNvSpPr txBox="1">
            <a:spLocks noChangeArrowheads="1"/>
          </p:cNvSpPr>
          <p:nvPr/>
        </p:nvSpPr>
        <p:spPr bwMode="auto">
          <a:xfrm>
            <a:off x="5949950" y="5965825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High SES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5478463" y="3657600"/>
            <a:ext cx="9144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36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67188"/>
            <a:ext cx="927100" cy="2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7010400" y="4876800"/>
            <a:ext cx="9144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7239000" y="5334000"/>
            <a:ext cx="9144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>
            <a:off x="4267200" y="5324475"/>
            <a:ext cx="9144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>
            <a:off x="6096000" y="5715000"/>
            <a:ext cx="12192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4419600" y="6248400"/>
            <a:ext cx="9144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67" name="TextBox 12"/>
          <p:cNvSpPr txBox="1">
            <a:spLocks noChangeArrowheads="1"/>
          </p:cNvSpPr>
          <p:nvPr/>
        </p:nvSpPr>
        <p:spPr bwMode="auto">
          <a:xfrm>
            <a:off x="2863850" y="6361113"/>
            <a:ext cx="617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Irish &gt; Italians, Blacks &lt; Whites. Jews: danger, Yankees: be tough </a:t>
            </a:r>
          </a:p>
        </p:txBody>
      </p: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5562600" y="4876800"/>
            <a:ext cx="9144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3">
            <a:extLst>
              <a:ext uri="{FF2B5EF4-FFF2-40B4-BE49-F238E27FC236}">
                <a16:creationId xmlns:a16="http://schemas.microsoft.com/office/drawing/2014/main" id="{3C793DE8-3202-3940-6DF2-A26D2E727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50" y="2828390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FF0000"/>
                </a:solidFill>
                <a:latin typeface="Arial Narrow" panose="020B0606020202030204" pitchFamily="34" charset="0"/>
              </a:rPr>
              <a:t>(more so)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33D8C2A0-159E-9608-96B7-9A3B6771D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8412" y="2815194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70C0"/>
                </a:solidFill>
                <a:latin typeface="Arial Narrow" panose="020B0606020202030204" pitchFamily="34" charset="0"/>
              </a:rPr>
              <a:t>(less so)</a:t>
            </a:r>
          </a:p>
        </p:txBody>
      </p:sp>
    </p:spTree>
    <p:extLst>
      <p:ext uri="{BB962C8B-B14F-4D97-AF65-F5344CB8AC3E}">
        <p14:creationId xmlns:p14="http://schemas.microsoft.com/office/powerpoint/2010/main" val="108623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3333FF"/>
                </a:solidFill>
                <a:latin typeface="Arial Narrow" panose="020B0606020202030204" pitchFamily="34" charset="0"/>
              </a:rPr>
              <a:t>Symptom Reporting:  Number of, Attention to Symptoms</a:t>
            </a:r>
            <a:endParaRPr lang="en-US" altLang="en-US" i="1">
              <a:solidFill>
                <a:srgbClr val="3333FF"/>
              </a:solidFill>
              <a:latin typeface="Arial Narrow" panose="020B0606020202030204" pitchFamily="34" charset="0"/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3352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Rates of symptom reporting could be due to: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4008438" y="14478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____ Numbers of actual symptoms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4008438" y="19812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____ Differential attention to symptoms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4008438" y="25146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____ Number + Attention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4038600" y="2438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4038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4038600" y="1905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" y="3231357"/>
            <a:ext cx="8732838" cy="34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/>
      <p:bldP spid="71690" grpId="0"/>
      <p:bldP spid="716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819400"/>
            <a:ext cx="229235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35263"/>
            <a:ext cx="2133600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84475"/>
            <a:ext cx="20478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85800" y="552450"/>
            <a:ext cx="8077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Perception of Symptoms Guided By Same Processes as Perception In General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6972" y="5486400"/>
            <a:ext cx="290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Perception is motivated</a:t>
            </a:r>
            <a:r>
              <a:rPr lang="en-US" dirty="0"/>
              <a:t>; Emphasizes survival cues.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54864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Perception is often active; </a:t>
            </a:r>
          </a:p>
          <a:p>
            <a:pPr marL="342900" indent="-342900">
              <a:buAutoNum type="arabicPeriod"/>
            </a:pPr>
            <a:r>
              <a:rPr lang="en-US" dirty="0"/>
              <a:t>We organize what we see in order to see.</a:t>
            </a:r>
          </a:p>
          <a:p>
            <a:pPr marL="342900" indent="-342900">
              <a:buAutoNum type="arabicPeriod"/>
            </a:pPr>
            <a:r>
              <a:rPr lang="en-US" dirty="0"/>
              <a:t>Beliefs organize perception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3333FF"/>
                </a:solidFill>
                <a:latin typeface="Arial Narrow" panose="020B0606020202030204" pitchFamily="34" charset="0"/>
              </a:rPr>
              <a:t>Conditions of Perception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3333FF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 </a:t>
            </a:r>
            <a:r>
              <a:rPr lang="en-US" altLang="en-US" sz="2600" b="1" dirty="0">
                <a:latin typeface="Arial Narrow" panose="020B0606020202030204" pitchFamily="34" charset="0"/>
              </a:rPr>
              <a:t>Limited capacity</a:t>
            </a:r>
            <a:r>
              <a:rPr lang="en-US" altLang="en-US" sz="2600" dirty="0">
                <a:latin typeface="Arial Narrow" panose="020B0606020202030204" pitchFamily="34" charset="0"/>
              </a:rPr>
              <a:t> to process information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  Info exists </a:t>
            </a:r>
            <a:r>
              <a:rPr lang="en-US" altLang="en-US" sz="2600" b="1" dirty="0">
                <a:latin typeface="Arial Narrow" panose="020B0606020202030204" pitchFamily="34" charset="0"/>
              </a:rPr>
              <a:t>inside</a:t>
            </a:r>
            <a:r>
              <a:rPr lang="en-US" altLang="en-US" sz="2600" dirty="0">
                <a:latin typeface="Arial Narrow" panose="020B0606020202030204" pitchFamily="34" charset="0"/>
              </a:rPr>
              <a:t> and </a:t>
            </a:r>
            <a:r>
              <a:rPr lang="en-US" altLang="en-US" sz="2600" b="1" dirty="0">
                <a:latin typeface="Arial Narrow" panose="020B0606020202030204" pitchFamily="34" charset="0"/>
              </a:rPr>
              <a:t>outside</a:t>
            </a:r>
            <a:r>
              <a:rPr lang="en-US" altLang="en-US" sz="2600" dirty="0">
                <a:latin typeface="Arial Narrow" panose="020B0606020202030204" pitchFamily="34" charset="0"/>
              </a:rPr>
              <a:t> person.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  Perception can be both </a:t>
            </a:r>
            <a:r>
              <a:rPr lang="en-US" altLang="en-US" sz="2600" b="1" dirty="0">
                <a:latin typeface="Arial Narrow" panose="020B0606020202030204" pitchFamily="34" charset="0"/>
              </a:rPr>
              <a:t>passive</a:t>
            </a:r>
            <a:r>
              <a:rPr lang="en-US" altLang="en-US" sz="2600" dirty="0">
                <a:latin typeface="Arial Narrow" panose="020B0606020202030204" pitchFamily="34" charset="0"/>
              </a:rPr>
              <a:t> and </a:t>
            </a:r>
            <a:r>
              <a:rPr lang="en-US" altLang="en-US" sz="2600" b="1" dirty="0">
                <a:latin typeface="Arial Narrow" panose="020B0606020202030204" pitchFamily="34" charset="0"/>
              </a:rPr>
              <a:t>active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solidFill>
                  <a:srgbClr val="0070C0"/>
                </a:solidFill>
                <a:latin typeface="Arial Narrow" panose="020B0606020202030204" pitchFamily="34" charset="0"/>
              </a:rPr>
              <a:t>         [</a:t>
            </a:r>
            <a:r>
              <a:rPr lang="en-US" altLang="en-US" sz="2600" u="sng" dirty="0">
                <a:solidFill>
                  <a:srgbClr val="0070C0"/>
                </a:solidFill>
                <a:latin typeface="Arial Narrow" panose="020B0606020202030204" pitchFamily="34" charset="0"/>
              </a:rPr>
              <a:t>Passive</a:t>
            </a:r>
            <a:r>
              <a:rPr lang="en-US" altLang="en-US" sz="2600" dirty="0">
                <a:solidFill>
                  <a:srgbClr val="0070C0"/>
                </a:solidFill>
                <a:latin typeface="Arial Narrow" panose="020B0606020202030204" pitchFamily="34" charset="0"/>
              </a:rPr>
              <a:t>: Glance at arm, see bite</a:t>
            </a:r>
            <a:r>
              <a:rPr lang="en-US" altLang="en-US" sz="2600" dirty="0">
                <a:solidFill>
                  <a:srgbClr val="0070C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itch]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solidFill>
                  <a:srgbClr val="0070C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       [</a:t>
            </a:r>
            <a:r>
              <a:rPr lang="en-US" altLang="en-US" sz="2600" u="sng" dirty="0">
                <a:solidFill>
                  <a:srgbClr val="0070C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Active</a:t>
            </a:r>
            <a:r>
              <a:rPr lang="en-US" altLang="en-US" sz="2600" dirty="0">
                <a:solidFill>
                  <a:srgbClr val="0070C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: Arm itches, roll up sleave, find bite]</a:t>
            </a:r>
            <a:endParaRPr lang="en-US" altLang="en-US" sz="26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3333FF"/>
                </a:solidFill>
                <a:latin typeface="Arial Narrow" panose="020B0606020202030204" pitchFamily="34" charset="0"/>
              </a:rPr>
              <a:t>Elements of Perception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6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   1.  </a:t>
            </a:r>
            <a:r>
              <a:rPr lang="en-US" altLang="en-US" sz="2400" b="1" dirty="0">
                <a:latin typeface="Arial Narrow" panose="020B0606020202030204" pitchFamily="34" charset="0"/>
              </a:rPr>
              <a:t>Orienting</a:t>
            </a:r>
            <a:r>
              <a:rPr lang="en-US" altLang="en-US" sz="2400" dirty="0">
                <a:latin typeface="Arial Narrow" panose="020B0606020202030204" pitchFamily="34" charset="0"/>
              </a:rPr>
              <a:t>:     Does </a:t>
            </a:r>
            <a:r>
              <a:rPr lang="en-US" altLang="en-US" sz="2400" b="1" dirty="0">
                <a:latin typeface="Arial Narrow" panose="020B0606020202030204" pitchFamily="34" charset="0"/>
              </a:rPr>
              <a:t>cue</a:t>
            </a:r>
            <a:r>
              <a:rPr lang="en-US" altLang="en-US" sz="2400" dirty="0">
                <a:latin typeface="Arial Narrow" panose="020B0606020202030204" pitchFamily="34" charset="0"/>
              </a:rPr>
              <a:t> (event/sensation) get our attention                     			Unique? Complex? Mobile?</a:t>
            </a:r>
            <a:r>
              <a:rPr lang="en-US" altLang="en-US" sz="2600" dirty="0">
                <a:latin typeface="Arial Narrow" panose="020B0606020202030204" pitchFamily="34" charset="0"/>
              </a:rPr>
              <a:t>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    2.  </a:t>
            </a:r>
            <a:r>
              <a:rPr lang="en-US" altLang="en-US" sz="2600" b="1" dirty="0">
                <a:latin typeface="Arial Narrow" panose="020B0606020202030204" pitchFamily="34" charset="0"/>
              </a:rPr>
              <a:t>Schemas</a:t>
            </a:r>
            <a:r>
              <a:rPr lang="en-US" altLang="en-US" sz="2600" dirty="0">
                <a:latin typeface="Arial Narrow" panose="020B0606020202030204" pitchFamily="34" charset="0"/>
              </a:rPr>
              <a:t>:  Expectations, pre-set ways of understanding events.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    3.  </a:t>
            </a:r>
            <a:r>
              <a:rPr lang="en-US" altLang="en-US" sz="2600" b="1" dirty="0">
                <a:latin typeface="Arial Narrow" panose="020B0606020202030204" pitchFamily="34" charset="0"/>
              </a:rPr>
              <a:t>Inference:  </a:t>
            </a:r>
            <a:r>
              <a:rPr lang="en-US" altLang="en-US" sz="2600" dirty="0">
                <a:latin typeface="Arial Narrow" panose="020B0606020202030204" pitchFamily="34" charset="0"/>
              </a:rPr>
              <a:t>Drawing conclusions from available information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solidFill>
                  <a:srgbClr val="0070C0"/>
                </a:solidFill>
                <a:latin typeface="Arial Narrow" panose="020B0606020202030204" pitchFamily="34" charset="0"/>
              </a:rPr>
              <a:t>                  [Orienting + Schemas </a:t>
            </a:r>
            <a:r>
              <a:rPr lang="en-US" altLang="en-US" sz="2600" dirty="0">
                <a:solidFill>
                  <a:srgbClr val="0070C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Inference]</a:t>
            </a:r>
            <a:r>
              <a:rPr lang="en-US" altLang="en-US" sz="2600" dirty="0">
                <a:latin typeface="Arial Narrow" panose="020B0606020202030204" pitchFamily="34" charset="0"/>
              </a:rPr>
              <a:t>	</a:t>
            </a:r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30300"/>
            <a:ext cx="28575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838200" y="533400"/>
            <a:ext cx="777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Schemas and Symptoms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52400" y="12954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Schema</a:t>
            </a:r>
            <a:r>
              <a:rPr lang="en-US" altLang="en-US" sz="2400">
                <a:latin typeface="Arial Narrow" panose="020B0606020202030204" pitchFamily="34" charset="0"/>
              </a:rPr>
              <a:t>:  Concept or framework that helps interpret or organize information.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52400" y="2057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u="sng" dirty="0">
                <a:latin typeface="Arial Narrow" panose="020B0606020202030204" pitchFamily="34" charset="0"/>
              </a:rPr>
              <a:t>House tour as a</a:t>
            </a:r>
            <a:r>
              <a:rPr lang="en-US" altLang="en-US" sz="2400" dirty="0"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2514600" y="1905000"/>
            <a:ext cx="127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 dirty="0">
                <a:latin typeface="Arial Narrow" panose="020B0606020202030204" pitchFamily="34" charset="0"/>
              </a:rPr>
              <a:t>Realtor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2514600" y="2362200"/>
            <a:ext cx="127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 dirty="0">
                <a:latin typeface="Arial Narrow" panose="020B0606020202030204" pitchFamily="34" charset="0"/>
              </a:rPr>
              <a:t>Thief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3886200" y="2186781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Recall?</a:t>
            </a:r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76200" y="3992562"/>
            <a:ext cx="89916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latin typeface="Arial Narrow" panose="020B0606020202030204" pitchFamily="34" charset="0"/>
              </a:rPr>
              <a:t>Premenstrual Syndrome and expectations of PMS symptoms (Ruble, 1972)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	</a:t>
            </a:r>
            <a:r>
              <a:rPr lang="en-US" altLang="en-US" sz="2200" i="1" dirty="0">
                <a:latin typeface="Arial Narrow" panose="020B0606020202030204" pitchFamily="34" charset="0"/>
              </a:rPr>
              <a:t>Women know about PMS and associated symptoms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i="1" dirty="0">
                <a:latin typeface="Arial Narrow" panose="020B0606020202030204" pitchFamily="34" charset="0"/>
              </a:rPr>
              <a:t>	Women told period due in </a:t>
            </a:r>
            <a:r>
              <a:rPr lang="en-US" altLang="en-US" sz="2200" i="1" u="sng" dirty="0">
                <a:latin typeface="Arial Narrow" panose="020B0606020202030204" pitchFamily="34" charset="0"/>
              </a:rPr>
              <a:t>2 days </a:t>
            </a:r>
            <a:r>
              <a:rPr lang="en-US" altLang="en-US" sz="2200" i="1" dirty="0">
                <a:latin typeface="Arial Narrow" panose="020B0606020202030204" pitchFamily="34" charset="0"/>
              </a:rPr>
              <a:t>or in </a:t>
            </a:r>
            <a:r>
              <a:rPr lang="en-US" altLang="en-US" sz="2200" i="1" u="sng" dirty="0">
                <a:latin typeface="Arial Narrow" panose="020B0606020202030204" pitchFamily="34" charset="0"/>
              </a:rPr>
              <a:t>10 days</a:t>
            </a:r>
            <a:r>
              <a:rPr lang="en-US" altLang="en-US" sz="2200" i="1" dirty="0">
                <a:latin typeface="Arial Narrow" panose="020B0606020202030204" pitchFamily="34" charset="0"/>
              </a:rPr>
              <a:t> – in fact, all due in </a:t>
            </a:r>
            <a:r>
              <a:rPr lang="en-US" altLang="en-US" sz="2200" i="1" u="sng" dirty="0">
                <a:latin typeface="Arial Narrow" panose="020B0606020202030204" pitchFamily="34" charset="0"/>
              </a:rPr>
              <a:t>7 days</a:t>
            </a:r>
            <a:r>
              <a:rPr lang="en-US" altLang="en-US" sz="2200" i="1" dirty="0">
                <a:latin typeface="Arial Narrow" panose="020B0606020202030204" pitchFamily="34" charset="0"/>
              </a:rPr>
              <a:t>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i="1" dirty="0">
                <a:latin typeface="Arial Narrow" panose="020B0606020202030204" pitchFamily="34" charset="0"/>
              </a:rPr>
              <a:t>	All women asked “To what extent are you </a:t>
            </a:r>
            <a:r>
              <a:rPr lang="en-US" altLang="en-US" sz="2200" i="1" u="sng" dirty="0">
                <a:latin typeface="Arial Narrow" panose="020B0606020202030204" pitchFamily="34" charset="0"/>
              </a:rPr>
              <a:t>currently</a:t>
            </a:r>
            <a:r>
              <a:rPr lang="en-US" altLang="en-US" sz="2200" i="1" dirty="0">
                <a:latin typeface="Arial Narrow" panose="020B0606020202030204" pitchFamily="34" charset="0"/>
              </a:rPr>
              <a:t> experiencing PMS?”</a:t>
            </a:r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304800" y="6126162"/>
            <a:ext cx="1371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b="1">
                <a:latin typeface="Arial Narrow" panose="020B0606020202030204" pitchFamily="34" charset="0"/>
              </a:rPr>
              <a:t>Result?</a:t>
            </a: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1295400" y="6126162"/>
            <a:ext cx="7620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Women told period starts in 2 days report more current PMS symptoms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835222"/>
            <a:ext cx="3442855" cy="1939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/>
      <p:bldP spid="64519" grpId="1"/>
      <p:bldP spid="64519" grpId="2"/>
      <p:bldP spid="64520" grpId="0"/>
      <p:bldP spid="64520" grpId="1"/>
      <p:bldP spid="64520" grpId="2"/>
      <p:bldP spid="64521" grpId="0"/>
      <p:bldP spid="645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</a:rPr>
              <a:t>From Schema to Orientation to Inference:                            How Beliefs Shape Symptom Perception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21" y="1614487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614487"/>
            <a:ext cx="2828925" cy="1619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4114800"/>
            <a:ext cx="307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Headache</a:t>
            </a:r>
          </a:p>
          <a:p>
            <a:r>
              <a:rPr lang="en-US" dirty="0"/>
              <a:t>Dizzy</a:t>
            </a:r>
          </a:p>
          <a:p>
            <a:r>
              <a:rPr lang="en-US" dirty="0"/>
              <a:t>Gastro-intestinal problems</a:t>
            </a:r>
          </a:p>
          <a:p>
            <a:r>
              <a:rPr lang="en-US" dirty="0"/>
              <a:t>Cough</a:t>
            </a:r>
          </a:p>
          <a:p>
            <a:r>
              <a:rPr lang="en-US" dirty="0"/>
              <a:t>Body Aches</a:t>
            </a:r>
          </a:p>
          <a:p>
            <a:r>
              <a:rPr lang="en-US" dirty="0"/>
              <a:t>Sore Throat</a:t>
            </a:r>
          </a:p>
          <a:p>
            <a:r>
              <a:rPr lang="en-US" dirty="0"/>
              <a:t>Reduced sense of smell</a:t>
            </a:r>
          </a:p>
          <a:p>
            <a:r>
              <a:rPr lang="en-US" dirty="0"/>
              <a:t>Confusion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733800" y="2438400"/>
            <a:ext cx="1447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219200" y="3429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Days 1-3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0" y="3288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Day 4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084368" y="4461417"/>
            <a:ext cx="2173432" cy="41567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B0F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3045691" y="5714368"/>
            <a:ext cx="1787236" cy="23307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B05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449903" y="4272960"/>
            <a:ext cx="21345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Hung Over?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3327" y="5810755"/>
            <a:ext cx="26323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</a:rPr>
              <a:t>COVID-19?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4C04752-1AD7-6AB2-0095-C875806B8FF8}"/>
              </a:ext>
            </a:extLst>
          </p:cNvPr>
          <p:cNvCxnSpPr/>
          <p:nvPr/>
        </p:nvCxnSpPr>
        <p:spPr bwMode="auto">
          <a:xfrm flipV="1">
            <a:off x="3013364" y="4356270"/>
            <a:ext cx="2135909" cy="2761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B0F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76D564-FA68-15E8-028B-00E46A45E579}"/>
              </a:ext>
            </a:extLst>
          </p:cNvPr>
          <p:cNvCxnSpPr/>
          <p:nvPr/>
        </p:nvCxnSpPr>
        <p:spPr bwMode="auto">
          <a:xfrm flipV="1">
            <a:off x="3045691" y="4379224"/>
            <a:ext cx="2103582" cy="145168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B05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4C2595-3625-421D-7732-7962FFFC9F45}"/>
              </a:ext>
            </a:extLst>
          </p:cNvPr>
          <p:cNvCxnSpPr/>
          <p:nvPr/>
        </p:nvCxnSpPr>
        <p:spPr bwMode="auto">
          <a:xfrm>
            <a:off x="3045691" y="4488403"/>
            <a:ext cx="2212109" cy="181334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B0F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5227AB-9707-F242-466E-FBFFC874C88A}"/>
              </a:ext>
            </a:extLst>
          </p:cNvPr>
          <p:cNvCxnSpPr/>
          <p:nvPr/>
        </p:nvCxnSpPr>
        <p:spPr bwMode="auto">
          <a:xfrm>
            <a:off x="2895600" y="6051965"/>
            <a:ext cx="2253673" cy="27677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B05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9EB5A5-9B97-091B-AC49-9B5C9943F1DB}"/>
              </a:ext>
            </a:extLst>
          </p:cNvPr>
          <p:cNvCxnSpPr/>
          <p:nvPr/>
        </p:nvCxnSpPr>
        <p:spPr bwMode="auto">
          <a:xfrm flipV="1">
            <a:off x="2933123" y="4954631"/>
            <a:ext cx="2216150" cy="95381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B05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7321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371600" y="609600"/>
            <a:ext cx="7315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Inference and Symptoms:            Combining Orientation and Schemas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57200" y="20574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Inference</a:t>
            </a:r>
            <a:r>
              <a:rPr lang="en-US" altLang="en-US" sz="2400">
                <a:latin typeface="Arial Narrow" panose="020B0606020202030204" pitchFamily="34" charset="0"/>
              </a:rPr>
              <a:t>:  Drawing conclusion from symptoms, as guided by schemas.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76200" y="3719513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I have a slight headache                     			= 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76200" y="445135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Got new glasses; told might induce headache                	= </a:t>
            </a:r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76200" y="51816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I probably have a headache b/c of new glasses                	= 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7162800" y="3733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Orientation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7162800" y="4495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Schema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7162800" y="5181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Inference</a:t>
            </a:r>
          </a:p>
        </p:txBody>
      </p:sp>
      <p:sp>
        <p:nvSpPr>
          <p:cNvPr id="19466" name="Text Box 13"/>
          <p:cNvSpPr txBox="1">
            <a:spLocks noChangeArrowheads="1"/>
          </p:cNvSpPr>
          <p:nvPr/>
        </p:nvSpPr>
        <p:spPr bwMode="auto">
          <a:xfrm>
            <a:off x="1349375" y="6078538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Key terms:</a:t>
            </a:r>
            <a:r>
              <a:rPr lang="en-US" altLang="en-US" sz="2400">
                <a:latin typeface="Arial Narrow" panose="020B0606020202030204" pitchFamily="34" charset="0"/>
              </a:rPr>
              <a:t>  Orientation, Schema, Inference</a:t>
            </a:r>
          </a:p>
        </p:txBody>
      </p:sp>
      <p:sp>
        <p:nvSpPr>
          <p:cNvPr id="19467" name="TextBox 2"/>
          <p:cNvSpPr txBox="1">
            <a:spLocks noChangeArrowheads="1"/>
          </p:cNvSpPr>
          <p:nvPr/>
        </p:nvSpPr>
        <p:spPr bwMode="auto">
          <a:xfrm>
            <a:off x="1905000" y="2906713"/>
            <a:ext cx="6248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i="1"/>
              <a:t>Schema?              Orientation?            Inference?</a:t>
            </a:r>
          </a:p>
        </p:txBody>
      </p:sp>
    </p:spTree>
    <p:extLst>
      <p:ext uri="{BB962C8B-B14F-4D97-AF65-F5344CB8AC3E}">
        <p14:creationId xmlns:p14="http://schemas.microsoft.com/office/powerpoint/2010/main" val="36325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4" grpId="0"/>
      <p:bldP spid="67595" grpId="0"/>
      <p:bldP spid="675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90975"/>
            <a:ext cx="22193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971800" y="2928938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7030A0"/>
                </a:solidFill>
              </a:rPr>
              <a:t>http://www.youtube.com/watch?v=vJG698U2Mvo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429000" y="1600200"/>
            <a:ext cx="2362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Person's Plans, Expectations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(D. Simons)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57200" y="1676400"/>
            <a:ext cx="2209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Cue Salience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(A. </a:t>
            </a:r>
            <a:r>
              <a:rPr lang="en-US" altLang="en-US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Triesman</a:t>
            </a:r>
            <a:r>
              <a:rPr lang="en-US" altLang="en-US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3519488"/>
            <a:ext cx="2438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160008" y="1676400"/>
            <a:ext cx="2971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Person's     Physical Condition/Physical State 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(D. Proffitt</a:t>
            </a:r>
            <a:r>
              <a:rPr lang="en-US" altLang="en-US" sz="2400" dirty="0"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00450"/>
            <a:ext cx="24860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914400" y="60960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Perception is Driven By: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049338" y="533400"/>
            <a:ext cx="71183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400">
                <a:solidFill>
                  <a:srgbClr val="3333FF"/>
                </a:solidFill>
                <a:latin typeface="Arial Narrow" panose="020B0606020202030204" pitchFamily="34" charset="0"/>
              </a:rPr>
              <a:t>Pennebaker Symptom and Exercise Studies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624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How does attending to internal cues or external cues affect feelings of exertion during exercise?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5400"/>
            <a:ext cx="16478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152400" y="3124200"/>
            <a:ext cx="784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Prediction:</a:t>
            </a:r>
            <a:r>
              <a:rPr lang="en-US" altLang="en-US" sz="2400" dirty="0">
                <a:latin typeface="Arial Narrow" panose="020B0606020202030204" pitchFamily="34" charset="0"/>
              </a:rPr>
              <a:t>  Exercise with </a:t>
            </a:r>
            <a:r>
              <a:rPr lang="en-US" altLang="en-US" sz="2400" u="sng" dirty="0">
                <a:latin typeface="Arial Narrow" panose="020B0606020202030204" pitchFamily="34" charset="0"/>
              </a:rPr>
              <a:t>fewer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r>
              <a:rPr lang="en-US" altLang="en-US" sz="2400" i="1" dirty="0">
                <a:latin typeface="Arial Narrow" panose="020B0606020202030204" pitchFamily="34" charset="0"/>
              </a:rPr>
              <a:t>external distracters </a:t>
            </a:r>
            <a:r>
              <a:rPr lang="en-US" altLang="en-US" sz="2400" dirty="0">
                <a:latin typeface="Arial Narrow" panose="020B0606020202030204" pitchFamily="34" charset="0"/>
              </a:rPr>
              <a:t>will lead to </a:t>
            </a:r>
            <a:r>
              <a:rPr lang="en-US" altLang="en-US" sz="2400" u="sng" dirty="0">
                <a:latin typeface="Arial Narrow" panose="020B0606020202030204" pitchFamily="34" charset="0"/>
              </a:rPr>
              <a:t>more attention</a:t>
            </a:r>
            <a:r>
              <a:rPr lang="en-US" altLang="en-US" sz="2400" dirty="0">
                <a:latin typeface="Arial Narrow" panose="020B0606020202030204" pitchFamily="34" charset="0"/>
              </a:rPr>
              <a:t> to </a:t>
            </a:r>
            <a:r>
              <a:rPr lang="en-US" altLang="en-US" sz="2400" i="1" dirty="0">
                <a:latin typeface="Arial Narrow" panose="020B0606020202030204" pitchFamily="34" charset="0"/>
              </a:rPr>
              <a:t>internal cues</a:t>
            </a:r>
            <a:r>
              <a:rPr lang="en-US" altLang="en-US" sz="2400" dirty="0">
                <a:latin typeface="Arial Narrow" panose="020B0606020202030204" pitchFamily="34" charset="0"/>
              </a:rPr>
              <a:t>.  </a:t>
            </a: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152400" y="2133600"/>
            <a:ext cx="518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Symptom reporting is a function of     (Internal Cues) minus (External Cues)</a:t>
            </a: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228600" y="40386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Procedure        </a:t>
            </a:r>
            <a:r>
              <a:rPr lang="en-US" altLang="en-US" sz="2400" dirty="0">
                <a:latin typeface="Arial Narrow" panose="020B0606020202030204" pitchFamily="34" charset="0"/>
              </a:rPr>
              <a:t>Subjects all run same distance: oval track OR cross-country</a:t>
            </a:r>
          </a:p>
        </p:txBody>
      </p:sp>
      <p:sp>
        <p:nvSpPr>
          <p:cNvPr id="22536" name="Text Box 11"/>
          <p:cNvSpPr txBox="1">
            <a:spLocks noChangeArrowheads="1"/>
          </p:cNvSpPr>
          <p:nvPr/>
        </p:nvSpPr>
        <p:spPr bwMode="auto">
          <a:xfrm>
            <a:off x="228600" y="4572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Predictions</a:t>
            </a:r>
          </a:p>
        </p:txBody>
      </p:sp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1981200" y="4625370"/>
            <a:ext cx="7010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a.  Who has more symptoms?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	</a:t>
            </a:r>
            <a:r>
              <a:rPr lang="en-US" altLang="en-US" sz="2400" dirty="0">
                <a:latin typeface="Arial Narrow" panose="020B0606020202030204" pitchFamily="34" charset="0"/>
              </a:rPr>
              <a:t>b.  Who runs faster? </a:t>
            </a:r>
          </a:p>
        </p:txBody>
      </p:sp>
      <p:sp>
        <p:nvSpPr>
          <p:cNvPr id="22540" name="Text Box 15"/>
          <p:cNvSpPr txBox="1">
            <a:spLocks noChangeArrowheads="1"/>
          </p:cNvSpPr>
          <p:nvPr/>
        </p:nvSpPr>
        <p:spPr bwMode="auto">
          <a:xfrm>
            <a:off x="228600" y="6248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Result?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049338" y="533400"/>
            <a:ext cx="71183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400">
                <a:solidFill>
                  <a:srgbClr val="3333FF"/>
                </a:solidFill>
                <a:latin typeface="Arial Narrow" panose="020B0606020202030204" pitchFamily="34" charset="0"/>
              </a:rPr>
              <a:t>Pennebaker Symptom and Exercise Studies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624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How does attending to internal cues or external cues affect feelings of exertion during exercise?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5400"/>
            <a:ext cx="16478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152400" y="3124200"/>
            <a:ext cx="784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Prediction:</a:t>
            </a:r>
            <a:r>
              <a:rPr lang="en-US" altLang="en-US" sz="2400" dirty="0">
                <a:latin typeface="Arial Narrow" panose="020B0606020202030204" pitchFamily="34" charset="0"/>
              </a:rPr>
              <a:t>  Exercise with </a:t>
            </a:r>
            <a:r>
              <a:rPr lang="en-US" altLang="en-US" sz="2400" u="sng" dirty="0">
                <a:latin typeface="Arial Narrow" panose="020B0606020202030204" pitchFamily="34" charset="0"/>
              </a:rPr>
              <a:t>fewer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r>
              <a:rPr lang="en-US" altLang="en-US" sz="2400" i="1" dirty="0">
                <a:latin typeface="Arial Narrow" panose="020B0606020202030204" pitchFamily="34" charset="0"/>
              </a:rPr>
              <a:t>external distracters </a:t>
            </a:r>
            <a:r>
              <a:rPr lang="en-US" altLang="en-US" sz="2400" dirty="0">
                <a:latin typeface="Arial Narrow" panose="020B0606020202030204" pitchFamily="34" charset="0"/>
              </a:rPr>
              <a:t>will lead to </a:t>
            </a:r>
            <a:r>
              <a:rPr lang="en-US" altLang="en-US" sz="2400" u="sng" dirty="0">
                <a:latin typeface="Arial Narrow" panose="020B0606020202030204" pitchFamily="34" charset="0"/>
              </a:rPr>
              <a:t>more attention</a:t>
            </a:r>
            <a:r>
              <a:rPr lang="en-US" altLang="en-US" sz="2400" dirty="0">
                <a:latin typeface="Arial Narrow" panose="020B0606020202030204" pitchFamily="34" charset="0"/>
              </a:rPr>
              <a:t> to </a:t>
            </a:r>
            <a:r>
              <a:rPr lang="en-US" altLang="en-US" sz="2400" i="1" dirty="0">
                <a:latin typeface="Arial Narrow" panose="020B0606020202030204" pitchFamily="34" charset="0"/>
              </a:rPr>
              <a:t>internal cues</a:t>
            </a:r>
            <a:r>
              <a:rPr lang="en-US" altLang="en-US" sz="2400" dirty="0">
                <a:latin typeface="Arial Narrow" panose="020B0606020202030204" pitchFamily="34" charset="0"/>
              </a:rPr>
              <a:t>.  </a:t>
            </a: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152400" y="2133600"/>
            <a:ext cx="518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Symptom reporting is a function of     (Internal Cues) minus (External Cues)</a:t>
            </a: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228600" y="40386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Procedure        </a:t>
            </a:r>
            <a:r>
              <a:rPr lang="en-US" altLang="en-US" sz="2400" dirty="0">
                <a:latin typeface="Arial Narrow" panose="020B0606020202030204" pitchFamily="34" charset="0"/>
              </a:rPr>
              <a:t>Subjects all run same distance: oval track OR cross-country</a:t>
            </a:r>
          </a:p>
        </p:txBody>
      </p:sp>
      <p:sp>
        <p:nvSpPr>
          <p:cNvPr id="22536" name="Text Box 11"/>
          <p:cNvSpPr txBox="1">
            <a:spLocks noChangeArrowheads="1"/>
          </p:cNvSpPr>
          <p:nvPr/>
        </p:nvSpPr>
        <p:spPr bwMode="auto">
          <a:xfrm>
            <a:off x="228600" y="4572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Predictions</a:t>
            </a:r>
          </a:p>
        </p:txBody>
      </p:sp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2057400" y="4699337"/>
            <a:ext cx="7010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Who has more symptoms?  No difference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Who runs fasters?  Cross Country</a:t>
            </a:r>
          </a:p>
        </p:txBody>
      </p:sp>
      <p:sp>
        <p:nvSpPr>
          <p:cNvPr id="22540" name="Text Box 15"/>
          <p:cNvSpPr txBox="1">
            <a:spLocks noChangeArrowheads="1"/>
          </p:cNvSpPr>
          <p:nvPr/>
        </p:nvSpPr>
        <p:spPr bwMode="auto">
          <a:xfrm>
            <a:off x="228600" y="6248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Result?</a:t>
            </a:r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1447800" y="6248400"/>
            <a:ext cx="7467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 Narrow" panose="020B0606020202030204" pitchFamily="34" charset="0"/>
              </a:rPr>
              <a:t>Cross-country run faster (9.2 min v. 10.1 min) no symptom diff.</a:t>
            </a:r>
          </a:p>
        </p:txBody>
      </p:sp>
    </p:spTree>
    <p:extLst>
      <p:ext uri="{BB962C8B-B14F-4D97-AF65-F5344CB8AC3E}">
        <p14:creationId xmlns:p14="http://schemas.microsoft.com/office/powerpoint/2010/main" val="234792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85800"/>
            <a:ext cx="601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</a:rPr>
              <a:t>REVIEW QUESTIONS PHYSIO II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2133600"/>
            <a:ext cx="6324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respiratory problem causes by insufficient oxygen (but unrelated to CO2) is [hint—World War II bomber crews]:</a:t>
            </a:r>
          </a:p>
          <a:p>
            <a:endParaRPr lang="en-US" dirty="0"/>
          </a:p>
          <a:p>
            <a:r>
              <a:rPr lang="en-US" dirty="0"/>
              <a:t>___ Asphyxia </a:t>
            </a:r>
          </a:p>
          <a:p>
            <a:r>
              <a:rPr lang="en-US" dirty="0"/>
              <a:t>___ Anoxia</a:t>
            </a:r>
          </a:p>
          <a:p>
            <a:r>
              <a:rPr lang="en-US" dirty="0"/>
              <a:t>___ Hay Fever</a:t>
            </a:r>
          </a:p>
          <a:p>
            <a:r>
              <a:rPr lang="en-US" dirty="0"/>
              <a:t>___ Asthma</a:t>
            </a:r>
          </a:p>
          <a:p>
            <a:r>
              <a:rPr lang="en-US" dirty="0"/>
              <a:t>___ Hyperventilation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7618" y="320040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2417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71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251102"/>
              </p:ext>
            </p:extLst>
          </p:nvPr>
        </p:nvGraphicFramePr>
        <p:xfrm>
          <a:off x="914400" y="5746750"/>
          <a:ext cx="6997700" cy="103663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Day I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No Sound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No Sound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No Sound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Day 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Breathing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Street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No Sound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0" y="3946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1295400" y="533400"/>
            <a:ext cx="69342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800">
                <a:solidFill>
                  <a:srgbClr val="3333FF"/>
                </a:solidFill>
                <a:latin typeface="Arial Narrow" panose="020B0606020202030204" pitchFamily="34" charset="0"/>
              </a:rPr>
              <a:t>Pennebaker Treadmill Study Design</a:t>
            </a:r>
          </a:p>
        </p:txBody>
      </p:sp>
      <p:pic>
        <p:nvPicPr>
          <p:cNvPr id="23579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52575"/>
            <a:ext cx="17526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685800" y="17526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581" name="Text Box 30"/>
          <p:cNvSpPr txBox="1">
            <a:spLocks noChangeArrowheads="1"/>
          </p:cNvSpPr>
          <p:nvPr/>
        </p:nvSpPr>
        <p:spPr bwMode="auto">
          <a:xfrm>
            <a:off x="76200" y="1375261"/>
            <a:ext cx="6096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Problem with running study:  Did pace really differ b/c of attention to internal v. external cues? </a:t>
            </a:r>
          </a:p>
        </p:txBody>
      </p:sp>
      <p:sp>
        <p:nvSpPr>
          <p:cNvPr id="23582" name="Text Box 31"/>
          <p:cNvSpPr txBox="1">
            <a:spLocks noChangeArrowheads="1"/>
          </p:cNvSpPr>
          <p:nvPr/>
        </p:nvSpPr>
        <p:spPr bwMode="auto">
          <a:xfrm>
            <a:off x="0" y="23622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Treadmill study done to address this problem</a:t>
            </a:r>
          </a:p>
        </p:txBody>
      </p:sp>
      <p:sp>
        <p:nvSpPr>
          <p:cNvPr id="23583" name="Text Box 32"/>
          <p:cNvSpPr txBox="1">
            <a:spLocks noChangeArrowheads="1"/>
          </p:cNvSpPr>
          <p:nvPr/>
        </p:nvSpPr>
        <p:spPr bwMode="auto">
          <a:xfrm>
            <a:off x="0" y="31242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Ss run on treadmill, which keeps time and effort: </a:t>
            </a:r>
          </a:p>
        </p:txBody>
      </p:sp>
      <p:sp>
        <p:nvSpPr>
          <p:cNvPr id="65569" name="Text Box 33"/>
          <p:cNvSpPr txBox="1">
            <a:spLocks noChangeArrowheads="1"/>
          </p:cNvSpPr>
          <p:nvPr/>
        </p:nvSpPr>
        <p:spPr bwMode="auto">
          <a:xfrm>
            <a:off x="5410200" y="3124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constant</a:t>
            </a:r>
          </a:p>
        </p:txBody>
      </p:sp>
      <p:sp>
        <p:nvSpPr>
          <p:cNvPr id="23585" name="Text Box 34"/>
          <p:cNvSpPr txBox="1">
            <a:spLocks noChangeArrowheads="1"/>
          </p:cNvSpPr>
          <p:nvPr/>
        </p:nvSpPr>
        <p:spPr bwMode="auto">
          <a:xfrm>
            <a:off x="0" y="3733800"/>
            <a:ext cx="58674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Ss wear headphone, playing either: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a.  Themselves breathing             	b.  Street sounds                                       	c.  Nothing at all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295400" y="623888"/>
            <a:ext cx="69342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800">
                <a:solidFill>
                  <a:srgbClr val="3333FF"/>
                </a:solidFill>
                <a:latin typeface="Arial Narrow" panose="020B0606020202030204" pitchFamily="34" charset="0"/>
              </a:rPr>
              <a:t>Pennebaker Treadmill Study Results</a:t>
            </a:r>
          </a:p>
        </p:txBody>
      </p:sp>
      <p:graphicFrame>
        <p:nvGraphicFramePr>
          <p:cNvPr id="2457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625263"/>
              </p:ext>
            </p:extLst>
          </p:nvPr>
        </p:nvGraphicFramePr>
        <p:xfrm>
          <a:off x="1541463" y="1392238"/>
          <a:ext cx="6115050" cy="407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96117" imgH="4067051" progId="MSGraph.Chart.8">
                  <p:embed followColorScheme="full"/>
                </p:oleObj>
              </mc:Choice>
              <mc:Fallback>
                <p:oleObj name="Chart" r:id="rId2" imgW="6096117" imgH="4067051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1392238"/>
                        <a:ext cx="6115050" cy="407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914400" y="5562600"/>
            <a:ext cx="7848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Conclusion:</a:t>
            </a:r>
            <a:r>
              <a:rPr lang="en-US" altLang="en-US" sz="2400">
                <a:latin typeface="Arial Narrow" panose="020B0606020202030204" pitchFamily="34" charset="0"/>
              </a:rPr>
              <a:t>  When exertion is held constant, Ss who focus on body 	(“breathing” condition) become more / less aware of their 	own physiological state.</a:t>
            </a:r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5410200" y="63246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52399" y="533400"/>
            <a:ext cx="883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3333FF"/>
                </a:solidFill>
                <a:latin typeface="Arial Narrow" panose="020B0606020202030204" pitchFamily="34" charset="0"/>
              </a:rPr>
              <a:t>Relevance of Running and Treadmill Studies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533400" y="3449038"/>
            <a:ext cx="838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Who has more health complaints?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___ Depressed  	___ Non-Depressed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___ Work/live alone	___ Work/live with few others</a:t>
            </a: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304800" y="5548313"/>
            <a:ext cx="83820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Do professional athletes distract from / attend to internal states?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___ Distract	___ Attend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8C254-A99A-3ACA-79F6-BBFF19065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62052"/>
            <a:ext cx="2619375" cy="1743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925840-2C00-0A4B-60E0-274024868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219200"/>
            <a:ext cx="2619375" cy="1743075"/>
          </a:xfrm>
          <a:prstGeom prst="rect">
            <a:avLst/>
          </a:prstGeom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0B6E9736-EB70-603A-EC75-170188E0A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886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2E5F6FC-D7D6-A424-0F1A-91E18AEB0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452449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535E9687-CE9C-9503-8223-EA2EA9EB8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504" y="6059531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619125" y="1266825"/>
            <a:ext cx="8153400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b="1">
                <a:latin typeface="Arial Narrow" panose="020B0606020202030204" pitchFamily="34" charset="0"/>
              </a:rPr>
              <a:t>Purpose</a:t>
            </a:r>
            <a:r>
              <a:rPr lang="en-US" altLang="en-US" sz="2600">
                <a:latin typeface="Arial Narrow" panose="020B0606020202030204" pitchFamily="34" charset="0"/>
              </a:rPr>
              <a:t>:  Can external cues distract people from internal reflex?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Ss see movie.  Portions of movie pre-rated for interestingness.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Researchers count number of coughs at each 30 sec. portion.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028825" y="488950"/>
            <a:ext cx="533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Coughing Study 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533400" y="53340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Predict?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905000" y="53340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Fewer coughs at more interesting moments.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1905000" y="60198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Correlation of coughs to interestingness = -.57.</a:t>
            </a: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609600" y="6019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Result</a:t>
            </a:r>
          </a:p>
        </p:txBody>
      </p:sp>
      <p:pic>
        <p:nvPicPr>
          <p:cNvPr id="2663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20000"/>
          <a:stretch>
            <a:fillRect/>
          </a:stretch>
        </p:blipFill>
        <p:spPr bwMode="auto">
          <a:xfrm>
            <a:off x="228600" y="2676525"/>
            <a:ext cx="1905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" r="11949"/>
          <a:stretch>
            <a:fillRect/>
          </a:stretch>
        </p:blipFill>
        <p:spPr bwMode="auto">
          <a:xfrm>
            <a:off x="6316663" y="2671763"/>
            <a:ext cx="25146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TextBox 3"/>
          <p:cNvSpPr txBox="1">
            <a:spLocks noChangeArrowheads="1"/>
          </p:cNvSpPr>
          <p:nvPr/>
        </p:nvSpPr>
        <p:spPr bwMode="auto">
          <a:xfrm>
            <a:off x="2209800" y="3429000"/>
            <a:ext cx="4106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sym typeface="Wingdings" panose="05000000000000000000" pitchFamily="2" charset="2"/>
              </a:rPr>
              <a:t>  1 = </a:t>
            </a:r>
            <a:r>
              <a:rPr lang="en-US" altLang="en-US" sz="1800">
                <a:solidFill>
                  <a:srgbClr val="FF0000"/>
                </a:solidFill>
              </a:rPr>
              <a:t>Boring            7 = Interesting </a:t>
            </a:r>
            <a:r>
              <a:rPr lang="en-US" altLang="en-US" sz="180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US" altLang="en-US"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  <p:bldP spid="501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19200"/>
            <a:ext cx="80772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End of Class 4, with Procedural Comment</a:t>
            </a:r>
          </a:p>
          <a:p>
            <a:pPr algn="ctr"/>
            <a:endParaRPr lang="en-US" sz="3200" dirty="0">
              <a:solidFill>
                <a:srgbClr val="0070C0"/>
              </a:solidFill>
            </a:endParaRPr>
          </a:p>
          <a:p>
            <a:r>
              <a:rPr lang="en-US" sz="2200" dirty="0"/>
              <a:t>Covered a lot today; don’t want to overload.  Figure 30 slides per class session</a:t>
            </a:r>
          </a:p>
          <a:p>
            <a:endParaRPr lang="en-US" sz="2200" dirty="0"/>
          </a:p>
          <a:p>
            <a:r>
              <a:rPr lang="en-US" sz="2200" dirty="0"/>
              <a:t>More on Symptoms, moved to start of Class 5</a:t>
            </a:r>
          </a:p>
          <a:p>
            <a:endParaRPr lang="en-US" sz="2200" dirty="0"/>
          </a:p>
          <a:p>
            <a:r>
              <a:rPr lang="en-US" sz="2200" dirty="0"/>
              <a:t>We will balance content with attentional demands</a:t>
            </a:r>
          </a:p>
          <a:p>
            <a:endParaRPr lang="en-US" sz="2200" dirty="0"/>
          </a:p>
          <a:p>
            <a:r>
              <a:rPr lang="en-US" sz="2200" dirty="0"/>
              <a:t>You will only be responsible (in quizzes, tests) for what is covered in lectures.</a:t>
            </a:r>
          </a:p>
        </p:txBody>
      </p:sp>
    </p:spTree>
    <p:extLst>
      <p:ext uri="{BB962C8B-B14F-4D97-AF65-F5344CB8AC3E}">
        <p14:creationId xmlns:p14="http://schemas.microsoft.com/office/powerpoint/2010/main" val="408338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14400"/>
            <a:ext cx="601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</a:rPr>
              <a:t>REVIEW QUESTIONS PHYSIO II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20574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“Biome” refers to:</a:t>
            </a:r>
          </a:p>
          <a:p>
            <a:endParaRPr lang="en-US" dirty="0"/>
          </a:p>
          <a:p>
            <a:r>
              <a:rPr lang="en-US" dirty="0"/>
              <a:t>___ Nausea induced by non-compliance</a:t>
            </a:r>
          </a:p>
          <a:p>
            <a:r>
              <a:rPr lang="en-US" dirty="0"/>
              <a:t>___ National lab dedicated to health psychology</a:t>
            </a:r>
          </a:p>
          <a:p>
            <a:r>
              <a:rPr lang="en-US" dirty="0"/>
              <a:t>___ The massive colonies of bacteria in the gut</a:t>
            </a:r>
          </a:p>
          <a:p>
            <a:r>
              <a:rPr lang="en-US" dirty="0"/>
              <a:t>___ Medication that targets digestive tract</a:t>
            </a:r>
          </a:p>
          <a:p>
            <a:r>
              <a:rPr lang="en-US" dirty="0"/>
              <a:t>___ All the above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8CCFA-5C2B-7534-8F5D-8A49996716D9}"/>
              </a:ext>
            </a:extLst>
          </p:cNvPr>
          <p:cNvSpPr txBox="1"/>
          <p:nvPr/>
        </p:nvSpPr>
        <p:spPr>
          <a:xfrm>
            <a:off x="1548384" y="312420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4436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21992"/>
            <a:ext cx="2381250" cy="158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136267"/>
            <a:ext cx="2847975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27044"/>
          <a:stretch/>
        </p:blipFill>
        <p:spPr>
          <a:xfrm>
            <a:off x="3467100" y="2221992"/>
            <a:ext cx="2209800" cy="1514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1382" y="838200"/>
            <a:ext cx="7467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0070C0"/>
                </a:solidFill>
              </a:rPr>
              <a:t>What is a Symptom?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7AC2-1C93-F93C-FE67-93B6DBD502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2432" y="4419600"/>
            <a:ext cx="2952750" cy="1968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649628-D42C-0A72-D8ED-6154E4FD7E1E}"/>
              </a:ext>
            </a:extLst>
          </p:cNvPr>
          <p:cNvSpPr txBox="1"/>
          <p:nvPr/>
        </p:nvSpPr>
        <p:spPr>
          <a:xfrm>
            <a:off x="4953000" y="4504706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strongly did you feel symptoms?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3D9F17-3BFE-580D-9A2F-1A109CB51584}"/>
              </a:ext>
            </a:extLst>
          </p:cNvPr>
          <p:cNvSpPr txBox="1"/>
          <p:nvPr/>
        </p:nvSpPr>
        <p:spPr>
          <a:xfrm>
            <a:off x="4953000" y="5105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easy is it to name symptoms?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5422ED-5FCC-1201-0C27-CB4D95454498}"/>
              </a:ext>
            </a:extLst>
          </p:cNvPr>
          <p:cNvSpPr txBox="1"/>
          <p:nvPr/>
        </p:nvSpPr>
        <p:spPr>
          <a:xfrm>
            <a:off x="4953000" y="5722882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Did you feel any emotions with your symptoms? </a:t>
            </a:r>
          </a:p>
        </p:txBody>
      </p:sp>
    </p:spTree>
    <p:extLst>
      <p:ext uri="{BB962C8B-B14F-4D97-AF65-F5344CB8AC3E}">
        <p14:creationId xmlns:p14="http://schemas.microsoft.com/office/powerpoint/2010/main" val="188030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533400" y="2068592"/>
            <a:ext cx="5257800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i="1" dirty="0">
                <a:latin typeface="Arial Narrow" panose="020B0606020202030204" pitchFamily="34" charset="0"/>
              </a:rPr>
              <a:t> “A physical symptom … is a </a:t>
            </a:r>
            <a:r>
              <a:rPr lang="en-US" altLang="en-US" sz="2800" i="1" u="sng" dirty="0">
                <a:latin typeface="Arial Narrow" panose="020B0606020202030204" pitchFamily="34" charset="0"/>
              </a:rPr>
              <a:t>perception</a:t>
            </a:r>
            <a:r>
              <a:rPr lang="en-US" altLang="en-US" sz="2800" i="1" dirty="0">
                <a:latin typeface="Arial Narrow" panose="020B0606020202030204" pitchFamily="34" charset="0"/>
              </a:rPr>
              <a:t>, </a:t>
            </a:r>
            <a:r>
              <a:rPr lang="en-US" altLang="en-US" sz="2800" i="1" u="sng" dirty="0">
                <a:latin typeface="Arial Narrow" panose="020B0606020202030204" pitchFamily="34" charset="0"/>
              </a:rPr>
              <a:t>feeling</a:t>
            </a:r>
            <a:r>
              <a:rPr lang="en-US" altLang="en-US" sz="2800" i="1" dirty="0">
                <a:latin typeface="Arial Narrow" panose="020B0606020202030204" pitchFamily="34" charset="0"/>
              </a:rPr>
              <a:t>, or even </a:t>
            </a:r>
            <a:r>
              <a:rPr lang="en-US" altLang="en-US" sz="2800" i="1" u="sng" dirty="0">
                <a:latin typeface="Arial Narrow" panose="020B0606020202030204" pitchFamily="34" charset="0"/>
              </a:rPr>
              <a:t>belief</a:t>
            </a:r>
            <a:r>
              <a:rPr lang="en-US" altLang="en-US" sz="2800" i="1" dirty="0">
                <a:latin typeface="Arial Narrow" panose="020B0606020202030204" pitchFamily="34" charset="0"/>
              </a:rPr>
              <a:t> about the state of our body.  (It)… is </a:t>
            </a:r>
            <a:r>
              <a:rPr lang="en-US" altLang="en-US" sz="2800" i="1" u="sng" dirty="0">
                <a:latin typeface="Arial Narrow" panose="020B0606020202030204" pitchFamily="34" charset="0"/>
              </a:rPr>
              <a:t>often—but not always—based on physiological activity</a:t>
            </a:r>
            <a:r>
              <a:rPr lang="en-US" altLang="en-US" sz="2800" i="1" dirty="0">
                <a:latin typeface="Arial Narrow" panose="020B0606020202030204" pitchFamily="34" charset="0"/>
              </a:rPr>
              <a:t>.  Above all, a physical symptom …represents </a:t>
            </a:r>
            <a:r>
              <a:rPr lang="en-US" altLang="en-US" sz="2800" i="1" u="sng" dirty="0">
                <a:latin typeface="Arial Narrow" panose="020B0606020202030204" pitchFamily="34" charset="0"/>
              </a:rPr>
              <a:t>information about internal states</a:t>
            </a:r>
            <a:r>
              <a:rPr lang="en-US" altLang="en-US" sz="2800" i="1" dirty="0">
                <a:latin typeface="Arial Narrow" panose="020B0606020202030204" pitchFamily="34" charset="0"/>
              </a:rPr>
              <a:t>.”</a:t>
            </a:r>
            <a:r>
              <a:rPr lang="en-US" altLang="en-US" sz="2800" dirty="0">
                <a:latin typeface="Arial Narrow" panose="020B0606020202030204" pitchFamily="34" charset="0"/>
              </a:rPr>
              <a:t>  	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Pennebaker</a:t>
            </a:r>
            <a:r>
              <a:rPr lang="en-US" altLang="en-US" sz="2000" dirty="0">
                <a:latin typeface="Arial Narrow" panose="020B0606020202030204" pitchFamily="34" charset="0"/>
              </a:rPr>
              <a:t>, 1983, p.1.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914400" y="762000"/>
            <a:ext cx="746760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3333FF"/>
                </a:solidFill>
                <a:latin typeface="Arial Narrow" panose="020B0606020202030204" pitchFamily="34" charset="0"/>
              </a:rPr>
              <a:t>Symptom Defined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600" dirty="0">
              <a:solidFill>
                <a:srgbClr val="3333FF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133600"/>
            <a:ext cx="2143125" cy="2143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8400" y="4876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James </a:t>
            </a:r>
            <a:r>
              <a:rPr lang="en-US" dirty="0" err="1"/>
              <a:t>Pennebaker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219200" y="838200"/>
            <a:ext cx="731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Functions of Symptoms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66700" y="2817236"/>
            <a:ext cx="54102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Sign that problem exists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Provide clues to nature of problem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Locate problem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Provide means to inform others of problem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Provide clues how to treat/respond                        	to problem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838200" y="190500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 Narrow" panose="020B0606020202030204" pitchFamily="34" charset="0"/>
              </a:rPr>
              <a:t>Why do we have symptoms? 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84400"/>
            <a:ext cx="3228975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49530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en-US" altLang="en-US" sz="2400" dirty="0">
                <a:latin typeface="Arial Narrow" panose="020B0606020202030204" pitchFamily="34" charset="0"/>
              </a:rPr>
              <a:t>When do we first notice symptoms?  How do we know that a symptom is “happening”?</a:t>
            </a:r>
          </a:p>
          <a:p>
            <a:pPr>
              <a:defRPr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>
              <a:buFontTx/>
              <a:buAutoNum type="arabicPeriod" startAt="2"/>
              <a:defRPr/>
            </a:pPr>
            <a:r>
              <a:rPr lang="en-US" altLang="en-US" sz="2400" dirty="0">
                <a:latin typeface="Arial Narrow" panose="020B0606020202030204" pitchFamily="34" charset="0"/>
              </a:rPr>
              <a:t>How do our beliefs about illness and our own bodies affect the way we interpret symptoms?</a:t>
            </a:r>
          </a:p>
          <a:p>
            <a:pPr>
              <a:buFontTx/>
              <a:buAutoNum type="arabicPeriod" startAt="2"/>
              <a:defRPr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>
              <a:buFontTx/>
              <a:buAutoNum type="arabicPeriod" startAt="3"/>
              <a:defRPr/>
            </a:pPr>
            <a:r>
              <a:rPr lang="en-US" altLang="en-US" sz="2400" dirty="0">
                <a:latin typeface="Arial Narrow" panose="020B0606020202030204" pitchFamily="34" charset="0"/>
              </a:rPr>
              <a:t>How well do perceived symptoms match up with actual physical 	states?</a:t>
            </a:r>
          </a:p>
          <a:p>
            <a:pPr marL="0" indent="0">
              <a:defRPr/>
            </a:pPr>
            <a:endParaRPr lang="en-US" altLang="en-US" sz="2400" dirty="0">
              <a:latin typeface="Arial Narrow" panose="020B0606020202030204" pitchFamily="34" charset="0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81000" y="65405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The Psychology of Symptoms:  Main Questions</a:t>
            </a: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69791"/>
            <a:ext cx="175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795587"/>
            <a:ext cx="1509712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EB00DD-0C8A-AC07-5CEA-B23085F0AFF8}"/>
              </a:ext>
            </a:extLst>
          </p:cNvPr>
          <p:cNvSpPr txBox="1"/>
          <p:nvPr/>
        </p:nvSpPr>
        <p:spPr>
          <a:xfrm>
            <a:off x="6858000" y="3200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95D1F3-8890-4A98-B128-0C28C20B9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856" y="4132846"/>
            <a:ext cx="1713143" cy="1184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373F2B-1390-C60A-14F6-69E75F648F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307" r="18519"/>
          <a:stretch/>
        </p:blipFill>
        <p:spPr>
          <a:xfrm>
            <a:off x="7543800" y="4226287"/>
            <a:ext cx="1458845" cy="10906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4AE44D-AF8F-1480-215D-35C04F802464}"/>
              </a:ext>
            </a:extLst>
          </p:cNvPr>
          <p:cNvSpPr txBox="1"/>
          <p:nvPr/>
        </p:nvSpPr>
        <p:spPr>
          <a:xfrm>
            <a:off x="6922008" y="4586927"/>
            <a:ext cx="62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BAB775-BA90-18FA-6D74-5DD375325D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4025" y="2795587"/>
            <a:ext cx="1323974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04800" y="1698625"/>
            <a:ext cx="4800600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 startAt="4"/>
              <a:defRPr/>
            </a:pPr>
            <a:r>
              <a:rPr lang="en-US" altLang="en-US" sz="2600" dirty="0">
                <a:latin typeface="Arial Narrow" panose="020B0606020202030204" pitchFamily="34" charset="0"/>
              </a:rPr>
              <a:t>How do symptoms match with personality?</a:t>
            </a:r>
          </a:p>
          <a:p>
            <a:pPr marL="0" indent="0">
              <a:defRPr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marL="0" indent="0">
              <a:defRPr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marL="0" indent="0">
              <a:defRPr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marL="0" indent="0">
              <a:defRPr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marL="0" indent="0">
              <a:defRPr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marL="0" indent="0">
              <a:defRPr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marL="514350" indent="-514350">
              <a:buAutoNum type="arabicPeriod" startAt="5"/>
              <a:defRPr/>
            </a:pPr>
            <a:r>
              <a:rPr lang="en-US" altLang="en-US" sz="2600" dirty="0">
                <a:latin typeface="Arial Narrow" panose="020B0606020202030204" pitchFamily="34" charset="0"/>
              </a:rPr>
              <a:t>How do people differ in the ways that they label symptoms?</a:t>
            </a:r>
          </a:p>
          <a:p>
            <a:pPr marL="0" indent="0">
              <a:defRPr/>
            </a:pPr>
            <a:r>
              <a:rPr lang="en-US" altLang="en-US" sz="2600" dirty="0">
                <a:latin typeface="Arial Narrow" panose="020B0606020202030204" pitchFamily="34" charset="0"/>
              </a:rPr>
              <a:t>       (go to next slide). 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81000" y="65405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The Psychology of Symptoms:  Main Questions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57400" y="2667000"/>
          <a:ext cx="6858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ANXIOUS PERSONALITY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CARDIO-CONDITION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ANXIETY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CORRECT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INCORRECT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CARDIOLOGICAL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INCORRECT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CORRECT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314" name="TextBox 2"/>
          <p:cNvSpPr txBox="1">
            <a:spLocks noChangeArrowheads="1"/>
          </p:cNvSpPr>
          <p:nvPr/>
        </p:nvSpPr>
        <p:spPr bwMode="auto">
          <a:xfrm>
            <a:off x="5410200" y="22098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/>
              <a:t>TYPE OF PERSON</a:t>
            </a:r>
          </a:p>
        </p:txBody>
      </p:sp>
      <p:sp>
        <p:nvSpPr>
          <p:cNvPr id="12315" name="TextBox 5"/>
          <p:cNvSpPr txBox="1">
            <a:spLocks noChangeArrowheads="1"/>
          </p:cNvSpPr>
          <p:nvPr/>
        </p:nvSpPr>
        <p:spPr bwMode="auto">
          <a:xfrm>
            <a:off x="425450" y="342265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/>
              <a:t>TYPE OF SYMPTOM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524000" y="6858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3333FF"/>
                </a:solidFill>
                <a:latin typeface="Arial Narrow" panose="020B0606020202030204" pitchFamily="34" charset="0"/>
              </a:rPr>
              <a:t>Issue #5: Labeling Symptoms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44475" y="19812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Shortness of breath means?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44475" y="28956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Tense muscles makes you think of?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152400" y="3846513"/>
            <a:ext cx="7405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"Dr., I have shortness of breath and muscle tension" could mean: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1104900" y="4779201"/>
            <a:ext cx="6934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7030A0"/>
                </a:solidFill>
                <a:latin typeface="Arial Narrow" panose="020B0606020202030204" pitchFamily="34" charset="0"/>
              </a:rPr>
              <a:t>Slow, labored breathing</a:t>
            </a:r>
            <a:r>
              <a:rPr lang="en-US" altLang="en-US" sz="2400" i="1" dirty="0">
                <a:latin typeface="Arial Narrow" panose="020B0606020202030204" pitchFamily="34" charset="0"/>
              </a:rPr>
              <a:t>		</a:t>
            </a:r>
            <a:r>
              <a:rPr lang="en-US" altLang="en-US" sz="2400" i="1" dirty="0">
                <a:solidFill>
                  <a:srgbClr val="333300"/>
                </a:solidFill>
                <a:latin typeface="Arial Narrow" panose="020B0606020202030204" pitchFamily="34" charset="0"/>
              </a:rPr>
              <a:t>Rapid/shallow breathing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7030A0"/>
                </a:solidFill>
                <a:latin typeface="Arial Narrow" panose="020B0606020202030204" pitchFamily="34" charset="0"/>
              </a:rPr>
              <a:t>Tense back, chest</a:t>
            </a:r>
            <a:r>
              <a:rPr lang="en-US" altLang="en-US" sz="2400" i="1" dirty="0">
                <a:latin typeface="Arial Narrow" panose="020B0606020202030204" pitchFamily="34" charset="0"/>
              </a:rPr>
              <a:t>		</a:t>
            </a:r>
            <a:r>
              <a:rPr lang="en-US" altLang="en-US" sz="2400" i="1" dirty="0">
                <a:solidFill>
                  <a:srgbClr val="333300"/>
                </a:solidFill>
                <a:latin typeface="Arial Narrow" panose="020B0606020202030204" pitchFamily="34" charset="0"/>
              </a:rPr>
              <a:t>Tense shoulders, legs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 dirty="0">
                <a:latin typeface="Arial Narrow" panose="020B0606020202030204" pitchFamily="34" charset="0"/>
              </a:rPr>
              <a:t>		 	 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4114800" y="20574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Arial Narrow" panose="020B0606020202030204" pitchFamily="34" charset="0"/>
              </a:rPr>
              <a:t>____slow/labored</a:t>
            </a: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6629400" y="20574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Arial Narrow" panose="020B0606020202030204" pitchFamily="34" charset="0"/>
              </a:rPr>
              <a:t>____rapid/shallow</a:t>
            </a:r>
          </a:p>
        </p:txBody>
      </p:sp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4495800" y="2895600"/>
            <a:ext cx="464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Arial Narrow" panose="020B0606020202030204" pitchFamily="34" charset="0"/>
              </a:rPr>
              <a:t>___Back  ___Shoulders ___Chest  ____Legs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8940</TotalTime>
  <Words>1413</Words>
  <Application>Microsoft Office PowerPoint</Application>
  <PresentationFormat>On-screen Show (4:3)</PresentationFormat>
  <Paragraphs>251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Arial Narrow</vt:lpstr>
      <vt:lpstr>Times New Roman</vt:lpstr>
      <vt:lpstr>Wingdings</vt:lpstr>
      <vt:lpstr>Pixel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Kent Harber</dc:creator>
  <cp:lastModifiedBy>Kent Harber</cp:lastModifiedBy>
  <cp:revision>143</cp:revision>
  <cp:lastPrinted>2018-09-11T20:31:52Z</cp:lastPrinted>
  <dcterms:created xsi:type="dcterms:W3CDTF">1601-01-01T00:00:00Z</dcterms:created>
  <dcterms:modified xsi:type="dcterms:W3CDTF">2024-01-25T16:26:44Z</dcterms:modified>
</cp:coreProperties>
</file>