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sldIdLst>
    <p:sldId id="316" r:id="rId2"/>
    <p:sldId id="323" r:id="rId3"/>
    <p:sldId id="311" r:id="rId4"/>
    <p:sldId id="308" r:id="rId5"/>
    <p:sldId id="309" r:id="rId6"/>
    <p:sldId id="315" r:id="rId7"/>
    <p:sldId id="296" r:id="rId8"/>
    <p:sldId id="298" r:id="rId9"/>
    <p:sldId id="292" r:id="rId10"/>
    <p:sldId id="256" r:id="rId11"/>
    <p:sldId id="257" r:id="rId12"/>
    <p:sldId id="271" r:id="rId13"/>
    <p:sldId id="272" r:id="rId14"/>
    <p:sldId id="317" r:id="rId15"/>
    <p:sldId id="274" r:id="rId16"/>
    <p:sldId id="276" r:id="rId17"/>
    <p:sldId id="283" r:id="rId18"/>
    <p:sldId id="277" r:id="rId19"/>
    <p:sldId id="278" r:id="rId20"/>
    <p:sldId id="258" r:id="rId21"/>
    <p:sldId id="318" r:id="rId22"/>
    <p:sldId id="260" r:id="rId23"/>
    <p:sldId id="291" r:id="rId24"/>
    <p:sldId id="279" r:id="rId25"/>
    <p:sldId id="321" r:id="rId26"/>
    <p:sldId id="261" r:id="rId27"/>
    <p:sldId id="295" r:id="rId28"/>
    <p:sldId id="294" r:id="rId29"/>
    <p:sldId id="285" r:id="rId30"/>
    <p:sldId id="262" r:id="rId31"/>
    <p:sldId id="263" r:id="rId32"/>
    <p:sldId id="264" r:id="rId33"/>
    <p:sldId id="322" r:id="rId34"/>
    <p:sldId id="306" r:id="rId35"/>
    <p:sldId id="266" r:id="rId36"/>
    <p:sldId id="267" r:id="rId37"/>
    <p:sldId id="268" r:id="rId38"/>
    <p:sldId id="270" r:id="rId39"/>
    <p:sldId id="269" r:id="rId4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40" autoAdjust="0"/>
    <p:restoredTop sz="94614" autoAdjust="0"/>
  </p:normalViewPr>
  <p:slideViewPr>
    <p:cSldViewPr>
      <p:cViewPr varScale="1">
        <p:scale>
          <a:sx n="105" d="100"/>
          <a:sy n="105" d="100"/>
        </p:scale>
        <p:origin x="97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grpSp>
      </p:grpSp>
      <p:sp>
        <p:nvSpPr>
          <p:cNvPr id="1230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altLang="en-US" noProof="0"/>
              <a:t>Click to edit Master title style</a:t>
            </a:r>
          </a:p>
        </p:txBody>
      </p:sp>
      <p:sp>
        <p:nvSpPr>
          <p:cNvPr id="1230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altLang="en-US" noProof="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en-US"/>
          </a:p>
        </p:txBody>
      </p:sp>
      <p:sp>
        <p:nvSpPr>
          <p:cNvPr id="19" name="Rectangle 17"/>
          <p:cNvSpPr>
            <a:spLocks noGrp="1" noChangeArrowheads="1"/>
          </p:cNvSpPr>
          <p:nvPr>
            <p:ph type="ftr" sz="quarter" idx="11"/>
          </p:nvPr>
        </p:nvSpPr>
        <p:spPr/>
        <p:txBody>
          <a:bodyPr/>
          <a:lstStyle>
            <a:lvl1pPr>
              <a:defRPr/>
            </a:lvl1pPr>
          </a:lstStyle>
          <a:p>
            <a:pPr>
              <a:defRPr/>
            </a:pPr>
            <a:endParaRPr lang="en-US" altLang="en-US"/>
          </a:p>
        </p:txBody>
      </p:sp>
      <p:sp>
        <p:nvSpPr>
          <p:cNvPr id="20" name="Rectangle 18"/>
          <p:cNvSpPr>
            <a:spLocks noGrp="1" noChangeArrowheads="1"/>
          </p:cNvSpPr>
          <p:nvPr>
            <p:ph type="sldNum" sz="quarter" idx="12"/>
          </p:nvPr>
        </p:nvSpPr>
        <p:spPr/>
        <p:txBody>
          <a:bodyPr/>
          <a:lstStyle>
            <a:lvl1pPr>
              <a:defRPr/>
            </a:lvl1pPr>
          </a:lstStyle>
          <a:p>
            <a:fld id="{6345AF7F-4C2B-4A63-953E-BF921E482ACF}" type="slidenum">
              <a:rPr lang="en-US" altLang="en-US"/>
              <a:pPr/>
              <a:t>‹#›</a:t>
            </a:fld>
            <a:endParaRPr lang="en-US" altLang="en-US"/>
          </a:p>
        </p:txBody>
      </p:sp>
    </p:spTree>
    <p:extLst>
      <p:ext uri="{BB962C8B-B14F-4D97-AF65-F5344CB8AC3E}">
        <p14:creationId xmlns:p14="http://schemas.microsoft.com/office/powerpoint/2010/main" val="4126925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fld id="{B31F38E3-CF87-4E2A-A837-11F4DE751CDE}" type="slidenum">
              <a:rPr lang="en-US" altLang="en-US"/>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545182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fld id="{622F2182-CCFE-40BF-AAFC-0C7F317D874B}" type="slidenum">
              <a:rPr lang="en-US" altLang="en-US"/>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57209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fld id="{1E40DDC8-3E95-461C-868B-57A9AB30060D}" type="slidenum">
              <a:rPr lang="en-US" altLang="en-US"/>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909852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fld id="{B95BE0F2-91E5-4519-AC65-19047429E406}" type="slidenum">
              <a:rPr lang="en-US" altLang="en-US"/>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931679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fld id="{663F4BB1-A5E9-4EE6-9610-666686171F2B}" type="slidenum">
              <a:rPr lang="en-US" altLang="en-US"/>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74090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3"/>
          <p:cNvSpPr>
            <a:spLocks noGrp="1" noChangeArrowheads="1"/>
          </p:cNvSpPr>
          <p:nvPr>
            <p:ph type="sldNum" sz="quarter" idx="11"/>
          </p:nvPr>
        </p:nvSpPr>
        <p:spPr>
          <a:ln/>
        </p:spPr>
        <p:txBody>
          <a:bodyPr/>
          <a:lstStyle>
            <a:lvl1pPr>
              <a:defRPr/>
            </a:lvl1pPr>
          </a:lstStyle>
          <a:p>
            <a:fld id="{52B04282-9DD0-4F0B-9A45-494D4161C1FE}" type="slidenum">
              <a:rPr lang="en-US" altLang="en-US"/>
              <a:pPr/>
              <a:t>‹#›</a:t>
            </a:fld>
            <a:endParaRPr lang="en-US" alt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104717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3"/>
          <p:cNvSpPr>
            <a:spLocks noGrp="1" noChangeArrowheads="1"/>
          </p:cNvSpPr>
          <p:nvPr>
            <p:ph type="sldNum" sz="quarter" idx="11"/>
          </p:nvPr>
        </p:nvSpPr>
        <p:spPr>
          <a:ln/>
        </p:spPr>
        <p:txBody>
          <a:bodyPr/>
          <a:lstStyle>
            <a:lvl1pPr>
              <a:defRPr/>
            </a:lvl1pPr>
          </a:lstStyle>
          <a:p>
            <a:fld id="{DC169DD8-ED75-46A6-8194-0EA03CBAEE8B}" type="slidenum">
              <a:rPr lang="en-US" altLang="en-US"/>
              <a:pPr/>
              <a:t>‹#›</a:t>
            </a:fld>
            <a:endParaRPr lang="en-US" alt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996634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3"/>
          <p:cNvSpPr>
            <a:spLocks noGrp="1" noChangeArrowheads="1"/>
          </p:cNvSpPr>
          <p:nvPr>
            <p:ph type="sldNum" sz="quarter" idx="11"/>
          </p:nvPr>
        </p:nvSpPr>
        <p:spPr>
          <a:ln/>
        </p:spPr>
        <p:txBody>
          <a:bodyPr/>
          <a:lstStyle>
            <a:lvl1pPr>
              <a:defRPr/>
            </a:lvl1pPr>
          </a:lstStyle>
          <a:p>
            <a:fld id="{90D9BEE6-0BDA-40B9-A4EA-7D5E8ECFFBFA}" type="slidenum">
              <a:rPr lang="en-US" altLang="en-US"/>
              <a:pPr/>
              <a:t>‹#›</a:t>
            </a:fld>
            <a:endParaRPr lang="en-US" alt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839884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fld id="{F5C3AD68-350D-484A-978F-8D4F816E326D}" type="slidenum">
              <a:rPr lang="en-US" altLang="en-US"/>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839452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fld id="{378D41DA-9DDA-4B88-BD9E-AA40D996D81C}" type="slidenum">
              <a:rPr lang="en-US" altLang="en-US"/>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415753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ltLang="en-US"/>
          </a:p>
        </p:txBody>
      </p:sp>
      <p:sp>
        <p:nvSpPr>
          <p:cNvPr id="11267" name="Rectangle 3"/>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fld id="{C5830E8B-9A12-4788-AB12-BDABBEAF9290}" type="slidenum">
              <a:rPr lang="en-US" altLang="en-US"/>
              <a:pPr/>
              <a:t>‹#›</a:t>
            </a:fld>
            <a:endParaRPr lang="en-US" altLang="en-US"/>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80" name="Rectangle 16"/>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3748"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Class 2: Physio 1</a:t>
            </a:r>
          </a:p>
        </p:txBody>
      </p:sp>
      <p:sp>
        <p:nvSpPr>
          <p:cNvPr id="3" name="Subtitle 2"/>
          <p:cNvSpPr>
            <a:spLocks noGrp="1"/>
          </p:cNvSpPr>
          <p:nvPr>
            <p:ph type="subTitle" idx="1"/>
          </p:nvPr>
        </p:nvSpPr>
        <p:spPr/>
        <p:txBody>
          <a:bodyPr/>
          <a:lstStyle/>
          <a:p>
            <a:r>
              <a:rPr lang="en-US" dirty="0"/>
              <a:t>Wrap up Class 1</a:t>
            </a:r>
          </a:p>
          <a:p>
            <a:r>
              <a:rPr lang="en-US" dirty="0"/>
              <a:t>Class 2: Physio</a:t>
            </a:r>
          </a:p>
        </p:txBody>
      </p:sp>
    </p:spTree>
    <p:extLst>
      <p:ext uri="{BB962C8B-B14F-4D97-AF65-F5344CB8AC3E}">
        <p14:creationId xmlns:p14="http://schemas.microsoft.com/office/powerpoint/2010/main" val="605821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143000" y="838200"/>
            <a:ext cx="7239000" cy="539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4400">
                <a:solidFill>
                  <a:schemeClr val="bg2"/>
                </a:solidFill>
                <a:latin typeface="Arial Narrow" panose="020B0606020202030204" pitchFamily="34" charset="0"/>
              </a:rPr>
              <a:t>Health Psychology</a:t>
            </a:r>
          </a:p>
          <a:p>
            <a:pPr algn="ctr">
              <a:spcBef>
                <a:spcPct val="0"/>
              </a:spcBef>
              <a:buClrTx/>
              <a:buSzTx/>
              <a:buFontTx/>
              <a:buNone/>
            </a:pPr>
            <a:endParaRPr lang="en-US" altLang="en-US">
              <a:solidFill>
                <a:schemeClr val="bg2"/>
              </a:solidFill>
              <a:latin typeface="Arial Narrow" panose="020B0606020202030204" pitchFamily="34" charset="0"/>
            </a:endParaRPr>
          </a:p>
          <a:p>
            <a:pPr algn="ctr">
              <a:spcBef>
                <a:spcPct val="0"/>
              </a:spcBef>
              <a:buClrTx/>
              <a:buSzTx/>
              <a:buFontTx/>
              <a:buNone/>
            </a:pPr>
            <a:r>
              <a:rPr lang="en-US" altLang="en-US">
                <a:solidFill>
                  <a:schemeClr val="bg2"/>
                </a:solidFill>
                <a:latin typeface="Arial Narrow" panose="020B0606020202030204" pitchFamily="34" charset="0"/>
              </a:rPr>
              <a:t>Class 2</a:t>
            </a:r>
          </a:p>
          <a:p>
            <a:pPr algn="ctr">
              <a:spcBef>
                <a:spcPct val="0"/>
              </a:spcBef>
              <a:buClrTx/>
              <a:buSzTx/>
              <a:buFontTx/>
              <a:buNone/>
            </a:pPr>
            <a:endParaRPr lang="en-US" altLang="en-US">
              <a:solidFill>
                <a:schemeClr val="bg2"/>
              </a:solidFill>
              <a:latin typeface="Arial Narrow" panose="020B0606020202030204" pitchFamily="34" charset="0"/>
            </a:endParaRPr>
          </a:p>
          <a:p>
            <a:pPr algn="ctr">
              <a:spcBef>
                <a:spcPct val="0"/>
              </a:spcBef>
              <a:buClrTx/>
              <a:buSzTx/>
              <a:buFontTx/>
              <a:buNone/>
            </a:pPr>
            <a:r>
              <a:rPr lang="en-US" altLang="en-US">
                <a:solidFill>
                  <a:schemeClr val="bg2"/>
                </a:solidFill>
                <a:latin typeface="Arial Narrow" panose="020B0606020202030204" pitchFamily="34" charset="0"/>
              </a:rPr>
              <a:t>Physiology, Part I</a:t>
            </a:r>
          </a:p>
          <a:p>
            <a:pPr algn="ctr">
              <a:spcBef>
                <a:spcPct val="0"/>
              </a:spcBef>
              <a:buClrTx/>
              <a:buSzTx/>
              <a:buFontTx/>
              <a:buNone/>
            </a:pPr>
            <a:endParaRPr lang="en-US" altLang="en-US">
              <a:solidFill>
                <a:schemeClr val="bg2"/>
              </a:solidFill>
              <a:latin typeface="Arial Narrow" panose="020B0606020202030204" pitchFamily="34" charset="0"/>
            </a:endParaRPr>
          </a:p>
          <a:p>
            <a:pPr algn="ctr">
              <a:spcBef>
                <a:spcPct val="0"/>
              </a:spcBef>
              <a:buClrTx/>
              <a:buSzTx/>
              <a:buFontTx/>
              <a:buNone/>
            </a:pPr>
            <a:endParaRPr lang="en-US" altLang="en-US" sz="3600">
              <a:solidFill>
                <a:schemeClr val="bg2"/>
              </a:solidFill>
              <a:latin typeface="Arial Narrow" panose="020B0606020202030204" pitchFamily="34" charset="0"/>
            </a:endParaRPr>
          </a:p>
          <a:p>
            <a:pPr algn="ctr">
              <a:spcBef>
                <a:spcPct val="50000"/>
              </a:spcBef>
              <a:buClrTx/>
              <a:buSzTx/>
              <a:buFontTx/>
              <a:buNone/>
            </a:pPr>
            <a:r>
              <a:rPr lang="en-US" altLang="en-US" sz="3600">
                <a:solidFill>
                  <a:schemeClr val="bg2"/>
                </a:solidFill>
                <a:latin typeface="Arial Narrow" panose="020B0606020202030204" pitchFamily="34" charset="0"/>
              </a:rPr>
              <a:t> </a:t>
            </a:r>
          </a:p>
          <a:p>
            <a:pPr algn="ctr">
              <a:spcBef>
                <a:spcPct val="50000"/>
              </a:spcBef>
              <a:buClrTx/>
              <a:buSzTx/>
              <a:buFontTx/>
              <a:buNone/>
            </a:pPr>
            <a:endParaRPr lang="en-US" altLang="en-US" sz="3600">
              <a:solidFill>
                <a:schemeClr val="bg2"/>
              </a:solidFill>
              <a:latin typeface="Arial Narrow" panose="020B0606020202030204" pitchFamily="34" charset="0"/>
            </a:endParaRPr>
          </a:p>
        </p:txBody>
      </p:sp>
      <p:sp>
        <p:nvSpPr>
          <p:cNvPr id="13315" name="Text Box 5"/>
          <p:cNvSpPr txBox="1">
            <a:spLocks noChangeArrowheads="1"/>
          </p:cNvSpPr>
          <p:nvPr/>
        </p:nvSpPr>
        <p:spPr bwMode="auto">
          <a:xfrm>
            <a:off x="609600" y="4191000"/>
            <a:ext cx="82296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800" i="1">
                <a:latin typeface="Arial Narrow" panose="020B0606020202030204" pitchFamily="34" charset="0"/>
              </a:rPr>
              <a:t>"Were they normal?" What a question to ask! And it is always those who know nothing about human nature, </a:t>
            </a:r>
            <a:r>
              <a:rPr lang="en-US" altLang="en-US" sz="2800" i="1" u="sng">
                <a:latin typeface="Arial Narrow" panose="020B0606020202030204" pitchFamily="34" charset="0"/>
              </a:rPr>
              <a:t>who are bored by psychology and shocked by physiology</a:t>
            </a:r>
            <a:r>
              <a:rPr lang="en-US" altLang="en-US" sz="2800" i="1">
                <a:latin typeface="Arial Narrow" panose="020B0606020202030204" pitchFamily="34" charset="0"/>
              </a:rPr>
              <a:t>, who ask it.</a:t>
            </a:r>
          </a:p>
          <a:p>
            <a:pPr>
              <a:spcBef>
                <a:spcPct val="50000"/>
              </a:spcBef>
              <a:buClrTx/>
              <a:buSzTx/>
              <a:buFontTx/>
              <a:buNone/>
            </a:pPr>
            <a:r>
              <a:rPr lang="en-US" altLang="en-US" sz="2800">
                <a:latin typeface="Arial Narrow" panose="020B0606020202030204" pitchFamily="34" charset="0"/>
              </a:rPr>
              <a:t>E.M. Forester (1910)</a:t>
            </a:r>
            <a:r>
              <a:rPr lang="en-US" altLang="en-US" sz="2800" i="1">
                <a:latin typeface="Arial Narrow" panose="020B0606020202030204" pitchFamily="34" charset="0"/>
              </a:rPr>
              <a:t>, Howards End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1981200" y="1828800"/>
            <a:ext cx="4687888"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3000">
                <a:latin typeface="Arial Narrow" panose="020B0606020202030204" pitchFamily="34" charset="0"/>
              </a:rPr>
              <a:t> </a:t>
            </a:r>
          </a:p>
          <a:p>
            <a:pPr>
              <a:spcBef>
                <a:spcPct val="0"/>
              </a:spcBef>
              <a:buClrTx/>
              <a:buSzTx/>
              <a:buFontTx/>
              <a:buNone/>
            </a:pPr>
            <a:r>
              <a:rPr lang="en-US" altLang="en-US" sz="3000">
                <a:latin typeface="Arial Narrow" panose="020B0606020202030204" pitchFamily="34" charset="0"/>
              </a:rPr>
              <a:t>	1.  Nervous system</a:t>
            </a:r>
          </a:p>
          <a:p>
            <a:pPr>
              <a:spcBef>
                <a:spcPct val="0"/>
              </a:spcBef>
              <a:buClrTx/>
              <a:buSzTx/>
              <a:buFontTx/>
              <a:buNone/>
            </a:pPr>
            <a:r>
              <a:rPr lang="en-US" altLang="en-US" sz="3000">
                <a:latin typeface="Arial Narrow" panose="020B0606020202030204" pitchFamily="34" charset="0"/>
              </a:rPr>
              <a:t> </a:t>
            </a:r>
          </a:p>
          <a:p>
            <a:pPr>
              <a:spcBef>
                <a:spcPct val="0"/>
              </a:spcBef>
              <a:buClrTx/>
              <a:buSzTx/>
              <a:buFontTx/>
              <a:buNone/>
            </a:pPr>
            <a:r>
              <a:rPr lang="en-US" altLang="en-US" sz="3000">
                <a:latin typeface="Arial Narrow" panose="020B0606020202030204" pitchFamily="34" charset="0"/>
              </a:rPr>
              <a:t>	2.  Endocrine system</a:t>
            </a:r>
          </a:p>
          <a:p>
            <a:pPr>
              <a:spcBef>
                <a:spcPct val="0"/>
              </a:spcBef>
              <a:buClrTx/>
              <a:buSzTx/>
              <a:buFontTx/>
              <a:buNone/>
            </a:pPr>
            <a:endParaRPr lang="en-US" altLang="en-US" sz="3000">
              <a:latin typeface="Arial Narrow" panose="020B0606020202030204" pitchFamily="34" charset="0"/>
            </a:endParaRPr>
          </a:p>
          <a:p>
            <a:pPr>
              <a:spcBef>
                <a:spcPct val="0"/>
              </a:spcBef>
              <a:buClrTx/>
              <a:buSzTx/>
              <a:buFontTx/>
              <a:buNone/>
            </a:pPr>
            <a:r>
              <a:rPr lang="en-US" altLang="en-US" sz="3000">
                <a:latin typeface="Arial Narrow" panose="020B0606020202030204" pitchFamily="34" charset="0"/>
              </a:rPr>
              <a:t>	3.  Cardiovascular system</a:t>
            </a:r>
          </a:p>
        </p:txBody>
      </p:sp>
      <p:sp>
        <p:nvSpPr>
          <p:cNvPr id="14339" name="Text Box 5"/>
          <p:cNvSpPr txBox="1">
            <a:spLocks noChangeArrowheads="1"/>
          </p:cNvSpPr>
          <p:nvPr/>
        </p:nvSpPr>
        <p:spPr bwMode="auto">
          <a:xfrm>
            <a:off x="1066800" y="914400"/>
            <a:ext cx="7162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4000">
                <a:solidFill>
                  <a:srgbClr val="3333FF"/>
                </a:solidFill>
                <a:latin typeface="Arial Narrow" panose="020B0606020202030204" pitchFamily="34" charset="0"/>
              </a:rPr>
              <a:t>Topics Covered Today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990600" y="685800"/>
            <a:ext cx="7010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Nervous System (NS) Functions</a:t>
            </a:r>
          </a:p>
        </p:txBody>
      </p:sp>
      <p:sp>
        <p:nvSpPr>
          <p:cNvPr id="15363" name="Text Box 6"/>
          <p:cNvSpPr txBox="1">
            <a:spLocks noChangeArrowheads="1"/>
          </p:cNvSpPr>
          <p:nvPr/>
        </p:nvSpPr>
        <p:spPr bwMode="auto">
          <a:xfrm>
            <a:off x="533400" y="17526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Functions of the NS?</a:t>
            </a:r>
          </a:p>
        </p:txBody>
      </p:sp>
      <p:sp>
        <p:nvSpPr>
          <p:cNvPr id="59399" name="Text Box 7"/>
          <p:cNvSpPr txBox="1">
            <a:spLocks noChangeArrowheads="1"/>
          </p:cNvSpPr>
          <p:nvPr/>
        </p:nvSpPr>
        <p:spPr bwMode="auto">
          <a:xfrm>
            <a:off x="3429000" y="1752600"/>
            <a:ext cx="563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latin typeface="Arial Narrow" panose="020B0606020202030204" pitchFamily="34" charset="0"/>
              </a:rPr>
              <a:t>Sensation/sensory:  What are the senses?</a:t>
            </a:r>
          </a:p>
        </p:txBody>
      </p:sp>
      <p:sp>
        <p:nvSpPr>
          <p:cNvPr id="59400" name="Text Box 8"/>
          <p:cNvSpPr txBox="1">
            <a:spLocks noChangeArrowheads="1"/>
          </p:cNvSpPr>
          <p:nvPr/>
        </p:nvSpPr>
        <p:spPr bwMode="auto">
          <a:xfrm>
            <a:off x="2057400" y="2347913"/>
            <a:ext cx="59436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000" dirty="0">
                <a:solidFill>
                  <a:srgbClr val="00B050"/>
                </a:solidFill>
                <a:latin typeface="Arial Narrow" panose="020B0606020202030204" pitchFamily="34" charset="0"/>
              </a:rPr>
              <a:t>		Sight, hearing, touch, smell, taste, </a:t>
            </a:r>
          </a:p>
          <a:p>
            <a:pPr>
              <a:spcBef>
                <a:spcPct val="50000"/>
              </a:spcBef>
              <a:buClrTx/>
              <a:buSzTx/>
              <a:buFontTx/>
              <a:buNone/>
            </a:pPr>
            <a:r>
              <a:rPr lang="en-US" altLang="en-US" sz="2000" dirty="0">
                <a:solidFill>
                  <a:srgbClr val="00B050"/>
                </a:solidFill>
                <a:latin typeface="Arial Narrow" panose="020B0606020202030204" pitchFamily="34" charset="0"/>
              </a:rPr>
              <a:t>		kinesthesia = </a:t>
            </a:r>
          </a:p>
          <a:p>
            <a:pPr>
              <a:spcBef>
                <a:spcPct val="50000"/>
              </a:spcBef>
              <a:buClrTx/>
              <a:buSzTx/>
              <a:buFontTx/>
              <a:buNone/>
            </a:pPr>
            <a:r>
              <a:rPr lang="en-US" altLang="en-US" sz="2000" dirty="0">
                <a:solidFill>
                  <a:srgbClr val="00B050"/>
                </a:solidFill>
                <a:latin typeface="Arial Narrow" panose="020B0606020202030204" pitchFamily="34" charset="0"/>
              </a:rPr>
              <a:t>		proprioception =</a:t>
            </a:r>
          </a:p>
        </p:txBody>
      </p:sp>
      <p:sp>
        <p:nvSpPr>
          <p:cNvPr id="59401" name="Text Box 9"/>
          <p:cNvSpPr txBox="1">
            <a:spLocks noChangeArrowheads="1"/>
          </p:cNvSpPr>
          <p:nvPr/>
        </p:nvSpPr>
        <p:spPr bwMode="auto">
          <a:xfrm>
            <a:off x="3429000" y="4052888"/>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latin typeface="Arial Narrow" panose="020B0606020202030204" pitchFamily="34" charset="0"/>
              </a:rPr>
              <a:t>Generate thoughts and emotions</a:t>
            </a:r>
          </a:p>
        </p:txBody>
      </p:sp>
      <p:sp>
        <p:nvSpPr>
          <p:cNvPr id="59402" name="Text Box 10"/>
          <p:cNvSpPr txBox="1">
            <a:spLocks noChangeArrowheads="1"/>
          </p:cNvSpPr>
          <p:nvPr/>
        </p:nvSpPr>
        <p:spPr bwMode="auto">
          <a:xfrm>
            <a:off x="3429000" y="46482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Execution of movement</a:t>
            </a:r>
          </a:p>
        </p:txBody>
      </p:sp>
      <p:sp>
        <p:nvSpPr>
          <p:cNvPr id="59403" name="Text Box 11"/>
          <p:cNvSpPr txBox="1">
            <a:spLocks noChangeArrowheads="1"/>
          </p:cNvSpPr>
          <p:nvPr/>
        </p:nvSpPr>
        <p:spPr bwMode="auto">
          <a:xfrm>
            <a:off x="3429000" y="5319713"/>
            <a:ext cx="5486400"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Regulation of other systems</a:t>
            </a:r>
          </a:p>
          <a:p>
            <a:pPr>
              <a:spcBef>
                <a:spcPct val="50000"/>
              </a:spcBef>
              <a:buClrTx/>
              <a:buSzTx/>
              <a:buFontTx/>
              <a:buNone/>
            </a:pPr>
            <a:r>
              <a:rPr lang="en-US" altLang="en-US" sz="2400">
                <a:latin typeface="Arial Narrow" panose="020B0606020202030204" pitchFamily="34" charset="0"/>
              </a:rPr>
              <a:t>	</a:t>
            </a:r>
            <a:r>
              <a:rPr lang="en-US" altLang="en-US" sz="2200">
                <a:latin typeface="Arial Narrow" panose="020B0606020202030204" pitchFamily="34" charset="0"/>
              </a:rPr>
              <a:t>Respiratory, digestive, circulatory, etc.</a:t>
            </a:r>
            <a:r>
              <a:rPr lang="en-US" altLang="en-US" sz="2400">
                <a:latin typeface="Arial Narrow" panose="020B0606020202030204" pitchFamily="34" charset="0"/>
              </a:rPr>
              <a:t> </a:t>
            </a:r>
          </a:p>
        </p:txBody>
      </p:sp>
      <p:sp>
        <p:nvSpPr>
          <p:cNvPr id="2" name="TextBox 1"/>
          <p:cNvSpPr txBox="1">
            <a:spLocks noChangeArrowheads="1"/>
          </p:cNvSpPr>
          <p:nvPr/>
        </p:nvSpPr>
        <p:spPr bwMode="auto">
          <a:xfrm>
            <a:off x="5181600" y="2865438"/>
            <a:ext cx="2514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600" dirty="0"/>
              <a:t>Movement of body parts</a:t>
            </a:r>
          </a:p>
        </p:txBody>
      </p:sp>
      <p:sp>
        <p:nvSpPr>
          <p:cNvPr id="10" name="TextBox 9"/>
          <p:cNvSpPr txBox="1">
            <a:spLocks noChangeArrowheads="1"/>
          </p:cNvSpPr>
          <p:nvPr/>
        </p:nvSpPr>
        <p:spPr bwMode="auto">
          <a:xfrm>
            <a:off x="5486400" y="3294063"/>
            <a:ext cx="2514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600" dirty="0"/>
              <a:t>Position of body parts</a:t>
            </a:r>
          </a:p>
        </p:txBody>
      </p:sp>
      <p:pic>
        <p:nvPicPr>
          <p:cNvPr id="3" name="Picture 2"/>
          <p:cNvPicPr>
            <a:picLocks noChangeAspect="1"/>
          </p:cNvPicPr>
          <p:nvPr/>
        </p:nvPicPr>
        <p:blipFill>
          <a:blip r:embed="rId2"/>
          <a:stretch>
            <a:fillRect/>
          </a:stretch>
        </p:blipFill>
        <p:spPr>
          <a:xfrm>
            <a:off x="734290" y="2635250"/>
            <a:ext cx="2161309" cy="2851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4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3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4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4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4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9" grpId="0"/>
      <p:bldP spid="59400" grpId="0"/>
      <p:bldP spid="59401" grpId="0"/>
      <p:bldP spid="59402" grpId="0"/>
      <p:bldP spid="59403" grpId="0"/>
      <p:bldP spid="2"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685800" y="685800"/>
            <a:ext cx="7543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Neuron—Building Block of Nervous System</a:t>
            </a:r>
          </a:p>
        </p:txBody>
      </p:sp>
      <p:pic>
        <p:nvPicPr>
          <p:cNvPr id="16387" name="Picture 6" descr="http://www.thomasjwestmusic.com/graphics/neur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5562600" cy="382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7" descr="http://www.thomasjwestmusic.com/graphics/neuron.JPG"/>
          <p:cNvPicPr>
            <a:picLocks noChangeAspect="1" noChangeArrowheads="1"/>
          </p:cNvPicPr>
          <p:nvPr/>
        </p:nvPicPr>
        <p:blipFill>
          <a:blip r:embed="rId2">
            <a:extLst>
              <a:ext uri="{28A0092B-C50C-407E-A947-70E740481C1C}">
                <a14:useLocalDpi xmlns:a14="http://schemas.microsoft.com/office/drawing/2010/main" val="0"/>
              </a:ext>
            </a:extLst>
          </a:blip>
          <a:srcRect l="2251" r="45000"/>
          <a:stretch>
            <a:fillRect/>
          </a:stretch>
        </p:blipFill>
        <p:spPr bwMode="auto">
          <a:xfrm>
            <a:off x="5715000" y="1752600"/>
            <a:ext cx="2933700" cy="382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Text Box 8"/>
          <p:cNvSpPr txBox="1">
            <a:spLocks noChangeArrowheads="1"/>
          </p:cNvSpPr>
          <p:nvPr/>
        </p:nvSpPr>
        <p:spPr bwMode="auto">
          <a:xfrm>
            <a:off x="3886200" y="5257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b="1">
                <a:latin typeface="Arial Narrow" panose="020B0606020202030204" pitchFamily="34" charset="0"/>
              </a:rPr>
              <a:t>synaptic cleft</a:t>
            </a:r>
          </a:p>
        </p:txBody>
      </p:sp>
      <p:sp>
        <p:nvSpPr>
          <p:cNvPr id="16390" name="Line 9"/>
          <p:cNvSpPr>
            <a:spLocks noChangeShapeType="1"/>
          </p:cNvSpPr>
          <p:nvPr/>
        </p:nvSpPr>
        <p:spPr bwMode="auto">
          <a:xfrm flipV="1">
            <a:off x="4876800" y="4038600"/>
            <a:ext cx="91440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7" name="Text Box 11"/>
          <p:cNvSpPr txBox="1">
            <a:spLocks noChangeArrowheads="1"/>
          </p:cNvSpPr>
          <p:nvPr/>
        </p:nvSpPr>
        <p:spPr bwMode="auto">
          <a:xfrm>
            <a:off x="3467100" y="5780088"/>
            <a:ext cx="5562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200" dirty="0">
                <a:latin typeface="Arial Narrow" panose="020B0606020202030204" pitchFamily="34" charset="0"/>
              </a:rPr>
              <a:t>chemicals released by axons, absorbed by dendrites, passing messages from neuron to neuron.</a:t>
            </a:r>
          </a:p>
        </p:txBody>
      </p:sp>
      <p:sp>
        <p:nvSpPr>
          <p:cNvPr id="16392" name="Text Box 12"/>
          <p:cNvSpPr txBox="1">
            <a:spLocks noChangeArrowheads="1"/>
          </p:cNvSpPr>
          <p:nvPr/>
        </p:nvSpPr>
        <p:spPr bwMode="auto">
          <a:xfrm>
            <a:off x="533400" y="5738813"/>
            <a:ext cx="2933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dirty="0">
                <a:latin typeface="Arial Narrow" panose="020B0606020202030204" pitchFamily="34" charset="0"/>
              </a:rPr>
              <a:t>Neurotransmitters are: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p:bldP spid="604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838200" y="1351508"/>
            <a:ext cx="77724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b="1" dirty="0">
                <a:latin typeface="Arial Narrow" panose="020B0606020202030204" pitchFamily="34" charset="0"/>
              </a:rPr>
              <a:t>Neurotransmitters</a:t>
            </a:r>
            <a:r>
              <a:rPr lang="en-US" altLang="en-US" sz="2400" dirty="0">
                <a:latin typeface="Arial Narrow" panose="020B0606020202030204" pitchFamily="34" charset="0"/>
              </a:rPr>
              <a:t> are chemicals that pass between nerve cells.</a:t>
            </a:r>
          </a:p>
          <a:p>
            <a:pPr>
              <a:spcBef>
                <a:spcPct val="0"/>
              </a:spcBef>
              <a:buClrTx/>
              <a:buSzTx/>
              <a:buFontTx/>
              <a:buNone/>
            </a:pPr>
            <a:r>
              <a:rPr lang="en-US" altLang="en-US" sz="2400" dirty="0">
                <a:latin typeface="Arial Narrow" panose="020B0606020202030204" pitchFamily="34" charset="0"/>
              </a:rPr>
              <a:t> </a:t>
            </a:r>
          </a:p>
          <a:p>
            <a:pPr>
              <a:spcBef>
                <a:spcPct val="0"/>
              </a:spcBef>
              <a:buClrTx/>
              <a:buSzTx/>
              <a:buFontTx/>
              <a:buNone/>
            </a:pPr>
            <a:r>
              <a:rPr lang="en-US" altLang="en-US" sz="2400" b="1" dirty="0" err="1">
                <a:latin typeface="Arial Narrow" panose="020B0606020202030204" pitchFamily="34" charset="0"/>
              </a:rPr>
              <a:t>Catecholamines</a:t>
            </a:r>
            <a:r>
              <a:rPr lang="en-US" altLang="en-US" sz="2400" b="1" dirty="0">
                <a:latin typeface="Arial Narrow" panose="020B0606020202030204" pitchFamily="34" charset="0"/>
              </a:rPr>
              <a:t>:</a:t>
            </a:r>
            <a:r>
              <a:rPr lang="en-US" altLang="en-US" sz="2400" dirty="0">
                <a:latin typeface="Arial Narrow" panose="020B0606020202030204" pitchFamily="34" charset="0"/>
              </a:rPr>
              <a:t> Epinephrine and Norepinephrine</a:t>
            </a:r>
          </a:p>
          <a:p>
            <a:pPr>
              <a:spcBef>
                <a:spcPct val="0"/>
              </a:spcBef>
              <a:buClrTx/>
              <a:buSzTx/>
              <a:buFontTx/>
              <a:buNone/>
            </a:pPr>
            <a:endParaRPr lang="en-US" altLang="en-US" sz="2400" dirty="0">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	a.  Released in response to stress</a:t>
            </a:r>
          </a:p>
          <a:p>
            <a:pPr>
              <a:spcBef>
                <a:spcPct val="0"/>
              </a:spcBef>
              <a:buClrTx/>
              <a:buSzTx/>
              <a:buFontTx/>
              <a:buNone/>
            </a:pPr>
            <a:r>
              <a:rPr lang="en-US" altLang="en-US" sz="2400" dirty="0">
                <a:latin typeface="Arial Narrow" panose="020B0606020202030204" pitchFamily="34" charset="0"/>
              </a:rPr>
              <a:t>	b.  Body changes</a:t>
            </a:r>
          </a:p>
          <a:p>
            <a:pPr>
              <a:spcBef>
                <a:spcPct val="0"/>
              </a:spcBef>
              <a:buClrTx/>
              <a:buSzTx/>
              <a:buFontTx/>
              <a:buNone/>
            </a:pPr>
            <a:r>
              <a:rPr lang="en-US" altLang="en-US" sz="2400" dirty="0">
                <a:latin typeface="Arial Narrow" panose="020B0606020202030204" pitchFamily="34" charset="0"/>
              </a:rPr>
              <a:t>		1.  Sympathetic NS arousal</a:t>
            </a:r>
          </a:p>
          <a:p>
            <a:pPr>
              <a:spcBef>
                <a:spcPct val="0"/>
              </a:spcBef>
              <a:buClrTx/>
              <a:buSzTx/>
              <a:buFontTx/>
              <a:buNone/>
            </a:pPr>
            <a:r>
              <a:rPr lang="en-US" altLang="en-US" sz="2400" dirty="0">
                <a:latin typeface="Arial Narrow" panose="020B0606020202030204" pitchFamily="34" charset="0"/>
              </a:rPr>
              <a:t>		2.  HR increases</a:t>
            </a:r>
          </a:p>
          <a:p>
            <a:pPr>
              <a:spcBef>
                <a:spcPct val="0"/>
              </a:spcBef>
              <a:buClrTx/>
              <a:buSzTx/>
              <a:buFontTx/>
              <a:buNone/>
            </a:pPr>
            <a:r>
              <a:rPr lang="en-US" altLang="en-US" sz="2400" dirty="0">
                <a:latin typeface="Arial Narrow" panose="020B0606020202030204" pitchFamily="34" charset="0"/>
              </a:rPr>
              <a:t>		3.  Respiration increases</a:t>
            </a:r>
          </a:p>
          <a:p>
            <a:pPr>
              <a:spcBef>
                <a:spcPct val="0"/>
              </a:spcBef>
              <a:buClrTx/>
              <a:buSzTx/>
              <a:buFontTx/>
              <a:buNone/>
            </a:pPr>
            <a:r>
              <a:rPr lang="en-US" altLang="en-US" sz="2400" dirty="0">
                <a:latin typeface="Arial Narrow" panose="020B0606020202030204" pitchFamily="34" charset="0"/>
              </a:rPr>
              <a:t>		4.  Digestion/urination decrease (why?)</a:t>
            </a:r>
          </a:p>
          <a:p>
            <a:pPr>
              <a:spcBef>
                <a:spcPct val="0"/>
              </a:spcBef>
              <a:buClrTx/>
              <a:buSzTx/>
              <a:buFontTx/>
              <a:buNone/>
            </a:pPr>
            <a:r>
              <a:rPr lang="en-US" altLang="en-US" sz="2400" dirty="0">
                <a:latin typeface="Arial Narrow" panose="020B0606020202030204" pitchFamily="34" charset="0"/>
              </a:rPr>
              <a:t>	c.  Chronic stress taxes systems:  Leads to?</a:t>
            </a:r>
          </a:p>
        </p:txBody>
      </p:sp>
      <p:sp>
        <p:nvSpPr>
          <p:cNvPr id="25603" name="Text Box 5"/>
          <p:cNvSpPr txBox="1">
            <a:spLocks noChangeArrowheads="1"/>
          </p:cNvSpPr>
          <p:nvPr/>
        </p:nvSpPr>
        <p:spPr bwMode="auto">
          <a:xfrm>
            <a:off x="1790700" y="555625"/>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4000" dirty="0">
                <a:solidFill>
                  <a:srgbClr val="3333FF"/>
                </a:solidFill>
              </a:rPr>
              <a:t>Neurotransmitters</a:t>
            </a:r>
          </a:p>
        </p:txBody>
      </p:sp>
      <p:sp>
        <p:nvSpPr>
          <p:cNvPr id="47110" name="Text Box 6"/>
          <p:cNvSpPr txBox="1">
            <a:spLocks noChangeArrowheads="1"/>
          </p:cNvSpPr>
          <p:nvPr/>
        </p:nvSpPr>
        <p:spPr bwMode="auto">
          <a:xfrm>
            <a:off x="2667000" y="5506492"/>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latin typeface="Arial Narrow" panose="020B0606020202030204" pitchFamily="34" charset="0"/>
              </a:rPr>
              <a:t>Heart disease, Hypertension</a:t>
            </a:r>
          </a:p>
        </p:txBody>
      </p:sp>
      <p:pic>
        <p:nvPicPr>
          <p:cNvPr id="2" name="Picture 1"/>
          <p:cNvPicPr>
            <a:picLocks noChangeAspect="1"/>
          </p:cNvPicPr>
          <p:nvPr/>
        </p:nvPicPr>
        <p:blipFill>
          <a:blip r:embed="rId2"/>
          <a:stretch>
            <a:fillRect/>
          </a:stretch>
        </p:blipFill>
        <p:spPr>
          <a:xfrm>
            <a:off x="6496050" y="2895600"/>
            <a:ext cx="2324100" cy="1676400"/>
          </a:xfrm>
          <a:prstGeom prst="rect">
            <a:avLst/>
          </a:prstGeom>
        </p:spPr>
      </p:pic>
      <p:sp>
        <p:nvSpPr>
          <p:cNvPr id="4" name="TextBox 3">
            <a:extLst>
              <a:ext uri="{FF2B5EF4-FFF2-40B4-BE49-F238E27FC236}">
                <a16:creationId xmlns:a16="http://schemas.microsoft.com/office/drawing/2014/main" id="{1099203E-E9AE-55F2-ECF1-10B993AB15EF}"/>
              </a:ext>
            </a:extLst>
          </p:cNvPr>
          <p:cNvSpPr txBox="1"/>
          <p:nvPr/>
        </p:nvSpPr>
        <p:spPr>
          <a:xfrm>
            <a:off x="1581150" y="6214507"/>
            <a:ext cx="7029450" cy="369332"/>
          </a:xfrm>
          <a:prstGeom prst="rect">
            <a:avLst/>
          </a:prstGeom>
          <a:noFill/>
        </p:spPr>
        <p:txBody>
          <a:bodyPr wrap="square" rtlCol="0">
            <a:spAutoFit/>
          </a:bodyPr>
          <a:lstStyle/>
          <a:p>
            <a:r>
              <a:rPr lang="en-US" dirty="0">
                <a:solidFill>
                  <a:srgbClr val="00B0F0"/>
                </a:solidFill>
              </a:rPr>
              <a:t>NS = Nervous System       HR = Heart Rate</a:t>
            </a:r>
          </a:p>
        </p:txBody>
      </p:sp>
    </p:spTree>
    <p:extLst>
      <p:ext uri="{BB962C8B-B14F-4D97-AF65-F5344CB8AC3E}">
        <p14:creationId xmlns:p14="http://schemas.microsoft.com/office/powerpoint/2010/main" val="1500330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2590800" y="457200"/>
            <a:ext cx="381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The Brain</a:t>
            </a:r>
          </a:p>
        </p:txBody>
      </p:sp>
      <p:pic>
        <p:nvPicPr>
          <p:cNvPr id="1843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371600"/>
            <a:ext cx="38862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6" name="TextBox 1"/>
          <p:cNvSpPr txBox="1">
            <a:spLocks noChangeArrowheads="1"/>
          </p:cNvSpPr>
          <p:nvPr/>
        </p:nvSpPr>
        <p:spPr bwMode="auto">
          <a:xfrm>
            <a:off x="381000" y="4876800"/>
            <a:ext cx="7848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dirty="0">
                <a:solidFill>
                  <a:srgbClr val="00B050"/>
                </a:solidFill>
              </a:rPr>
              <a:t>Questions</a:t>
            </a:r>
            <a:r>
              <a:rPr lang="en-US" altLang="en-US" sz="1800" dirty="0">
                <a:solidFill>
                  <a:srgbClr val="00B050"/>
                </a:solidFill>
              </a:rPr>
              <a:t>:</a:t>
            </a:r>
          </a:p>
          <a:p>
            <a:pPr>
              <a:spcBef>
                <a:spcPct val="0"/>
              </a:spcBef>
              <a:buClrTx/>
              <a:buSzTx/>
              <a:buFontTx/>
              <a:buNone/>
            </a:pPr>
            <a:endParaRPr lang="en-US" altLang="en-US" sz="1800" dirty="0">
              <a:solidFill>
                <a:srgbClr val="00B050"/>
              </a:solidFill>
            </a:endParaRPr>
          </a:p>
          <a:p>
            <a:pPr>
              <a:spcBef>
                <a:spcPct val="0"/>
              </a:spcBef>
              <a:buClrTx/>
              <a:buSzTx/>
              <a:buFontTx/>
              <a:buNone/>
            </a:pPr>
            <a:r>
              <a:rPr lang="en-US" altLang="en-US" sz="1800" dirty="0">
                <a:solidFill>
                  <a:srgbClr val="00B050"/>
                </a:solidFill>
              </a:rPr>
              <a:t>1. Does brain size matter?  A bit; about 12% of smarts due to brain size. </a:t>
            </a:r>
          </a:p>
          <a:p>
            <a:pPr>
              <a:spcBef>
                <a:spcPct val="0"/>
              </a:spcBef>
              <a:buClrTx/>
              <a:buSzTx/>
              <a:buFontTx/>
              <a:buNone/>
            </a:pPr>
            <a:endParaRPr lang="en-US" altLang="en-US" sz="1800" dirty="0">
              <a:solidFill>
                <a:srgbClr val="00B050"/>
              </a:solidFill>
            </a:endParaRPr>
          </a:p>
          <a:p>
            <a:pPr>
              <a:spcBef>
                <a:spcPct val="0"/>
              </a:spcBef>
              <a:buClrTx/>
              <a:buSzTx/>
              <a:buFontTx/>
              <a:buNone/>
            </a:pPr>
            <a:r>
              <a:rPr lang="en-US" altLang="en-US" sz="1800" dirty="0">
                <a:solidFill>
                  <a:srgbClr val="00B050"/>
                </a:solidFill>
              </a:rPr>
              <a:t>2. Is the brain where the “self” lives?  Yeah, but still working on that one!</a:t>
            </a:r>
          </a:p>
        </p:txBody>
      </p:sp>
      <p:sp>
        <p:nvSpPr>
          <p:cNvPr id="18437" name="TextBox 1"/>
          <p:cNvSpPr txBox="1">
            <a:spLocks noChangeArrowheads="1"/>
          </p:cNvSpPr>
          <p:nvPr/>
        </p:nvSpPr>
        <p:spPr bwMode="auto">
          <a:xfrm>
            <a:off x="4770582" y="1905000"/>
            <a:ext cx="4076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dirty="0"/>
              <a:t>Ave. Size</a:t>
            </a:r>
            <a:r>
              <a:rPr lang="en-US" altLang="en-US" sz="1800" dirty="0"/>
              <a:t>:  1274 cubic cm (big enough to hold a quart of milk).</a:t>
            </a:r>
          </a:p>
          <a:p>
            <a:pPr>
              <a:spcBef>
                <a:spcPct val="0"/>
              </a:spcBef>
              <a:buClrTx/>
              <a:buSzTx/>
              <a:buFontTx/>
              <a:buNone/>
            </a:pPr>
            <a:endParaRPr lang="en-US" altLang="en-US" sz="1800" dirty="0"/>
          </a:p>
          <a:p>
            <a:pPr>
              <a:spcBef>
                <a:spcPct val="0"/>
              </a:spcBef>
              <a:buClrTx/>
              <a:buSzTx/>
              <a:buFontTx/>
              <a:buNone/>
            </a:pPr>
            <a:r>
              <a:rPr lang="en-US" altLang="en-US" sz="1800" b="1" dirty="0"/>
              <a:t>Ave. Weight</a:t>
            </a:r>
            <a:r>
              <a:rPr lang="en-US" altLang="en-US" sz="1800" dirty="0"/>
              <a:t>:  About 3 pounds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http://webanatomy.net/anatomy/lateral_brain-labe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57338"/>
            <a:ext cx="70104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6"/>
          <p:cNvSpPr txBox="1">
            <a:spLocks noChangeArrowheads="1"/>
          </p:cNvSpPr>
          <p:nvPr/>
        </p:nvSpPr>
        <p:spPr bwMode="auto">
          <a:xfrm>
            <a:off x="2209800" y="542925"/>
            <a:ext cx="541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Principle Lobes of the Brain</a:t>
            </a:r>
          </a:p>
        </p:txBody>
      </p:sp>
      <p:sp>
        <p:nvSpPr>
          <p:cNvPr id="20484" name="Line 7"/>
          <p:cNvSpPr>
            <a:spLocks noChangeShapeType="1"/>
          </p:cNvSpPr>
          <p:nvPr/>
        </p:nvSpPr>
        <p:spPr bwMode="auto">
          <a:xfrm>
            <a:off x="1143000" y="2743200"/>
            <a:ext cx="1219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5" name="Line 9"/>
          <p:cNvSpPr>
            <a:spLocks noChangeShapeType="1"/>
          </p:cNvSpPr>
          <p:nvPr/>
        </p:nvSpPr>
        <p:spPr bwMode="auto">
          <a:xfrm>
            <a:off x="1524000" y="5715000"/>
            <a:ext cx="1219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6" name="Line 10"/>
          <p:cNvSpPr>
            <a:spLocks noChangeShapeType="1"/>
          </p:cNvSpPr>
          <p:nvPr/>
        </p:nvSpPr>
        <p:spPr bwMode="auto">
          <a:xfrm>
            <a:off x="6705600" y="2819400"/>
            <a:ext cx="1219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7" name="Line 11"/>
          <p:cNvSpPr>
            <a:spLocks noChangeShapeType="1"/>
          </p:cNvSpPr>
          <p:nvPr/>
        </p:nvSpPr>
        <p:spPr bwMode="auto">
          <a:xfrm>
            <a:off x="6629400" y="3733800"/>
            <a:ext cx="1219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8" name="TextBox 9"/>
          <p:cNvSpPr txBox="1">
            <a:spLocks noChangeArrowheads="1"/>
          </p:cNvSpPr>
          <p:nvPr/>
        </p:nvSpPr>
        <p:spPr bwMode="auto">
          <a:xfrm>
            <a:off x="152400" y="27432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00B050"/>
                </a:solidFill>
                <a:latin typeface="Arial Narrow" panose="020B0606020202030204" pitchFamily="34" charset="0"/>
              </a:rPr>
              <a:t>Memory; vol activity</a:t>
            </a:r>
          </a:p>
        </p:txBody>
      </p:sp>
      <p:sp>
        <p:nvSpPr>
          <p:cNvPr id="20489" name="TextBox 10"/>
          <p:cNvSpPr txBox="1">
            <a:spLocks noChangeArrowheads="1"/>
          </p:cNvSpPr>
          <p:nvPr/>
        </p:nvSpPr>
        <p:spPr bwMode="auto">
          <a:xfrm>
            <a:off x="7094538" y="1824038"/>
            <a:ext cx="1965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00B050"/>
                </a:solidFill>
                <a:latin typeface="Arial Narrow" panose="020B0606020202030204" pitchFamily="34" charset="0"/>
              </a:rPr>
              <a:t>Kinesthetics; touch, pain, temp, pleasure</a:t>
            </a:r>
          </a:p>
        </p:txBody>
      </p:sp>
      <p:sp>
        <p:nvSpPr>
          <p:cNvPr id="20490" name="TextBox 11"/>
          <p:cNvSpPr txBox="1">
            <a:spLocks noChangeArrowheads="1"/>
          </p:cNvSpPr>
          <p:nvPr/>
        </p:nvSpPr>
        <p:spPr bwMode="auto">
          <a:xfrm>
            <a:off x="396875" y="5695950"/>
            <a:ext cx="1965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00B050"/>
                </a:solidFill>
                <a:latin typeface="Arial Narrow" panose="020B0606020202030204" pitchFamily="34" charset="0"/>
              </a:rPr>
              <a:t>Hearing, smell (pizza!)</a:t>
            </a:r>
          </a:p>
        </p:txBody>
      </p:sp>
      <p:sp>
        <p:nvSpPr>
          <p:cNvPr id="20491" name="TextBox 12"/>
          <p:cNvSpPr txBox="1">
            <a:spLocks noChangeArrowheads="1"/>
          </p:cNvSpPr>
          <p:nvPr/>
        </p:nvSpPr>
        <p:spPr bwMode="auto">
          <a:xfrm>
            <a:off x="7239000" y="3717925"/>
            <a:ext cx="1965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00B050"/>
                </a:solidFill>
                <a:latin typeface="Arial Narrow" panose="020B0606020202030204" pitchFamily="34" charset="0"/>
              </a:rPr>
              <a:t>sight</a:t>
            </a:r>
          </a:p>
        </p:txBody>
      </p:sp>
      <p:sp>
        <p:nvSpPr>
          <p:cNvPr id="20492" name="TextBox 13"/>
          <p:cNvSpPr txBox="1">
            <a:spLocks noChangeArrowheads="1"/>
          </p:cNvSpPr>
          <p:nvPr/>
        </p:nvSpPr>
        <p:spPr bwMode="auto">
          <a:xfrm>
            <a:off x="750887" y="679450"/>
            <a:ext cx="1257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dirty="0">
                <a:sym typeface="Wingdings" panose="05000000000000000000" pitchFamily="2" charset="2"/>
              </a:rPr>
              <a:t></a:t>
            </a:r>
            <a:r>
              <a:rPr lang="en-US" altLang="en-US" sz="1800" b="1" dirty="0"/>
              <a:t>FRONT </a:t>
            </a:r>
          </a:p>
        </p:txBody>
      </p:sp>
      <p:sp>
        <p:nvSpPr>
          <p:cNvPr id="20493" name="TextBox 14"/>
          <p:cNvSpPr txBox="1">
            <a:spLocks noChangeArrowheads="1"/>
          </p:cNvSpPr>
          <p:nvPr/>
        </p:nvSpPr>
        <p:spPr bwMode="auto">
          <a:xfrm>
            <a:off x="5524500" y="6188075"/>
            <a:ext cx="358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i="1" u="sng">
                <a:solidFill>
                  <a:srgbClr val="FF0000"/>
                </a:solidFill>
              </a:rPr>
              <a:t>Note: Just know main lobes  + prefrontal and cerebellum</a:t>
            </a:r>
          </a:p>
        </p:txBody>
      </p:sp>
      <p:sp>
        <p:nvSpPr>
          <p:cNvPr id="20494" name="TextBox 15"/>
          <p:cNvSpPr txBox="1">
            <a:spLocks noChangeArrowheads="1"/>
          </p:cNvSpPr>
          <p:nvPr/>
        </p:nvSpPr>
        <p:spPr bwMode="auto">
          <a:xfrm>
            <a:off x="182563" y="4573588"/>
            <a:ext cx="1098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00B050"/>
                </a:solidFill>
                <a:latin typeface="Arial Narrow" panose="020B0606020202030204" pitchFamily="34" charset="0"/>
              </a:rPr>
              <a:t>Analyses,                emotional               regulation</a:t>
            </a:r>
          </a:p>
        </p:txBody>
      </p:sp>
      <p:cxnSp>
        <p:nvCxnSpPr>
          <p:cNvPr id="20495" name="Straight Arrow Connector 2"/>
          <p:cNvCxnSpPr>
            <a:cxnSpLocks noChangeShapeType="1"/>
            <a:stCxn id="20494" idx="3"/>
          </p:cNvCxnSpPr>
          <p:nvPr/>
        </p:nvCxnSpPr>
        <p:spPr bwMode="auto">
          <a:xfrm>
            <a:off x="1281113" y="5035550"/>
            <a:ext cx="547687" cy="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96" name="Line 9"/>
          <p:cNvSpPr>
            <a:spLocks noChangeShapeType="1"/>
          </p:cNvSpPr>
          <p:nvPr/>
        </p:nvSpPr>
        <p:spPr bwMode="auto">
          <a:xfrm flipV="1">
            <a:off x="1828800" y="5356225"/>
            <a:ext cx="457200" cy="63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3" name="Straight Connector 2"/>
          <p:cNvCxnSpPr/>
          <p:nvPr/>
        </p:nvCxnSpPr>
        <p:spPr bwMode="auto">
          <a:xfrm>
            <a:off x="6858000" y="5867400"/>
            <a:ext cx="1066800" cy="0"/>
          </a:xfrm>
          <a:prstGeom prst="line">
            <a:avLst/>
          </a:prstGeom>
          <a:solidFill>
            <a:schemeClr val="accent1"/>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304800" y="6096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dirty="0">
                <a:solidFill>
                  <a:srgbClr val="3333FF"/>
                </a:solidFill>
                <a:latin typeface="Arial Narrow" panose="020B0606020202030204" pitchFamily="34" charset="0"/>
              </a:rPr>
              <a:t>Basal Ganglia </a:t>
            </a:r>
          </a:p>
        </p:txBody>
      </p:sp>
      <p:sp>
        <p:nvSpPr>
          <p:cNvPr id="2" name="TextBox 1"/>
          <p:cNvSpPr txBox="1"/>
          <p:nvPr/>
        </p:nvSpPr>
        <p:spPr>
          <a:xfrm>
            <a:off x="304800" y="4343400"/>
            <a:ext cx="8686800" cy="2246769"/>
          </a:xfrm>
          <a:prstGeom prst="rect">
            <a:avLst/>
          </a:prstGeom>
          <a:noFill/>
        </p:spPr>
        <p:txBody>
          <a:bodyPr wrap="square" rtlCol="0">
            <a:spAutoFit/>
          </a:bodyPr>
          <a:lstStyle/>
          <a:p>
            <a:r>
              <a:rPr lang="en-US" sz="2000" u="sng" dirty="0"/>
              <a:t>Basal Ganglia Job Description:</a:t>
            </a:r>
          </a:p>
          <a:p>
            <a:r>
              <a:rPr lang="en-US" sz="2000" dirty="0"/>
              <a:t>	1.  Muscle movement, procedural learning</a:t>
            </a:r>
          </a:p>
          <a:p>
            <a:r>
              <a:rPr lang="en-US" sz="2000" dirty="0"/>
              <a:t>	2.  Action selection:  Fight? Flight?, Focus on lecture or surf web?</a:t>
            </a:r>
          </a:p>
          <a:p>
            <a:r>
              <a:rPr lang="en-US" sz="2000" dirty="0"/>
              <a:t>	3.  Eye movements, cognition, emotion</a:t>
            </a:r>
          </a:p>
          <a:p>
            <a:endParaRPr lang="en-US" sz="2000" dirty="0"/>
          </a:p>
          <a:p>
            <a:r>
              <a:rPr lang="en-US" sz="2000" u="sng" dirty="0"/>
              <a:t>Damage leads to</a:t>
            </a:r>
            <a:r>
              <a:rPr lang="en-US" sz="2000" dirty="0"/>
              <a:t>:  Tourette Syndrome, Obsessive Compulsive Disorder, 			     Addiction, Parkinson’s Disease</a:t>
            </a:r>
          </a:p>
        </p:txBody>
      </p:sp>
      <p:pic>
        <p:nvPicPr>
          <p:cNvPr id="3" name="Picture 2"/>
          <p:cNvPicPr>
            <a:picLocks noChangeAspect="1"/>
          </p:cNvPicPr>
          <p:nvPr/>
        </p:nvPicPr>
        <p:blipFill>
          <a:blip r:embed="rId2"/>
          <a:stretch>
            <a:fillRect/>
          </a:stretch>
        </p:blipFill>
        <p:spPr>
          <a:xfrm>
            <a:off x="2667000" y="1676400"/>
            <a:ext cx="3952875" cy="20955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1143000" y="457200"/>
            <a:ext cx="731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Recticular Activating System (RAS)</a:t>
            </a:r>
          </a:p>
        </p:txBody>
      </p:sp>
      <p:sp>
        <p:nvSpPr>
          <p:cNvPr id="22531" name="Text Box 6"/>
          <p:cNvSpPr txBox="1">
            <a:spLocks noChangeArrowheads="1"/>
          </p:cNvSpPr>
          <p:nvPr/>
        </p:nvSpPr>
        <p:spPr bwMode="auto">
          <a:xfrm>
            <a:off x="0" y="2590800"/>
            <a:ext cx="3200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b="1">
                <a:latin typeface="Arial Narrow" panose="020B0606020202030204" pitchFamily="34" charset="0"/>
              </a:rPr>
              <a:t>RAS:                                      “Mr. Attention”</a:t>
            </a:r>
          </a:p>
        </p:txBody>
      </p:sp>
      <p:pic>
        <p:nvPicPr>
          <p:cNvPr id="22532" name="Picture 1"/>
          <p:cNvPicPr>
            <a:picLocks noChangeAspect="1"/>
          </p:cNvPicPr>
          <p:nvPr/>
        </p:nvPicPr>
        <p:blipFill>
          <a:blip r:embed="rId2">
            <a:extLst>
              <a:ext uri="{28A0092B-C50C-407E-A947-70E740481C1C}">
                <a14:useLocalDpi xmlns:a14="http://schemas.microsoft.com/office/drawing/2010/main" val="0"/>
              </a:ext>
            </a:extLst>
          </a:blip>
          <a:srcRect b="8659"/>
          <a:stretch>
            <a:fillRect/>
          </a:stretch>
        </p:blipFill>
        <p:spPr bwMode="auto">
          <a:xfrm>
            <a:off x="2895600" y="1081088"/>
            <a:ext cx="5207000" cy="356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6"/>
          <p:cNvSpPr txBox="1">
            <a:spLocks noChangeArrowheads="1"/>
          </p:cNvSpPr>
          <p:nvPr/>
        </p:nvSpPr>
        <p:spPr bwMode="auto">
          <a:xfrm>
            <a:off x="383309" y="5583714"/>
            <a:ext cx="37941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b="1" dirty="0">
                <a:latin typeface="Arial Narrow" panose="020B0606020202030204" pitchFamily="34" charset="0"/>
              </a:rPr>
              <a:t>Narcolepsy:  Disease of RAS</a:t>
            </a:r>
          </a:p>
        </p:txBody>
      </p:sp>
      <p:pic>
        <p:nvPicPr>
          <p:cNvPr id="2253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719638"/>
            <a:ext cx="39782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1" y="3857212"/>
            <a:ext cx="4216400" cy="1292662"/>
          </a:xfrm>
          <a:prstGeom prst="rect">
            <a:avLst/>
          </a:prstGeom>
          <a:noFill/>
        </p:spPr>
        <p:txBody>
          <a:bodyPr wrap="square" rtlCol="0">
            <a:spAutoFit/>
          </a:bodyPr>
          <a:lstStyle/>
          <a:p>
            <a:r>
              <a:rPr lang="en-US" u="sng" dirty="0"/>
              <a:t>RAS Governs Three states of arousal:</a:t>
            </a:r>
          </a:p>
          <a:p>
            <a:r>
              <a:rPr lang="en-US" sz="600" dirty="0"/>
              <a:t>   </a:t>
            </a:r>
          </a:p>
          <a:p>
            <a:r>
              <a:rPr lang="en-US" dirty="0"/>
              <a:t>   1.  Waking</a:t>
            </a:r>
          </a:p>
          <a:p>
            <a:r>
              <a:rPr lang="en-US" dirty="0"/>
              <a:t>   2.  Asleep (slow-wave sleep)</a:t>
            </a:r>
          </a:p>
          <a:p>
            <a:r>
              <a:rPr lang="en-US" dirty="0"/>
              <a:t>   3.  Asleep and dreaming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143000" y="457200"/>
            <a:ext cx="731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dirty="0">
                <a:solidFill>
                  <a:srgbClr val="3333FF"/>
                </a:solidFill>
                <a:latin typeface="Arial Narrow" panose="020B0606020202030204" pitchFamily="34" charset="0"/>
              </a:rPr>
              <a:t>Limbic System: Emotion Central</a:t>
            </a:r>
          </a:p>
        </p:txBody>
      </p:sp>
      <p:sp>
        <p:nvSpPr>
          <p:cNvPr id="23555" name="Text Box 7"/>
          <p:cNvSpPr txBox="1">
            <a:spLocks noChangeArrowheads="1"/>
          </p:cNvSpPr>
          <p:nvPr/>
        </p:nvSpPr>
        <p:spPr bwMode="auto">
          <a:xfrm>
            <a:off x="4648200" y="62484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b="1">
                <a:solidFill>
                  <a:srgbClr val="FF0000"/>
                </a:solidFill>
                <a:latin typeface="Arial Narrow" panose="020B0606020202030204" pitchFamily="34" charset="0"/>
              </a:rPr>
              <a:t>Limbic System:  “Mr. Emotion”</a:t>
            </a:r>
          </a:p>
        </p:txBody>
      </p:sp>
      <p:pic>
        <p:nvPicPr>
          <p:cNvPr id="2355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44073"/>
            <a:ext cx="5638800" cy="3612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778375" y="5562600"/>
            <a:ext cx="1966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FF0000"/>
                </a:solidFill>
                <a:latin typeface="Arial Narrow" panose="020B0606020202030204" pitchFamily="34" charset="0"/>
              </a:rPr>
              <a:t>Self-preservation, fight/flight</a:t>
            </a:r>
          </a:p>
        </p:txBody>
      </p:sp>
      <p:cxnSp>
        <p:nvCxnSpPr>
          <p:cNvPr id="23558" name="Straight Arrow Connector 4"/>
          <p:cNvCxnSpPr>
            <a:cxnSpLocks noChangeShapeType="1"/>
          </p:cNvCxnSpPr>
          <p:nvPr/>
        </p:nvCxnSpPr>
        <p:spPr bwMode="auto">
          <a:xfrm flipV="1">
            <a:off x="6172200" y="5181600"/>
            <a:ext cx="152400" cy="30480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59" name="Straight Arrow Connector 6"/>
          <p:cNvCxnSpPr>
            <a:cxnSpLocks noChangeShapeType="1"/>
          </p:cNvCxnSpPr>
          <p:nvPr/>
        </p:nvCxnSpPr>
        <p:spPr bwMode="auto">
          <a:xfrm flipH="1" flipV="1">
            <a:off x="4419600" y="5176838"/>
            <a:ext cx="457200" cy="449262"/>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a:spLocks noChangeArrowheads="1"/>
          </p:cNvSpPr>
          <p:nvPr/>
        </p:nvSpPr>
        <p:spPr bwMode="auto">
          <a:xfrm>
            <a:off x="1747838" y="1100138"/>
            <a:ext cx="19669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00B050"/>
                </a:solidFill>
                <a:latin typeface="Arial Narrow" panose="020B0606020202030204" pitchFamily="34" charset="0"/>
              </a:rPr>
              <a:t>Socially-relevant behavior</a:t>
            </a:r>
          </a:p>
        </p:txBody>
      </p:sp>
      <p:cxnSp>
        <p:nvCxnSpPr>
          <p:cNvPr id="23561" name="Straight Arrow Connector 9"/>
          <p:cNvCxnSpPr>
            <a:cxnSpLocks noChangeShapeType="1"/>
          </p:cNvCxnSpPr>
          <p:nvPr/>
        </p:nvCxnSpPr>
        <p:spPr bwMode="auto">
          <a:xfrm>
            <a:off x="3429000" y="1423988"/>
            <a:ext cx="990600" cy="252412"/>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62" name="Straight Arrow Connector 11"/>
          <p:cNvCxnSpPr>
            <a:cxnSpLocks noChangeShapeType="1"/>
          </p:cNvCxnSpPr>
          <p:nvPr/>
        </p:nvCxnSpPr>
        <p:spPr bwMode="auto">
          <a:xfrm>
            <a:off x="2730500" y="1441450"/>
            <a:ext cx="165100" cy="46990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63" name="TextBox 1"/>
          <p:cNvSpPr txBox="1">
            <a:spLocks noChangeArrowheads="1"/>
          </p:cNvSpPr>
          <p:nvPr/>
        </p:nvSpPr>
        <p:spPr bwMode="auto">
          <a:xfrm>
            <a:off x="228600" y="3027363"/>
            <a:ext cx="228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i="1">
                <a:solidFill>
                  <a:srgbClr val="00B050"/>
                </a:solidFill>
              </a:rPr>
              <a:t>Cognition, analyses, emotion regulation</a:t>
            </a:r>
          </a:p>
        </p:txBody>
      </p:sp>
      <p:sp>
        <p:nvSpPr>
          <p:cNvPr id="23564" name="TextBox 14"/>
          <p:cNvSpPr txBox="1">
            <a:spLocks noChangeArrowheads="1"/>
          </p:cNvSpPr>
          <p:nvPr/>
        </p:nvSpPr>
        <p:spPr bwMode="auto">
          <a:xfrm>
            <a:off x="484188" y="4576763"/>
            <a:ext cx="228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i="1">
                <a:solidFill>
                  <a:srgbClr val="00B050"/>
                </a:solidFill>
              </a:rPr>
              <a:t>Sense of smell</a:t>
            </a:r>
          </a:p>
        </p:txBody>
      </p:sp>
      <p:cxnSp>
        <p:nvCxnSpPr>
          <p:cNvPr id="23565" name="Straight Arrow Connector 9"/>
          <p:cNvCxnSpPr>
            <a:cxnSpLocks noChangeShapeType="1"/>
          </p:cNvCxnSpPr>
          <p:nvPr/>
        </p:nvCxnSpPr>
        <p:spPr bwMode="auto">
          <a:xfrm>
            <a:off x="2438400" y="3406775"/>
            <a:ext cx="152400" cy="354013"/>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66" name="Straight Arrow Connector 12"/>
          <p:cNvCxnSpPr>
            <a:cxnSpLocks noChangeShapeType="1"/>
            <a:endCxn id="23564" idx="3"/>
          </p:cNvCxnSpPr>
          <p:nvPr/>
        </p:nvCxnSpPr>
        <p:spPr bwMode="auto">
          <a:xfrm>
            <a:off x="2162175" y="4760913"/>
            <a:ext cx="608013" cy="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Picture 1"/>
          <p:cNvPicPr>
            <a:picLocks noChangeAspect="1"/>
          </p:cNvPicPr>
          <p:nvPr/>
        </p:nvPicPr>
        <p:blipFill>
          <a:blip r:embed="rId3"/>
          <a:stretch>
            <a:fillRect/>
          </a:stretch>
        </p:blipFill>
        <p:spPr>
          <a:xfrm>
            <a:off x="304800" y="5231606"/>
            <a:ext cx="1512254" cy="1308100"/>
          </a:xfrm>
          <a:prstGeom prst="rect">
            <a:avLst/>
          </a:prstGeom>
        </p:spPr>
      </p:pic>
      <p:sp>
        <p:nvSpPr>
          <p:cNvPr id="3" name="TextBox 2"/>
          <p:cNvSpPr txBox="1"/>
          <p:nvPr/>
        </p:nvSpPr>
        <p:spPr>
          <a:xfrm>
            <a:off x="152400" y="6368266"/>
            <a:ext cx="1708627" cy="338554"/>
          </a:xfrm>
          <a:prstGeom prst="rect">
            <a:avLst/>
          </a:prstGeom>
          <a:noFill/>
        </p:spPr>
        <p:txBody>
          <a:bodyPr wrap="square" rtlCol="0">
            <a:spAutoFit/>
          </a:bodyPr>
          <a:lstStyle/>
          <a:p>
            <a:r>
              <a:rPr lang="en-US" sz="1600" dirty="0"/>
              <a:t>Cingulate Gyrus</a:t>
            </a:r>
          </a:p>
        </p:txBody>
      </p:sp>
      <p:pic>
        <p:nvPicPr>
          <p:cNvPr id="4" name="Picture 3"/>
          <p:cNvPicPr>
            <a:picLocks noChangeAspect="1"/>
          </p:cNvPicPr>
          <p:nvPr/>
        </p:nvPicPr>
        <p:blipFill>
          <a:blip r:embed="rId4"/>
          <a:stretch>
            <a:fillRect/>
          </a:stretch>
        </p:blipFill>
        <p:spPr>
          <a:xfrm>
            <a:off x="2197582" y="5207690"/>
            <a:ext cx="1396036" cy="1209316"/>
          </a:xfrm>
          <a:prstGeom prst="rect">
            <a:avLst/>
          </a:prstGeom>
        </p:spPr>
      </p:pic>
      <p:sp>
        <p:nvSpPr>
          <p:cNvPr id="18" name="TextBox 17"/>
          <p:cNvSpPr txBox="1"/>
          <p:nvPr/>
        </p:nvSpPr>
        <p:spPr>
          <a:xfrm>
            <a:off x="2133600" y="6367046"/>
            <a:ext cx="1708627" cy="338554"/>
          </a:xfrm>
          <a:prstGeom prst="rect">
            <a:avLst/>
          </a:prstGeom>
          <a:noFill/>
        </p:spPr>
        <p:txBody>
          <a:bodyPr wrap="square" rtlCol="0">
            <a:spAutoFit/>
          </a:bodyPr>
          <a:lstStyle/>
          <a:p>
            <a:pPr algn="ctr"/>
            <a:r>
              <a:rPr lang="en-US" sz="1600" dirty="0"/>
              <a:t>Insula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07101F-F8D9-81B7-706D-5949532F77C9}"/>
              </a:ext>
            </a:extLst>
          </p:cNvPr>
          <p:cNvSpPr txBox="1"/>
          <p:nvPr/>
        </p:nvSpPr>
        <p:spPr>
          <a:xfrm>
            <a:off x="1371600" y="685800"/>
            <a:ext cx="6553200" cy="646331"/>
          </a:xfrm>
          <a:prstGeom prst="rect">
            <a:avLst/>
          </a:prstGeom>
          <a:noFill/>
        </p:spPr>
        <p:txBody>
          <a:bodyPr wrap="square" rtlCol="0">
            <a:spAutoFit/>
          </a:bodyPr>
          <a:lstStyle/>
          <a:p>
            <a:pPr algn="ctr"/>
            <a:r>
              <a:rPr lang="en-US" sz="3600" dirty="0">
                <a:solidFill>
                  <a:srgbClr val="0070C0"/>
                </a:solidFill>
              </a:rPr>
              <a:t>Attendance and House Rules</a:t>
            </a:r>
          </a:p>
        </p:txBody>
      </p:sp>
      <p:sp>
        <p:nvSpPr>
          <p:cNvPr id="5" name="TextBox 4">
            <a:extLst>
              <a:ext uri="{FF2B5EF4-FFF2-40B4-BE49-F238E27FC236}">
                <a16:creationId xmlns:a16="http://schemas.microsoft.com/office/drawing/2014/main" id="{2DA8CFF2-0B18-3C75-CFAB-D41BFBD86613}"/>
              </a:ext>
            </a:extLst>
          </p:cNvPr>
          <p:cNvSpPr txBox="1"/>
          <p:nvPr/>
        </p:nvSpPr>
        <p:spPr>
          <a:xfrm>
            <a:off x="228600" y="1374958"/>
            <a:ext cx="8763000" cy="4893647"/>
          </a:xfrm>
          <a:prstGeom prst="rect">
            <a:avLst/>
          </a:prstGeom>
          <a:noFill/>
        </p:spPr>
        <p:txBody>
          <a:bodyPr wrap="square" rtlCol="0">
            <a:spAutoFit/>
          </a:bodyPr>
          <a:lstStyle/>
          <a:p>
            <a:r>
              <a:rPr lang="en-US" sz="2400" b="1" dirty="0">
                <a:latin typeface="Arial Narrow" panose="020B0606020202030204" pitchFamily="34" charset="0"/>
              </a:rPr>
              <a:t>Attendance</a:t>
            </a:r>
            <a:r>
              <a:rPr lang="en-US" sz="2400" dirty="0">
                <a:latin typeface="Arial Narrow" panose="020B0606020202030204" pitchFamily="34" charset="0"/>
              </a:rPr>
              <a:t>:  </a:t>
            </a:r>
          </a:p>
          <a:p>
            <a:endParaRPr lang="en-US" sz="2400" dirty="0">
              <a:latin typeface="Arial Narrow" panose="020B0606020202030204" pitchFamily="34" charset="0"/>
            </a:endParaRPr>
          </a:p>
          <a:p>
            <a:r>
              <a:rPr lang="en-US" sz="2400" dirty="0">
                <a:latin typeface="Arial Narrow" panose="020B0606020202030204" pitchFamily="34" charset="0"/>
              </a:rPr>
              <a:t>	Taken at start of each class.  </a:t>
            </a:r>
          </a:p>
          <a:p>
            <a:r>
              <a:rPr lang="en-US" sz="2400" dirty="0">
                <a:latin typeface="Arial Narrow" panose="020B0606020202030204" pitchFamily="34" charset="0"/>
              </a:rPr>
              <a:t>	Three “free absences” for any reason, then they count, any reason.</a:t>
            </a:r>
          </a:p>
          <a:p>
            <a:endParaRPr lang="en-US" sz="2400" dirty="0">
              <a:latin typeface="Arial Narrow" panose="020B0606020202030204" pitchFamily="34" charset="0"/>
            </a:endParaRPr>
          </a:p>
          <a:p>
            <a:endParaRPr lang="en-US" sz="2400" dirty="0">
              <a:latin typeface="Arial Narrow" panose="020B0606020202030204" pitchFamily="34" charset="0"/>
            </a:endParaRPr>
          </a:p>
          <a:p>
            <a:endParaRPr lang="en-US" sz="2400" dirty="0">
              <a:latin typeface="Arial Narrow" panose="020B0606020202030204" pitchFamily="34" charset="0"/>
            </a:endParaRPr>
          </a:p>
          <a:p>
            <a:endParaRPr lang="en-US" sz="2400" dirty="0">
              <a:latin typeface="Arial Narrow" panose="020B0606020202030204" pitchFamily="34" charset="0"/>
            </a:endParaRPr>
          </a:p>
          <a:p>
            <a:r>
              <a:rPr lang="en-US" sz="2400" b="1" dirty="0">
                <a:latin typeface="Arial Narrow" panose="020B0606020202030204" pitchFamily="34" charset="0"/>
              </a:rPr>
              <a:t>Decorum    </a:t>
            </a:r>
          </a:p>
          <a:p>
            <a:endParaRPr lang="en-US" sz="2400" dirty="0">
              <a:latin typeface="Arial Narrow" panose="020B0606020202030204" pitchFamily="34" charset="0"/>
            </a:endParaRPr>
          </a:p>
          <a:p>
            <a:r>
              <a:rPr lang="en-US" sz="2400" dirty="0">
                <a:latin typeface="Arial Narrow" panose="020B0606020202030204" pitchFamily="34" charset="0"/>
              </a:rPr>
              <a:t>	1.  Cell phones/texting.  Please don’t</a:t>
            </a:r>
          </a:p>
          <a:p>
            <a:r>
              <a:rPr lang="en-US" sz="2400" dirty="0">
                <a:latin typeface="Arial Narrow" panose="020B0606020202030204" pitchFamily="34" charset="0"/>
              </a:rPr>
              <a:t>	2.  Taking notes on laptop, other device:  Please do!</a:t>
            </a:r>
          </a:p>
          <a:p>
            <a:r>
              <a:rPr lang="en-US" sz="2400" dirty="0">
                <a:latin typeface="Arial Narrow" panose="020B0606020202030204" pitchFamily="34" charset="0"/>
              </a:rPr>
              <a:t>	3.  Food and beverages:  Drinks OK, food not--distracting </a:t>
            </a:r>
          </a:p>
        </p:txBody>
      </p:sp>
      <p:pic>
        <p:nvPicPr>
          <p:cNvPr id="7" name="Picture 6">
            <a:extLst>
              <a:ext uri="{FF2B5EF4-FFF2-40B4-BE49-F238E27FC236}">
                <a16:creationId xmlns:a16="http://schemas.microsoft.com/office/drawing/2014/main" id="{77F46B47-9F56-D993-E562-735487BCBE09}"/>
              </a:ext>
            </a:extLst>
          </p:cNvPr>
          <p:cNvPicPr>
            <a:picLocks noChangeAspect="1"/>
          </p:cNvPicPr>
          <p:nvPr/>
        </p:nvPicPr>
        <p:blipFill>
          <a:blip r:embed="rId2"/>
          <a:stretch>
            <a:fillRect/>
          </a:stretch>
        </p:blipFill>
        <p:spPr>
          <a:xfrm>
            <a:off x="2495550" y="3384804"/>
            <a:ext cx="2076450" cy="1600200"/>
          </a:xfrm>
          <a:prstGeom prst="rect">
            <a:avLst/>
          </a:prstGeom>
        </p:spPr>
      </p:pic>
      <p:pic>
        <p:nvPicPr>
          <p:cNvPr id="9" name="Picture 8" descr="A plate of food with a fork and sauce&#10;&#10;Description automatically generated">
            <a:extLst>
              <a:ext uri="{FF2B5EF4-FFF2-40B4-BE49-F238E27FC236}">
                <a16:creationId xmlns:a16="http://schemas.microsoft.com/office/drawing/2014/main" id="{2D38BFB6-6ACF-B56B-CCB6-E20A273FEC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4286"/>
          <a:stretch/>
        </p:blipFill>
        <p:spPr>
          <a:xfrm>
            <a:off x="5181600" y="3486912"/>
            <a:ext cx="2309347" cy="1485900"/>
          </a:xfrm>
          <a:prstGeom prst="rect">
            <a:avLst/>
          </a:prstGeom>
        </p:spPr>
      </p:pic>
    </p:spTree>
    <p:extLst>
      <p:ext uri="{BB962C8B-B14F-4D97-AF65-F5344CB8AC3E}">
        <p14:creationId xmlns:p14="http://schemas.microsoft.com/office/powerpoint/2010/main" val="1711380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1447800" y="1828800"/>
            <a:ext cx="640080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600" b="1" dirty="0">
                <a:latin typeface="Arial Narrow" panose="020B0606020202030204" pitchFamily="34" charset="0"/>
              </a:rPr>
              <a:t>Function</a:t>
            </a:r>
            <a:r>
              <a:rPr lang="en-US" altLang="en-US" sz="2600" dirty="0">
                <a:latin typeface="Arial Narrow" panose="020B0606020202030204" pitchFamily="34" charset="0"/>
              </a:rPr>
              <a:t>:  Control of internal organs</a:t>
            </a:r>
          </a:p>
          <a:p>
            <a:pPr>
              <a:spcBef>
                <a:spcPct val="0"/>
              </a:spcBef>
              <a:buClrTx/>
              <a:buSzTx/>
              <a:buFontTx/>
              <a:buNone/>
            </a:pPr>
            <a:endParaRPr lang="en-US" altLang="en-US" sz="2600" dirty="0">
              <a:latin typeface="Arial Narrow" panose="020B0606020202030204" pitchFamily="34" charset="0"/>
            </a:endParaRPr>
          </a:p>
          <a:p>
            <a:pPr>
              <a:spcBef>
                <a:spcPct val="0"/>
              </a:spcBef>
              <a:buClrTx/>
              <a:buSzTx/>
              <a:buFontTx/>
              <a:buNone/>
            </a:pPr>
            <a:r>
              <a:rPr lang="en-US" altLang="en-US" sz="2600" b="1" dirty="0">
                <a:latin typeface="Arial Narrow" panose="020B0606020202030204" pitchFamily="34" charset="0"/>
              </a:rPr>
              <a:t>Sympathetic NS (NS = Nervous System)</a:t>
            </a:r>
          </a:p>
          <a:p>
            <a:pPr>
              <a:spcBef>
                <a:spcPct val="0"/>
              </a:spcBef>
              <a:buClrTx/>
              <a:buSzTx/>
              <a:buFontTx/>
              <a:buNone/>
            </a:pPr>
            <a:r>
              <a:rPr lang="en-US" altLang="en-US" sz="2600" dirty="0">
                <a:latin typeface="Arial Narrow" panose="020B0606020202030204" pitchFamily="34" charset="0"/>
              </a:rPr>
              <a:t>	a. Emergencies, emotions, hard work</a:t>
            </a:r>
          </a:p>
          <a:p>
            <a:pPr>
              <a:spcBef>
                <a:spcPct val="0"/>
              </a:spcBef>
              <a:buClrTx/>
              <a:buSzTx/>
              <a:buFontTx/>
              <a:buNone/>
            </a:pPr>
            <a:r>
              <a:rPr lang="en-US" altLang="en-US" sz="2600" dirty="0">
                <a:latin typeface="Arial Narrow" panose="020B0606020202030204" pitchFamily="34" charset="0"/>
              </a:rPr>
              <a:t>	b. Activated during stress</a:t>
            </a:r>
          </a:p>
          <a:p>
            <a:pPr>
              <a:spcBef>
                <a:spcPct val="0"/>
              </a:spcBef>
              <a:buClrTx/>
              <a:buSzTx/>
              <a:buFontTx/>
              <a:buNone/>
            </a:pPr>
            <a:r>
              <a:rPr lang="en-US" altLang="en-US" sz="2600" dirty="0">
                <a:latin typeface="Arial Narrow" panose="020B0606020202030204" pitchFamily="34" charset="0"/>
              </a:rPr>
              <a:t>	c. “Catabolic” = energy using</a:t>
            </a:r>
          </a:p>
          <a:p>
            <a:pPr>
              <a:spcBef>
                <a:spcPct val="0"/>
              </a:spcBef>
              <a:buClrTx/>
              <a:buSzTx/>
              <a:buFontTx/>
              <a:buNone/>
            </a:pPr>
            <a:endParaRPr lang="en-US" altLang="en-US" sz="2600" dirty="0">
              <a:latin typeface="Arial Narrow" panose="020B0606020202030204" pitchFamily="34" charset="0"/>
            </a:endParaRPr>
          </a:p>
          <a:p>
            <a:pPr>
              <a:spcBef>
                <a:spcPct val="0"/>
              </a:spcBef>
              <a:buClrTx/>
              <a:buSzTx/>
              <a:buFontTx/>
              <a:buNone/>
            </a:pPr>
            <a:r>
              <a:rPr lang="en-US" altLang="en-US" sz="2600" b="1" dirty="0">
                <a:latin typeface="Arial Narrow" panose="020B0606020202030204" pitchFamily="34" charset="0"/>
              </a:rPr>
              <a:t>Parasympathetic NS</a:t>
            </a:r>
          </a:p>
          <a:p>
            <a:pPr>
              <a:spcBef>
                <a:spcPct val="0"/>
              </a:spcBef>
              <a:buClrTx/>
              <a:buSzTx/>
              <a:buFontTx/>
              <a:buNone/>
            </a:pPr>
            <a:r>
              <a:rPr lang="en-US" altLang="en-US" sz="2600" dirty="0">
                <a:latin typeface="Arial Narrow" panose="020B0606020202030204" pitchFamily="34" charset="0"/>
              </a:rPr>
              <a:t>	a.  Controls organs during normal times</a:t>
            </a:r>
          </a:p>
          <a:p>
            <a:pPr>
              <a:spcBef>
                <a:spcPct val="0"/>
              </a:spcBef>
              <a:buClrTx/>
              <a:buSzTx/>
              <a:buFontTx/>
              <a:buNone/>
            </a:pPr>
            <a:r>
              <a:rPr lang="en-US" altLang="en-US" sz="2600" dirty="0">
                <a:latin typeface="Arial Narrow" panose="020B0606020202030204" pitchFamily="34" charset="0"/>
              </a:rPr>
              <a:t>	     (non emergencies)</a:t>
            </a:r>
          </a:p>
          <a:p>
            <a:pPr>
              <a:spcBef>
                <a:spcPct val="0"/>
              </a:spcBef>
              <a:buClrTx/>
              <a:buSzTx/>
              <a:buFontTx/>
              <a:buNone/>
            </a:pPr>
            <a:r>
              <a:rPr lang="en-US" altLang="en-US" sz="2600" dirty="0">
                <a:latin typeface="Arial Narrow" panose="020B0606020202030204" pitchFamily="34" charset="0"/>
              </a:rPr>
              <a:t>	b.  Antagonistic to sympathetic NS</a:t>
            </a:r>
          </a:p>
          <a:p>
            <a:pPr>
              <a:spcBef>
                <a:spcPct val="0"/>
              </a:spcBef>
              <a:buClrTx/>
              <a:buSzTx/>
              <a:buFontTx/>
              <a:buNone/>
            </a:pPr>
            <a:r>
              <a:rPr lang="en-US" altLang="en-US" sz="2600" dirty="0">
                <a:latin typeface="Arial Narrow" panose="020B0606020202030204" pitchFamily="34" charset="0"/>
              </a:rPr>
              <a:t>                 Restores homeostasis </a:t>
            </a:r>
          </a:p>
        </p:txBody>
      </p:sp>
      <p:sp>
        <p:nvSpPr>
          <p:cNvPr id="24579" name="Text Box 5"/>
          <p:cNvSpPr txBox="1">
            <a:spLocks noChangeArrowheads="1"/>
          </p:cNvSpPr>
          <p:nvPr/>
        </p:nvSpPr>
        <p:spPr bwMode="auto">
          <a:xfrm>
            <a:off x="1143000" y="762000"/>
            <a:ext cx="6629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4400">
                <a:solidFill>
                  <a:srgbClr val="3333FF"/>
                </a:solidFill>
                <a:latin typeface="Arial Narrow" panose="020B0606020202030204" pitchFamily="34" charset="0"/>
              </a:rPr>
              <a:t>Autonomic Nervous System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1143000" y="654050"/>
            <a:ext cx="731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Subsystems of Nervous System</a:t>
            </a:r>
          </a:p>
        </p:txBody>
      </p:sp>
      <p:pic>
        <p:nvPicPr>
          <p:cNvPr id="174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2525" y="1797050"/>
            <a:ext cx="3724275"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2" name="Text Box 6"/>
          <p:cNvSpPr txBox="1">
            <a:spLocks noChangeArrowheads="1"/>
          </p:cNvSpPr>
          <p:nvPr/>
        </p:nvSpPr>
        <p:spPr bwMode="auto">
          <a:xfrm>
            <a:off x="571500" y="1630363"/>
            <a:ext cx="35052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200">
                <a:latin typeface="Arial Narrow" panose="020B0606020202030204" pitchFamily="34" charset="0"/>
              </a:rPr>
              <a:t>Sensory (visual) to brain</a:t>
            </a:r>
          </a:p>
        </p:txBody>
      </p:sp>
      <p:sp>
        <p:nvSpPr>
          <p:cNvPr id="17413" name="Text Box 7"/>
          <p:cNvSpPr txBox="1">
            <a:spLocks noChangeArrowheads="1"/>
          </p:cNvSpPr>
          <p:nvPr/>
        </p:nvSpPr>
        <p:spPr bwMode="auto">
          <a:xfrm>
            <a:off x="571500" y="2544763"/>
            <a:ext cx="35052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200">
                <a:latin typeface="Arial Narrow" panose="020B0606020202030204" pitchFamily="34" charset="0"/>
              </a:rPr>
              <a:t>Brain to spinal cord</a:t>
            </a:r>
          </a:p>
        </p:txBody>
      </p:sp>
      <p:sp>
        <p:nvSpPr>
          <p:cNvPr id="17414" name="Text Box 8"/>
          <p:cNvSpPr txBox="1">
            <a:spLocks noChangeArrowheads="1"/>
          </p:cNvSpPr>
          <p:nvPr/>
        </p:nvSpPr>
        <p:spPr bwMode="auto">
          <a:xfrm>
            <a:off x="419100" y="3427413"/>
            <a:ext cx="17526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200">
                <a:latin typeface="Arial Narrow" panose="020B0606020202030204" pitchFamily="34" charset="0"/>
              </a:rPr>
              <a:t>Spinal cord to peripheral nerves</a:t>
            </a:r>
          </a:p>
        </p:txBody>
      </p:sp>
      <p:sp>
        <p:nvSpPr>
          <p:cNvPr id="17415" name="Text Box 9"/>
          <p:cNvSpPr txBox="1">
            <a:spLocks noChangeArrowheads="1"/>
          </p:cNvSpPr>
          <p:nvPr/>
        </p:nvSpPr>
        <p:spPr bwMode="auto">
          <a:xfrm>
            <a:off x="152400" y="5029200"/>
            <a:ext cx="2286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200">
                <a:latin typeface="Arial Narrow" panose="020B0606020202030204" pitchFamily="34" charset="0"/>
              </a:rPr>
              <a:t>Peripheral nerves to muscles</a:t>
            </a:r>
          </a:p>
        </p:txBody>
      </p:sp>
      <p:sp>
        <p:nvSpPr>
          <p:cNvPr id="17416" name="Text Box 10"/>
          <p:cNvSpPr txBox="1">
            <a:spLocks noChangeArrowheads="1"/>
          </p:cNvSpPr>
          <p:nvPr/>
        </p:nvSpPr>
        <p:spPr bwMode="auto">
          <a:xfrm>
            <a:off x="3009900" y="3429000"/>
            <a:ext cx="1752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200">
                <a:latin typeface="Arial Narrow" panose="020B0606020202030204" pitchFamily="34" charset="0"/>
              </a:rPr>
              <a:t>Autonomic NS</a:t>
            </a:r>
          </a:p>
        </p:txBody>
      </p:sp>
      <p:sp>
        <p:nvSpPr>
          <p:cNvPr id="17417" name="Text Box 11"/>
          <p:cNvSpPr txBox="1">
            <a:spLocks noChangeArrowheads="1"/>
          </p:cNvSpPr>
          <p:nvPr/>
        </p:nvSpPr>
        <p:spPr bwMode="auto">
          <a:xfrm>
            <a:off x="2667000" y="4237038"/>
            <a:ext cx="27432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200">
                <a:latin typeface="Arial Narrow" panose="020B0606020202030204" pitchFamily="34" charset="0"/>
              </a:rPr>
              <a:t>Sympathetic NS   Mobilize for action (fight/flight)</a:t>
            </a:r>
          </a:p>
        </p:txBody>
      </p:sp>
      <p:sp>
        <p:nvSpPr>
          <p:cNvPr id="17418" name="Text Box 12"/>
          <p:cNvSpPr txBox="1">
            <a:spLocks noChangeArrowheads="1"/>
          </p:cNvSpPr>
          <p:nvPr/>
        </p:nvSpPr>
        <p:spPr bwMode="auto">
          <a:xfrm>
            <a:off x="2514600" y="5761038"/>
            <a:ext cx="33528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200">
                <a:latin typeface="Arial Narrow" panose="020B0606020202030204" pitchFamily="34" charset="0"/>
              </a:rPr>
              <a:t>Parasympathetic NS    Restores to equilibrium after danger passed</a:t>
            </a:r>
          </a:p>
        </p:txBody>
      </p:sp>
      <p:sp>
        <p:nvSpPr>
          <p:cNvPr id="17419" name="Line 13"/>
          <p:cNvSpPr>
            <a:spLocks noChangeShapeType="1"/>
          </p:cNvSpPr>
          <p:nvPr/>
        </p:nvSpPr>
        <p:spPr bwMode="auto">
          <a:xfrm>
            <a:off x="2286000" y="21336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0" name="Line 14"/>
          <p:cNvSpPr>
            <a:spLocks noChangeShapeType="1"/>
          </p:cNvSpPr>
          <p:nvPr/>
        </p:nvSpPr>
        <p:spPr bwMode="auto">
          <a:xfrm>
            <a:off x="1219200" y="46482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1" name="Line 15"/>
          <p:cNvSpPr>
            <a:spLocks noChangeShapeType="1"/>
          </p:cNvSpPr>
          <p:nvPr/>
        </p:nvSpPr>
        <p:spPr bwMode="auto">
          <a:xfrm flipH="1">
            <a:off x="1371600" y="2971800"/>
            <a:ext cx="914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2" name="Line 16"/>
          <p:cNvSpPr>
            <a:spLocks noChangeShapeType="1"/>
          </p:cNvSpPr>
          <p:nvPr/>
        </p:nvSpPr>
        <p:spPr bwMode="auto">
          <a:xfrm>
            <a:off x="2438400" y="2971800"/>
            <a:ext cx="1295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3" name="Line 17"/>
          <p:cNvSpPr>
            <a:spLocks noChangeShapeType="1"/>
          </p:cNvSpPr>
          <p:nvPr/>
        </p:nvSpPr>
        <p:spPr bwMode="auto">
          <a:xfrm>
            <a:off x="3886200" y="38862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4" name="Line 18"/>
          <p:cNvSpPr>
            <a:spLocks noChangeShapeType="1"/>
          </p:cNvSpPr>
          <p:nvPr/>
        </p:nvSpPr>
        <p:spPr bwMode="auto">
          <a:xfrm>
            <a:off x="3962400" y="54102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5" name="TextBox 1"/>
          <p:cNvSpPr txBox="1">
            <a:spLocks noChangeArrowheads="1"/>
          </p:cNvSpPr>
          <p:nvPr/>
        </p:nvSpPr>
        <p:spPr bwMode="auto">
          <a:xfrm>
            <a:off x="5359400" y="379095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i="1" dirty="0">
                <a:solidFill>
                  <a:srgbClr val="00B0F0"/>
                </a:solidFill>
              </a:rPr>
              <a:t>Parallel Parking in Jersey City</a:t>
            </a:r>
          </a:p>
        </p:txBody>
      </p:sp>
    </p:spTree>
    <p:extLst>
      <p:ext uri="{BB962C8B-B14F-4D97-AF65-F5344CB8AC3E}">
        <p14:creationId xmlns:p14="http://schemas.microsoft.com/office/powerpoint/2010/main" val="458061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152400" y="501650"/>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Diseases and Dysfunctions of the Nervous System</a:t>
            </a:r>
          </a:p>
        </p:txBody>
      </p:sp>
      <p:sp>
        <p:nvSpPr>
          <p:cNvPr id="26627" name="Text Box 5"/>
          <p:cNvSpPr txBox="1">
            <a:spLocks noChangeArrowheads="1"/>
          </p:cNvSpPr>
          <p:nvPr/>
        </p:nvSpPr>
        <p:spPr bwMode="auto">
          <a:xfrm>
            <a:off x="304800" y="1371600"/>
            <a:ext cx="8382000" cy="498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600" b="1" dirty="0">
                <a:latin typeface="Arial Narrow" panose="020B0606020202030204" pitchFamily="34" charset="0"/>
              </a:rPr>
              <a:t>Epilepsy: </a:t>
            </a:r>
            <a:r>
              <a:rPr lang="en-US" altLang="en-US" sz="2600" dirty="0">
                <a:latin typeface="Arial Narrow" panose="020B0606020202030204" pitchFamily="34" charset="0"/>
              </a:rPr>
              <a:t>		</a:t>
            </a:r>
            <a:r>
              <a:rPr lang="en-US" altLang="en-US" sz="2600" u="sng" dirty="0">
                <a:latin typeface="Arial Narrow" panose="020B0606020202030204" pitchFamily="34" charset="0"/>
              </a:rPr>
              <a:t>Cause</a:t>
            </a:r>
            <a:r>
              <a:rPr lang="en-US" altLang="en-US" sz="2600" dirty="0">
                <a:latin typeface="Arial Narrow" panose="020B0606020202030204" pitchFamily="34" charset="0"/>
              </a:rPr>
              <a:t>:  idiopathic (no known cause)</a:t>
            </a:r>
          </a:p>
          <a:p>
            <a:pPr>
              <a:spcBef>
                <a:spcPct val="0"/>
              </a:spcBef>
              <a:buClrTx/>
              <a:buSzTx/>
              <a:buFontTx/>
              <a:buNone/>
            </a:pPr>
            <a:r>
              <a:rPr lang="en-US" altLang="en-US" sz="2600" dirty="0">
                <a:latin typeface="Arial Narrow" panose="020B0606020202030204" pitchFamily="34" charset="0"/>
              </a:rPr>
              <a:t>			</a:t>
            </a:r>
            <a:r>
              <a:rPr lang="en-US" altLang="en-US" sz="2600" u="sng" dirty="0">
                <a:latin typeface="Arial Narrow" panose="020B0606020202030204" pitchFamily="34" charset="0"/>
              </a:rPr>
              <a:t>Suspects</a:t>
            </a:r>
            <a:r>
              <a:rPr lang="en-US" altLang="en-US" sz="2600" dirty="0">
                <a:latin typeface="Arial Narrow" panose="020B0606020202030204" pitchFamily="34" charset="0"/>
              </a:rPr>
              <a:t>:  head injury, disease, genes</a:t>
            </a:r>
          </a:p>
          <a:p>
            <a:pPr>
              <a:spcBef>
                <a:spcPct val="0"/>
              </a:spcBef>
              <a:buClrTx/>
              <a:buSzTx/>
              <a:buFontTx/>
              <a:buNone/>
            </a:pPr>
            <a:r>
              <a:rPr lang="en-US" altLang="en-US" sz="2600" dirty="0">
                <a:latin typeface="Arial Narrow" panose="020B0606020202030204" pitchFamily="34" charset="0"/>
              </a:rPr>
              <a:t>			</a:t>
            </a:r>
            <a:r>
              <a:rPr lang="en-US" altLang="en-US" sz="2600" u="sng" dirty="0">
                <a:latin typeface="Arial Narrow" panose="020B0606020202030204" pitchFamily="34" charset="0"/>
              </a:rPr>
              <a:t>Symptoms</a:t>
            </a:r>
            <a:r>
              <a:rPr lang="en-US" altLang="en-US" sz="2600" dirty="0">
                <a:latin typeface="Arial Narrow" panose="020B0606020202030204" pitchFamily="34" charset="0"/>
              </a:rPr>
              <a:t>:  seizures </a:t>
            </a:r>
          </a:p>
          <a:p>
            <a:pPr>
              <a:spcBef>
                <a:spcPct val="0"/>
              </a:spcBef>
              <a:buClrTx/>
              <a:buSzTx/>
              <a:buFontTx/>
              <a:buNone/>
            </a:pPr>
            <a:r>
              <a:rPr lang="en-US" altLang="en-US" sz="2600" dirty="0">
                <a:latin typeface="Arial Narrow" panose="020B0606020202030204" pitchFamily="34" charset="0"/>
              </a:rPr>
              <a:t>			</a:t>
            </a:r>
            <a:r>
              <a:rPr lang="en-US" altLang="en-US" sz="2600" u="sng" dirty="0">
                <a:latin typeface="Arial Narrow" panose="020B0606020202030204" pitchFamily="34" charset="0"/>
              </a:rPr>
              <a:t>Treatment</a:t>
            </a:r>
            <a:r>
              <a:rPr lang="en-US" altLang="en-US" sz="2600" dirty="0">
                <a:latin typeface="Arial Narrow" panose="020B0606020202030204" pitchFamily="34" charset="0"/>
              </a:rPr>
              <a:t>:  Minimal, surgery, drugs</a:t>
            </a:r>
          </a:p>
          <a:p>
            <a:pPr>
              <a:spcBef>
                <a:spcPct val="0"/>
              </a:spcBef>
              <a:buClrTx/>
              <a:buSzTx/>
              <a:buFontTx/>
              <a:buNone/>
            </a:pPr>
            <a:endParaRPr lang="en-US" altLang="en-US" sz="1600" dirty="0">
              <a:latin typeface="Arial Narrow" panose="020B0606020202030204" pitchFamily="34" charset="0"/>
            </a:endParaRPr>
          </a:p>
          <a:p>
            <a:pPr>
              <a:spcBef>
                <a:spcPct val="0"/>
              </a:spcBef>
              <a:buClrTx/>
              <a:buSzTx/>
              <a:buFontTx/>
              <a:buNone/>
            </a:pPr>
            <a:r>
              <a:rPr lang="en-US" altLang="en-US" sz="2600" b="1" dirty="0">
                <a:latin typeface="Arial Narrow" panose="020B0606020202030204" pitchFamily="34" charset="0"/>
              </a:rPr>
              <a:t>Cerebral palsy</a:t>
            </a:r>
            <a:r>
              <a:rPr lang="en-US" altLang="en-US" sz="2600" dirty="0">
                <a:latin typeface="Arial Narrow" panose="020B0606020202030204" pitchFamily="34" charset="0"/>
              </a:rPr>
              <a:t>	</a:t>
            </a:r>
            <a:r>
              <a:rPr lang="en-US" altLang="en-US" sz="2600" u="sng" dirty="0">
                <a:latin typeface="Arial Narrow" panose="020B0606020202030204" pitchFamily="34" charset="0"/>
              </a:rPr>
              <a:t>Cause</a:t>
            </a:r>
            <a:r>
              <a:rPr lang="en-US" altLang="en-US" sz="2600" dirty="0">
                <a:latin typeface="Arial Narrow" panose="020B0606020202030204" pitchFamily="34" charset="0"/>
              </a:rPr>
              <a:t>:  Air-flow restricted at birth</a:t>
            </a:r>
          </a:p>
          <a:p>
            <a:pPr>
              <a:spcBef>
                <a:spcPct val="0"/>
              </a:spcBef>
              <a:buClrTx/>
              <a:buSzTx/>
              <a:buFontTx/>
              <a:buNone/>
            </a:pPr>
            <a:r>
              <a:rPr lang="en-US" altLang="en-US" sz="2600" dirty="0">
                <a:latin typeface="Arial Narrow" panose="020B0606020202030204" pitchFamily="34" charset="0"/>
              </a:rPr>
              <a:t>			</a:t>
            </a:r>
            <a:r>
              <a:rPr lang="en-US" altLang="en-US" sz="2600" u="sng" dirty="0">
                <a:latin typeface="Arial Narrow" panose="020B0606020202030204" pitchFamily="34" charset="0"/>
              </a:rPr>
              <a:t>Symptoms</a:t>
            </a:r>
            <a:r>
              <a:rPr lang="en-US" altLang="en-US" sz="2600" dirty="0">
                <a:latin typeface="Arial Narrow" panose="020B0606020202030204" pitchFamily="34" charset="0"/>
              </a:rPr>
              <a:t>:  Motor control impaired					        Mental deficiencies</a:t>
            </a:r>
          </a:p>
          <a:p>
            <a:pPr>
              <a:spcBef>
                <a:spcPct val="0"/>
              </a:spcBef>
              <a:buClrTx/>
              <a:buSzTx/>
              <a:buFontTx/>
              <a:buNone/>
            </a:pPr>
            <a:endParaRPr lang="en-US" altLang="en-US" sz="1600" dirty="0">
              <a:latin typeface="Arial Narrow" panose="020B0606020202030204" pitchFamily="34" charset="0"/>
            </a:endParaRPr>
          </a:p>
          <a:p>
            <a:pPr>
              <a:spcBef>
                <a:spcPct val="0"/>
              </a:spcBef>
              <a:buClrTx/>
              <a:buSzTx/>
              <a:buFontTx/>
              <a:buNone/>
            </a:pPr>
            <a:r>
              <a:rPr lang="en-US" altLang="en-US" sz="2600" b="1" dirty="0">
                <a:latin typeface="Arial Narrow" panose="020B0606020202030204" pitchFamily="34" charset="0"/>
              </a:rPr>
              <a:t>Multiple sclerosis</a:t>
            </a:r>
            <a:r>
              <a:rPr lang="en-US" altLang="en-US" sz="2600" dirty="0">
                <a:latin typeface="Arial Narrow" panose="020B0606020202030204" pitchFamily="34" charset="0"/>
              </a:rPr>
              <a:t>	</a:t>
            </a:r>
            <a:r>
              <a:rPr lang="en-US" altLang="en-US" sz="2600" u="sng" dirty="0">
                <a:latin typeface="Arial Narrow" panose="020B0606020202030204" pitchFamily="34" charset="0"/>
              </a:rPr>
              <a:t>Cause:</a:t>
            </a:r>
            <a:r>
              <a:rPr lang="en-US" altLang="en-US" sz="2600" dirty="0">
                <a:latin typeface="Arial Narrow" panose="020B0606020202030204" pitchFamily="34" charset="0"/>
              </a:rPr>
              <a:t>	Myelin degeneration, auto-immune</a:t>
            </a:r>
          </a:p>
          <a:p>
            <a:pPr>
              <a:spcBef>
                <a:spcPct val="0"/>
              </a:spcBef>
              <a:buClrTx/>
              <a:buSzTx/>
              <a:buFontTx/>
              <a:buNone/>
            </a:pPr>
            <a:r>
              <a:rPr lang="en-US" altLang="en-US" sz="2600" dirty="0">
                <a:latin typeface="Arial Narrow" panose="020B0606020202030204" pitchFamily="34" charset="0"/>
              </a:rPr>
              <a:t>			</a:t>
            </a:r>
            <a:r>
              <a:rPr lang="en-US" altLang="en-US" sz="2600" u="sng" dirty="0">
                <a:latin typeface="Arial Narrow" panose="020B0606020202030204" pitchFamily="34" charset="0"/>
              </a:rPr>
              <a:t>Symptoms</a:t>
            </a:r>
            <a:r>
              <a:rPr lang="en-US" altLang="en-US" sz="2600" dirty="0">
                <a:latin typeface="Arial Narrow" panose="020B0606020202030204" pitchFamily="34" charset="0"/>
              </a:rPr>
              <a:t>:  Body control loss, fatigue</a:t>
            </a:r>
          </a:p>
          <a:p>
            <a:pPr>
              <a:spcBef>
                <a:spcPct val="0"/>
              </a:spcBef>
              <a:buClrTx/>
              <a:buSzTx/>
              <a:buFontTx/>
              <a:buNone/>
            </a:pPr>
            <a:r>
              <a:rPr lang="en-US" altLang="en-US" sz="2600" dirty="0">
                <a:latin typeface="Arial Narrow" panose="020B0606020202030204" pitchFamily="34" charset="0"/>
              </a:rPr>
              <a:t>			</a:t>
            </a:r>
            <a:r>
              <a:rPr lang="en-US" altLang="en-US" sz="2600" u="sng" dirty="0">
                <a:latin typeface="Arial Narrow" panose="020B0606020202030204" pitchFamily="34" charset="0"/>
              </a:rPr>
              <a:t>Treatment:</a:t>
            </a:r>
            <a:r>
              <a:rPr lang="en-US" altLang="en-US" sz="2600" dirty="0">
                <a:latin typeface="Arial Narrow" panose="020B0606020202030204" pitchFamily="34" charset="0"/>
              </a:rPr>
              <a:t>  Maybe stem cell</a:t>
            </a:r>
          </a:p>
          <a:p>
            <a:pPr>
              <a:spcBef>
                <a:spcPct val="0"/>
              </a:spcBef>
              <a:buClrTx/>
              <a:buSzTx/>
              <a:buFontTx/>
              <a:buNone/>
            </a:pPr>
            <a:r>
              <a:rPr lang="en-US" altLang="en-US" sz="1600" dirty="0">
                <a:latin typeface="Arial Narrow" panose="020B0606020202030204" pitchFamily="34" charset="0"/>
              </a:rPr>
              <a:t> </a:t>
            </a:r>
            <a:r>
              <a:rPr lang="en-US" altLang="en-US" sz="2600" dirty="0">
                <a:latin typeface="Arial Narrow" panose="020B0606020202030204" pitchFamily="34" charset="0"/>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152400" y="501650"/>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Diseases and Dysfunctions of the Nervous System</a:t>
            </a:r>
          </a:p>
        </p:txBody>
      </p:sp>
      <p:sp>
        <p:nvSpPr>
          <p:cNvPr id="27651" name="Text Box 5"/>
          <p:cNvSpPr txBox="1">
            <a:spLocks noChangeArrowheads="1"/>
          </p:cNvSpPr>
          <p:nvPr/>
        </p:nvSpPr>
        <p:spPr bwMode="auto">
          <a:xfrm>
            <a:off x="304800" y="1371600"/>
            <a:ext cx="8382000"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600" dirty="0">
              <a:latin typeface="Arial Narrow" panose="020B0606020202030204" pitchFamily="34" charset="0"/>
            </a:endParaRPr>
          </a:p>
          <a:p>
            <a:pPr>
              <a:spcBef>
                <a:spcPct val="0"/>
              </a:spcBef>
              <a:buClrTx/>
              <a:buSzTx/>
              <a:buFontTx/>
              <a:buNone/>
            </a:pPr>
            <a:r>
              <a:rPr lang="en-US" altLang="en-US" sz="2600" dirty="0">
                <a:latin typeface="Arial Narrow" panose="020B0606020202030204" pitchFamily="34" charset="0"/>
              </a:rPr>
              <a:t> </a:t>
            </a:r>
            <a:endParaRPr lang="en-US" altLang="en-US" sz="1600" dirty="0">
              <a:latin typeface="Arial Narrow" panose="020B0606020202030204" pitchFamily="34" charset="0"/>
            </a:endParaRPr>
          </a:p>
          <a:p>
            <a:pPr>
              <a:spcBef>
                <a:spcPct val="0"/>
              </a:spcBef>
              <a:buClrTx/>
              <a:buSzTx/>
              <a:buFontTx/>
              <a:buNone/>
            </a:pPr>
            <a:r>
              <a:rPr lang="en-US" altLang="en-US" sz="2600" b="1" dirty="0">
                <a:latin typeface="Arial Narrow" panose="020B0606020202030204" pitchFamily="34" charset="0"/>
              </a:rPr>
              <a:t>Alzheimer's Disease</a:t>
            </a:r>
            <a:r>
              <a:rPr lang="en-US" altLang="en-US" sz="2600" dirty="0">
                <a:latin typeface="Arial Narrow" panose="020B0606020202030204" pitchFamily="34" charset="0"/>
              </a:rPr>
              <a:t>:      </a:t>
            </a:r>
            <a:r>
              <a:rPr lang="en-US" altLang="en-US" sz="2600" u="sng" dirty="0">
                <a:latin typeface="Arial Narrow" panose="020B0606020202030204" pitchFamily="34" charset="0"/>
              </a:rPr>
              <a:t>Cause:</a:t>
            </a:r>
            <a:r>
              <a:rPr lang="en-US" altLang="en-US" sz="2600" dirty="0">
                <a:latin typeface="Arial Narrow" panose="020B0606020202030204" pitchFamily="34" charset="0"/>
              </a:rPr>
              <a:t>  Plaque buildup</a:t>
            </a:r>
          </a:p>
          <a:p>
            <a:pPr>
              <a:spcBef>
                <a:spcPct val="0"/>
              </a:spcBef>
              <a:buClrTx/>
              <a:buSzTx/>
              <a:buFontTx/>
              <a:buNone/>
            </a:pPr>
            <a:r>
              <a:rPr lang="en-US" altLang="en-US" sz="2600" dirty="0">
                <a:latin typeface="Arial Narrow" panose="020B0606020202030204" pitchFamily="34" charset="0"/>
              </a:rPr>
              <a:t>			     </a:t>
            </a:r>
            <a:r>
              <a:rPr lang="en-US" altLang="en-US" sz="2600" u="sng" dirty="0">
                <a:latin typeface="Arial Narrow" panose="020B0606020202030204" pitchFamily="34" charset="0"/>
              </a:rPr>
              <a:t>Symptoms</a:t>
            </a:r>
            <a:r>
              <a:rPr lang="en-US" altLang="en-US" sz="2600" dirty="0">
                <a:latin typeface="Arial Narrow" panose="020B0606020202030204" pitchFamily="34" charset="0"/>
              </a:rPr>
              <a:t>:  Cognitive degeneration</a:t>
            </a:r>
          </a:p>
          <a:p>
            <a:pPr>
              <a:spcBef>
                <a:spcPct val="0"/>
              </a:spcBef>
              <a:buClrTx/>
              <a:buSzTx/>
              <a:buFontTx/>
              <a:buNone/>
            </a:pPr>
            <a:endParaRPr lang="en-US" altLang="en-US" sz="1600" dirty="0">
              <a:latin typeface="Arial Narrow" panose="020B0606020202030204" pitchFamily="34" charset="0"/>
            </a:endParaRPr>
          </a:p>
          <a:p>
            <a:pPr>
              <a:spcBef>
                <a:spcPct val="0"/>
              </a:spcBef>
              <a:buClrTx/>
              <a:buSzTx/>
              <a:buFontTx/>
              <a:buNone/>
            </a:pPr>
            <a:r>
              <a:rPr lang="en-US" altLang="en-US" sz="2600" b="1" dirty="0">
                <a:latin typeface="Arial Narrow" panose="020B0606020202030204" pitchFamily="34" charset="0"/>
              </a:rPr>
              <a:t>Paraplegia:</a:t>
            </a:r>
            <a:r>
              <a:rPr lang="en-US" altLang="en-US" sz="2600" dirty="0">
                <a:latin typeface="Arial Narrow" panose="020B0606020202030204" pitchFamily="34" charset="0"/>
              </a:rPr>
              <a:t>		     </a:t>
            </a:r>
            <a:r>
              <a:rPr lang="en-US" altLang="en-US" sz="2600" u="sng" dirty="0">
                <a:latin typeface="Arial Narrow" panose="020B0606020202030204" pitchFamily="34" charset="0"/>
              </a:rPr>
              <a:t>Cause</a:t>
            </a:r>
            <a:r>
              <a:rPr lang="en-US" altLang="en-US" sz="2600" dirty="0">
                <a:latin typeface="Arial Narrow" panose="020B0606020202030204" pitchFamily="34" charset="0"/>
              </a:rPr>
              <a:t>:  Spinal cord injury</a:t>
            </a:r>
          </a:p>
          <a:p>
            <a:pPr>
              <a:spcBef>
                <a:spcPct val="0"/>
              </a:spcBef>
              <a:buClrTx/>
              <a:buSzTx/>
              <a:buFontTx/>
              <a:buNone/>
            </a:pPr>
            <a:r>
              <a:rPr lang="en-US" altLang="en-US" sz="2600" dirty="0">
                <a:latin typeface="Arial Narrow" panose="020B0606020202030204" pitchFamily="34" charset="0"/>
              </a:rPr>
              <a:t>			     </a:t>
            </a:r>
            <a:r>
              <a:rPr lang="en-US" altLang="en-US" sz="2600" u="sng" dirty="0">
                <a:latin typeface="Arial Narrow" panose="020B0606020202030204" pitchFamily="34" charset="0"/>
              </a:rPr>
              <a:t>Symptoms</a:t>
            </a:r>
            <a:r>
              <a:rPr lang="en-US" altLang="en-US" sz="2600" dirty="0">
                <a:latin typeface="Arial Narrow" panose="020B0606020202030204" pitchFamily="34" charset="0"/>
              </a:rPr>
              <a:t>: Paralysis of lower limbs</a:t>
            </a:r>
          </a:p>
          <a:p>
            <a:pPr>
              <a:spcBef>
                <a:spcPct val="0"/>
              </a:spcBef>
              <a:buClrTx/>
              <a:buSzTx/>
              <a:buFontTx/>
              <a:buNone/>
            </a:pPr>
            <a:endParaRPr lang="en-US" altLang="en-US" sz="1600" dirty="0">
              <a:latin typeface="Arial Narrow" panose="020B0606020202030204" pitchFamily="34" charset="0"/>
            </a:endParaRPr>
          </a:p>
          <a:p>
            <a:pPr>
              <a:spcBef>
                <a:spcPct val="0"/>
              </a:spcBef>
              <a:buClrTx/>
              <a:buSzTx/>
              <a:buFontTx/>
              <a:buNone/>
            </a:pPr>
            <a:r>
              <a:rPr lang="en-US" altLang="en-US" sz="2600" b="1" dirty="0">
                <a:latin typeface="Arial Narrow" panose="020B0606020202030204" pitchFamily="34" charset="0"/>
              </a:rPr>
              <a:t>Quadriplegia</a:t>
            </a:r>
            <a:r>
              <a:rPr lang="en-US" altLang="en-US" sz="2600" dirty="0">
                <a:latin typeface="Arial Narrow" panose="020B0606020202030204" pitchFamily="34" charset="0"/>
              </a:rPr>
              <a:t>		     </a:t>
            </a:r>
            <a:r>
              <a:rPr lang="en-US" altLang="en-US" sz="2600" u="sng" dirty="0">
                <a:latin typeface="Arial Narrow" panose="020B0606020202030204" pitchFamily="34" charset="0"/>
              </a:rPr>
              <a:t>Cause</a:t>
            </a:r>
            <a:r>
              <a:rPr lang="en-US" altLang="en-US" sz="2600" dirty="0">
                <a:latin typeface="Arial Narrow" panose="020B0606020202030204" pitchFamily="34" charset="0"/>
              </a:rPr>
              <a:t>:  Spinal cord injury</a:t>
            </a:r>
          </a:p>
          <a:p>
            <a:pPr>
              <a:spcBef>
                <a:spcPct val="0"/>
              </a:spcBef>
              <a:buClrTx/>
              <a:buSzTx/>
              <a:buFontTx/>
              <a:buNone/>
            </a:pPr>
            <a:r>
              <a:rPr lang="en-US" altLang="en-US" sz="2600" dirty="0">
                <a:latin typeface="Arial Narrow" panose="020B0606020202030204" pitchFamily="34" charset="0"/>
              </a:rPr>
              <a:t>			     </a:t>
            </a:r>
            <a:r>
              <a:rPr lang="en-US" altLang="en-US" sz="2600" u="sng" dirty="0">
                <a:latin typeface="Arial Narrow" panose="020B0606020202030204" pitchFamily="34" charset="0"/>
              </a:rPr>
              <a:t>Symptoms</a:t>
            </a:r>
            <a:r>
              <a:rPr lang="en-US" altLang="en-US" sz="2600" dirty="0">
                <a:latin typeface="Arial Narrow" panose="020B0606020202030204" pitchFamily="34" charset="0"/>
              </a:rPr>
              <a:t>: Paralysis of all limbs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990600" y="533400"/>
            <a:ext cx="746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Endocrine System</a:t>
            </a:r>
          </a:p>
        </p:txBody>
      </p:sp>
      <p:pic>
        <p:nvPicPr>
          <p:cNvPr id="28675" name="Picture 7" descr="http://www.gentlegiant.co.uk/endocrin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63" y="1143000"/>
            <a:ext cx="43021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8"/>
          <p:cNvSpPr txBox="1">
            <a:spLocks noChangeArrowheads="1"/>
          </p:cNvSpPr>
          <p:nvPr/>
        </p:nvSpPr>
        <p:spPr bwMode="auto">
          <a:xfrm>
            <a:off x="4646573" y="2057400"/>
            <a:ext cx="43434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200" dirty="0">
                <a:latin typeface="Arial Narrow" panose="020B0606020202030204" pitchFamily="34" charset="0"/>
              </a:rPr>
              <a:t>Endocrine collaborates with NS</a:t>
            </a:r>
          </a:p>
          <a:p>
            <a:pPr>
              <a:spcBef>
                <a:spcPct val="50000"/>
              </a:spcBef>
              <a:buClrTx/>
              <a:buSzTx/>
              <a:buFontTx/>
              <a:buNone/>
            </a:pPr>
            <a:r>
              <a:rPr lang="en-US" altLang="en-US" sz="2200" dirty="0">
                <a:latin typeface="Arial Narrow" panose="020B0606020202030204" pitchFamily="34" charset="0"/>
              </a:rPr>
              <a:t>	</a:t>
            </a:r>
            <a:r>
              <a:rPr lang="en-US" altLang="en-US" sz="2200" b="1" dirty="0">
                <a:latin typeface="Arial Narrow" panose="020B0606020202030204" pitchFamily="34" charset="0"/>
              </a:rPr>
              <a:t>NS</a:t>
            </a:r>
            <a:r>
              <a:rPr lang="en-US" altLang="en-US" sz="2200" dirty="0">
                <a:latin typeface="Arial Narrow" panose="020B0606020202030204" pitchFamily="34" charset="0"/>
              </a:rPr>
              <a:t> – Fast, short acting 		</a:t>
            </a:r>
            <a:r>
              <a:rPr lang="en-US" altLang="en-US" sz="2200" b="1" dirty="0">
                <a:latin typeface="Arial Narrow" panose="020B0606020202030204" pitchFamily="34" charset="0"/>
              </a:rPr>
              <a:t>Endocrine</a:t>
            </a:r>
            <a:r>
              <a:rPr lang="en-US" altLang="en-US" sz="2200" dirty="0">
                <a:latin typeface="Arial Narrow" panose="020B0606020202030204" pitchFamily="34" charset="0"/>
              </a:rPr>
              <a:t> –slow, long lasting</a:t>
            </a:r>
          </a:p>
          <a:p>
            <a:pPr>
              <a:spcBef>
                <a:spcPct val="50000"/>
              </a:spcBef>
              <a:buClrTx/>
              <a:buSzTx/>
              <a:buFontTx/>
              <a:buNone/>
            </a:pPr>
            <a:r>
              <a:rPr lang="en-US" altLang="en-US" sz="2200" b="1" dirty="0">
                <a:latin typeface="Arial Narrow" panose="020B0606020202030204" pitchFamily="34" charset="0"/>
              </a:rPr>
              <a:t>Glands</a:t>
            </a:r>
            <a:r>
              <a:rPr lang="en-US" altLang="en-US" sz="2200" dirty="0">
                <a:latin typeface="Arial Narrow" panose="020B0606020202030204" pitchFamily="34" charset="0"/>
              </a:rPr>
              <a:t>, secrete </a:t>
            </a:r>
            <a:r>
              <a:rPr lang="en-US" altLang="en-US" sz="2200" b="1" dirty="0">
                <a:latin typeface="Arial Narrow" panose="020B0606020202030204" pitchFamily="34" charset="0"/>
              </a:rPr>
              <a:t>hormones </a:t>
            </a:r>
            <a:r>
              <a:rPr lang="en-US" altLang="en-US" sz="2200" dirty="0">
                <a:latin typeface="Arial Narrow" panose="020B0606020202030204" pitchFamily="34" charset="0"/>
              </a:rPr>
              <a:t>to blood</a:t>
            </a:r>
          </a:p>
          <a:p>
            <a:pPr>
              <a:spcBef>
                <a:spcPct val="50000"/>
              </a:spcBef>
              <a:buClrTx/>
              <a:buSzTx/>
              <a:buFontTx/>
              <a:buNone/>
            </a:pPr>
            <a:r>
              <a:rPr lang="en-US" altLang="en-US" sz="2200" dirty="0">
                <a:latin typeface="Arial Narrow" panose="020B0606020202030204" pitchFamily="34" charset="0"/>
              </a:rPr>
              <a:t>Stimulate organ changes</a:t>
            </a:r>
          </a:p>
          <a:p>
            <a:pPr>
              <a:spcBef>
                <a:spcPct val="50000"/>
              </a:spcBef>
              <a:buClrTx/>
              <a:buSzTx/>
              <a:buFontTx/>
              <a:buNone/>
            </a:pPr>
            <a:r>
              <a:rPr lang="en-US" altLang="en-US" sz="2200" dirty="0">
                <a:latin typeface="Arial Narrow" panose="020B0606020202030204" pitchFamily="34" charset="0"/>
              </a:rPr>
              <a:t>Regulated by </a:t>
            </a:r>
            <a:r>
              <a:rPr lang="en-US" altLang="en-US" sz="2200" b="1" dirty="0">
                <a:latin typeface="Arial Narrow" panose="020B0606020202030204" pitchFamily="34" charset="0"/>
              </a:rPr>
              <a:t>hypothalamus</a:t>
            </a:r>
            <a:r>
              <a:rPr lang="en-US" altLang="en-US" sz="2200" dirty="0">
                <a:latin typeface="Arial Narrow" panose="020B0606020202030204" pitchFamily="34" charset="0"/>
              </a:rPr>
              <a:t>, </a:t>
            </a:r>
            <a:r>
              <a:rPr lang="en-US" altLang="en-US" sz="2200" b="1" dirty="0">
                <a:latin typeface="Arial Narrow" panose="020B0606020202030204" pitchFamily="34" charset="0"/>
              </a:rPr>
              <a:t>pituitary</a:t>
            </a:r>
          </a:p>
          <a:p>
            <a:pPr>
              <a:spcBef>
                <a:spcPct val="50000"/>
              </a:spcBef>
              <a:buClrTx/>
              <a:buSzTx/>
              <a:buFontTx/>
              <a:buNone/>
            </a:pPr>
            <a:r>
              <a:rPr lang="en-US" altLang="en-US" sz="2200" b="1" dirty="0">
                <a:latin typeface="Arial Narrow" panose="020B0606020202030204" pitchFamily="34" charset="0"/>
              </a:rPr>
              <a:t>Adrenals</a:t>
            </a:r>
            <a:r>
              <a:rPr lang="en-US" altLang="en-US" sz="2200" dirty="0">
                <a:latin typeface="Arial Narrow" panose="020B0606020202030204" pitchFamily="34" charset="0"/>
              </a:rPr>
              <a:t>: Release </a:t>
            </a:r>
            <a:r>
              <a:rPr lang="en-US" altLang="en-US" sz="2200" b="1" dirty="0">
                <a:latin typeface="Arial Narrow" panose="020B0606020202030204" pitchFamily="34" charset="0"/>
              </a:rPr>
              <a:t>steroids</a:t>
            </a:r>
            <a:r>
              <a:rPr lang="en-US" altLang="en-US" sz="2200" dirty="0">
                <a:latin typeface="Arial Narrow" panose="020B0606020202030204" pitchFamily="34" charset="0"/>
              </a:rPr>
              <a:t>, regulate    kidneys, carbo. metabolism, healing.</a:t>
            </a:r>
          </a:p>
          <a:p>
            <a:pPr>
              <a:spcBef>
                <a:spcPct val="50000"/>
              </a:spcBef>
              <a:buClrTx/>
              <a:buSzTx/>
              <a:buFontTx/>
              <a:buNone/>
            </a:pPr>
            <a:r>
              <a:rPr lang="en-US" altLang="en-US" sz="2200" dirty="0">
                <a:latin typeface="Arial Narrow" panose="020B0606020202030204" pitchFamily="34" charset="0"/>
              </a:rPr>
              <a:t>Adrenals are implicated by </a:t>
            </a:r>
            <a:r>
              <a:rPr lang="en-US" altLang="en-US" sz="2200" b="1" dirty="0">
                <a:latin typeface="Arial Narrow" panose="020B0606020202030204" pitchFamily="34" charset="0"/>
              </a:rPr>
              <a:t>stress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4600" y="609600"/>
            <a:ext cx="4419600" cy="2312924"/>
          </a:xfrm>
          <a:prstGeom prst="rect">
            <a:avLst/>
          </a:prstGeom>
        </p:spPr>
      </p:pic>
      <p:sp>
        <p:nvSpPr>
          <p:cNvPr id="3" name="TextBox 2"/>
          <p:cNvSpPr txBox="1"/>
          <p:nvPr/>
        </p:nvSpPr>
        <p:spPr>
          <a:xfrm>
            <a:off x="762000" y="3276600"/>
            <a:ext cx="7391400" cy="3416320"/>
          </a:xfrm>
          <a:prstGeom prst="rect">
            <a:avLst/>
          </a:prstGeom>
          <a:noFill/>
        </p:spPr>
        <p:txBody>
          <a:bodyPr wrap="square" rtlCol="0">
            <a:spAutoFit/>
          </a:bodyPr>
          <a:lstStyle/>
          <a:p>
            <a:r>
              <a:rPr lang="en-US" sz="2400" dirty="0"/>
              <a:t>Released during sex; also childbirth and lactating</a:t>
            </a:r>
          </a:p>
          <a:p>
            <a:endParaRPr lang="en-US" sz="2400" dirty="0"/>
          </a:p>
          <a:p>
            <a:r>
              <a:rPr lang="en-US" sz="2400" dirty="0"/>
              <a:t>Induces interpersonal bonding: </a:t>
            </a:r>
          </a:p>
          <a:p>
            <a:endParaRPr lang="en-US" sz="2400" dirty="0"/>
          </a:p>
          <a:p>
            <a:r>
              <a:rPr lang="en-US" sz="2400" dirty="0"/>
              <a:t>Induces “Prosocial Behavior” Trust, generosity</a:t>
            </a:r>
          </a:p>
          <a:p>
            <a:endParaRPr lang="en-US" sz="2400" dirty="0"/>
          </a:p>
          <a:p>
            <a:r>
              <a:rPr lang="en-US" sz="2400" dirty="0"/>
              <a:t>Induces maternal behavior</a:t>
            </a:r>
          </a:p>
          <a:p>
            <a:endParaRPr lang="en-US" sz="2400" dirty="0"/>
          </a:p>
          <a:p>
            <a:r>
              <a:rPr lang="en-US" sz="2400" dirty="0"/>
              <a:t>May help explain autism: Oxytocin deficiency</a:t>
            </a:r>
          </a:p>
        </p:txBody>
      </p:sp>
    </p:spTree>
    <p:extLst>
      <p:ext uri="{BB962C8B-B14F-4D97-AF65-F5344CB8AC3E}">
        <p14:creationId xmlns:p14="http://schemas.microsoft.com/office/powerpoint/2010/main" val="2223689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152400" y="1243013"/>
            <a:ext cx="89154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b="1" dirty="0">
                <a:latin typeface="Arial Narrow" panose="020B0606020202030204" pitchFamily="34" charset="0"/>
              </a:rPr>
              <a:t>Cause:</a:t>
            </a:r>
            <a:r>
              <a:rPr lang="en-US" altLang="en-US" sz="2400" dirty="0">
                <a:latin typeface="Arial Narrow" panose="020B0606020202030204" pitchFamily="34" charset="0"/>
              </a:rPr>
              <a:t>  Body does not produce or utilize insulin</a:t>
            </a:r>
          </a:p>
          <a:p>
            <a:pPr>
              <a:spcBef>
                <a:spcPct val="0"/>
              </a:spcBef>
              <a:buClrTx/>
              <a:buSzTx/>
              <a:buFontTx/>
              <a:buNone/>
            </a:pPr>
            <a:endParaRPr lang="en-US" altLang="en-US" sz="1200" dirty="0">
              <a:latin typeface="Arial Narrow" panose="020B0606020202030204" pitchFamily="34" charset="0"/>
            </a:endParaRPr>
          </a:p>
          <a:p>
            <a:pPr>
              <a:spcBef>
                <a:spcPct val="0"/>
              </a:spcBef>
              <a:buClrTx/>
              <a:buSzTx/>
              <a:buFontTx/>
              <a:buNone/>
            </a:pPr>
            <a:r>
              <a:rPr lang="en-US" altLang="en-US" sz="2400" b="1" dirty="0">
                <a:latin typeface="Arial Narrow" panose="020B0606020202030204" pitchFamily="34" charset="0"/>
              </a:rPr>
              <a:t>Insulin:</a:t>
            </a:r>
            <a:r>
              <a:rPr lang="en-US" altLang="en-US" sz="2400" dirty="0">
                <a:latin typeface="Arial Narrow" panose="020B0606020202030204" pitchFamily="34" charset="0"/>
              </a:rPr>
              <a:t>  Converts sugar and carbs into energy</a:t>
            </a:r>
          </a:p>
          <a:p>
            <a:pPr>
              <a:spcBef>
                <a:spcPct val="0"/>
              </a:spcBef>
              <a:buClrTx/>
              <a:buSzTx/>
              <a:buFontTx/>
              <a:buNone/>
            </a:pPr>
            <a:endParaRPr lang="en-US" altLang="en-US" sz="1200" dirty="0">
              <a:latin typeface="Arial Narrow" panose="020B0606020202030204" pitchFamily="34" charset="0"/>
            </a:endParaRPr>
          </a:p>
          <a:p>
            <a:pPr>
              <a:spcBef>
                <a:spcPct val="0"/>
              </a:spcBef>
              <a:buClrTx/>
              <a:buSzTx/>
              <a:buFontTx/>
              <a:buNone/>
            </a:pPr>
            <a:r>
              <a:rPr lang="en-US" altLang="en-US" sz="2400" b="1" dirty="0">
                <a:latin typeface="Arial Narrow" panose="020B0606020202030204" pitchFamily="34" charset="0"/>
              </a:rPr>
              <a:t>Type I</a:t>
            </a:r>
            <a:r>
              <a:rPr lang="en-US" altLang="en-US" sz="2400" dirty="0">
                <a:latin typeface="Arial Narrow" panose="020B0606020202030204" pitchFamily="34" charset="0"/>
              </a:rPr>
              <a:t> (insulin dependent)	</a:t>
            </a:r>
          </a:p>
          <a:p>
            <a:pPr>
              <a:spcBef>
                <a:spcPct val="0"/>
              </a:spcBef>
              <a:buClrTx/>
              <a:buSzTx/>
              <a:buFontTx/>
              <a:buNone/>
            </a:pPr>
            <a:r>
              <a:rPr lang="en-US" altLang="en-US" sz="2400" dirty="0">
                <a:latin typeface="Arial Narrow" panose="020B0606020202030204" pitchFamily="34" charset="0"/>
              </a:rPr>
              <a:t>     a.  Not enough insulin produced</a:t>
            </a:r>
          </a:p>
          <a:p>
            <a:pPr>
              <a:spcBef>
                <a:spcPct val="0"/>
              </a:spcBef>
              <a:buClrTx/>
              <a:buSzTx/>
              <a:buFontTx/>
              <a:buNone/>
            </a:pPr>
            <a:r>
              <a:rPr lang="en-US" altLang="en-US" sz="2400" dirty="0">
                <a:latin typeface="Arial Narrow" panose="020B0606020202030204" pitchFamily="34" charset="0"/>
              </a:rPr>
              <a:t>     b.  Most serious</a:t>
            </a:r>
          </a:p>
          <a:p>
            <a:pPr>
              <a:spcBef>
                <a:spcPct val="0"/>
              </a:spcBef>
              <a:buClrTx/>
              <a:buSzTx/>
              <a:buFontTx/>
              <a:buNone/>
            </a:pPr>
            <a:endParaRPr lang="en-US" altLang="en-US" sz="1200" dirty="0">
              <a:latin typeface="Arial Narrow" panose="020B0606020202030204" pitchFamily="34" charset="0"/>
            </a:endParaRPr>
          </a:p>
          <a:p>
            <a:pPr>
              <a:spcBef>
                <a:spcPct val="0"/>
              </a:spcBef>
              <a:buClrTx/>
              <a:buSzTx/>
              <a:buFontTx/>
              <a:buNone/>
            </a:pPr>
            <a:r>
              <a:rPr lang="en-US" altLang="en-US" sz="2400" b="1" dirty="0">
                <a:latin typeface="Arial Narrow" panose="020B0606020202030204" pitchFamily="34" charset="0"/>
              </a:rPr>
              <a:t>Type II </a:t>
            </a:r>
          </a:p>
          <a:p>
            <a:pPr>
              <a:spcBef>
                <a:spcPct val="0"/>
              </a:spcBef>
              <a:buClrTx/>
              <a:buSzTx/>
              <a:buFontTx/>
              <a:buNone/>
            </a:pPr>
            <a:r>
              <a:rPr lang="en-US" altLang="en-US" sz="2400" dirty="0">
                <a:latin typeface="Arial Narrow" panose="020B0606020202030204" pitchFamily="34" charset="0"/>
              </a:rPr>
              <a:t>     a.  Body not responsive to insulin</a:t>
            </a:r>
          </a:p>
          <a:p>
            <a:pPr>
              <a:spcBef>
                <a:spcPct val="0"/>
              </a:spcBef>
              <a:buClrTx/>
              <a:buSzTx/>
              <a:buFontTx/>
              <a:buNone/>
            </a:pPr>
            <a:r>
              <a:rPr lang="en-US" altLang="en-US" sz="2400" dirty="0">
                <a:latin typeface="Arial Narrow" panose="020B0606020202030204" pitchFamily="34" charset="0"/>
              </a:rPr>
              <a:t>     b.  Leads to obesity </a:t>
            </a:r>
          </a:p>
          <a:p>
            <a:pPr>
              <a:spcBef>
                <a:spcPct val="0"/>
              </a:spcBef>
              <a:buClrTx/>
              <a:buSzTx/>
              <a:buFontTx/>
              <a:buNone/>
            </a:pPr>
            <a:endParaRPr lang="en-US" altLang="en-US" sz="1200" dirty="0">
              <a:latin typeface="Arial Narrow" panose="020B0606020202030204" pitchFamily="34" charset="0"/>
            </a:endParaRPr>
          </a:p>
          <a:p>
            <a:pPr>
              <a:spcBef>
                <a:spcPct val="0"/>
              </a:spcBef>
              <a:buClrTx/>
              <a:buSzTx/>
              <a:buFontTx/>
              <a:buNone/>
            </a:pPr>
            <a:r>
              <a:rPr lang="en-US" altLang="en-US" sz="2400" b="1" dirty="0">
                <a:latin typeface="Arial Narrow" panose="020B0606020202030204" pitchFamily="34" charset="0"/>
              </a:rPr>
              <a:t>Symptoms</a:t>
            </a:r>
          </a:p>
          <a:p>
            <a:pPr>
              <a:spcBef>
                <a:spcPct val="0"/>
              </a:spcBef>
              <a:buClrTx/>
              <a:buSzTx/>
              <a:buFontTx/>
              <a:buNone/>
            </a:pPr>
            <a:r>
              <a:rPr lang="en-US" altLang="en-US" sz="2400" dirty="0">
                <a:latin typeface="Arial Narrow" panose="020B0606020202030204" pitchFamily="34" charset="0"/>
              </a:rPr>
              <a:t>    a.  Hypoglycemia:  Insufficient blood sugar, quick onset, give sugar.</a:t>
            </a:r>
          </a:p>
          <a:p>
            <a:pPr>
              <a:spcBef>
                <a:spcPct val="0"/>
              </a:spcBef>
              <a:buClrTx/>
              <a:buSzTx/>
              <a:buFontTx/>
              <a:buNone/>
            </a:pPr>
            <a:r>
              <a:rPr lang="en-US" altLang="en-US" sz="2400" dirty="0">
                <a:latin typeface="Arial Narrow" panose="020B0606020202030204" pitchFamily="34" charset="0"/>
              </a:rPr>
              <a:t>    b.  Hyperglycemia:  Too much blood sugar: thirst, slower onset, give insulin.</a:t>
            </a:r>
          </a:p>
          <a:p>
            <a:pPr>
              <a:spcBef>
                <a:spcPct val="0"/>
              </a:spcBef>
              <a:buClrTx/>
              <a:buSzTx/>
              <a:buFontTx/>
              <a:buNone/>
            </a:pPr>
            <a:endParaRPr lang="en-US" altLang="en-US" sz="1200" dirty="0">
              <a:latin typeface="Arial Narrow" panose="020B0606020202030204" pitchFamily="34" charset="0"/>
            </a:endParaRPr>
          </a:p>
          <a:p>
            <a:pPr>
              <a:spcBef>
                <a:spcPct val="0"/>
              </a:spcBef>
              <a:buClrTx/>
              <a:buSzTx/>
              <a:buFontTx/>
              <a:buNone/>
            </a:pPr>
            <a:r>
              <a:rPr lang="en-US" altLang="en-US" sz="2400" b="1" dirty="0">
                <a:latin typeface="Arial Narrow" panose="020B0606020202030204" pitchFamily="34" charset="0"/>
              </a:rPr>
              <a:t>Complications: </a:t>
            </a:r>
            <a:r>
              <a:rPr lang="en-US" altLang="en-US" sz="2400" dirty="0">
                <a:latin typeface="Arial Narrow" panose="020B0606020202030204" pitchFamily="34" charset="0"/>
              </a:rPr>
              <a:t>Heart disease, blindness, renal failure, amputation, death</a:t>
            </a:r>
            <a:r>
              <a:rPr lang="en-US" altLang="en-US" sz="2400" b="1" dirty="0">
                <a:latin typeface="Arial Narrow" panose="020B0606020202030204" pitchFamily="34" charset="0"/>
              </a:rPr>
              <a:t>    </a:t>
            </a:r>
          </a:p>
        </p:txBody>
      </p:sp>
      <p:sp>
        <p:nvSpPr>
          <p:cNvPr id="30723" name="Text Box 5"/>
          <p:cNvSpPr txBox="1">
            <a:spLocks noChangeArrowheads="1"/>
          </p:cNvSpPr>
          <p:nvPr/>
        </p:nvSpPr>
        <p:spPr bwMode="auto">
          <a:xfrm>
            <a:off x="152400" y="441325"/>
            <a:ext cx="8686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rPr>
              <a:t>Disease of Endocrine System:  Diabetes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1295400" y="457200"/>
            <a:ext cx="7162800" cy="1077218"/>
          </a:xfrm>
          <a:prstGeom prst="rect">
            <a:avLst/>
          </a:prstGeom>
          <a:noFill/>
          <a:ln>
            <a:noFill/>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defRPr/>
            </a:pPr>
            <a:r>
              <a:rPr lang="en-US" altLang="en-US" dirty="0">
                <a:solidFill>
                  <a:schemeClr val="accent1">
                    <a:lumMod val="90000"/>
                  </a:schemeClr>
                </a:solidFill>
              </a:rPr>
              <a:t>Cardiac System:</a:t>
            </a:r>
          </a:p>
          <a:p>
            <a:pPr algn="ctr">
              <a:spcBef>
                <a:spcPct val="0"/>
              </a:spcBef>
              <a:buClrTx/>
              <a:buSzTx/>
              <a:buFontTx/>
              <a:buNone/>
              <a:defRPr/>
            </a:pPr>
            <a:r>
              <a:rPr lang="en-US" altLang="en-US" dirty="0">
                <a:solidFill>
                  <a:schemeClr val="accent1">
                    <a:lumMod val="90000"/>
                  </a:schemeClr>
                </a:solidFill>
              </a:rPr>
              <a:t>Blood Flow Through the Heart</a:t>
            </a:r>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828800"/>
            <a:ext cx="5181600" cy="4551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1143000" y="457200"/>
            <a:ext cx="739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Circulatory System</a:t>
            </a:r>
          </a:p>
        </p:txBody>
      </p:sp>
      <p:sp>
        <p:nvSpPr>
          <p:cNvPr id="31747" name="Text Box 5"/>
          <p:cNvSpPr txBox="1">
            <a:spLocks noChangeArrowheads="1"/>
          </p:cNvSpPr>
          <p:nvPr/>
        </p:nvSpPr>
        <p:spPr bwMode="auto">
          <a:xfrm>
            <a:off x="152400" y="1219200"/>
            <a:ext cx="4648200"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b="1">
                <a:latin typeface="Arial Narrow" panose="020B0606020202030204" pitchFamily="34" charset="0"/>
              </a:rPr>
              <a:t>Lungs to Cells </a:t>
            </a:r>
          </a:p>
          <a:p>
            <a:pPr algn="ctr">
              <a:spcBef>
                <a:spcPct val="50000"/>
              </a:spcBef>
              <a:buClrTx/>
              <a:buSzTx/>
              <a:buFontTx/>
              <a:buNone/>
            </a:pPr>
            <a:r>
              <a:rPr lang="en-US" altLang="en-US" sz="2400">
                <a:latin typeface="Arial Narrow" panose="020B0606020202030204" pitchFamily="34" charset="0"/>
              </a:rPr>
              <a:t>Lungs (oxygenated blood) </a:t>
            </a:r>
          </a:p>
          <a:p>
            <a:pPr algn="ctr">
              <a:spcBef>
                <a:spcPct val="50000"/>
              </a:spcBef>
              <a:buClrTx/>
              <a:buSzTx/>
              <a:buFontTx/>
              <a:buNone/>
            </a:pPr>
            <a:r>
              <a:rPr lang="en-US" altLang="en-US" sz="2400">
                <a:solidFill>
                  <a:srgbClr val="FF0000"/>
                </a:solidFill>
                <a:latin typeface="Arial Narrow" panose="020B0606020202030204" pitchFamily="34" charset="0"/>
              </a:rPr>
              <a:t>↓</a:t>
            </a:r>
          </a:p>
          <a:p>
            <a:pPr algn="ctr">
              <a:spcBef>
                <a:spcPct val="50000"/>
              </a:spcBef>
              <a:buClrTx/>
              <a:buSzTx/>
              <a:buFontTx/>
              <a:buNone/>
            </a:pPr>
            <a:r>
              <a:rPr lang="en-US" altLang="en-US" sz="2400">
                <a:latin typeface="Arial Narrow" panose="020B0606020202030204" pitchFamily="34" charset="0"/>
              </a:rPr>
              <a:t>heart  (L. Ventrical)</a:t>
            </a:r>
          </a:p>
          <a:p>
            <a:pPr algn="ctr">
              <a:spcBef>
                <a:spcPct val="50000"/>
              </a:spcBef>
              <a:buClrTx/>
              <a:buSzTx/>
              <a:buFontTx/>
              <a:buNone/>
            </a:pPr>
            <a:r>
              <a:rPr lang="en-US" altLang="en-US" sz="2400">
                <a:solidFill>
                  <a:srgbClr val="FF0000"/>
                </a:solidFill>
                <a:latin typeface="Arial Narrow" panose="020B0606020202030204" pitchFamily="34" charset="0"/>
              </a:rPr>
              <a:t>↓</a:t>
            </a:r>
          </a:p>
          <a:p>
            <a:pPr algn="ctr">
              <a:spcBef>
                <a:spcPct val="50000"/>
              </a:spcBef>
              <a:buClrTx/>
              <a:buSzTx/>
              <a:buFontTx/>
              <a:buNone/>
            </a:pPr>
            <a:r>
              <a:rPr lang="en-US" altLang="en-US" sz="2400">
                <a:latin typeface="Arial Narrow" panose="020B0606020202030204" pitchFamily="34" charset="0"/>
              </a:rPr>
              <a:t>aorta to arteries</a:t>
            </a:r>
          </a:p>
          <a:p>
            <a:pPr algn="ctr">
              <a:spcBef>
                <a:spcPct val="50000"/>
              </a:spcBef>
              <a:buClrTx/>
              <a:buSzTx/>
              <a:buFontTx/>
              <a:buNone/>
            </a:pPr>
            <a:r>
              <a:rPr lang="en-US" altLang="en-US" sz="2400">
                <a:solidFill>
                  <a:srgbClr val="FF0000"/>
                </a:solidFill>
                <a:latin typeface="Arial Narrow" panose="020B0606020202030204" pitchFamily="34" charset="0"/>
              </a:rPr>
              <a:t>↓</a:t>
            </a:r>
          </a:p>
          <a:p>
            <a:pPr algn="ctr">
              <a:spcBef>
                <a:spcPct val="50000"/>
              </a:spcBef>
              <a:buClrTx/>
              <a:buSzTx/>
              <a:buFontTx/>
              <a:buNone/>
            </a:pPr>
            <a:r>
              <a:rPr lang="en-US" altLang="en-US" sz="2400">
                <a:latin typeface="Arial Narrow" panose="020B0606020202030204" pitchFamily="34" charset="0"/>
              </a:rPr>
              <a:t>muscles, organs, cells</a:t>
            </a:r>
          </a:p>
        </p:txBody>
      </p:sp>
      <p:sp>
        <p:nvSpPr>
          <p:cNvPr id="31748" name="Text Box 6"/>
          <p:cNvSpPr txBox="1">
            <a:spLocks noChangeArrowheads="1"/>
          </p:cNvSpPr>
          <p:nvPr/>
        </p:nvSpPr>
        <p:spPr bwMode="auto">
          <a:xfrm>
            <a:off x="762000" y="57912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Color “in”?</a:t>
            </a:r>
          </a:p>
        </p:txBody>
      </p:sp>
      <p:sp>
        <p:nvSpPr>
          <p:cNvPr id="69639" name="Text Box 7"/>
          <p:cNvSpPr txBox="1">
            <a:spLocks noChangeArrowheads="1"/>
          </p:cNvSpPr>
          <p:nvPr/>
        </p:nvSpPr>
        <p:spPr bwMode="auto">
          <a:xfrm>
            <a:off x="1905000" y="5805488"/>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a:solidFill>
                  <a:srgbClr val="CC0000"/>
                </a:solidFill>
                <a:latin typeface="Arial Narrow" panose="020B0606020202030204" pitchFamily="34" charset="0"/>
              </a:rPr>
              <a:t>Red</a:t>
            </a:r>
          </a:p>
        </p:txBody>
      </p:sp>
      <p:sp>
        <p:nvSpPr>
          <p:cNvPr id="31750" name="Text Box 8"/>
          <p:cNvSpPr txBox="1">
            <a:spLocks noChangeArrowheads="1"/>
          </p:cNvSpPr>
          <p:nvPr/>
        </p:nvSpPr>
        <p:spPr bwMode="auto">
          <a:xfrm>
            <a:off x="762000" y="6234113"/>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Transports?</a:t>
            </a:r>
          </a:p>
        </p:txBody>
      </p:sp>
      <p:sp>
        <p:nvSpPr>
          <p:cNvPr id="69641" name="Text Box 9"/>
          <p:cNvSpPr txBox="1">
            <a:spLocks noChangeArrowheads="1"/>
          </p:cNvSpPr>
          <p:nvPr/>
        </p:nvSpPr>
        <p:spPr bwMode="auto">
          <a:xfrm>
            <a:off x="2133600" y="6248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dirty="0">
                <a:latin typeface="Arial Narrow" panose="020B0606020202030204" pitchFamily="34" charset="0"/>
              </a:rPr>
              <a:t>Gasses, nutrients</a:t>
            </a:r>
          </a:p>
        </p:txBody>
      </p:sp>
      <p:sp>
        <p:nvSpPr>
          <p:cNvPr id="31752" name="Text Box 10"/>
          <p:cNvSpPr txBox="1">
            <a:spLocks noChangeArrowheads="1"/>
          </p:cNvSpPr>
          <p:nvPr/>
        </p:nvSpPr>
        <p:spPr bwMode="auto">
          <a:xfrm>
            <a:off x="4114800" y="1219200"/>
            <a:ext cx="4648200"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b="1" dirty="0">
                <a:latin typeface="Arial Narrow" panose="020B0606020202030204" pitchFamily="34" charset="0"/>
              </a:rPr>
              <a:t>Cells Back to Heart </a:t>
            </a:r>
          </a:p>
          <a:p>
            <a:pPr algn="ctr">
              <a:spcBef>
                <a:spcPct val="50000"/>
              </a:spcBef>
              <a:buClrTx/>
              <a:buSzTx/>
              <a:buFontTx/>
              <a:buNone/>
            </a:pPr>
            <a:r>
              <a:rPr lang="en-US" altLang="en-US" sz="2400" dirty="0">
                <a:latin typeface="Arial Narrow" panose="020B0606020202030204" pitchFamily="34" charset="0"/>
              </a:rPr>
              <a:t>cells, muscles, organs </a:t>
            </a:r>
          </a:p>
          <a:p>
            <a:pPr algn="ctr">
              <a:spcBef>
                <a:spcPct val="50000"/>
              </a:spcBef>
              <a:buClrTx/>
              <a:buSzTx/>
              <a:buFontTx/>
              <a:buNone/>
            </a:pPr>
            <a:r>
              <a:rPr lang="en-US" altLang="en-US" sz="2400" dirty="0">
                <a:solidFill>
                  <a:srgbClr val="0000FF"/>
                </a:solidFill>
                <a:latin typeface="Arial Narrow" panose="020B0606020202030204" pitchFamily="34" charset="0"/>
              </a:rPr>
              <a:t>↓</a:t>
            </a:r>
          </a:p>
          <a:p>
            <a:pPr algn="ctr">
              <a:spcBef>
                <a:spcPct val="50000"/>
              </a:spcBef>
              <a:buClrTx/>
              <a:buSzTx/>
              <a:buFontTx/>
              <a:buNone/>
            </a:pPr>
            <a:r>
              <a:rPr lang="en-US" altLang="en-US" sz="2400" dirty="0">
                <a:latin typeface="Arial Narrow" panose="020B0606020202030204" pitchFamily="34" charset="0"/>
              </a:rPr>
              <a:t>heart  (R. Atrium)</a:t>
            </a:r>
          </a:p>
          <a:p>
            <a:pPr algn="ctr">
              <a:spcBef>
                <a:spcPct val="50000"/>
              </a:spcBef>
              <a:buClrTx/>
              <a:buSzTx/>
              <a:buFontTx/>
              <a:buNone/>
            </a:pPr>
            <a:r>
              <a:rPr lang="en-US" altLang="en-US" sz="2400" dirty="0">
                <a:solidFill>
                  <a:srgbClr val="0000FF"/>
                </a:solidFill>
                <a:latin typeface="Arial Narrow" panose="020B0606020202030204" pitchFamily="34" charset="0"/>
              </a:rPr>
              <a:t>↓</a:t>
            </a:r>
          </a:p>
          <a:p>
            <a:pPr algn="ctr">
              <a:spcBef>
                <a:spcPct val="50000"/>
              </a:spcBef>
              <a:buClrTx/>
              <a:buSzTx/>
              <a:buFontTx/>
              <a:buNone/>
            </a:pPr>
            <a:r>
              <a:rPr lang="en-US" altLang="en-US" sz="2400" dirty="0">
                <a:latin typeface="Arial Narrow" panose="020B0606020202030204" pitchFamily="34" charset="0"/>
              </a:rPr>
              <a:t>lungs (CO</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 expelled / Oxy inhaled)</a:t>
            </a:r>
          </a:p>
          <a:p>
            <a:pPr algn="ctr">
              <a:spcBef>
                <a:spcPct val="50000"/>
              </a:spcBef>
              <a:buClrTx/>
              <a:buSzTx/>
              <a:buFontTx/>
              <a:buNone/>
            </a:pPr>
            <a:r>
              <a:rPr lang="en-US" altLang="en-US" sz="2400" dirty="0">
                <a:solidFill>
                  <a:srgbClr val="0000FF"/>
                </a:solidFill>
                <a:latin typeface="Arial Narrow" panose="020B0606020202030204" pitchFamily="34" charset="0"/>
              </a:rPr>
              <a:t>↓</a:t>
            </a:r>
          </a:p>
          <a:p>
            <a:pPr algn="ctr">
              <a:spcBef>
                <a:spcPct val="50000"/>
              </a:spcBef>
              <a:buClrTx/>
              <a:buSzTx/>
              <a:buFontTx/>
              <a:buNone/>
            </a:pPr>
            <a:r>
              <a:rPr lang="en-US" altLang="en-US" sz="2400" dirty="0">
                <a:latin typeface="Arial Narrow" panose="020B0606020202030204" pitchFamily="34" charset="0"/>
              </a:rPr>
              <a:t>Heart (L. </a:t>
            </a:r>
            <a:r>
              <a:rPr lang="en-US" altLang="en-US" sz="2400" dirty="0" err="1">
                <a:latin typeface="Arial Narrow" panose="020B0606020202030204" pitchFamily="34" charset="0"/>
              </a:rPr>
              <a:t>Ventrical</a:t>
            </a:r>
            <a:r>
              <a:rPr lang="en-US" altLang="en-US" sz="2400" dirty="0">
                <a:latin typeface="Arial Narrow" panose="020B0606020202030204" pitchFamily="34" charset="0"/>
              </a:rPr>
              <a:t>)</a:t>
            </a:r>
          </a:p>
        </p:txBody>
      </p:sp>
      <p:sp>
        <p:nvSpPr>
          <p:cNvPr id="31753" name="Text Box 11"/>
          <p:cNvSpPr txBox="1">
            <a:spLocks noChangeArrowheads="1"/>
          </p:cNvSpPr>
          <p:nvPr/>
        </p:nvSpPr>
        <p:spPr bwMode="auto">
          <a:xfrm>
            <a:off x="5105400" y="57912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Color “out”?</a:t>
            </a:r>
          </a:p>
        </p:txBody>
      </p:sp>
      <p:sp>
        <p:nvSpPr>
          <p:cNvPr id="69644" name="Text Box 12"/>
          <p:cNvSpPr txBox="1">
            <a:spLocks noChangeArrowheads="1"/>
          </p:cNvSpPr>
          <p:nvPr/>
        </p:nvSpPr>
        <p:spPr bwMode="auto">
          <a:xfrm>
            <a:off x="6858000" y="57912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solidFill>
                  <a:srgbClr val="0000FF"/>
                </a:solidFill>
                <a:latin typeface="Arial Narrow" panose="020B0606020202030204" pitchFamily="34" charset="0"/>
              </a:rPr>
              <a:t>Blue</a:t>
            </a:r>
          </a:p>
        </p:txBody>
      </p:sp>
      <p:sp>
        <p:nvSpPr>
          <p:cNvPr id="31755" name="Text Box 13"/>
          <p:cNvSpPr txBox="1">
            <a:spLocks noChangeArrowheads="1"/>
          </p:cNvSpPr>
          <p:nvPr/>
        </p:nvSpPr>
        <p:spPr bwMode="auto">
          <a:xfrm>
            <a:off x="5181600" y="62484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Transports?</a:t>
            </a:r>
          </a:p>
        </p:txBody>
      </p:sp>
      <p:sp>
        <p:nvSpPr>
          <p:cNvPr id="69646" name="Text Box 14"/>
          <p:cNvSpPr txBox="1">
            <a:spLocks noChangeArrowheads="1"/>
          </p:cNvSpPr>
          <p:nvPr/>
        </p:nvSpPr>
        <p:spPr bwMode="auto">
          <a:xfrm>
            <a:off x="6858000" y="6248400"/>
            <a:ext cx="2057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latin typeface="Arial Narrow" panose="020B0606020202030204" pitchFamily="34" charset="0"/>
              </a:rPr>
              <a:t>Wastes, CO</a:t>
            </a:r>
            <a:r>
              <a:rPr lang="en-US" altLang="en-US" sz="2400" baseline="-25000" dirty="0">
                <a:latin typeface="Arial Narrow" panose="020B0606020202030204" pitchFamily="34" charset="0"/>
              </a:rPr>
              <a:t>2</a:t>
            </a:r>
          </a:p>
        </p:txBody>
      </p:sp>
      <p:cxnSp>
        <p:nvCxnSpPr>
          <p:cNvPr id="3" name="Straight Arrow Connector 2"/>
          <p:cNvCxnSpPr>
            <a:cxnSpLocks noChangeShapeType="1"/>
          </p:cNvCxnSpPr>
          <p:nvPr/>
        </p:nvCxnSpPr>
        <p:spPr bwMode="auto">
          <a:xfrm flipH="1" flipV="1">
            <a:off x="3352800" y="1447800"/>
            <a:ext cx="1752600" cy="3810000"/>
          </a:xfrm>
          <a:prstGeom prst="straightConnector1">
            <a:avLst/>
          </a:prstGeom>
          <a:noFill/>
          <a:ln w="254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Arrow Connector 4"/>
          <p:cNvCxnSpPr>
            <a:cxnSpLocks noChangeShapeType="1"/>
          </p:cNvCxnSpPr>
          <p:nvPr/>
        </p:nvCxnSpPr>
        <p:spPr bwMode="auto">
          <a:xfrm flipV="1">
            <a:off x="3656013" y="1447800"/>
            <a:ext cx="1601787" cy="3733800"/>
          </a:xfrm>
          <a:prstGeom prst="straightConnector1">
            <a:avLst/>
          </a:prstGeom>
          <a:noFill/>
          <a:ln w="31750" algn="ctr">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64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964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9" grpId="0"/>
      <p:bldP spid="69641" grpId="0"/>
      <p:bldP spid="69644" grpId="0"/>
      <p:bldP spid="696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676400" y="533400"/>
            <a:ext cx="617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0000FF"/>
                </a:solidFill>
                <a:latin typeface="Arial Narrow" panose="020B0606020202030204" pitchFamily="34" charset="0"/>
              </a:rPr>
              <a:t>Cardiac Cycle Phases</a:t>
            </a:r>
          </a:p>
        </p:txBody>
      </p:sp>
      <p:sp>
        <p:nvSpPr>
          <p:cNvPr id="33795" name="Text Box 3"/>
          <p:cNvSpPr txBox="1">
            <a:spLocks noChangeArrowheads="1"/>
          </p:cNvSpPr>
          <p:nvPr/>
        </p:nvSpPr>
        <p:spPr bwMode="auto">
          <a:xfrm>
            <a:off x="228600" y="2286000"/>
            <a:ext cx="8686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600" b="1" dirty="0">
                <a:latin typeface="Arial Narrow" panose="020B0606020202030204" pitchFamily="34" charset="0"/>
              </a:rPr>
              <a:t>Systole</a:t>
            </a:r>
            <a:r>
              <a:rPr lang="en-US" altLang="en-US" sz="2600" dirty="0">
                <a:latin typeface="Arial Narrow" panose="020B0606020202030204" pitchFamily="34" charset="0"/>
              </a:rPr>
              <a:t>:  Blood pumped OUT FROM heart</a:t>
            </a:r>
          </a:p>
        </p:txBody>
      </p:sp>
      <p:sp>
        <p:nvSpPr>
          <p:cNvPr id="74756" name="Line 4"/>
          <p:cNvSpPr>
            <a:spLocks noChangeShapeType="1"/>
          </p:cNvSpPr>
          <p:nvPr/>
        </p:nvSpPr>
        <p:spPr bwMode="auto">
          <a:xfrm flipH="1">
            <a:off x="3352800" y="2774950"/>
            <a:ext cx="1295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7" name="Text Box 5"/>
          <p:cNvSpPr txBox="1">
            <a:spLocks noChangeArrowheads="1"/>
          </p:cNvSpPr>
          <p:nvPr/>
        </p:nvSpPr>
        <p:spPr bwMode="auto">
          <a:xfrm>
            <a:off x="228600" y="3549650"/>
            <a:ext cx="8686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600" b="1" dirty="0">
                <a:latin typeface="Arial Narrow" panose="020B0606020202030204" pitchFamily="34" charset="0"/>
              </a:rPr>
              <a:t>Diastole</a:t>
            </a:r>
            <a:r>
              <a:rPr lang="en-US" altLang="en-US" sz="2600" dirty="0">
                <a:latin typeface="Arial Narrow" panose="020B0606020202030204" pitchFamily="34" charset="0"/>
              </a:rPr>
              <a:t>:  Blood pumped INTO  heart </a:t>
            </a:r>
          </a:p>
        </p:txBody>
      </p:sp>
      <p:sp>
        <p:nvSpPr>
          <p:cNvPr id="74758" name="Line 6"/>
          <p:cNvSpPr>
            <a:spLocks noChangeShapeType="1"/>
          </p:cNvSpPr>
          <p:nvPr/>
        </p:nvSpPr>
        <p:spPr bwMode="auto">
          <a:xfrm>
            <a:off x="3276600" y="4038600"/>
            <a:ext cx="838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9" name="Text Box 7"/>
          <p:cNvSpPr txBox="1">
            <a:spLocks noChangeArrowheads="1"/>
          </p:cNvSpPr>
          <p:nvPr/>
        </p:nvSpPr>
        <p:spPr bwMode="auto">
          <a:xfrm>
            <a:off x="533400" y="5541963"/>
            <a:ext cx="79248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600" b="1" dirty="0">
                <a:latin typeface="Arial Narrow" panose="020B0606020202030204" pitchFamily="34" charset="0"/>
              </a:rPr>
              <a:t>Stress:</a:t>
            </a:r>
            <a:r>
              <a:rPr lang="en-US" altLang="en-US" sz="2600" dirty="0">
                <a:latin typeface="Arial Narrow" panose="020B0606020202030204" pitchFamily="34" charset="0"/>
              </a:rPr>
              <a:t>  Cycle accelerates, due to decreased diastolic phase, 	which fatigues heart, thus reducing blood pumped out.</a:t>
            </a:r>
          </a:p>
        </p:txBody>
      </p:sp>
      <p:pic>
        <p:nvPicPr>
          <p:cNvPr id="3380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53018" y="1295400"/>
            <a:ext cx="2819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7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47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457200" y="1600200"/>
            <a:ext cx="8382000" cy="390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800" dirty="0">
                <a:latin typeface="Arial Narrow" panose="020B0606020202030204" pitchFamily="34" charset="0"/>
              </a:rPr>
              <a:t>Nocebo is </a:t>
            </a:r>
            <a:r>
              <a:rPr lang="en-US" altLang="en-US" sz="2800" u="sng" dirty="0">
                <a:latin typeface="Arial Narrow" panose="020B0606020202030204" pitchFamily="34" charset="0"/>
              </a:rPr>
              <a:t>neutral substance</a:t>
            </a:r>
            <a:r>
              <a:rPr lang="en-US" altLang="en-US" sz="2800" dirty="0">
                <a:latin typeface="Arial Narrow" panose="020B0606020202030204" pitchFamily="34" charset="0"/>
              </a:rPr>
              <a:t> that is </a:t>
            </a:r>
            <a:r>
              <a:rPr lang="en-US" altLang="en-US" sz="2800" u="sng" dirty="0">
                <a:latin typeface="Arial Narrow" panose="020B0606020202030204" pitchFamily="34" charset="0"/>
              </a:rPr>
              <a:t>mis-believed</a:t>
            </a:r>
            <a:r>
              <a:rPr lang="en-US" altLang="en-US" sz="2800" dirty="0">
                <a:latin typeface="Arial Narrow" panose="020B0606020202030204" pitchFamily="34" charset="0"/>
              </a:rPr>
              <a:t> to be harmful.</a:t>
            </a:r>
          </a:p>
          <a:p>
            <a:pPr>
              <a:spcBef>
                <a:spcPct val="0"/>
              </a:spcBef>
              <a:buClrTx/>
              <a:buSzTx/>
              <a:buFontTx/>
              <a:buNone/>
            </a:pPr>
            <a:r>
              <a:rPr lang="en-US" altLang="en-US" sz="2800" dirty="0">
                <a:latin typeface="Arial Narrow" panose="020B0606020202030204" pitchFamily="34" charset="0"/>
              </a:rPr>
              <a:t>Nocebo means “I will harm”.  </a:t>
            </a:r>
            <a:r>
              <a:rPr lang="en-US" altLang="en-US" sz="2800" dirty="0" err="1">
                <a:latin typeface="Arial Narrow" panose="020B0606020202030204" pitchFamily="34" charset="0"/>
              </a:rPr>
              <a:t>Nocebos</a:t>
            </a:r>
            <a:r>
              <a:rPr lang="en-US" altLang="en-US" sz="2800" dirty="0">
                <a:latin typeface="Arial Narrow" panose="020B0606020202030204" pitchFamily="34" charset="0"/>
              </a:rPr>
              <a:t> have:</a:t>
            </a:r>
          </a:p>
          <a:p>
            <a:pPr>
              <a:spcBef>
                <a:spcPct val="0"/>
              </a:spcBef>
              <a:buClrTx/>
              <a:buSzTx/>
              <a:buFontTx/>
              <a:buNone/>
            </a:pPr>
            <a:endParaRPr lang="en-US" altLang="en-US" sz="800" dirty="0">
              <a:latin typeface="Arial Narrow" panose="020B0606020202030204" pitchFamily="34" charset="0"/>
            </a:endParaRPr>
          </a:p>
          <a:p>
            <a:pPr>
              <a:spcBef>
                <a:spcPct val="0"/>
              </a:spcBef>
              <a:buClrTx/>
              <a:buSzTx/>
              <a:buFontTx/>
              <a:buNone/>
            </a:pPr>
            <a:endParaRPr lang="en-US" altLang="en-US" sz="1000" dirty="0">
              <a:latin typeface="Arial Narrow" panose="020B0606020202030204" pitchFamily="34" charset="0"/>
            </a:endParaRPr>
          </a:p>
          <a:p>
            <a:pPr>
              <a:spcBef>
                <a:spcPct val="0"/>
              </a:spcBef>
              <a:buClrTx/>
              <a:buSzTx/>
              <a:buFontTx/>
              <a:buNone/>
            </a:pPr>
            <a:r>
              <a:rPr lang="en-US" altLang="en-US" sz="3400" dirty="0">
                <a:latin typeface="Arial Narrow" panose="020B0606020202030204" pitchFamily="34" charset="0"/>
              </a:rPr>
              <a:t>	</a:t>
            </a:r>
            <a:r>
              <a:rPr lang="en-US" altLang="en-US" sz="2800" dirty="0">
                <a:latin typeface="Arial Narrow" panose="020B0606020202030204" pitchFamily="34" charset="0"/>
              </a:rPr>
              <a:t>a.  Induced drowsiness	</a:t>
            </a:r>
          </a:p>
          <a:p>
            <a:pPr>
              <a:spcBef>
                <a:spcPct val="0"/>
              </a:spcBef>
              <a:buClrTx/>
              <a:buSzTx/>
              <a:buFontTx/>
              <a:buNone/>
            </a:pPr>
            <a:r>
              <a:rPr lang="en-US" altLang="en-US" sz="2800" dirty="0">
                <a:latin typeface="Arial Narrow" panose="020B0606020202030204" pitchFamily="34" charset="0"/>
              </a:rPr>
              <a:t>	b.  Headache</a:t>
            </a:r>
          </a:p>
          <a:p>
            <a:pPr>
              <a:spcBef>
                <a:spcPct val="0"/>
              </a:spcBef>
              <a:buClrTx/>
              <a:buSzTx/>
              <a:buFontTx/>
              <a:buNone/>
            </a:pPr>
            <a:r>
              <a:rPr lang="en-US" altLang="en-US" sz="2800" dirty="0">
                <a:latin typeface="Arial Narrow" panose="020B0606020202030204" pitchFamily="34" charset="0"/>
              </a:rPr>
              <a:t>	c.  Dizziness</a:t>
            </a:r>
          </a:p>
          <a:p>
            <a:pPr>
              <a:spcBef>
                <a:spcPct val="0"/>
              </a:spcBef>
              <a:buClrTx/>
              <a:buSzTx/>
              <a:buFontTx/>
              <a:buNone/>
            </a:pPr>
            <a:r>
              <a:rPr lang="en-US" altLang="en-US" sz="2800" dirty="0">
                <a:latin typeface="Arial Narrow" panose="020B0606020202030204" pitchFamily="34" charset="0"/>
              </a:rPr>
              <a:t>	d.  Stomach upset</a:t>
            </a:r>
          </a:p>
          <a:p>
            <a:pPr>
              <a:spcBef>
                <a:spcPct val="0"/>
              </a:spcBef>
              <a:buClrTx/>
              <a:buSzTx/>
              <a:buFontTx/>
              <a:buNone/>
            </a:pPr>
            <a:r>
              <a:rPr lang="en-US" altLang="en-US" sz="2800" dirty="0">
                <a:latin typeface="Arial Narrow" panose="020B0606020202030204" pitchFamily="34" charset="0"/>
              </a:rPr>
              <a:t>	e.  Difficulty concentrating</a:t>
            </a:r>
          </a:p>
          <a:p>
            <a:pPr>
              <a:spcBef>
                <a:spcPct val="0"/>
              </a:spcBef>
              <a:buClrTx/>
              <a:buSzTx/>
              <a:buFontTx/>
              <a:buNone/>
            </a:pPr>
            <a:r>
              <a:rPr lang="en-US" altLang="en-US" sz="2800" dirty="0">
                <a:latin typeface="Arial Narrow" panose="020B0606020202030204" pitchFamily="34" charset="0"/>
              </a:rPr>
              <a:t>	f.   Death!!! </a:t>
            </a:r>
          </a:p>
        </p:txBody>
      </p:sp>
      <p:sp>
        <p:nvSpPr>
          <p:cNvPr id="19459" name="Text Box 5"/>
          <p:cNvSpPr txBox="1">
            <a:spLocks noChangeArrowheads="1"/>
          </p:cNvSpPr>
          <p:nvPr/>
        </p:nvSpPr>
        <p:spPr bwMode="auto">
          <a:xfrm>
            <a:off x="990600" y="685800"/>
            <a:ext cx="7010400" cy="701675"/>
          </a:xfrm>
          <a:prstGeom prst="rect">
            <a:avLst/>
          </a:prstGeom>
          <a:noFill/>
          <a:ln>
            <a:noFill/>
          </a:ln>
          <a:effec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defRPr/>
            </a:pPr>
            <a:r>
              <a:rPr lang="en-US" altLang="en-US" sz="4000" dirty="0" err="1">
                <a:solidFill>
                  <a:schemeClr val="bg2">
                    <a:lumMod val="40000"/>
                    <a:lumOff val="60000"/>
                  </a:schemeClr>
                </a:solidFill>
                <a:latin typeface="Arial Narrow" panose="020B0606020202030204" pitchFamily="34" charset="0"/>
              </a:rPr>
              <a:t>Nocebos</a:t>
            </a:r>
            <a:endParaRPr lang="en-US" altLang="en-US" sz="4000" dirty="0">
              <a:solidFill>
                <a:schemeClr val="bg2">
                  <a:lumMod val="40000"/>
                  <a:lumOff val="60000"/>
                </a:schemeClr>
              </a:solidFill>
              <a:latin typeface="Arial Narrow" panose="020B0606020202030204" pitchFamily="34" charset="0"/>
            </a:endParaRPr>
          </a:p>
        </p:txBody>
      </p:sp>
      <p:pic>
        <p:nvPicPr>
          <p:cNvPr id="3" name="Picture 2">
            <a:extLst>
              <a:ext uri="{FF2B5EF4-FFF2-40B4-BE49-F238E27FC236}">
                <a16:creationId xmlns:a16="http://schemas.microsoft.com/office/drawing/2014/main" id="{C912A39B-6C21-084F-41CD-9DA5BA878972}"/>
              </a:ext>
            </a:extLst>
          </p:cNvPr>
          <p:cNvPicPr>
            <a:picLocks noChangeAspect="1"/>
          </p:cNvPicPr>
          <p:nvPr/>
        </p:nvPicPr>
        <p:blipFill>
          <a:blip r:embed="rId2"/>
          <a:stretch>
            <a:fillRect/>
          </a:stretch>
        </p:blipFill>
        <p:spPr>
          <a:xfrm>
            <a:off x="5791200" y="3360536"/>
            <a:ext cx="2039815" cy="1524000"/>
          </a:xfrm>
          <a:prstGeom prst="rect">
            <a:avLst/>
          </a:prstGeom>
        </p:spPr>
      </p:pic>
      <p:cxnSp>
        <p:nvCxnSpPr>
          <p:cNvPr id="5" name="Straight Connector 4">
            <a:extLst>
              <a:ext uri="{FF2B5EF4-FFF2-40B4-BE49-F238E27FC236}">
                <a16:creationId xmlns:a16="http://schemas.microsoft.com/office/drawing/2014/main" id="{3FF78C71-9EF4-A970-1F2A-2F93D9CB581E}"/>
              </a:ext>
            </a:extLst>
          </p:cNvPr>
          <p:cNvCxnSpPr/>
          <p:nvPr/>
        </p:nvCxnSpPr>
        <p:spPr bwMode="auto">
          <a:xfrm>
            <a:off x="6261904" y="3554412"/>
            <a:ext cx="549203" cy="159152"/>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a16="http://schemas.microsoft.com/office/drawing/2014/main" id="{7BC366C5-A89F-6E30-A2CB-2EFD2108F6BA}"/>
              </a:ext>
            </a:extLst>
          </p:cNvPr>
          <p:cNvCxnSpPr/>
          <p:nvPr/>
        </p:nvCxnSpPr>
        <p:spPr bwMode="auto">
          <a:xfrm flipV="1">
            <a:off x="7010400" y="3554412"/>
            <a:ext cx="537629" cy="159152"/>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Pentagon 7">
            <a:extLst>
              <a:ext uri="{FF2B5EF4-FFF2-40B4-BE49-F238E27FC236}">
                <a16:creationId xmlns:a16="http://schemas.microsoft.com/office/drawing/2014/main" id="{0A8A5370-EE2F-14F1-0DBB-D739CB8669F0}"/>
              </a:ext>
            </a:extLst>
          </p:cNvPr>
          <p:cNvSpPr/>
          <p:nvPr/>
        </p:nvSpPr>
        <p:spPr bwMode="auto">
          <a:xfrm>
            <a:off x="6528122" y="3733800"/>
            <a:ext cx="163692" cy="159152"/>
          </a:xfrm>
          <a:prstGeom prst="pentagon">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0" name="Picture 9">
            <a:extLst>
              <a:ext uri="{FF2B5EF4-FFF2-40B4-BE49-F238E27FC236}">
                <a16:creationId xmlns:a16="http://schemas.microsoft.com/office/drawing/2014/main" id="{E8EF6AA1-77FB-0A9E-D54E-4A30E45851F4}"/>
              </a:ext>
            </a:extLst>
          </p:cNvPr>
          <p:cNvPicPr>
            <a:picLocks noChangeAspect="1"/>
          </p:cNvPicPr>
          <p:nvPr/>
        </p:nvPicPr>
        <p:blipFill>
          <a:blip r:embed="rId3"/>
          <a:stretch>
            <a:fillRect/>
          </a:stretch>
        </p:blipFill>
        <p:spPr>
          <a:xfrm>
            <a:off x="7239000" y="3733800"/>
            <a:ext cx="163692" cy="207933"/>
          </a:xfrm>
          <a:prstGeom prst="rect">
            <a:avLst/>
          </a:prstGeom>
        </p:spPr>
      </p:pic>
      <p:sp>
        <p:nvSpPr>
          <p:cNvPr id="2" name="TextBox 1">
            <a:extLst>
              <a:ext uri="{FF2B5EF4-FFF2-40B4-BE49-F238E27FC236}">
                <a16:creationId xmlns:a16="http://schemas.microsoft.com/office/drawing/2014/main" id="{8B4FAD95-CE77-1893-967E-692060DD009C}"/>
              </a:ext>
            </a:extLst>
          </p:cNvPr>
          <p:cNvSpPr txBox="1"/>
          <p:nvPr/>
        </p:nvSpPr>
        <p:spPr>
          <a:xfrm>
            <a:off x="5020407" y="4893298"/>
            <a:ext cx="3581400" cy="646331"/>
          </a:xfrm>
          <a:prstGeom prst="rect">
            <a:avLst/>
          </a:prstGeom>
          <a:noFill/>
        </p:spPr>
        <p:txBody>
          <a:bodyPr wrap="square" rtlCol="0">
            <a:spAutoFit/>
          </a:bodyPr>
          <a:lstStyle/>
          <a:p>
            <a:pPr algn="ctr"/>
            <a:r>
              <a:rPr lang="en-US" b="1" dirty="0">
                <a:solidFill>
                  <a:srgbClr val="00B0F0"/>
                </a:solidFill>
              </a:rPr>
              <a:t>Nocebo</a:t>
            </a:r>
            <a:r>
              <a:rPr lang="en-US" dirty="0">
                <a:solidFill>
                  <a:srgbClr val="00B0F0"/>
                </a:solidFill>
              </a:rPr>
              <a:t>: </a:t>
            </a:r>
          </a:p>
          <a:p>
            <a:pPr algn="ctr"/>
            <a:r>
              <a:rPr lang="en-US" dirty="0">
                <a:solidFill>
                  <a:srgbClr val="00B0F0"/>
                </a:solidFill>
              </a:rPr>
              <a:t>A mean nothing burger.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304800" y="1752600"/>
            <a:ext cx="861060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600" b="1" dirty="0"/>
              <a:t>Atherosclerosis</a:t>
            </a:r>
          </a:p>
          <a:p>
            <a:pPr>
              <a:spcBef>
                <a:spcPct val="0"/>
              </a:spcBef>
              <a:buClrTx/>
              <a:buSzTx/>
              <a:buFontTx/>
              <a:buNone/>
            </a:pPr>
            <a:r>
              <a:rPr lang="en-US" altLang="en-US" sz="2600" dirty="0"/>
              <a:t>	Due to:  cholesterol deposits</a:t>
            </a:r>
          </a:p>
          <a:p>
            <a:pPr>
              <a:spcBef>
                <a:spcPct val="0"/>
              </a:spcBef>
              <a:buClrTx/>
              <a:buSzTx/>
              <a:buFontTx/>
              <a:buNone/>
            </a:pPr>
            <a:r>
              <a:rPr lang="en-US" altLang="en-US" sz="2600" dirty="0"/>
              <a:t>	Symptoms:</a:t>
            </a:r>
          </a:p>
          <a:p>
            <a:pPr>
              <a:spcBef>
                <a:spcPct val="0"/>
              </a:spcBef>
              <a:buClrTx/>
              <a:buSzTx/>
              <a:buFontTx/>
              <a:buNone/>
            </a:pPr>
            <a:r>
              <a:rPr lang="en-US" altLang="en-US" sz="2600" dirty="0"/>
              <a:t>		a.  Angina pectoris:  Chest pain</a:t>
            </a:r>
          </a:p>
          <a:p>
            <a:pPr>
              <a:spcBef>
                <a:spcPct val="0"/>
              </a:spcBef>
              <a:buClrTx/>
              <a:buSzTx/>
              <a:buFontTx/>
              <a:buNone/>
            </a:pPr>
            <a:r>
              <a:rPr lang="en-US" altLang="en-US" sz="2600" dirty="0"/>
              <a:t>		b.  Myocardial infarction (aka heart attack)</a:t>
            </a:r>
          </a:p>
          <a:p>
            <a:pPr>
              <a:spcBef>
                <a:spcPct val="0"/>
              </a:spcBef>
              <a:buClrTx/>
              <a:buSzTx/>
              <a:buFontTx/>
              <a:buNone/>
            </a:pPr>
            <a:r>
              <a:rPr lang="en-US" altLang="en-US" sz="2600" dirty="0"/>
              <a:t>		c.  Aneurysm: Bulge in artery wall </a:t>
            </a:r>
            <a:r>
              <a:rPr lang="en-US" altLang="en-US" sz="2600" dirty="0">
                <a:sym typeface="Wingdings" panose="05000000000000000000" pitchFamily="2" charset="2"/>
              </a:rPr>
              <a:t> stroke</a:t>
            </a:r>
            <a:endParaRPr lang="en-US" altLang="en-US" sz="2600" dirty="0"/>
          </a:p>
          <a:p>
            <a:pPr>
              <a:spcBef>
                <a:spcPct val="0"/>
              </a:spcBef>
              <a:buClrTx/>
              <a:buSzTx/>
              <a:buFontTx/>
              <a:buNone/>
            </a:pPr>
            <a:r>
              <a:rPr lang="en-US" altLang="en-US" sz="2600" dirty="0"/>
              <a:t>		d.  Phlebitis: Inflammation of vein.</a:t>
            </a:r>
          </a:p>
          <a:p>
            <a:pPr>
              <a:spcBef>
                <a:spcPct val="0"/>
              </a:spcBef>
              <a:buClrTx/>
              <a:buSzTx/>
              <a:buFontTx/>
              <a:buNone/>
            </a:pPr>
            <a:endParaRPr lang="en-US" altLang="en-US" sz="2600" dirty="0"/>
          </a:p>
          <a:p>
            <a:pPr>
              <a:spcBef>
                <a:spcPct val="0"/>
              </a:spcBef>
              <a:buClrTx/>
              <a:buSzTx/>
              <a:buFontTx/>
              <a:buNone/>
            </a:pPr>
            <a:r>
              <a:rPr lang="en-US" altLang="en-US" sz="2600" b="1" dirty="0"/>
              <a:t>Arteriosclerosis:</a:t>
            </a:r>
            <a:r>
              <a:rPr lang="en-US" altLang="en-US" sz="2600" dirty="0"/>
              <a:t>  hardening of the arteries</a:t>
            </a:r>
          </a:p>
          <a:p>
            <a:pPr>
              <a:spcBef>
                <a:spcPct val="0"/>
              </a:spcBef>
              <a:buClrTx/>
              <a:buSzTx/>
              <a:buFontTx/>
              <a:buNone/>
            </a:pPr>
            <a:endParaRPr lang="en-US" altLang="en-US" sz="2600" dirty="0"/>
          </a:p>
          <a:p>
            <a:pPr>
              <a:spcBef>
                <a:spcPct val="0"/>
              </a:spcBef>
              <a:buClrTx/>
              <a:buSzTx/>
              <a:buFontTx/>
              <a:buNone/>
            </a:pPr>
            <a:r>
              <a:rPr lang="en-US" altLang="en-US" sz="2600" b="1" dirty="0"/>
              <a:t>Rheumatic fever:  </a:t>
            </a:r>
            <a:r>
              <a:rPr lang="en-US" altLang="en-US" sz="2600" dirty="0"/>
              <a:t>Bacterial infection, 			 			  hardens valve flaps</a:t>
            </a:r>
          </a:p>
        </p:txBody>
      </p:sp>
      <p:sp>
        <p:nvSpPr>
          <p:cNvPr id="34819" name="Text Box 5"/>
          <p:cNvSpPr txBox="1">
            <a:spLocks noChangeArrowheads="1"/>
          </p:cNvSpPr>
          <p:nvPr/>
        </p:nvSpPr>
        <p:spPr bwMode="auto">
          <a:xfrm>
            <a:off x="1981200" y="609600"/>
            <a:ext cx="5486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4000">
                <a:solidFill>
                  <a:srgbClr val="3333FF"/>
                </a:solidFill>
              </a:rPr>
              <a:t>Diseases of the Heart</a:t>
            </a:r>
          </a:p>
        </p:txBody>
      </p:sp>
      <p:pic>
        <p:nvPicPr>
          <p:cNvPr id="34820" name="Picture 1"/>
          <p:cNvPicPr>
            <a:picLocks noChangeAspect="1"/>
          </p:cNvPicPr>
          <p:nvPr/>
        </p:nvPicPr>
        <p:blipFill>
          <a:blip r:embed="rId2">
            <a:extLst>
              <a:ext uri="{28A0092B-C50C-407E-A947-70E740481C1C}">
                <a14:useLocalDpi xmlns:a14="http://schemas.microsoft.com/office/drawing/2010/main" val="0"/>
              </a:ext>
            </a:extLst>
          </a:blip>
          <a:srcRect b="33980"/>
          <a:stretch>
            <a:fillRect/>
          </a:stretch>
        </p:blipFill>
        <p:spPr bwMode="auto">
          <a:xfrm>
            <a:off x="5943600" y="1524000"/>
            <a:ext cx="23336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228600" y="2133600"/>
            <a:ext cx="8839200" cy="406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600">
                <a:latin typeface="Arial Narrow" panose="020B0606020202030204" pitchFamily="34" charset="0"/>
              </a:rPr>
              <a:t>Adult contains 5 liters—about 1.33 gallons</a:t>
            </a:r>
          </a:p>
          <a:p>
            <a:pPr>
              <a:spcBef>
                <a:spcPct val="0"/>
              </a:spcBef>
              <a:buClrTx/>
              <a:buSzTx/>
              <a:buFontTx/>
              <a:buNone/>
            </a:pPr>
            <a:endParaRPr lang="en-US" altLang="en-US" sz="1200">
              <a:latin typeface="Arial Narrow" panose="020B0606020202030204" pitchFamily="34" charset="0"/>
            </a:endParaRPr>
          </a:p>
          <a:p>
            <a:pPr>
              <a:spcBef>
                <a:spcPct val="0"/>
              </a:spcBef>
              <a:buClrTx/>
              <a:buSzTx/>
              <a:buFontTx/>
              <a:buNone/>
            </a:pPr>
            <a:r>
              <a:rPr lang="en-US" altLang="en-US" sz="2600" b="1">
                <a:latin typeface="Arial Narrow" panose="020B0606020202030204" pitchFamily="34" charset="0"/>
              </a:rPr>
              <a:t>Composition</a:t>
            </a:r>
          </a:p>
          <a:p>
            <a:pPr>
              <a:spcBef>
                <a:spcPct val="0"/>
              </a:spcBef>
              <a:buClrTx/>
              <a:buSzTx/>
              <a:buFontTx/>
              <a:buNone/>
            </a:pPr>
            <a:r>
              <a:rPr lang="en-US" altLang="en-US" sz="2600">
                <a:latin typeface="Arial Narrow" panose="020B0606020202030204" pitchFamily="34" charset="0"/>
              </a:rPr>
              <a:t>	a. Plasma (55%):  Proteins, salts, stuff cells transport</a:t>
            </a:r>
          </a:p>
          <a:p>
            <a:pPr>
              <a:spcBef>
                <a:spcPct val="0"/>
              </a:spcBef>
              <a:buClrTx/>
              <a:buSzTx/>
              <a:buFontTx/>
              <a:buNone/>
            </a:pPr>
            <a:r>
              <a:rPr lang="en-US" altLang="en-US" sz="2600">
                <a:latin typeface="Arial Narrow" panose="020B0606020202030204" pitchFamily="34" charset="0"/>
              </a:rPr>
              <a:t>	b. Blood cells (45%)</a:t>
            </a:r>
          </a:p>
          <a:p>
            <a:pPr>
              <a:spcBef>
                <a:spcPct val="0"/>
              </a:spcBef>
              <a:buClrTx/>
              <a:buSzTx/>
              <a:buFontTx/>
              <a:buNone/>
            </a:pPr>
            <a:endParaRPr lang="en-US" altLang="en-US" sz="1200">
              <a:latin typeface="Arial Narrow" panose="020B0606020202030204" pitchFamily="34" charset="0"/>
            </a:endParaRPr>
          </a:p>
          <a:p>
            <a:pPr>
              <a:spcBef>
                <a:spcPct val="0"/>
              </a:spcBef>
              <a:buClrTx/>
              <a:buSzTx/>
              <a:buFontTx/>
              <a:buNone/>
            </a:pPr>
            <a:r>
              <a:rPr lang="en-US" altLang="en-US" sz="2600" b="1">
                <a:latin typeface="Arial Narrow" panose="020B0606020202030204" pitchFamily="34" charset="0"/>
              </a:rPr>
              <a:t>Blood cells</a:t>
            </a:r>
          </a:p>
          <a:p>
            <a:pPr>
              <a:spcBef>
                <a:spcPct val="0"/>
              </a:spcBef>
              <a:buClrTx/>
              <a:buSzTx/>
              <a:buFontTx/>
              <a:buNone/>
            </a:pPr>
            <a:r>
              <a:rPr lang="en-US" altLang="en-US" sz="2600">
                <a:latin typeface="Arial Narrow" panose="020B0606020202030204" pitchFamily="34" charset="0"/>
              </a:rPr>
              <a:t>	1.  White blood cells/Lymphocytes: Immune agents; infections, 		foreign agents.  “B Cells” and “T Cells”</a:t>
            </a:r>
          </a:p>
          <a:p>
            <a:pPr>
              <a:spcBef>
                <a:spcPct val="0"/>
              </a:spcBef>
              <a:buClrTx/>
              <a:buSzTx/>
              <a:buFontTx/>
              <a:buNone/>
            </a:pPr>
            <a:r>
              <a:rPr lang="en-US" altLang="en-US" sz="2600">
                <a:latin typeface="Arial Narrow" panose="020B0606020202030204" pitchFamily="34" charset="0"/>
              </a:rPr>
              <a:t>	2.  Red blood cells/Hemoglobin:  Carries oxygen to body.</a:t>
            </a:r>
          </a:p>
          <a:p>
            <a:pPr>
              <a:spcBef>
                <a:spcPct val="0"/>
              </a:spcBef>
              <a:buClrTx/>
              <a:buSzTx/>
              <a:buFontTx/>
              <a:buNone/>
            </a:pPr>
            <a:r>
              <a:rPr lang="en-US" altLang="en-US" sz="2600">
                <a:latin typeface="Arial Narrow" panose="020B0606020202030204" pitchFamily="34" charset="0"/>
              </a:rPr>
              <a:t>	3.  Platelets: Halt external bleeding and injury to cell walls. </a:t>
            </a:r>
          </a:p>
        </p:txBody>
      </p:sp>
      <p:sp>
        <p:nvSpPr>
          <p:cNvPr id="35843" name="Text Box 5"/>
          <p:cNvSpPr txBox="1">
            <a:spLocks noChangeArrowheads="1"/>
          </p:cNvSpPr>
          <p:nvPr/>
        </p:nvSpPr>
        <p:spPr bwMode="auto">
          <a:xfrm>
            <a:off x="1905000" y="609600"/>
            <a:ext cx="510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Blood</a:t>
            </a:r>
          </a:p>
        </p:txBody>
      </p:sp>
      <p:pic>
        <p:nvPicPr>
          <p:cNvPr id="3584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57200"/>
            <a:ext cx="260985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685800" y="1295400"/>
            <a:ext cx="7772400" cy="529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600" b="1" dirty="0">
                <a:latin typeface="Arial Narrow" panose="020B0606020202030204" pitchFamily="34" charset="0"/>
              </a:rPr>
              <a:t>Leukemia</a:t>
            </a:r>
            <a:r>
              <a:rPr lang="en-US" altLang="en-US" sz="2600" dirty="0">
                <a:latin typeface="Arial Narrow" panose="020B0606020202030204" pitchFamily="34" charset="0"/>
              </a:rPr>
              <a:t>: too many white blood cells, due to cancer</a:t>
            </a:r>
          </a:p>
          <a:p>
            <a:pPr>
              <a:spcBef>
                <a:spcPct val="0"/>
              </a:spcBef>
              <a:buClrTx/>
              <a:buSzTx/>
              <a:buFontTx/>
              <a:buNone/>
            </a:pPr>
            <a:endParaRPr lang="en-US" altLang="en-US" sz="2600" dirty="0">
              <a:latin typeface="Arial Narrow" panose="020B0606020202030204" pitchFamily="34" charset="0"/>
            </a:endParaRPr>
          </a:p>
          <a:p>
            <a:pPr>
              <a:spcBef>
                <a:spcPct val="0"/>
              </a:spcBef>
              <a:buClrTx/>
              <a:buSzTx/>
              <a:buFontTx/>
              <a:buNone/>
            </a:pPr>
            <a:r>
              <a:rPr lang="en-US" altLang="en-US" sz="2600" b="1" dirty="0">
                <a:latin typeface="Arial Narrow" panose="020B0606020202030204" pitchFamily="34" charset="0"/>
              </a:rPr>
              <a:t>Leukocytosis</a:t>
            </a:r>
            <a:r>
              <a:rPr lang="en-US" altLang="en-US" sz="2600" dirty="0">
                <a:latin typeface="Arial Narrow" panose="020B0606020202030204" pitchFamily="34" charset="0"/>
              </a:rPr>
              <a:t>:  Too many white cells, due to disease response</a:t>
            </a:r>
          </a:p>
          <a:p>
            <a:pPr>
              <a:spcBef>
                <a:spcPct val="0"/>
              </a:spcBef>
              <a:buClrTx/>
              <a:buSzTx/>
              <a:buFontTx/>
              <a:buNone/>
            </a:pPr>
            <a:endParaRPr lang="en-US" altLang="en-US" sz="2600" dirty="0">
              <a:latin typeface="Arial Narrow" panose="020B0606020202030204" pitchFamily="34" charset="0"/>
            </a:endParaRPr>
          </a:p>
          <a:p>
            <a:pPr>
              <a:spcBef>
                <a:spcPct val="0"/>
              </a:spcBef>
              <a:buClrTx/>
              <a:buSzTx/>
              <a:buFontTx/>
              <a:buNone/>
            </a:pPr>
            <a:r>
              <a:rPr lang="en-US" altLang="en-US" sz="2600" b="1" dirty="0">
                <a:latin typeface="Arial Narrow" panose="020B0606020202030204" pitchFamily="34" charset="0"/>
              </a:rPr>
              <a:t>Leukopenia</a:t>
            </a:r>
            <a:r>
              <a:rPr lang="en-US" altLang="en-US" sz="2600" dirty="0">
                <a:latin typeface="Arial Narrow" panose="020B0606020202030204" pitchFamily="34" charset="0"/>
              </a:rPr>
              <a:t>:  Too few white blood cells</a:t>
            </a:r>
          </a:p>
          <a:p>
            <a:pPr>
              <a:spcBef>
                <a:spcPct val="0"/>
              </a:spcBef>
              <a:buClrTx/>
              <a:buSzTx/>
              <a:buFontTx/>
              <a:buNone/>
            </a:pPr>
            <a:endParaRPr lang="en-US" altLang="en-US" sz="2600" dirty="0">
              <a:latin typeface="Arial Narrow" panose="020B0606020202030204" pitchFamily="34" charset="0"/>
            </a:endParaRPr>
          </a:p>
          <a:p>
            <a:pPr>
              <a:spcBef>
                <a:spcPct val="0"/>
              </a:spcBef>
              <a:buClrTx/>
              <a:buSzTx/>
              <a:buFontTx/>
              <a:buNone/>
            </a:pPr>
            <a:r>
              <a:rPr lang="en-US" altLang="en-US" sz="2600" b="1" dirty="0">
                <a:latin typeface="Arial Narrow" panose="020B0606020202030204" pitchFamily="34" charset="0"/>
              </a:rPr>
              <a:t>Anemia</a:t>
            </a:r>
            <a:r>
              <a:rPr lang="en-US" altLang="en-US" sz="2600" dirty="0">
                <a:latin typeface="Arial Narrow" panose="020B0606020202030204" pitchFamily="34" charset="0"/>
              </a:rPr>
              <a:t>:  Too few red blood cells</a:t>
            </a:r>
          </a:p>
          <a:p>
            <a:pPr>
              <a:spcBef>
                <a:spcPct val="0"/>
              </a:spcBef>
              <a:buClrTx/>
              <a:buSzTx/>
              <a:buFontTx/>
              <a:buNone/>
            </a:pPr>
            <a:endParaRPr lang="en-US" altLang="en-US" sz="2600" dirty="0">
              <a:latin typeface="Arial Narrow" panose="020B0606020202030204" pitchFamily="34" charset="0"/>
            </a:endParaRPr>
          </a:p>
          <a:p>
            <a:pPr>
              <a:spcBef>
                <a:spcPct val="0"/>
              </a:spcBef>
              <a:buClrTx/>
              <a:buSzTx/>
              <a:buFontTx/>
              <a:buNone/>
            </a:pPr>
            <a:r>
              <a:rPr lang="en-US" altLang="en-US" sz="2600" b="1" dirty="0">
                <a:latin typeface="Arial Narrow" panose="020B0606020202030204" pitchFamily="34" charset="0"/>
              </a:rPr>
              <a:t>Sickle cell anemia  </a:t>
            </a:r>
          </a:p>
          <a:p>
            <a:pPr>
              <a:spcBef>
                <a:spcPct val="0"/>
              </a:spcBef>
              <a:buClrTx/>
              <a:buSzTx/>
              <a:buFontTx/>
              <a:buNone/>
            </a:pPr>
            <a:endParaRPr lang="en-US" altLang="en-US" sz="2600" dirty="0">
              <a:latin typeface="Arial Narrow" panose="020B0606020202030204" pitchFamily="34" charset="0"/>
            </a:endParaRPr>
          </a:p>
          <a:p>
            <a:pPr>
              <a:spcBef>
                <a:spcPct val="0"/>
              </a:spcBef>
              <a:buClrTx/>
              <a:buSzTx/>
              <a:buFontTx/>
              <a:buNone/>
            </a:pPr>
            <a:r>
              <a:rPr lang="en-US" altLang="en-US" sz="2600" b="1" dirty="0">
                <a:latin typeface="Arial Narrow" panose="020B0606020202030204" pitchFamily="34" charset="0"/>
              </a:rPr>
              <a:t>Hemophilia</a:t>
            </a:r>
            <a:r>
              <a:rPr lang="en-US" altLang="en-US" sz="2600" dirty="0">
                <a:latin typeface="Arial Narrow" panose="020B0606020202030204" pitchFamily="34" charset="0"/>
              </a:rPr>
              <a:t>:  Can't produce clots.  "Royal's disease", why?</a:t>
            </a:r>
          </a:p>
          <a:p>
            <a:pPr>
              <a:spcBef>
                <a:spcPct val="0"/>
              </a:spcBef>
              <a:buClrTx/>
              <a:buSzTx/>
              <a:buFontTx/>
              <a:buNone/>
            </a:pPr>
            <a:r>
              <a:rPr lang="en-US" altLang="en-US" sz="2600" dirty="0">
                <a:latin typeface="Arial Narrow" panose="020B0606020202030204" pitchFamily="34" charset="0"/>
              </a:rPr>
              <a:t>                      Inbreeding among royal families makes</a:t>
            </a:r>
          </a:p>
          <a:p>
            <a:pPr>
              <a:spcBef>
                <a:spcPct val="0"/>
              </a:spcBef>
              <a:buClrTx/>
              <a:buSzTx/>
              <a:buFontTx/>
              <a:buNone/>
            </a:pPr>
            <a:r>
              <a:rPr lang="en-US" altLang="en-US" sz="2600" dirty="0">
                <a:latin typeface="Arial Narrow" panose="020B0606020202030204" pitchFamily="34" charset="0"/>
              </a:rPr>
              <a:t>	          hemophilia common among them. </a:t>
            </a:r>
          </a:p>
        </p:txBody>
      </p:sp>
      <p:sp>
        <p:nvSpPr>
          <p:cNvPr id="36867" name="Text Box 5"/>
          <p:cNvSpPr txBox="1">
            <a:spLocks noChangeArrowheads="1"/>
          </p:cNvSpPr>
          <p:nvPr/>
        </p:nvSpPr>
        <p:spPr bwMode="auto">
          <a:xfrm>
            <a:off x="1295400" y="457200"/>
            <a:ext cx="69342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800">
                <a:solidFill>
                  <a:srgbClr val="3333FF"/>
                </a:solidFill>
                <a:latin typeface="Arial Narrow" panose="020B0606020202030204" pitchFamily="34" charset="0"/>
              </a:rPr>
              <a:t>Blood Related Diseases</a:t>
            </a:r>
          </a:p>
        </p:txBody>
      </p:sp>
      <p:pic>
        <p:nvPicPr>
          <p:cNvPr id="3686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610927"/>
            <a:ext cx="26289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02D0EA23-B99C-4BF5-70C7-2594DB4A8AD4}"/>
              </a:ext>
            </a:extLst>
          </p:cNvPr>
          <p:cNvPicPr>
            <a:picLocks noChangeAspect="1"/>
          </p:cNvPicPr>
          <p:nvPr/>
        </p:nvPicPr>
        <p:blipFill rotWithShape="1">
          <a:blip r:embed="rId3"/>
          <a:srcRect l="3606" t="5092" r="6219" b="-5092"/>
          <a:stretch/>
        </p:blipFill>
        <p:spPr>
          <a:xfrm>
            <a:off x="3352800" y="4267200"/>
            <a:ext cx="1981200" cy="96297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239322"/>
            <a:ext cx="7315200" cy="1908215"/>
          </a:xfrm>
          <a:prstGeom prst="rect">
            <a:avLst/>
          </a:prstGeom>
          <a:noFill/>
        </p:spPr>
        <p:txBody>
          <a:bodyPr wrap="square" rtlCol="0">
            <a:spAutoFit/>
          </a:bodyPr>
          <a:lstStyle/>
          <a:p>
            <a:pPr algn="ctr"/>
            <a:r>
              <a:rPr lang="en-US" sz="3400" dirty="0">
                <a:solidFill>
                  <a:srgbClr val="0070C0"/>
                </a:solidFill>
              </a:rPr>
              <a:t>WE’RE DONE!  BUT…</a:t>
            </a:r>
          </a:p>
          <a:p>
            <a:pPr algn="ctr"/>
            <a:endParaRPr lang="en-US" dirty="0"/>
          </a:p>
          <a:p>
            <a:pPr algn="ctr"/>
            <a:endParaRPr lang="en-US" dirty="0"/>
          </a:p>
          <a:p>
            <a:r>
              <a:rPr lang="en-US" sz="2400" dirty="0"/>
              <a:t>See Harry’s Eventful Day, below, as a review aid</a:t>
            </a:r>
          </a:p>
          <a:p>
            <a:endParaRPr lang="en-US" sz="2400" dirty="0"/>
          </a:p>
        </p:txBody>
      </p:sp>
    </p:spTree>
    <p:extLst>
      <p:ext uri="{BB962C8B-B14F-4D97-AF65-F5344CB8AC3E}">
        <p14:creationId xmlns:p14="http://schemas.microsoft.com/office/powerpoint/2010/main" val="548415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609600" y="630238"/>
            <a:ext cx="8229600" cy="580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800" dirty="0">
                <a:solidFill>
                  <a:srgbClr val="3333FF"/>
                </a:solidFill>
                <a:latin typeface="Arial Narrow" panose="020B0606020202030204" pitchFamily="34" charset="0"/>
              </a:rPr>
              <a:t>Harry's Eventful Day:                                              An Ape-</a:t>
            </a:r>
            <a:r>
              <a:rPr lang="en-US" altLang="en-US" sz="3800" dirty="0" err="1">
                <a:solidFill>
                  <a:srgbClr val="3333FF"/>
                </a:solidFill>
                <a:latin typeface="Arial Narrow" panose="020B0606020202030204" pitchFamily="34" charset="0"/>
              </a:rPr>
              <a:t>ealing</a:t>
            </a:r>
            <a:r>
              <a:rPr lang="en-US" altLang="en-US" sz="3800" dirty="0">
                <a:solidFill>
                  <a:srgbClr val="3333FF"/>
                </a:solidFill>
                <a:latin typeface="Arial Narrow" panose="020B0606020202030204" pitchFamily="34" charset="0"/>
              </a:rPr>
              <a:t> way to Review Physiology I</a:t>
            </a:r>
          </a:p>
          <a:p>
            <a:pPr algn="ctr">
              <a:spcBef>
                <a:spcPct val="0"/>
              </a:spcBef>
              <a:buClrTx/>
              <a:buSzTx/>
              <a:buFontTx/>
              <a:buNone/>
            </a:pPr>
            <a:endParaRPr lang="en-US" altLang="en-US" sz="2000" dirty="0">
              <a:solidFill>
                <a:srgbClr val="3333FF"/>
              </a:solidFill>
              <a:latin typeface="Arial Narrow" panose="020B0606020202030204" pitchFamily="34" charset="0"/>
            </a:endParaRPr>
          </a:p>
          <a:p>
            <a:pPr>
              <a:spcBef>
                <a:spcPct val="0"/>
              </a:spcBef>
              <a:buClrTx/>
              <a:buSzTx/>
              <a:buFontTx/>
              <a:buNone/>
            </a:pPr>
            <a:r>
              <a:rPr lang="en-US" altLang="en-US" sz="2500" dirty="0">
                <a:latin typeface="Arial Narrow" panose="020B0606020202030204" pitchFamily="34" charset="0"/>
              </a:rPr>
              <a:t>Harry is walking to his apartment.  He comes to red light and stops.  The part of his brain used to make this conscious decision is the:</a:t>
            </a:r>
          </a:p>
          <a:p>
            <a:pPr>
              <a:spcBef>
                <a:spcPct val="0"/>
              </a:spcBef>
              <a:buClrTx/>
              <a:buSzTx/>
              <a:buFontTx/>
              <a:buNone/>
            </a:pPr>
            <a:endParaRPr lang="en-US" altLang="en-US" sz="2500" dirty="0">
              <a:latin typeface="Arial Narrow" panose="020B0606020202030204" pitchFamily="34" charset="0"/>
            </a:endParaRPr>
          </a:p>
          <a:p>
            <a:pPr>
              <a:spcBef>
                <a:spcPct val="0"/>
              </a:spcBef>
              <a:buClrTx/>
              <a:buSzTx/>
              <a:buFontTx/>
              <a:buNone/>
            </a:pPr>
            <a:r>
              <a:rPr lang="en-US" altLang="en-US" sz="2500" dirty="0">
                <a:latin typeface="Arial Narrow" panose="020B0606020202030204" pitchFamily="34" charset="0"/>
              </a:rPr>
              <a:t>	_____ Telencephalon (upper cortex/cerebral cortex)</a:t>
            </a:r>
          </a:p>
          <a:p>
            <a:pPr>
              <a:spcBef>
                <a:spcPct val="0"/>
              </a:spcBef>
              <a:buClrTx/>
              <a:buSzTx/>
              <a:buFontTx/>
              <a:buNone/>
            </a:pPr>
            <a:r>
              <a:rPr lang="en-US" altLang="en-US" sz="2500" dirty="0">
                <a:latin typeface="Arial Narrow" panose="020B0606020202030204" pitchFamily="34" charset="0"/>
              </a:rPr>
              <a:t>	_____ </a:t>
            </a:r>
            <a:r>
              <a:rPr lang="en-US" altLang="en-US" sz="2500" dirty="0" err="1">
                <a:latin typeface="Arial Narrow" panose="020B0606020202030204" pitchFamily="34" charset="0"/>
              </a:rPr>
              <a:t>Diencehpalon</a:t>
            </a:r>
            <a:r>
              <a:rPr lang="en-US" altLang="en-US" sz="2500" dirty="0">
                <a:latin typeface="Arial Narrow" panose="020B0606020202030204" pitchFamily="34" charset="0"/>
              </a:rPr>
              <a:t> (inner cortex)</a:t>
            </a:r>
          </a:p>
          <a:p>
            <a:pPr>
              <a:spcBef>
                <a:spcPct val="0"/>
              </a:spcBef>
              <a:buClrTx/>
              <a:buSzTx/>
              <a:buFontTx/>
              <a:buNone/>
            </a:pPr>
            <a:r>
              <a:rPr lang="en-US" altLang="en-US" sz="2500" dirty="0">
                <a:latin typeface="Arial Narrow" panose="020B0606020202030204" pitchFamily="34" charset="0"/>
              </a:rPr>
              <a:t>	_____ Midbrain</a:t>
            </a:r>
          </a:p>
          <a:p>
            <a:pPr>
              <a:spcBef>
                <a:spcPct val="0"/>
              </a:spcBef>
              <a:buClrTx/>
              <a:buSzTx/>
              <a:buFontTx/>
              <a:buNone/>
            </a:pPr>
            <a:r>
              <a:rPr lang="en-US" altLang="en-US" sz="2500" dirty="0">
                <a:latin typeface="Arial Narrow" panose="020B0606020202030204" pitchFamily="34" charset="0"/>
              </a:rPr>
              <a:t>	_____ Corpus </a:t>
            </a:r>
            <a:r>
              <a:rPr lang="en-US" altLang="en-US" sz="2500" dirty="0" err="1">
                <a:latin typeface="Arial Narrow" panose="020B0606020202030204" pitchFamily="34" charset="0"/>
              </a:rPr>
              <a:t>Trafficus</a:t>
            </a:r>
            <a:endParaRPr lang="en-US" altLang="en-US" sz="2500" dirty="0">
              <a:latin typeface="Arial Narrow" panose="020B0606020202030204" pitchFamily="34" charset="0"/>
            </a:endParaRPr>
          </a:p>
          <a:p>
            <a:pPr>
              <a:spcBef>
                <a:spcPct val="0"/>
              </a:spcBef>
              <a:buClrTx/>
              <a:buSzTx/>
              <a:buFontTx/>
              <a:buNone/>
            </a:pPr>
            <a:endParaRPr lang="en-US" altLang="en-US" sz="2500" dirty="0">
              <a:latin typeface="Arial Narrow" panose="020B0606020202030204" pitchFamily="34" charset="0"/>
            </a:endParaRPr>
          </a:p>
          <a:p>
            <a:pPr>
              <a:spcBef>
                <a:spcPct val="0"/>
              </a:spcBef>
              <a:buClrTx/>
              <a:buSzTx/>
              <a:buFontTx/>
              <a:buNone/>
            </a:pPr>
            <a:r>
              <a:rPr lang="en-US" altLang="en-US" sz="2500" dirty="0">
                <a:latin typeface="Arial Narrow" panose="020B0606020202030204" pitchFamily="34" charset="0"/>
              </a:rPr>
              <a:t>Harry passes a plate glass window and admires his smooth, regular gait (manner of walking).  He says to himself,                                     "Wow, my _______ ganglia  is dah bomb!”</a:t>
            </a:r>
          </a:p>
        </p:txBody>
      </p:sp>
      <p:sp>
        <p:nvSpPr>
          <p:cNvPr id="53254" name="Text Box 6"/>
          <p:cNvSpPr txBox="1">
            <a:spLocks noChangeArrowheads="1"/>
          </p:cNvSpPr>
          <p:nvPr/>
        </p:nvSpPr>
        <p:spPr bwMode="auto">
          <a:xfrm>
            <a:off x="1752600" y="324485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a:solidFill>
                  <a:srgbClr val="FF0000"/>
                </a:solidFill>
              </a:rPr>
              <a:t>X</a:t>
            </a:r>
          </a:p>
        </p:txBody>
      </p:sp>
      <p:sp>
        <p:nvSpPr>
          <p:cNvPr id="53255" name="Text Box 7"/>
          <p:cNvSpPr txBox="1">
            <a:spLocks noChangeArrowheads="1"/>
          </p:cNvSpPr>
          <p:nvPr/>
        </p:nvSpPr>
        <p:spPr bwMode="auto">
          <a:xfrm>
            <a:off x="1761744" y="5867400"/>
            <a:ext cx="1316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dirty="0">
                <a:solidFill>
                  <a:srgbClr val="FF0000"/>
                </a:solidFill>
                <a:latin typeface="Arial Narrow" panose="020B0606020202030204" pitchFamily="34" charset="0"/>
              </a:rPr>
              <a:t>Basal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p:bldP spid="5325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533400" y="762000"/>
            <a:ext cx="8153400" cy="5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500" dirty="0">
                <a:latin typeface="Arial Narrow" panose="020B0606020202030204" pitchFamily="34" charset="0"/>
              </a:rPr>
              <a:t>Then he passes Robert's Pizza, and takes a big whiff of sizzling pepperoni, which activates the _________    lobe of his cerebral cortex, where sense of smell is located.</a:t>
            </a:r>
          </a:p>
          <a:p>
            <a:pPr>
              <a:spcBef>
                <a:spcPct val="0"/>
              </a:spcBef>
              <a:buClrTx/>
              <a:buSzTx/>
              <a:buFontTx/>
              <a:buNone/>
            </a:pPr>
            <a:endParaRPr lang="en-US" altLang="en-US" sz="1200" dirty="0">
              <a:latin typeface="Arial Narrow" panose="020B0606020202030204" pitchFamily="34" charset="0"/>
            </a:endParaRPr>
          </a:p>
          <a:p>
            <a:pPr>
              <a:spcBef>
                <a:spcPct val="0"/>
              </a:spcBef>
              <a:buClrTx/>
              <a:buSzTx/>
              <a:buFontTx/>
              <a:buNone/>
            </a:pPr>
            <a:r>
              <a:rPr lang="en-US" altLang="en-US" sz="2500" dirty="0">
                <a:latin typeface="Arial Narrow" panose="020B0606020202030204" pitchFamily="34" charset="0"/>
              </a:rPr>
              <a:t>Harry stops by a news stand and sees a funny headline </a:t>
            </a:r>
            <a:r>
              <a:rPr lang="en-US" altLang="en-US" sz="2500" i="1" dirty="0">
                <a:latin typeface="Arial Narrow" panose="020B0606020202030204" pitchFamily="34" charset="0"/>
              </a:rPr>
              <a:t>"Insane orangutan on loose in Newark".  </a:t>
            </a:r>
            <a:r>
              <a:rPr lang="en-US" altLang="en-US" sz="2500" dirty="0">
                <a:latin typeface="Arial Narrow" panose="020B0606020202030204" pitchFamily="34" charset="0"/>
              </a:rPr>
              <a:t>The lobe in his cerebral cortex that comprehends and remembers this headline is the ______    lobe.                      .</a:t>
            </a:r>
          </a:p>
          <a:p>
            <a:pPr>
              <a:spcBef>
                <a:spcPct val="0"/>
              </a:spcBef>
              <a:buClrTx/>
              <a:buSzTx/>
              <a:buFontTx/>
              <a:buNone/>
            </a:pPr>
            <a:endParaRPr lang="en-US" altLang="en-US" sz="1200" dirty="0">
              <a:latin typeface="Arial Narrow" panose="020B0606020202030204" pitchFamily="34" charset="0"/>
            </a:endParaRPr>
          </a:p>
          <a:p>
            <a:pPr>
              <a:spcBef>
                <a:spcPct val="0"/>
              </a:spcBef>
              <a:buClrTx/>
              <a:buSzTx/>
              <a:buFontTx/>
              <a:buNone/>
            </a:pPr>
            <a:r>
              <a:rPr lang="en-US" altLang="en-US" sz="2500" dirty="0">
                <a:latin typeface="Arial Narrow" panose="020B0606020202030204" pitchFamily="34" charset="0"/>
              </a:rPr>
              <a:t>Harry goes up to his apartment, which he shares with Wilfred.  The place is completely trashed!  Garbage strewn everywhere.  Broken lamps.  Smashed plates.</a:t>
            </a:r>
          </a:p>
          <a:p>
            <a:pPr>
              <a:spcBef>
                <a:spcPct val="0"/>
              </a:spcBef>
              <a:buClrTx/>
              <a:buSzTx/>
              <a:buFontTx/>
              <a:buNone/>
            </a:pPr>
            <a:endParaRPr lang="en-US" altLang="en-US" sz="1200" dirty="0">
              <a:latin typeface="Arial Narrow" panose="020B0606020202030204" pitchFamily="34" charset="0"/>
            </a:endParaRPr>
          </a:p>
          <a:p>
            <a:pPr>
              <a:spcBef>
                <a:spcPct val="0"/>
              </a:spcBef>
              <a:buClrTx/>
              <a:buSzTx/>
              <a:buFontTx/>
              <a:buNone/>
            </a:pPr>
            <a:r>
              <a:rPr lang="en-US" altLang="en-US" sz="2500" dirty="0">
                <a:latin typeface="Arial Narrow" panose="020B0606020202030204" pitchFamily="34" charset="0"/>
              </a:rPr>
              <a:t>Harry is about to scold Wilfred for his bad behavior, but he's suddenly more alert due to this event. He is </a:t>
            </a:r>
            <a:r>
              <a:rPr lang="en-US" altLang="en-US" sz="2500" u="sng" dirty="0">
                <a:latin typeface="Arial Narrow" panose="020B0606020202030204" pitchFamily="34" charset="0"/>
              </a:rPr>
              <a:t>awake.</a:t>
            </a:r>
            <a:r>
              <a:rPr lang="en-US" altLang="en-US" sz="2500" dirty="0">
                <a:latin typeface="Arial Narrow" panose="020B0606020202030204" pitchFamily="34" charset="0"/>
              </a:rPr>
              <a:t>  This is because Harry’s ___________  Activating System (RAS) is aroused. </a:t>
            </a:r>
          </a:p>
        </p:txBody>
      </p:sp>
      <p:sp>
        <p:nvSpPr>
          <p:cNvPr id="2" name="TextBox 1">
            <a:extLst>
              <a:ext uri="{FF2B5EF4-FFF2-40B4-BE49-F238E27FC236}">
                <a16:creationId xmlns:a16="http://schemas.microsoft.com/office/drawing/2014/main" id="{EA01EFE1-7684-6708-FAF2-3005C7DCA369}"/>
              </a:ext>
            </a:extLst>
          </p:cNvPr>
          <p:cNvSpPr txBox="1"/>
          <p:nvPr/>
        </p:nvSpPr>
        <p:spPr>
          <a:xfrm>
            <a:off x="5791200" y="2895600"/>
            <a:ext cx="2286000" cy="369332"/>
          </a:xfrm>
          <a:prstGeom prst="rect">
            <a:avLst/>
          </a:prstGeom>
          <a:noFill/>
        </p:spPr>
        <p:txBody>
          <a:bodyPr wrap="square" rtlCol="0">
            <a:spAutoFit/>
          </a:bodyPr>
          <a:lstStyle/>
          <a:p>
            <a:pPr algn="ctr"/>
            <a:r>
              <a:rPr lang="en-US" dirty="0">
                <a:solidFill>
                  <a:srgbClr val="FF0000"/>
                </a:solidFill>
              </a:rPr>
              <a:t> FRONTAL</a:t>
            </a:r>
          </a:p>
        </p:txBody>
      </p:sp>
      <p:sp>
        <p:nvSpPr>
          <p:cNvPr id="3" name="TextBox 2">
            <a:extLst>
              <a:ext uri="{FF2B5EF4-FFF2-40B4-BE49-F238E27FC236}">
                <a16:creationId xmlns:a16="http://schemas.microsoft.com/office/drawing/2014/main" id="{15A5BE0A-AB8F-2F55-2E31-E6DBC7598F7C}"/>
              </a:ext>
            </a:extLst>
          </p:cNvPr>
          <p:cNvSpPr txBox="1"/>
          <p:nvPr/>
        </p:nvSpPr>
        <p:spPr>
          <a:xfrm>
            <a:off x="3810000" y="1219200"/>
            <a:ext cx="2286000" cy="369332"/>
          </a:xfrm>
          <a:prstGeom prst="rect">
            <a:avLst/>
          </a:prstGeom>
          <a:noFill/>
        </p:spPr>
        <p:txBody>
          <a:bodyPr wrap="square" rtlCol="0">
            <a:spAutoFit/>
          </a:bodyPr>
          <a:lstStyle/>
          <a:p>
            <a:pPr algn="ctr"/>
            <a:r>
              <a:rPr lang="en-US" dirty="0">
                <a:solidFill>
                  <a:srgbClr val="FF0000"/>
                </a:solidFill>
              </a:rPr>
              <a:t>TEMPORAL</a:t>
            </a:r>
          </a:p>
        </p:txBody>
      </p:sp>
      <p:sp>
        <p:nvSpPr>
          <p:cNvPr id="4" name="TextBox 3">
            <a:extLst>
              <a:ext uri="{FF2B5EF4-FFF2-40B4-BE49-F238E27FC236}">
                <a16:creationId xmlns:a16="http://schemas.microsoft.com/office/drawing/2014/main" id="{ED2BAC51-E473-B703-BCDC-56323BF4402D}"/>
              </a:ext>
            </a:extLst>
          </p:cNvPr>
          <p:cNvSpPr txBox="1"/>
          <p:nvPr/>
        </p:nvSpPr>
        <p:spPr>
          <a:xfrm>
            <a:off x="1143000" y="5911334"/>
            <a:ext cx="2286000" cy="369332"/>
          </a:xfrm>
          <a:prstGeom prst="rect">
            <a:avLst/>
          </a:prstGeom>
          <a:noFill/>
        </p:spPr>
        <p:txBody>
          <a:bodyPr wrap="square" rtlCol="0">
            <a:spAutoFit/>
          </a:bodyPr>
          <a:lstStyle/>
          <a:p>
            <a:pPr algn="ctr"/>
            <a:r>
              <a:rPr lang="en-US" dirty="0">
                <a:solidFill>
                  <a:srgbClr val="FF0000"/>
                </a:solidFill>
              </a:rPr>
              <a:t>RECTICULAR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457200" y="1295400"/>
            <a:ext cx="82296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600" dirty="0">
                <a:latin typeface="Arial Narrow" panose="020B0606020202030204" pitchFamily="34" charset="0"/>
              </a:rPr>
              <a:t>Suddenly Harry spots a large orange/yellow hulking apelike thing bouncing up and down on his bed.  What part of Harry's autonomic NS kicks into action, SYMPATHETIC or PARASYMPATHETIC? The pathway through which this disturbing information is processed is a follows:</a:t>
            </a:r>
          </a:p>
          <a:p>
            <a:pPr>
              <a:spcBef>
                <a:spcPct val="0"/>
              </a:spcBef>
              <a:buClrTx/>
              <a:buSzTx/>
              <a:buFontTx/>
              <a:buNone/>
            </a:pPr>
            <a:endParaRPr lang="en-US" altLang="en-US" sz="2600" dirty="0">
              <a:latin typeface="Arial Narrow" panose="020B0606020202030204" pitchFamily="34" charset="0"/>
            </a:endParaRPr>
          </a:p>
          <a:p>
            <a:pPr>
              <a:spcBef>
                <a:spcPct val="0"/>
              </a:spcBef>
              <a:buClrTx/>
              <a:buSzTx/>
              <a:buFontTx/>
              <a:buNone/>
            </a:pPr>
            <a:r>
              <a:rPr lang="en-US" altLang="en-US" sz="2600" dirty="0">
                <a:latin typeface="Arial Narrow" panose="020B0606020202030204" pitchFamily="34" charset="0"/>
              </a:rPr>
              <a:t>Eyes to </a:t>
            </a:r>
            <a:r>
              <a:rPr lang="en-US" altLang="en-US" sz="2600" b="1" dirty="0">
                <a:latin typeface="Arial Narrow" panose="020B0606020202030204" pitchFamily="34" charset="0"/>
              </a:rPr>
              <a:t>                 </a:t>
            </a:r>
            <a:r>
              <a:rPr lang="en-US" altLang="en-US" sz="2600" dirty="0">
                <a:latin typeface="Arial Narrow" panose="020B0606020202030204" pitchFamily="34" charset="0"/>
              </a:rPr>
              <a:t>lobe, to the  </a:t>
            </a:r>
            <a:r>
              <a:rPr lang="en-US" altLang="en-US" sz="2600" b="1" dirty="0">
                <a:latin typeface="Arial Narrow" panose="020B0606020202030204" pitchFamily="34" charset="0"/>
              </a:rPr>
              <a:t>        </a:t>
            </a:r>
            <a:r>
              <a:rPr lang="en-US" altLang="en-US" sz="2600" dirty="0">
                <a:latin typeface="Arial Narrow" panose="020B0606020202030204" pitchFamily="34" charset="0"/>
              </a:rPr>
              <a:t>        which recognizes sensory inputs, to the </a:t>
            </a:r>
            <a:r>
              <a:rPr lang="en-US" altLang="en-US" sz="2600" b="1" dirty="0">
                <a:latin typeface="Arial Narrow" panose="020B0606020202030204" pitchFamily="34" charset="0"/>
              </a:rPr>
              <a:t>                            </a:t>
            </a:r>
            <a:r>
              <a:rPr lang="en-US" altLang="en-US" sz="2600" dirty="0">
                <a:latin typeface="Arial Narrow" panose="020B0606020202030204" pitchFamily="34" charset="0"/>
              </a:rPr>
              <a:t> which elevates Harry's </a:t>
            </a:r>
            <a:r>
              <a:rPr lang="en-US" altLang="en-US" sz="2600" b="1" dirty="0">
                <a:latin typeface="Arial Narrow" panose="020B0606020202030204" pitchFamily="34" charset="0"/>
              </a:rPr>
              <a:t> </a:t>
            </a:r>
            <a:r>
              <a:rPr lang="en-US" altLang="en-US" sz="2600" dirty="0">
                <a:latin typeface="Arial Narrow" panose="020B0606020202030204" pitchFamily="34" charset="0"/>
              </a:rPr>
              <a:t> </a:t>
            </a:r>
            <a:r>
              <a:rPr lang="en-US" altLang="en-US" sz="2600" b="1" dirty="0">
                <a:latin typeface="Arial Narrow" panose="020B0606020202030204" pitchFamily="34" charset="0"/>
              </a:rPr>
              <a:t> </a:t>
            </a:r>
            <a:r>
              <a:rPr lang="en-US" altLang="en-US" sz="2600" dirty="0">
                <a:latin typeface="Arial Narrow" panose="020B0606020202030204" pitchFamily="34" charset="0"/>
              </a:rPr>
              <a:t>                     	            (HR) and </a:t>
            </a:r>
            <a:r>
              <a:rPr lang="en-US" altLang="en-US" sz="2600" b="1" dirty="0">
                <a:latin typeface="Arial Narrow" panose="020B0606020202030204" pitchFamily="34" charset="0"/>
              </a:rPr>
              <a:t>                         </a:t>
            </a:r>
            <a:r>
              <a:rPr lang="en-US" altLang="en-US" sz="2600" dirty="0">
                <a:latin typeface="Arial Narrow" panose="020B0606020202030204" pitchFamily="34" charset="0"/>
              </a:rPr>
              <a:t>(breathing) and reduces his </a:t>
            </a:r>
            <a:r>
              <a:rPr lang="en-US" altLang="en-US" sz="2600" b="1" dirty="0">
                <a:latin typeface="Arial Narrow" panose="020B0606020202030204" pitchFamily="34" charset="0"/>
              </a:rPr>
              <a:t>                   </a:t>
            </a:r>
            <a:r>
              <a:rPr lang="en-US" altLang="en-US" sz="2600" dirty="0">
                <a:latin typeface="Arial Narrow" panose="020B0606020202030204" pitchFamily="34" charset="0"/>
              </a:rPr>
              <a:t>activity (food appetite) and his </a:t>
            </a:r>
            <a:r>
              <a:rPr lang="en-US" altLang="en-US" sz="2600" b="1" dirty="0">
                <a:latin typeface="Arial Narrow" panose="020B0606020202030204" pitchFamily="34" charset="0"/>
              </a:rPr>
              <a:t>                   (</a:t>
            </a:r>
            <a:r>
              <a:rPr lang="en-US" altLang="en-US" sz="2600" b="1" dirty="0" err="1">
                <a:latin typeface="Arial Narrow" panose="020B0606020202030204" pitchFamily="34" charset="0"/>
              </a:rPr>
              <a:t>hubbah</a:t>
            </a:r>
            <a:r>
              <a:rPr lang="en-US" altLang="en-US" sz="2600" b="1" dirty="0">
                <a:latin typeface="Arial Narrow" panose="020B0606020202030204" pitchFamily="34" charset="0"/>
              </a:rPr>
              <a:t>! </a:t>
            </a:r>
            <a:r>
              <a:rPr lang="en-US" altLang="en-US" sz="2600" b="1" dirty="0" err="1">
                <a:latin typeface="Arial Narrow" panose="020B0606020202030204" pitchFamily="34" charset="0"/>
              </a:rPr>
              <a:t>hubbah</a:t>
            </a:r>
            <a:r>
              <a:rPr lang="en-US" altLang="en-US" sz="2600" b="1" dirty="0">
                <a:latin typeface="Arial Narrow" panose="020B0606020202030204" pitchFamily="34" charset="0"/>
              </a:rPr>
              <a:t>!) </a:t>
            </a:r>
            <a:r>
              <a:rPr lang="en-US" altLang="en-US" sz="2600" dirty="0">
                <a:latin typeface="Arial Narrow" panose="020B0606020202030204" pitchFamily="34" charset="0"/>
              </a:rPr>
              <a:t>desires. </a:t>
            </a:r>
          </a:p>
          <a:p>
            <a:pPr>
              <a:spcBef>
                <a:spcPct val="0"/>
              </a:spcBef>
              <a:buClrTx/>
              <a:buSzTx/>
              <a:buFontTx/>
              <a:buNone/>
            </a:pPr>
            <a:endParaRPr lang="en-US" altLang="en-US" sz="2600" dirty="0">
              <a:latin typeface="Arial Narrow" panose="020B0606020202030204" pitchFamily="34" charset="0"/>
            </a:endParaRPr>
          </a:p>
        </p:txBody>
      </p:sp>
      <p:sp>
        <p:nvSpPr>
          <p:cNvPr id="55301" name="Line 5"/>
          <p:cNvSpPr>
            <a:spLocks noChangeShapeType="1"/>
          </p:cNvSpPr>
          <p:nvPr/>
        </p:nvSpPr>
        <p:spPr bwMode="auto">
          <a:xfrm>
            <a:off x="3048000" y="2514600"/>
            <a:ext cx="1905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2" name="Text Box 6"/>
          <p:cNvSpPr txBox="1">
            <a:spLocks noChangeArrowheads="1"/>
          </p:cNvSpPr>
          <p:nvPr/>
        </p:nvSpPr>
        <p:spPr bwMode="auto">
          <a:xfrm>
            <a:off x="1525524" y="3696399"/>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dirty="0">
                <a:solidFill>
                  <a:srgbClr val="FF0000"/>
                </a:solidFill>
                <a:latin typeface="Arial Narrow" panose="020B0606020202030204" pitchFamily="34" charset="0"/>
              </a:rPr>
              <a:t>Occipital</a:t>
            </a:r>
          </a:p>
        </p:txBody>
      </p:sp>
      <p:sp>
        <p:nvSpPr>
          <p:cNvPr id="55303" name="Text Box 7"/>
          <p:cNvSpPr txBox="1">
            <a:spLocks noChangeArrowheads="1"/>
          </p:cNvSpPr>
          <p:nvPr/>
        </p:nvSpPr>
        <p:spPr bwMode="auto">
          <a:xfrm>
            <a:off x="4114800" y="3696399"/>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dirty="0">
                <a:solidFill>
                  <a:srgbClr val="FF0000"/>
                </a:solidFill>
                <a:latin typeface="Arial Narrow" panose="020B0606020202030204" pitchFamily="34" charset="0"/>
              </a:rPr>
              <a:t>Thalamus</a:t>
            </a:r>
          </a:p>
        </p:txBody>
      </p:sp>
      <p:sp>
        <p:nvSpPr>
          <p:cNvPr id="55304" name="Text Box 8"/>
          <p:cNvSpPr txBox="1">
            <a:spLocks noChangeArrowheads="1"/>
          </p:cNvSpPr>
          <p:nvPr/>
        </p:nvSpPr>
        <p:spPr bwMode="auto">
          <a:xfrm>
            <a:off x="2135124" y="4085822"/>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dirty="0">
                <a:solidFill>
                  <a:srgbClr val="FF0000"/>
                </a:solidFill>
                <a:latin typeface="Arial Narrow" panose="020B0606020202030204" pitchFamily="34" charset="0"/>
              </a:rPr>
              <a:t>Hypothalamus</a:t>
            </a:r>
          </a:p>
        </p:txBody>
      </p:sp>
      <p:sp>
        <p:nvSpPr>
          <p:cNvPr id="55305" name="Text Box 9"/>
          <p:cNvSpPr txBox="1">
            <a:spLocks noChangeArrowheads="1"/>
          </p:cNvSpPr>
          <p:nvPr/>
        </p:nvSpPr>
        <p:spPr bwMode="auto">
          <a:xfrm>
            <a:off x="609600" y="4495800"/>
            <a:ext cx="156362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dirty="0">
                <a:solidFill>
                  <a:srgbClr val="FF0000"/>
                </a:solidFill>
                <a:latin typeface="Arial Narrow" panose="020B0606020202030204" pitchFamily="34" charset="0"/>
              </a:rPr>
              <a:t>Heart Rate</a:t>
            </a:r>
          </a:p>
        </p:txBody>
      </p:sp>
      <p:sp>
        <p:nvSpPr>
          <p:cNvPr id="55306" name="Text Box 10"/>
          <p:cNvSpPr txBox="1">
            <a:spLocks noChangeArrowheads="1"/>
          </p:cNvSpPr>
          <p:nvPr/>
        </p:nvSpPr>
        <p:spPr bwMode="auto">
          <a:xfrm>
            <a:off x="3505200" y="44958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a:solidFill>
                  <a:srgbClr val="FF0000"/>
                </a:solidFill>
                <a:latin typeface="Arial Narrow" panose="020B0606020202030204" pitchFamily="34" charset="0"/>
              </a:rPr>
              <a:t>Respiration</a:t>
            </a:r>
          </a:p>
        </p:txBody>
      </p:sp>
      <p:sp>
        <p:nvSpPr>
          <p:cNvPr id="55307" name="Text Box 11"/>
          <p:cNvSpPr txBox="1">
            <a:spLocks noChangeArrowheads="1"/>
          </p:cNvSpPr>
          <p:nvPr/>
        </p:nvSpPr>
        <p:spPr bwMode="auto">
          <a:xfrm>
            <a:off x="1066800" y="4885223"/>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dirty="0">
                <a:solidFill>
                  <a:srgbClr val="FF0000"/>
                </a:solidFill>
                <a:latin typeface="Arial Narrow" panose="020B0606020202030204" pitchFamily="34" charset="0"/>
              </a:rPr>
              <a:t>Digestive</a:t>
            </a:r>
          </a:p>
        </p:txBody>
      </p:sp>
      <p:sp>
        <p:nvSpPr>
          <p:cNvPr id="55308" name="Text Box 12"/>
          <p:cNvSpPr txBox="1">
            <a:spLocks noChangeArrowheads="1"/>
          </p:cNvSpPr>
          <p:nvPr/>
        </p:nvSpPr>
        <p:spPr bwMode="auto">
          <a:xfrm>
            <a:off x="6096002" y="4869262"/>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dirty="0">
                <a:solidFill>
                  <a:srgbClr val="FF0000"/>
                </a:solidFill>
                <a:latin typeface="Arial Narrow" panose="020B0606020202030204" pitchFamily="34" charset="0"/>
              </a:rPr>
              <a:t>Sexual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3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3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30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0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30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30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30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3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p:bldP spid="55303" grpId="0"/>
      <p:bldP spid="55304" grpId="0"/>
      <p:bldP spid="55305" grpId="0"/>
      <p:bldP spid="55306" grpId="0"/>
      <p:bldP spid="55307" grpId="0"/>
      <p:bldP spid="5530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609600" y="794802"/>
            <a:ext cx="8153400"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600" dirty="0">
                <a:latin typeface="Arial Narrow" panose="020B0606020202030204" pitchFamily="34" charset="0"/>
              </a:rPr>
              <a:t>Harry is highly                         aroused (scared, anxious), which is because his                         nervous system is activated.  Because he is in </a:t>
            </a:r>
            <a:r>
              <a:rPr lang="en-US" altLang="en-US" sz="2600" b="1" dirty="0">
                <a:solidFill>
                  <a:srgbClr val="FF0000"/>
                </a:solidFill>
                <a:latin typeface="Arial Narrow" panose="020B0606020202030204" pitchFamily="34" charset="0"/>
              </a:rPr>
              <a:t>           </a:t>
            </a:r>
            <a:r>
              <a:rPr lang="en-US" altLang="en-US" sz="2600" dirty="0">
                <a:latin typeface="Arial Narrow" panose="020B0606020202030204" pitchFamily="34" charset="0"/>
              </a:rPr>
              <a:t>/</a:t>
            </a:r>
            <a:r>
              <a:rPr lang="en-US" altLang="en-US" sz="2600" dirty="0">
                <a:solidFill>
                  <a:srgbClr val="FF0000"/>
                </a:solidFill>
                <a:latin typeface="Arial Narrow" panose="020B0606020202030204" pitchFamily="34" charset="0"/>
              </a:rPr>
              <a:t>flight</a:t>
            </a:r>
            <a:r>
              <a:rPr lang="en-US" altLang="en-US" sz="2600" dirty="0">
                <a:latin typeface="Arial Narrow" panose="020B0606020202030204" pitchFamily="34" charset="0"/>
              </a:rPr>
              <a:t> mode, which structure within this system is aroused:</a:t>
            </a:r>
          </a:p>
          <a:p>
            <a:pPr>
              <a:spcBef>
                <a:spcPct val="0"/>
              </a:spcBef>
              <a:buClrTx/>
              <a:buSzTx/>
              <a:buFontTx/>
              <a:buNone/>
            </a:pPr>
            <a:r>
              <a:rPr lang="en-US" altLang="en-US" sz="2600" dirty="0">
                <a:latin typeface="Arial Narrow" panose="020B0606020202030204" pitchFamily="34" charset="0"/>
              </a:rPr>
              <a:t>	____	Amygdala &amp; hippocampus</a:t>
            </a:r>
          </a:p>
          <a:p>
            <a:pPr>
              <a:spcBef>
                <a:spcPct val="0"/>
              </a:spcBef>
              <a:buClrTx/>
              <a:buSzTx/>
              <a:buFontTx/>
              <a:buNone/>
            </a:pPr>
            <a:r>
              <a:rPr lang="en-US" altLang="en-US" sz="2600" dirty="0">
                <a:latin typeface="Arial Narrow" panose="020B0606020202030204" pitchFamily="34" charset="0"/>
              </a:rPr>
              <a:t>	____  	Cingulate gyrus &amp; septum</a:t>
            </a:r>
          </a:p>
          <a:p>
            <a:pPr>
              <a:spcBef>
                <a:spcPct val="0"/>
              </a:spcBef>
              <a:buClrTx/>
              <a:buSzTx/>
              <a:buFontTx/>
              <a:buNone/>
            </a:pPr>
            <a:r>
              <a:rPr lang="en-US" altLang="en-US" sz="2600" dirty="0">
                <a:latin typeface="Arial Narrow" panose="020B0606020202030204" pitchFamily="34" charset="0"/>
              </a:rPr>
              <a:t>	____ 	</a:t>
            </a:r>
            <a:r>
              <a:rPr lang="en-US" altLang="en-US" sz="2600" dirty="0" err="1">
                <a:latin typeface="Arial Narrow" panose="020B0606020202030204" pitchFamily="34" charset="0"/>
              </a:rPr>
              <a:t>Anterio</a:t>
            </a:r>
            <a:r>
              <a:rPr lang="en-US" altLang="en-US" sz="2600" dirty="0">
                <a:latin typeface="Arial Narrow" panose="020B0606020202030204" pitchFamily="34" charset="0"/>
              </a:rPr>
              <a:t> thalamus</a:t>
            </a:r>
          </a:p>
          <a:p>
            <a:pPr>
              <a:spcBef>
                <a:spcPct val="0"/>
              </a:spcBef>
              <a:buClrTx/>
              <a:buSzTx/>
              <a:buFontTx/>
              <a:buNone/>
            </a:pPr>
            <a:endParaRPr lang="en-US" altLang="en-US" sz="2600" dirty="0">
              <a:latin typeface="Arial Narrow" panose="020B0606020202030204" pitchFamily="34" charset="0"/>
            </a:endParaRPr>
          </a:p>
          <a:p>
            <a:pPr>
              <a:spcBef>
                <a:spcPct val="0"/>
              </a:spcBef>
              <a:buClrTx/>
              <a:buSzTx/>
              <a:buFontTx/>
              <a:buNone/>
            </a:pPr>
            <a:r>
              <a:rPr lang="en-US" altLang="en-US" sz="2600" dirty="0">
                <a:latin typeface="Arial Narrow" panose="020B0606020202030204" pitchFamily="34" charset="0"/>
              </a:rPr>
              <a:t>Because of this stressful event, Harry's adrenals go to work.  The </a:t>
            </a:r>
            <a:r>
              <a:rPr lang="en-US" altLang="en-US" sz="2600" b="1" dirty="0">
                <a:latin typeface="Arial Narrow" panose="020B0606020202030204" pitchFamily="34" charset="0"/>
              </a:rPr>
              <a:t>     </a:t>
            </a:r>
            <a:r>
              <a:rPr lang="en-US" altLang="en-US" sz="2600" dirty="0">
                <a:latin typeface="Arial Narrow" panose="020B0606020202030204" pitchFamily="34" charset="0"/>
              </a:rPr>
              <a:t> 		produces </a:t>
            </a:r>
            <a:r>
              <a:rPr lang="en-US" altLang="en-US" sz="2600" b="1" dirty="0">
                <a:latin typeface="Arial Narrow" panose="020B0606020202030204" pitchFamily="34" charset="0"/>
              </a:rPr>
              <a:t> 			</a:t>
            </a:r>
            <a:r>
              <a:rPr lang="en-US" altLang="en-US" sz="2600" dirty="0">
                <a:latin typeface="Arial Narrow" panose="020B0606020202030204" pitchFamily="34" charset="0"/>
              </a:rPr>
              <a:t>which increase metabolism and reduce </a:t>
            </a:r>
            <a:r>
              <a:rPr lang="en-US" altLang="en-US" sz="2600" b="1" dirty="0">
                <a:latin typeface="Arial Narrow" panose="020B0606020202030204" pitchFamily="34" charset="0"/>
              </a:rPr>
              <a:t> </a:t>
            </a:r>
            <a:r>
              <a:rPr lang="en-US" altLang="en-US" sz="2600" dirty="0">
                <a:latin typeface="Arial Narrow" panose="020B0606020202030204" pitchFamily="34" charset="0"/>
              </a:rPr>
              <a:t> 	             in case of injury. </a:t>
            </a:r>
          </a:p>
          <a:p>
            <a:pPr>
              <a:spcBef>
                <a:spcPct val="0"/>
              </a:spcBef>
              <a:buClrTx/>
              <a:buSzTx/>
              <a:buFontTx/>
              <a:buNone/>
            </a:pPr>
            <a:endParaRPr lang="en-US" altLang="en-US" sz="2600" dirty="0">
              <a:latin typeface="Arial Narrow" panose="020B0606020202030204" pitchFamily="34" charset="0"/>
            </a:endParaRPr>
          </a:p>
          <a:p>
            <a:pPr>
              <a:spcBef>
                <a:spcPct val="0"/>
              </a:spcBef>
              <a:buClrTx/>
              <a:buSzTx/>
              <a:buFontTx/>
              <a:buNone/>
            </a:pPr>
            <a:r>
              <a:rPr lang="en-US" altLang="en-US" sz="2500" dirty="0">
                <a:latin typeface="Arial Narrow" panose="020B0606020202030204" pitchFamily="34" charset="0"/>
              </a:rPr>
              <a:t>The adrenals  secrete </a:t>
            </a:r>
            <a:r>
              <a:rPr lang="en-US" altLang="en-US" sz="2500" b="1" dirty="0">
                <a:latin typeface="Arial Narrow" panose="020B0606020202030204" pitchFamily="34" charset="0"/>
              </a:rPr>
              <a:t>                        </a:t>
            </a:r>
            <a:r>
              <a:rPr lang="en-US" altLang="en-US" sz="2500" dirty="0">
                <a:latin typeface="Arial Narrow" panose="020B0606020202030204" pitchFamily="34" charset="0"/>
              </a:rPr>
              <a:t> and </a:t>
            </a:r>
            <a:r>
              <a:rPr lang="en-US" altLang="en-US" sz="2500" b="1" dirty="0">
                <a:latin typeface="Arial Narrow" panose="020B0606020202030204" pitchFamily="34" charset="0"/>
              </a:rPr>
              <a:t> Nor___________</a:t>
            </a:r>
            <a:r>
              <a:rPr lang="en-US" altLang="en-US" sz="2500" dirty="0">
                <a:latin typeface="Arial Narrow" panose="020B0606020202030204" pitchFamily="34" charset="0"/>
              </a:rPr>
              <a:t>                                   (aka </a:t>
            </a:r>
            <a:r>
              <a:rPr lang="en-US" altLang="en-US" sz="2500" b="1" dirty="0">
                <a:latin typeface="Arial Narrow" panose="020B0606020202030204" pitchFamily="34" charset="0"/>
              </a:rPr>
              <a:t> </a:t>
            </a:r>
            <a:r>
              <a:rPr lang="en-US" altLang="en-US" sz="2500" dirty="0">
                <a:latin typeface="Arial Narrow" panose="020B0606020202030204" pitchFamily="34" charset="0"/>
              </a:rPr>
              <a:t>),                amines, which arouses his body for action.</a:t>
            </a:r>
          </a:p>
        </p:txBody>
      </p:sp>
      <p:sp>
        <p:nvSpPr>
          <p:cNvPr id="56325" name="Text Box 5"/>
          <p:cNvSpPr txBox="1">
            <a:spLocks noChangeArrowheads="1"/>
          </p:cNvSpPr>
          <p:nvPr/>
        </p:nvSpPr>
        <p:spPr bwMode="auto">
          <a:xfrm>
            <a:off x="1735899" y="2379395"/>
            <a:ext cx="395288"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500" b="1" dirty="0">
                <a:solidFill>
                  <a:srgbClr val="FF0000"/>
                </a:solidFill>
              </a:rPr>
              <a:t>X</a:t>
            </a:r>
          </a:p>
        </p:txBody>
      </p:sp>
      <p:sp>
        <p:nvSpPr>
          <p:cNvPr id="56326" name="Text Box 6"/>
          <p:cNvSpPr txBox="1">
            <a:spLocks noChangeArrowheads="1"/>
          </p:cNvSpPr>
          <p:nvPr/>
        </p:nvSpPr>
        <p:spPr bwMode="auto">
          <a:xfrm>
            <a:off x="381000" y="4437063"/>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dirty="0">
                <a:solidFill>
                  <a:srgbClr val="FF0000"/>
                </a:solidFill>
                <a:latin typeface="Arial Narrow" panose="020B0606020202030204" pitchFamily="34" charset="0"/>
              </a:rPr>
              <a:t>Adrenal Cortex</a:t>
            </a:r>
          </a:p>
        </p:txBody>
      </p:sp>
      <p:sp>
        <p:nvSpPr>
          <p:cNvPr id="56327" name="Text Box 7"/>
          <p:cNvSpPr txBox="1">
            <a:spLocks noChangeArrowheads="1"/>
          </p:cNvSpPr>
          <p:nvPr/>
        </p:nvSpPr>
        <p:spPr bwMode="auto">
          <a:xfrm>
            <a:off x="3810000" y="4437063"/>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dirty="0">
                <a:solidFill>
                  <a:srgbClr val="FF0000"/>
                </a:solidFill>
                <a:latin typeface="Arial Narrow" panose="020B0606020202030204" pitchFamily="34" charset="0"/>
              </a:rPr>
              <a:t>Corticosteroids</a:t>
            </a:r>
          </a:p>
        </p:txBody>
      </p:sp>
      <p:sp>
        <p:nvSpPr>
          <p:cNvPr id="56328" name="Text Box 8"/>
          <p:cNvSpPr txBox="1">
            <a:spLocks noChangeArrowheads="1"/>
          </p:cNvSpPr>
          <p:nvPr/>
        </p:nvSpPr>
        <p:spPr bwMode="auto">
          <a:xfrm>
            <a:off x="3673475" y="4784725"/>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dirty="0" err="1">
                <a:solidFill>
                  <a:srgbClr val="FF0000"/>
                </a:solidFill>
                <a:latin typeface="Arial Narrow" panose="020B0606020202030204" pitchFamily="34" charset="0"/>
              </a:rPr>
              <a:t>Inflamation</a:t>
            </a:r>
            <a:r>
              <a:rPr lang="en-US" altLang="en-US" sz="2400" b="1" dirty="0">
                <a:solidFill>
                  <a:srgbClr val="FF0000"/>
                </a:solidFill>
                <a:latin typeface="Arial Narrow" panose="020B0606020202030204" pitchFamily="34" charset="0"/>
              </a:rPr>
              <a:t>  </a:t>
            </a:r>
          </a:p>
        </p:txBody>
      </p:sp>
      <p:sp>
        <p:nvSpPr>
          <p:cNvPr id="56329" name="Text Box 9"/>
          <p:cNvSpPr txBox="1">
            <a:spLocks noChangeArrowheads="1"/>
          </p:cNvSpPr>
          <p:nvPr/>
        </p:nvSpPr>
        <p:spPr bwMode="auto">
          <a:xfrm>
            <a:off x="3359727" y="5606473"/>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dirty="0">
                <a:solidFill>
                  <a:srgbClr val="FF0000"/>
                </a:solidFill>
                <a:latin typeface="Arial Narrow" panose="020B0606020202030204" pitchFamily="34" charset="0"/>
              </a:rPr>
              <a:t>Adrenalin</a:t>
            </a:r>
          </a:p>
        </p:txBody>
      </p:sp>
      <p:sp>
        <p:nvSpPr>
          <p:cNvPr id="56330" name="Text Box 10"/>
          <p:cNvSpPr txBox="1">
            <a:spLocks noChangeArrowheads="1"/>
          </p:cNvSpPr>
          <p:nvPr/>
        </p:nvSpPr>
        <p:spPr bwMode="auto">
          <a:xfrm>
            <a:off x="6172200" y="5606473"/>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dirty="0">
                <a:solidFill>
                  <a:srgbClr val="FF0000"/>
                </a:solidFill>
                <a:latin typeface="Arial Narrow" panose="020B0606020202030204" pitchFamily="34" charset="0"/>
              </a:rPr>
              <a:t>adrenaline</a:t>
            </a:r>
          </a:p>
        </p:txBody>
      </p:sp>
      <p:sp>
        <p:nvSpPr>
          <p:cNvPr id="56331" name="Text Box 11"/>
          <p:cNvSpPr txBox="1">
            <a:spLocks noChangeArrowheads="1"/>
          </p:cNvSpPr>
          <p:nvPr/>
        </p:nvSpPr>
        <p:spPr bwMode="auto">
          <a:xfrm>
            <a:off x="1510702" y="5923296"/>
            <a:ext cx="1354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dirty="0" err="1">
                <a:solidFill>
                  <a:srgbClr val="FF0000"/>
                </a:solidFill>
                <a:latin typeface="Arial Narrow" panose="020B0606020202030204" pitchFamily="34" charset="0"/>
              </a:rPr>
              <a:t>Catachol</a:t>
            </a:r>
            <a:endParaRPr lang="en-US" altLang="en-US" sz="2400" b="1" dirty="0">
              <a:latin typeface="Arial Narrow" panose="020B0606020202030204" pitchFamily="34" charset="0"/>
            </a:endParaRPr>
          </a:p>
        </p:txBody>
      </p:sp>
      <p:sp>
        <p:nvSpPr>
          <p:cNvPr id="2" name="TextBox 1">
            <a:extLst>
              <a:ext uri="{FF2B5EF4-FFF2-40B4-BE49-F238E27FC236}">
                <a16:creationId xmlns:a16="http://schemas.microsoft.com/office/drawing/2014/main" id="{28110F98-FF4A-329B-F354-4A2DEE84F29E}"/>
              </a:ext>
            </a:extLst>
          </p:cNvPr>
          <p:cNvSpPr txBox="1"/>
          <p:nvPr/>
        </p:nvSpPr>
        <p:spPr>
          <a:xfrm>
            <a:off x="2172251" y="866382"/>
            <a:ext cx="2438400" cy="369332"/>
          </a:xfrm>
          <a:prstGeom prst="rect">
            <a:avLst/>
          </a:prstGeom>
          <a:noFill/>
        </p:spPr>
        <p:txBody>
          <a:bodyPr wrap="square" rtlCol="0">
            <a:spAutoFit/>
          </a:bodyPr>
          <a:lstStyle/>
          <a:p>
            <a:pPr algn="ctr"/>
            <a:r>
              <a:rPr lang="en-US" dirty="0">
                <a:solidFill>
                  <a:srgbClr val="FF0000"/>
                </a:solidFill>
              </a:rPr>
              <a:t>EMOTIONALLY</a:t>
            </a:r>
          </a:p>
        </p:txBody>
      </p:sp>
      <p:sp>
        <p:nvSpPr>
          <p:cNvPr id="3" name="TextBox 2">
            <a:extLst>
              <a:ext uri="{FF2B5EF4-FFF2-40B4-BE49-F238E27FC236}">
                <a16:creationId xmlns:a16="http://schemas.microsoft.com/office/drawing/2014/main" id="{3576B5BC-5977-4FA3-6E13-9EAA45392D78}"/>
              </a:ext>
            </a:extLst>
          </p:cNvPr>
          <p:cNvSpPr txBox="1"/>
          <p:nvPr/>
        </p:nvSpPr>
        <p:spPr>
          <a:xfrm>
            <a:off x="2187771" y="1285359"/>
            <a:ext cx="1926336" cy="369332"/>
          </a:xfrm>
          <a:prstGeom prst="rect">
            <a:avLst/>
          </a:prstGeom>
          <a:noFill/>
        </p:spPr>
        <p:txBody>
          <a:bodyPr wrap="square" rtlCol="0">
            <a:spAutoFit/>
          </a:bodyPr>
          <a:lstStyle/>
          <a:p>
            <a:pPr algn="ctr"/>
            <a:r>
              <a:rPr lang="en-US" dirty="0">
                <a:solidFill>
                  <a:srgbClr val="FF0000"/>
                </a:solidFill>
              </a:rPr>
              <a:t>SYMPATHETIC</a:t>
            </a:r>
          </a:p>
        </p:txBody>
      </p:sp>
      <p:sp>
        <p:nvSpPr>
          <p:cNvPr id="4" name="TextBox 3">
            <a:extLst>
              <a:ext uri="{FF2B5EF4-FFF2-40B4-BE49-F238E27FC236}">
                <a16:creationId xmlns:a16="http://schemas.microsoft.com/office/drawing/2014/main" id="{B667B79D-A490-DC83-943B-BD837EA4923F}"/>
              </a:ext>
            </a:extLst>
          </p:cNvPr>
          <p:cNvSpPr txBox="1"/>
          <p:nvPr/>
        </p:nvSpPr>
        <p:spPr>
          <a:xfrm>
            <a:off x="1423988" y="1707654"/>
            <a:ext cx="1219200" cy="369332"/>
          </a:xfrm>
          <a:prstGeom prst="rect">
            <a:avLst/>
          </a:prstGeom>
          <a:noFill/>
        </p:spPr>
        <p:txBody>
          <a:bodyPr wrap="square" rtlCol="0">
            <a:spAutoFit/>
          </a:bodyPr>
          <a:lstStyle/>
          <a:p>
            <a:pPr algn="ctr"/>
            <a:r>
              <a:rPr lang="en-US" dirty="0">
                <a:solidFill>
                  <a:srgbClr val="FF0000"/>
                </a:solidFill>
              </a:rPr>
              <a:t>FIGHT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3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3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3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63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6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P spid="56326" grpId="0"/>
      <p:bldP spid="56327" grpId="0"/>
      <p:bldP spid="56328" grpId="0"/>
      <p:bldP spid="56329" grpId="0"/>
      <p:bldP spid="56330" grpId="0"/>
      <p:bldP spid="56331" grpId="0"/>
      <p:bldP spid="2" grpId="0"/>
      <p:bldP spid="3"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5"/>
          <p:cNvSpPr txBox="1">
            <a:spLocks noChangeArrowheads="1"/>
          </p:cNvSpPr>
          <p:nvPr/>
        </p:nvSpPr>
        <p:spPr bwMode="auto">
          <a:xfrm>
            <a:off x="914400" y="1219200"/>
            <a:ext cx="7467600" cy="424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600"/>
              <a:t>Harry thinks to himself, “if that crazed ape gets me, he could break my back leading to </a:t>
            </a:r>
            <a:r>
              <a:rPr lang="en-US" altLang="en-US" sz="3600" b="1"/>
              <a:t>                 </a:t>
            </a:r>
            <a:r>
              <a:rPr lang="en-US" altLang="en-US" sz="3600"/>
              <a:t>, which is the paralysis of my legs. </a:t>
            </a:r>
          </a:p>
          <a:p>
            <a:pPr>
              <a:spcBef>
                <a:spcPct val="50000"/>
              </a:spcBef>
              <a:buClrTx/>
              <a:buSzTx/>
              <a:buFontTx/>
              <a:buNone/>
            </a:pPr>
            <a:r>
              <a:rPr lang="en-US" altLang="en-US" sz="3600"/>
              <a:t>Worse, this could lead to </a:t>
            </a:r>
            <a:r>
              <a:rPr lang="en-US" altLang="en-US" sz="3600" b="1"/>
              <a:t>                        </a:t>
            </a:r>
            <a:r>
              <a:rPr lang="en-US" altLang="en-US" sz="3600"/>
              <a:t> which is the paralysis of my upper body and lower body”.</a:t>
            </a:r>
          </a:p>
        </p:txBody>
      </p:sp>
      <p:sp>
        <p:nvSpPr>
          <p:cNvPr id="58374" name="Text Box 6"/>
          <p:cNvSpPr txBox="1">
            <a:spLocks noChangeArrowheads="1"/>
          </p:cNvSpPr>
          <p:nvPr/>
        </p:nvSpPr>
        <p:spPr bwMode="auto">
          <a:xfrm>
            <a:off x="4876800" y="23622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600" b="1">
                <a:solidFill>
                  <a:srgbClr val="FF0000"/>
                </a:solidFill>
                <a:latin typeface="Arial Narrow" panose="020B0606020202030204" pitchFamily="34" charset="0"/>
              </a:rPr>
              <a:t>Paraplegia</a:t>
            </a:r>
          </a:p>
        </p:txBody>
      </p:sp>
      <p:sp>
        <p:nvSpPr>
          <p:cNvPr id="58375" name="Text Box 7"/>
          <p:cNvSpPr txBox="1">
            <a:spLocks noChangeArrowheads="1"/>
          </p:cNvSpPr>
          <p:nvPr/>
        </p:nvSpPr>
        <p:spPr bwMode="auto">
          <a:xfrm>
            <a:off x="6057900" y="3673475"/>
            <a:ext cx="2667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600" b="1">
                <a:solidFill>
                  <a:srgbClr val="FF0000"/>
                </a:solidFill>
                <a:latin typeface="Arial Narrow" panose="020B0606020202030204" pitchFamily="34" charset="0"/>
              </a:rPr>
              <a:t>Quadraplegia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p:bldP spid="5837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228600" y="1282700"/>
            <a:ext cx="883920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600">
                <a:latin typeface="Arial Narrow" panose="020B0606020202030204" pitchFamily="34" charset="0"/>
              </a:rPr>
              <a:t>Suddenly the orangutan stops jumping, enters the living room, and says "Hi Harry! how you like the new costume?"  It's that crazy Wilfred.  Harry says, "Gee Wilfred, you sure had me going.  I thought I would have a </a:t>
            </a:r>
            <a:r>
              <a:rPr lang="en-US" altLang="en-US" sz="2600" b="1">
                <a:latin typeface="Arial Narrow" panose="020B0606020202030204" pitchFamily="34" charset="0"/>
              </a:rPr>
              <a:t>			 </a:t>
            </a:r>
            <a:r>
              <a:rPr lang="en-US" altLang="en-US" sz="2600">
                <a:latin typeface="Arial Narrow" panose="020B0606020202030204" pitchFamily="34" charset="0"/>
              </a:rPr>
              <a:t>(that is, a heart attack).”</a:t>
            </a:r>
          </a:p>
          <a:p>
            <a:pPr>
              <a:spcBef>
                <a:spcPct val="0"/>
              </a:spcBef>
              <a:buClrTx/>
              <a:buSzTx/>
              <a:buFontTx/>
              <a:buNone/>
            </a:pPr>
            <a:endParaRPr lang="en-US" altLang="en-US" sz="2600">
              <a:latin typeface="Arial Narrow" panose="020B0606020202030204" pitchFamily="34" charset="0"/>
            </a:endParaRPr>
          </a:p>
          <a:p>
            <a:pPr>
              <a:spcBef>
                <a:spcPct val="0"/>
              </a:spcBef>
              <a:buClrTx/>
              <a:buSzTx/>
              <a:buFontTx/>
              <a:buNone/>
            </a:pPr>
            <a:r>
              <a:rPr lang="en-US" altLang="en-US" sz="2600">
                <a:latin typeface="Arial Narrow" panose="020B0606020202030204" pitchFamily="34" charset="0"/>
              </a:rPr>
              <a:t>Although the danger is over, Harry is still in an aroused state because his </a:t>
            </a:r>
            <a:r>
              <a:rPr lang="en-US" altLang="en-US" sz="2600" b="1">
                <a:latin typeface="Arial Narrow" panose="020B0606020202030204" pitchFamily="34" charset="0"/>
              </a:rPr>
              <a:t>SYMPATHETIC</a:t>
            </a:r>
            <a:r>
              <a:rPr lang="en-US" altLang="en-US" sz="2600">
                <a:latin typeface="Arial Narrow" panose="020B0606020202030204" pitchFamily="34" charset="0"/>
              </a:rPr>
              <a:t> or </a:t>
            </a:r>
            <a:r>
              <a:rPr lang="en-US" altLang="en-US" sz="2600" b="1">
                <a:latin typeface="Arial Narrow" panose="020B0606020202030204" pitchFamily="34" charset="0"/>
              </a:rPr>
              <a:t>PARASYMPATHETIC </a:t>
            </a:r>
            <a:r>
              <a:rPr lang="en-US" altLang="en-US" sz="2600">
                <a:latin typeface="Arial Narrow" panose="020B0606020202030204" pitchFamily="34" charset="0"/>
              </a:rPr>
              <a:t>nervous system has not yet returned his body to its normal state.</a:t>
            </a:r>
          </a:p>
        </p:txBody>
      </p:sp>
      <p:sp>
        <p:nvSpPr>
          <p:cNvPr id="57349" name="Line 5"/>
          <p:cNvSpPr>
            <a:spLocks noChangeShapeType="1"/>
          </p:cNvSpPr>
          <p:nvPr/>
        </p:nvSpPr>
        <p:spPr bwMode="auto">
          <a:xfrm>
            <a:off x="3048000" y="4114800"/>
            <a:ext cx="2743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0" name="Text Box 6"/>
          <p:cNvSpPr txBox="1">
            <a:spLocks noChangeArrowheads="1"/>
          </p:cNvSpPr>
          <p:nvPr/>
        </p:nvSpPr>
        <p:spPr bwMode="auto">
          <a:xfrm>
            <a:off x="457200" y="25146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a:solidFill>
                  <a:srgbClr val="FF0000"/>
                </a:solidFill>
                <a:latin typeface="Arial Narrow" panose="020B0606020202030204" pitchFamily="34" charset="0"/>
              </a:rPr>
              <a:t>Myocardial Infarction</a:t>
            </a:r>
          </a:p>
        </p:txBody>
      </p:sp>
      <p:pic>
        <p:nvPicPr>
          <p:cNvPr id="2" name="Picture 1"/>
          <p:cNvPicPr>
            <a:picLocks noChangeAspect="1"/>
          </p:cNvPicPr>
          <p:nvPr/>
        </p:nvPicPr>
        <p:blipFill>
          <a:blip r:embed="rId2"/>
          <a:stretch>
            <a:fillRect/>
          </a:stretch>
        </p:blipFill>
        <p:spPr>
          <a:xfrm>
            <a:off x="5334000" y="4704556"/>
            <a:ext cx="3048001" cy="19764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7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143000" y="685800"/>
            <a:ext cx="525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dirty="0">
                <a:solidFill>
                  <a:srgbClr val="0070C0"/>
                </a:solidFill>
              </a:rPr>
              <a:t>NOCEBO STUDIES</a:t>
            </a:r>
          </a:p>
        </p:txBody>
      </p:sp>
      <p:sp>
        <p:nvSpPr>
          <p:cNvPr id="6147" name="TextBox 2"/>
          <p:cNvSpPr txBox="1">
            <a:spLocks noChangeArrowheads="1"/>
          </p:cNvSpPr>
          <p:nvPr/>
        </p:nvSpPr>
        <p:spPr bwMode="auto">
          <a:xfrm>
            <a:off x="533400" y="1676400"/>
            <a:ext cx="7162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800100" indent="-34290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AutoNum type="arabicPeriod"/>
            </a:pPr>
            <a:r>
              <a:rPr lang="en-US" altLang="en-US" sz="1800" dirty="0"/>
              <a:t>Subjects told a mild electric current may induce headaches.</a:t>
            </a:r>
          </a:p>
          <a:p>
            <a:pPr lvl="1">
              <a:spcBef>
                <a:spcPct val="0"/>
              </a:spcBef>
              <a:buClrTx/>
              <a:buSzTx/>
              <a:buFontTx/>
              <a:buAutoNum type="alphaLcPeriod"/>
            </a:pPr>
            <a:r>
              <a:rPr lang="en-US" altLang="en-US" sz="1800" dirty="0"/>
              <a:t>There was no current.</a:t>
            </a:r>
          </a:p>
          <a:p>
            <a:pPr lvl="1">
              <a:spcBef>
                <a:spcPct val="0"/>
              </a:spcBef>
              <a:buClrTx/>
              <a:buSzTx/>
              <a:buFontTx/>
              <a:buAutoNum type="alphaLcPeriod"/>
            </a:pPr>
            <a:r>
              <a:rPr lang="en-US" altLang="en-US" sz="1800" dirty="0"/>
              <a:t>66% of subjects report headache</a:t>
            </a:r>
          </a:p>
        </p:txBody>
      </p:sp>
      <p:sp>
        <p:nvSpPr>
          <p:cNvPr id="4" name="TextBox 3"/>
          <p:cNvSpPr txBox="1"/>
          <p:nvPr/>
        </p:nvSpPr>
        <p:spPr>
          <a:xfrm>
            <a:off x="457200" y="2819400"/>
            <a:ext cx="6477000" cy="2000250"/>
          </a:xfrm>
          <a:prstGeom prst="rect">
            <a:avLst/>
          </a:prstGeom>
          <a:noFill/>
        </p:spPr>
        <p:txBody>
          <a:bodyPr>
            <a:spAutoFit/>
          </a:bodyPr>
          <a:lstStyle/>
          <a:p>
            <a:pPr marL="342900" indent="-342900">
              <a:buFontTx/>
              <a:buAutoNum type="arabicPeriod" startAt="2"/>
              <a:defRPr/>
            </a:pPr>
            <a:r>
              <a:rPr lang="en-US" dirty="0"/>
              <a:t>Same null treatment can be both nocebo and placebo</a:t>
            </a:r>
          </a:p>
          <a:p>
            <a:pPr>
              <a:defRPr/>
            </a:pPr>
            <a:endParaRPr lang="en-US" sz="800" dirty="0"/>
          </a:p>
          <a:p>
            <a:pPr marL="800100" lvl="1" indent="-342900">
              <a:buFontTx/>
              <a:buAutoNum type="alphaLcPeriod"/>
              <a:defRPr/>
            </a:pPr>
            <a:r>
              <a:rPr lang="en-US" dirty="0"/>
              <a:t>NOCEBO:  Subjects get saline injection—told it will induce allergic reaction.  Many get allergic reaction.</a:t>
            </a:r>
          </a:p>
          <a:p>
            <a:pPr lvl="1">
              <a:defRPr/>
            </a:pPr>
            <a:endParaRPr lang="en-US" sz="800" dirty="0"/>
          </a:p>
          <a:p>
            <a:pPr marL="800100" lvl="1" indent="-342900">
              <a:buFontTx/>
              <a:buAutoNum type="alphaUcPeriod" startAt="2"/>
              <a:defRPr/>
            </a:pPr>
            <a:r>
              <a:rPr lang="en-US" dirty="0"/>
              <a:t>PLACEBO: Subjects with NOCEBO reaction get a</a:t>
            </a:r>
          </a:p>
          <a:p>
            <a:pPr lvl="1">
              <a:defRPr/>
            </a:pPr>
            <a:r>
              <a:rPr lang="en-US" dirty="0"/>
              <a:t>      second saline injection.  Told it will reduce allergic </a:t>
            </a:r>
          </a:p>
          <a:p>
            <a:pPr lvl="1">
              <a:defRPr/>
            </a:pPr>
            <a:r>
              <a:rPr lang="en-US" dirty="0"/>
              <a:t>      reaction.  And in many cases, this happened.</a:t>
            </a:r>
          </a:p>
        </p:txBody>
      </p:sp>
      <p:pic>
        <p:nvPicPr>
          <p:cNvPr id="614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203325"/>
            <a:ext cx="1609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895600"/>
            <a:ext cx="167163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38200" y="5181600"/>
            <a:ext cx="3886200" cy="1200150"/>
          </a:xfrm>
          <a:prstGeom prst="rect">
            <a:avLst/>
          </a:prstGeom>
          <a:noFill/>
        </p:spPr>
        <p:txBody>
          <a:bodyPr>
            <a:spAutoFit/>
          </a:bodyPr>
          <a:lstStyle/>
          <a:p>
            <a:pPr>
              <a:defRPr/>
            </a:pPr>
            <a:r>
              <a:rPr lang="en-US" dirty="0" err="1"/>
              <a:t>Nocebos</a:t>
            </a:r>
            <a:r>
              <a:rPr lang="en-US" dirty="0"/>
              <a:t> induced by </a:t>
            </a:r>
            <a:r>
              <a:rPr lang="en-US" u="sng" dirty="0"/>
              <a:t>color</a:t>
            </a:r>
            <a:r>
              <a:rPr lang="en-US" dirty="0"/>
              <a:t> of pills: </a:t>
            </a:r>
          </a:p>
          <a:p>
            <a:pPr>
              <a:defRPr/>
            </a:pPr>
            <a:endParaRPr lang="en-US" dirty="0"/>
          </a:p>
          <a:p>
            <a:pPr>
              <a:defRPr/>
            </a:pPr>
            <a:r>
              <a:rPr lang="en-US" dirty="0"/>
              <a:t>	</a:t>
            </a:r>
            <a:r>
              <a:rPr lang="en-US" dirty="0">
                <a:solidFill>
                  <a:schemeClr val="bg2">
                    <a:lumMod val="60000"/>
                    <a:lumOff val="40000"/>
                  </a:schemeClr>
                </a:solidFill>
              </a:rPr>
              <a:t>Blue pills lead to</a:t>
            </a:r>
            <a:r>
              <a:rPr lang="en-US" dirty="0"/>
              <a:t>:</a:t>
            </a:r>
          </a:p>
          <a:p>
            <a:pPr>
              <a:defRPr/>
            </a:pPr>
            <a:r>
              <a:rPr lang="en-US" dirty="0"/>
              <a:t>	</a:t>
            </a:r>
            <a:r>
              <a:rPr lang="en-US" dirty="0">
                <a:solidFill>
                  <a:srgbClr val="C00000"/>
                </a:solidFill>
              </a:rPr>
              <a:t>Red pills lead to</a:t>
            </a:r>
            <a:r>
              <a:rPr lang="en-US" dirty="0"/>
              <a:t>:</a:t>
            </a:r>
          </a:p>
        </p:txBody>
      </p:sp>
      <p:sp>
        <p:nvSpPr>
          <p:cNvPr id="6152" name="TextBox 7"/>
          <p:cNvSpPr txBox="1">
            <a:spLocks noChangeArrowheads="1"/>
          </p:cNvSpPr>
          <p:nvPr/>
        </p:nvSpPr>
        <p:spPr bwMode="auto">
          <a:xfrm>
            <a:off x="5029200" y="5645150"/>
            <a:ext cx="3805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t>____Sedation   ___ Stimulation</a:t>
            </a:r>
          </a:p>
        </p:txBody>
      </p:sp>
      <p:sp>
        <p:nvSpPr>
          <p:cNvPr id="6153" name="TextBox 9"/>
          <p:cNvSpPr txBox="1">
            <a:spLocks noChangeArrowheads="1"/>
          </p:cNvSpPr>
          <p:nvPr/>
        </p:nvSpPr>
        <p:spPr bwMode="auto">
          <a:xfrm>
            <a:off x="5029200" y="5981700"/>
            <a:ext cx="3805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t>____Sedation   ___ Stimulation</a:t>
            </a:r>
          </a:p>
        </p:txBody>
      </p:sp>
      <p:sp>
        <p:nvSpPr>
          <p:cNvPr id="11" name="TextBox 10"/>
          <p:cNvSpPr txBox="1">
            <a:spLocks noChangeArrowheads="1"/>
          </p:cNvSpPr>
          <p:nvPr/>
        </p:nvSpPr>
        <p:spPr bwMode="auto">
          <a:xfrm>
            <a:off x="5181600" y="552132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dirty="0">
                <a:solidFill>
                  <a:srgbClr val="FF0000"/>
                </a:solidFill>
              </a:rPr>
              <a:t>X</a:t>
            </a:r>
          </a:p>
        </p:txBody>
      </p:sp>
      <p:sp>
        <p:nvSpPr>
          <p:cNvPr id="12" name="TextBox 11"/>
          <p:cNvSpPr txBox="1">
            <a:spLocks noChangeArrowheads="1"/>
          </p:cNvSpPr>
          <p:nvPr/>
        </p:nvSpPr>
        <p:spPr bwMode="auto">
          <a:xfrm>
            <a:off x="6778625" y="5951538"/>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a:solidFill>
                  <a:srgbClr val="FF0000"/>
                </a:solidFill>
              </a:rPr>
              <a:t>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152400" y="506413"/>
            <a:ext cx="8839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a:solidFill>
                  <a:srgbClr val="0070C0"/>
                </a:solidFill>
              </a:rPr>
              <a:t>SUPER NOCEBO:  VOODOO DEATH</a:t>
            </a:r>
          </a:p>
        </p:txBody>
      </p:sp>
      <p:pic>
        <p:nvPicPr>
          <p:cNvPr id="717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95400"/>
            <a:ext cx="32004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154113"/>
            <a:ext cx="16859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4"/>
          <p:cNvSpPr txBox="1">
            <a:spLocks noChangeArrowheads="1"/>
          </p:cNvSpPr>
          <p:nvPr/>
        </p:nvSpPr>
        <p:spPr bwMode="auto">
          <a:xfrm>
            <a:off x="5232400" y="2811463"/>
            <a:ext cx="3048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t>Walter Cannon: 1871-1945</a:t>
            </a:r>
          </a:p>
        </p:txBody>
      </p:sp>
      <p:sp>
        <p:nvSpPr>
          <p:cNvPr id="7174" name="TextBox 5"/>
          <p:cNvSpPr txBox="1">
            <a:spLocks noChangeArrowheads="1"/>
          </p:cNvSpPr>
          <p:nvPr/>
        </p:nvSpPr>
        <p:spPr bwMode="auto">
          <a:xfrm>
            <a:off x="1041400" y="3260725"/>
            <a:ext cx="7416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dirty="0"/>
              <a:t>Cannon hears stories of “voodoo death”.  </a:t>
            </a:r>
          </a:p>
          <a:p>
            <a:pPr>
              <a:spcBef>
                <a:spcPct val="0"/>
              </a:spcBef>
              <a:buClrTx/>
              <a:buSzTx/>
              <a:buFontTx/>
              <a:buNone/>
            </a:pPr>
            <a:r>
              <a:rPr lang="en-US" altLang="en-US" sz="1800" dirty="0"/>
              <a:t>	a.  Maori woman learns she’s eaten fruit from taboo place.  	     Dies 24 hours later.</a:t>
            </a:r>
          </a:p>
          <a:p>
            <a:pPr>
              <a:spcBef>
                <a:spcPct val="0"/>
              </a:spcBef>
              <a:buClrTx/>
              <a:buSzTx/>
              <a:buFontTx/>
              <a:buNone/>
            </a:pPr>
            <a:r>
              <a:rPr lang="en-US" altLang="en-US" sz="1800" dirty="0"/>
              <a:t>	b.  Man becomes seriously ill after witch doctor points 	 </a:t>
            </a:r>
          </a:p>
          <a:p>
            <a:pPr>
              <a:spcBef>
                <a:spcPct val="0"/>
              </a:spcBef>
              <a:buClrTx/>
              <a:buSzTx/>
              <a:buFontTx/>
              <a:buNone/>
            </a:pPr>
            <a:r>
              <a:rPr lang="en-US" altLang="en-US" sz="1800" dirty="0"/>
              <a:t>	    “doom bone” at him.  When told by witch doctor that this</a:t>
            </a:r>
          </a:p>
          <a:p>
            <a:pPr>
              <a:spcBef>
                <a:spcPct val="0"/>
              </a:spcBef>
              <a:buClrTx/>
              <a:buSzTx/>
              <a:buFontTx/>
              <a:buNone/>
            </a:pPr>
            <a:r>
              <a:rPr lang="en-US" altLang="en-US" sz="1800" dirty="0"/>
              <a:t>                   was a mistake, the man gets better. </a:t>
            </a:r>
          </a:p>
          <a:p>
            <a:pPr>
              <a:spcBef>
                <a:spcPct val="0"/>
              </a:spcBef>
              <a:buClrTx/>
              <a:buSzTx/>
              <a:buFontTx/>
              <a:buNone/>
            </a:pPr>
            <a:endParaRPr lang="en-US" altLang="en-US" sz="1800" dirty="0"/>
          </a:p>
          <a:p>
            <a:pPr>
              <a:spcBef>
                <a:spcPct val="0"/>
              </a:spcBef>
              <a:buClrTx/>
              <a:buSzTx/>
              <a:buFontTx/>
              <a:buNone/>
            </a:pPr>
            <a:r>
              <a:rPr lang="en-US" altLang="en-US" sz="1800" b="1" dirty="0"/>
              <a:t>Explanation:  </a:t>
            </a:r>
            <a:r>
              <a:rPr lang="en-US" altLang="en-US" sz="1800" dirty="0"/>
              <a:t>Overwhelming fear shocks system, creates mega-stressor.  Combination of sudden drop in blood pressure + surge in adrenaline taxes the system.</a:t>
            </a:r>
          </a:p>
          <a:p>
            <a:pPr>
              <a:spcBef>
                <a:spcPct val="0"/>
              </a:spcBef>
              <a:buClrTx/>
              <a:buSzTx/>
              <a:buFontTx/>
              <a:buNone/>
            </a:pPr>
            <a:endParaRPr lang="en-US" altLang="en-US" sz="1800" dirty="0"/>
          </a:p>
          <a:p>
            <a:pPr>
              <a:spcBef>
                <a:spcPct val="0"/>
              </a:spcBef>
              <a:buClrTx/>
              <a:buSzTx/>
              <a:buFontTx/>
              <a:buNone/>
            </a:pPr>
            <a:r>
              <a:rPr lang="en-US" altLang="en-US" sz="1800" b="1" dirty="0"/>
              <a:t>Problem:  </a:t>
            </a:r>
            <a:r>
              <a:rPr lang="en-US" altLang="en-US" sz="1800" dirty="0"/>
              <a:t>Based on anecdote.  Morally impossible to test.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228600" y="615837"/>
            <a:ext cx="84201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168" tIns="0" rIns="0" bIns="0"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dirty="0">
                <a:solidFill>
                  <a:schemeClr val="bg2"/>
                </a:solidFill>
                <a:latin typeface="Arial Narrow" panose="020B0606020202030204" pitchFamily="34" charset="0"/>
              </a:rPr>
              <a:t>Biomedical Model Vs. Biopsychosocial Model</a:t>
            </a:r>
            <a:endParaRPr lang="en-US" altLang="en-US" sz="3800" dirty="0">
              <a:solidFill>
                <a:schemeClr val="bg2"/>
              </a:solidFill>
              <a:latin typeface="Times New Roman" panose="02020603050405020304" pitchFamily="18" charset="0"/>
            </a:endParaRPr>
          </a:p>
        </p:txBody>
      </p:sp>
      <p:graphicFrame>
        <p:nvGraphicFramePr>
          <p:cNvPr id="20548" name="Group 68"/>
          <p:cNvGraphicFramePr>
            <a:graphicFrameLocks noGrp="1"/>
          </p:cNvGraphicFramePr>
          <p:nvPr>
            <p:extLst>
              <p:ext uri="{D42A27DB-BD31-4B8C-83A1-F6EECF244321}">
                <p14:modId xmlns:p14="http://schemas.microsoft.com/office/powerpoint/2010/main" val="1448331275"/>
              </p:ext>
            </p:extLst>
          </p:nvPr>
        </p:nvGraphicFramePr>
        <p:xfrm>
          <a:off x="114300" y="1600200"/>
          <a:ext cx="8915400" cy="4496072"/>
        </p:xfrm>
        <a:graphic>
          <a:graphicData uri="http://schemas.openxmlformats.org/drawingml/2006/table">
            <a:tbl>
              <a:tblPr/>
              <a:tblGrid>
                <a:gridCol w="4457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77742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500" b="1" i="0" u="none" strike="noStrike" cap="none" normalizeH="0" baseline="0" dirty="0">
                          <a:ln>
                            <a:noFill/>
                          </a:ln>
                          <a:solidFill>
                            <a:schemeClr val="tx1"/>
                          </a:solidFill>
                          <a:effectLst/>
                          <a:latin typeface="Arial Narrow" pitchFamily="34" charset="0"/>
                          <a:cs typeface="Times New Roman" pitchFamily="18" charset="0"/>
                        </a:rPr>
                        <a:t>Biomedical Model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Narrow" pitchFamily="34" charset="0"/>
                        <a:cs typeface="Times New Roman" pitchFamily="18"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500" b="1" i="0" u="none" strike="noStrike" cap="none" normalizeH="0" baseline="0">
                          <a:ln>
                            <a:noFill/>
                          </a:ln>
                          <a:solidFill>
                            <a:schemeClr val="tx1"/>
                          </a:solidFill>
                          <a:effectLst/>
                          <a:latin typeface="Arial Narrow" pitchFamily="34" charset="0"/>
                          <a:cs typeface="Times New Roman" pitchFamily="18" charset="0"/>
                        </a:rPr>
                        <a:t>Biopsychosocial Model</a:t>
                      </a:r>
                      <a:endParaRPr kumimoji="0" lang="en-US" sz="2400" b="0" i="0" u="none" strike="noStrike" cap="none" normalizeH="0" baseline="0">
                        <a:ln>
                          <a:noFill/>
                        </a:ln>
                        <a:solidFill>
                          <a:schemeClr val="tx1"/>
                        </a:solidFill>
                        <a:effectLst/>
                        <a:latin typeface="Times New Roman" pitchFamily="18"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31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sng" strike="noStrike" cap="none" normalizeH="0" baseline="0" dirty="0">
                          <a:ln>
                            <a:noFill/>
                          </a:ln>
                          <a:solidFill>
                            <a:schemeClr val="tx1"/>
                          </a:solidFill>
                          <a:effectLst/>
                          <a:latin typeface="Arial Narrow" pitchFamily="34" charset="0"/>
                          <a:cs typeface="Times New Roman" pitchFamily="18" charset="0"/>
                        </a:rPr>
                        <a:t>Reductionist</a:t>
                      </a:r>
                      <a:r>
                        <a:rPr kumimoji="0" lang="en-US" sz="2200" b="0" i="0" u="none" strike="noStrike" cap="none" normalizeH="0" baseline="0" dirty="0">
                          <a:ln>
                            <a:noFill/>
                          </a:ln>
                          <a:solidFill>
                            <a:schemeClr val="tx1"/>
                          </a:solidFill>
                          <a:effectLst/>
                          <a:latin typeface="Arial Narrow" pitchFamily="34" charset="0"/>
                          <a:cs typeface="Times New Roman" pitchFamily="18" charset="0"/>
                        </a:rPr>
                        <a:t>: Work with smallest units.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Narrow" pitchFamily="34" charset="0"/>
                          <a:cs typeface="Times New Roman" pitchFamily="18" charset="0"/>
                        </a:rPr>
                        <a:t>Blood lacks iron; take iron pills. </a:t>
                      </a:r>
                      <a:endParaRPr kumimoji="0" lang="en-US" sz="2200" b="0" i="0" u="none" strike="noStrike" cap="none" normalizeH="0" baseline="0" dirty="0">
                        <a:ln>
                          <a:noFill/>
                        </a:ln>
                        <a:solidFill>
                          <a:schemeClr val="tx1"/>
                        </a:solidFill>
                        <a:effectLst/>
                        <a:latin typeface="Times New Roman" pitchFamily="18"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sng" strike="noStrike" cap="none" normalizeH="0" baseline="0" dirty="0">
                          <a:ln>
                            <a:noFill/>
                          </a:ln>
                          <a:solidFill>
                            <a:schemeClr val="tx1"/>
                          </a:solidFill>
                          <a:effectLst/>
                          <a:latin typeface="Arial Narrow" pitchFamily="34" charset="0"/>
                          <a:cs typeface="Times New Roman" pitchFamily="18" charset="0"/>
                        </a:rPr>
                        <a:t>Macro-level as well as </a:t>
                      </a:r>
                      <a:r>
                        <a:rPr kumimoji="0" lang="en-US" sz="2200" b="0" i="0" u="sng" strike="noStrike" cap="none" normalizeH="0" baseline="0" dirty="0" err="1">
                          <a:ln>
                            <a:noFill/>
                          </a:ln>
                          <a:solidFill>
                            <a:schemeClr val="tx1"/>
                          </a:solidFill>
                          <a:effectLst/>
                          <a:latin typeface="Arial Narrow" pitchFamily="34" charset="0"/>
                          <a:cs typeface="Times New Roman" pitchFamily="18" charset="0"/>
                        </a:rPr>
                        <a:t>mirco</a:t>
                      </a:r>
                      <a:r>
                        <a:rPr kumimoji="0" lang="en-US" sz="2200" b="0" i="0" u="sng" strike="noStrike" cap="none" normalizeH="0" baseline="0" dirty="0">
                          <a:ln>
                            <a:noFill/>
                          </a:ln>
                          <a:solidFill>
                            <a:schemeClr val="tx1"/>
                          </a:solidFill>
                          <a:effectLst/>
                          <a:latin typeface="Arial Narrow" pitchFamily="34" charset="0"/>
                          <a:cs typeface="Times New Roman" pitchFamily="18" charset="0"/>
                        </a:rPr>
                        <a:t>-level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Narrow" pitchFamily="34" charset="0"/>
                          <a:cs typeface="Times New Roman" pitchFamily="18" charset="0"/>
                        </a:rPr>
                        <a:t>Blood lacks iron: Review total diet</a:t>
                      </a:r>
                      <a:endParaRPr kumimoji="0" lang="en-US" sz="2200" b="0" i="0" u="none" strike="noStrike" cap="none" normalizeH="0" baseline="0" dirty="0">
                        <a:ln>
                          <a:noFill/>
                        </a:ln>
                        <a:solidFill>
                          <a:schemeClr val="tx1"/>
                        </a:solidFill>
                        <a:effectLst/>
                        <a:latin typeface="Times New Roman" pitchFamily="18"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31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sng" strike="noStrike" cap="none" normalizeH="0" baseline="0" dirty="0">
                          <a:ln>
                            <a:noFill/>
                          </a:ln>
                          <a:solidFill>
                            <a:schemeClr val="tx1"/>
                          </a:solidFill>
                          <a:effectLst/>
                          <a:latin typeface="Arial Narrow" pitchFamily="34" charset="0"/>
                          <a:cs typeface="Times New Roman" pitchFamily="18" charset="0"/>
                        </a:rPr>
                        <a:t>Single factor</a:t>
                      </a:r>
                      <a:r>
                        <a:rPr kumimoji="0" lang="en-US" sz="2200" b="0" i="0" u="none" strike="noStrike" cap="none" normalizeH="0" baseline="0" dirty="0">
                          <a:ln>
                            <a:noFill/>
                          </a:ln>
                          <a:solidFill>
                            <a:schemeClr val="tx1"/>
                          </a:solidFill>
                          <a:effectLst/>
                          <a:latin typeface="Arial Narrow" pitchFamily="34" charset="0"/>
                          <a:cs typeface="Times New Roman" pitchFamily="18" charset="0"/>
                        </a:rPr>
                        <a:t>: Smoking </a:t>
                      </a:r>
                      <a:r>
                        <a:rPr kumimoji="0" lang="en-US" sz="2200" b="0" i="0" u="none" strike="noStrike" cap="none" normalizeH="0" baseline="0" dirty="0">
                          <a:ln>
                            <a:noFill/>
                          </a:ln>
                          <a:solidFill>
                            <a:schemeClr val="tx1"/>
                          </a:solidFill>
                          <a:effectLst/>
                          <a:latin typeface="Arial Narrow" pitchFamily="34" charset="0"/>
                          <a:cs typeface="Times New Roman" pitchFamily="18" charset="0"/>
                          <a:sym typeface="Wingdings" panose="05000000000000000000" pitchFamily="2" charset="2"/>
                        </a:rPr>
                        <a:t> cardiac illness</a:t>
                      </a:r>
                      <a:endParaRPr kumimoji="0" lang="en-US" sz="2200" b="0" i="0" u="none" strike="noStrike" cap="none" normalizeH="0" baseline="0" dirty="0">
                        <a:ln>
                          <a:noFill/>
                        </a:ln>
                        <a:solidFill>
                          <a:schemeClr val="tx1"/>
                        </a:solidFill>
                        <a:effectLst/>
                        <a:latin typeface="Times New Roman" pitchFamily="18"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sng" strike="noStrike" cap="none" normalizeH="0" baseline="0" dirty="0">
                          <a:ln>
                            <a:noFill/>
                          </a:ln>
                          <a:solidFill>
                            <a:schemeClr val="tx1"/>
                          </a:solidFill>
                          <a:effectLst/>
                          <a:latin typeface="Arial Narrow" pitchFamily="34" charset="0"/>
                          <a:cs typeface="Times New Roman" pitchFamily="18" charset="0"/>
                        </a:rPr>
                        <a:t>Multiple factors</a:t>
                      </a:r>
                      <a:r>
                        <a:rPr kumimoji="0" lang="en-US" sz="2200" b="0" i="0" u="none" strike="noStrike" cap="none" normalizeH="0" baseline="0" dirty="0">
                          <a:ln>
                            <a:noFill/>
                          </a:ln>
                          <a:solidFill>
                            <a:schemeClr val="tx1"/>
                          </a:solidFill>
                          <a:effectLst/>
                          <a:latin typeface="Arial Narrow" pitchFamily="34" charset="0"/>
                          <a:cs typeface="Times New Roman" pitchFamily="18" charset="0"/>
                        </a:rPr>
                        <a:t>:  smoking + overeating + stress </a:t>
                      </a:r>
                      <a:r>
                        <a:rPr kumimoji="0" lang="en-US" sz="2200" b="0" i="0" u="none" strike="noStrike" cap="none" normalizeH="0" baseline="0" dirty="0">
                          <a:ln>
                            <a:noFill/>
                          </a:ln>
                          <a:solidFill>
                            <a:schemeClr val="tx1"/>
                          </a:solidFill>
                          <a:effectLst/>
                          <a:latin typeface="Arial Narrow" pitchFamily="34" charset="0"/>
                          <a:cs typeface="Times New Roman" pitchFamily="18" charset="0"/>
                          <a:sym typeface="Wingdings" panose="05000000000000000000" pitchFamily="2" charset="2"/>
                        </a:rPr>
                        <a:t> cardiac illness. </a:t>
                      </a:r>
                      <a:endParaRPr kumimoji="0" lang="en-US" sz="2200" b="0" i="0" u="none" strike="noStrike" cap="none" normalizeH="0" baseline="0" dirty="0">
                        <a:ln>
                          <a:noFill/>
                        </a:ln>
                        <a:solidFill>
                          <a:schemeClr val="tx1"/>
                        </a:solidFill>
                        <a:effectLst/>
                        <a:latin typeface="Times New Roman" pitchFamily="18"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31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sng" strike="noStrike" cap="none" normalizeH="0" baseline="0" dirty="0">
                          <a:ln>
                            <a:noFill/>
                          </a:ln>
                          <a:solidFill>
                            <a:schemeClr val="tx1"/>
                          </a:solidFill>
                          <a:effectLst/>
                          <a:latin typeface="Arial Narrow" pitchFamily="34" charset="0"/>
                          <a:cs typeface="Times New Roman" pitchFamily="18" charset="0"/>
                        </a:rPr>
                        <a:t>Assumes mind-body dualism.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Narrow"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Narrow" pitchFamily="34" charset="0"/>
                          <a:cs typeface="Times New Roman" pitchFamily="18" charset="0"/>
                        </a:rPr>
                        <a:t>Overweight: lose 20 lbs. Just do it. </a:t>
                      </a:r>
                      <a:endParaRPr kumimoji="0" lang="en-US" sz="2200" b="0" i="0" u="none" strike="noStrike" cap="none" normalizeH="0" baseline="0" dirty="0">
                        <a:ln>
                          <a:noFill/>
                        </a:ln>
                        <a:solidFill>
                          <a:schemeClr val="tx1"/>
                        </a:solidFill>
                        <a:effectLst/>
                        <a:latin typeface="Times New Roman" pitchFamily="18"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sng" strike="noStrike" cap="none" normalizeH="0" baseline="0" dirty="0">
                          <a:ln>
                            <a:noFill/>
                          </a:ln>
                          <a:solidFill>
                            <a:schemeClr val="tx1"/>
                          </a:solidFill>
                          <a:effectLst/>
                          <a:latin typeface="Arial Narrow" pitchFamily="34" charset="0"/>
                          <a:cs typeface="Times New Roman" pitchFamily="18" charset="0"/>
                        </a:rPr>
                        <a:t>Mind and body inseparable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Narrow" panose="020B0606020202030204" pitchFamily="34" charset="0"/>
                          <a:cs typeface="+mn-cs"/>
                        </a:rPr>
                        <a:t>Overweight: Change diet, also what stressors make you food dependent? </a:t>
                      </a:r>
                      <a:endParaRPr kumimoji="0" lang="en-US" sz="2200" b="0" i="0" u="none" strike="noStrike" cap="none" normalizeH="0" baseline="0" dirty="0">
                        <a:ln>
                          <a:noFill/>
                        </a:ln>
                        <a:solidFill>
                          <a:schemeClr val="tx1"/>
                        </a:solidFill>
                        <a:effectLst/>
                        <a:latin typeface="Arial Narrow" pitchFamily="34" charset="0"/>
                        <a:cs typeface="Times New Roman" pitchFamily="18"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31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sng" strike="noStrike" cap="none" normalizeH="0" baseline="0" dirty="0">
                          <a:ln>
                            <a:noFill/>
                          </a:ln>
                          <a:solidFill>
                            <a:schemeClr val="tx1"/>
                          </a:solidFill>
                          <a:effectLst/>
                          <a:latin typeface="Arial Narrow" pitchFamily="34" charset="0"/>
                          <a:cs typeface="Times New Roman" pitchFamily="18" charset="0"/>
                        </a:rPr>
                        <a:t>Emphasizes illness over health.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Narrow" pitchFamily="34" charset="0"/>
                          <a:cs typeface="Times New Roman" pitchFamily="18" charset="0"/>
                        </a:rPr>
                        <a:t>Put you on anti-cholesterol med. </a:t>
                      </a:r>
                      <a:endParaRPr kumimoji="0" lang="en-US" sz="2200" b="0" i="0" u="none" strike="noStrike" cap="none" normalizeH="0" baseline="0" dirty="0">
                        <a:ln>
                          <a:noFill/>
                        </a:ln>
                        <a:solidFill>
                          <a:schemeClr val="tx1"/>
                        </a:solidFill>
                        <a:effectLst/>
                        <a:latin typeface="Times New Roman" pitchFamily="18"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sng" strike="noStrike" cap="none" normalizeH="0" baseline="0" dirty="0">
                          <a:ln>
                            <a:noFill/>
                          </a:ln>
                          <a:solidFill>
                            <a:schemeClr val="tx1"/>
                          </a:solidFill>
                          <a:effectLst/>
                          <a:latin typeface="Arial Narrow" pitchFamily="34" charset="0"/>
                          <a:cs typeface="Times New Roman" pitchFamily="18" charset="0"/>
                        </a:rPr>
                        <a:t>Emphasizes both health and illness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Narrow" pitchFamily="34" charset="0"/>
                          <a:cs typeface="Times New Roman" pitchFamily="18" charset="0"/>
                        </a:rPr>
                        <a:t>Anti-cholesterol med + exercise routine + fun leisure activities. </a:t>
                      </a:r>
                      <a:endParaRPr kumimoji="0" lang="en-US" sz="2200" b="0" i="0" u="none" strike="noStrike" cap="none" normalizeH="0" baseline="0" dirty="0">
                        <a:ln>
                          <a:noFill/>
                        </a:ln>
                        <a:solidFill>
                          <a:schemeClr val="tx1"/>
                        </a:solidFill>
                        <a:effectLst/>
                        <a:latin typeface="Times New Roman" pitchFamily="18"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8215" name="Rectangle 67"/>
          <p:cNvSpPr>
            <a:spLocks noChangeArrowheads="1"/>
          </p:cNvSpPr>
          <p:nvPr/>
        </p:nvSpPr>
        <p:spPr bwMode="auto">
          <a:xfrm>
            <a:off x="0" y="5022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a:latin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90600"/>
            <a:ext cx="7620000" cy="584200"/>
          </a:xfrm>
          <a:prstGeom prst="rect">
            <a:avLst/>
          </a:prstGeom>
          <a:noFill/>
        </p:spPr>
        <p:txBody>
          <a:bodyPr>
            <a:spAutoFit/>
          </a:bodyPr>
          <a:lstStyle/>
          <a:p>
            <a:pPr algn="ctr">
              <a:defRPr/>
            </a:pPr>
            <a:r>
              <a:rPr lang="en-US" sz="3200" dirty="0">
                <a:solidFill>
                  <a:schemeClr val="accent1">
                    <a:lumMod val="75000"/>
                  </a:schemeClr>
                </a:solidFill>
              </a:rPr>
              <a:t>Lecture 1 Review Question 1 </a:t>
            </a:r>
          </a:p>
        </p:txBody>
      </p:sp>
      <p:sp>
        <p:nvSpPr>
          <p:cNvPr id="10243" name="TextBox 2"/>
          <p:cNvSpPr txBox="1">
            <a:spLocks noChangeArrowheads="1"/>
          </p:cNvSpPr>
          <p:nvPr/>
        </p:nvSpPr>
        <p:spPr bwMode="auto">
          <a:xfrm>
            <a:off x="685800" y="1905000"/>
            <a:ext cx="7924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dirty="0"/>
              <a:t>The mind and body were seen as separate during what era of human history?</a:t>
            </a:r>
          </a:p>
          <a:p>
            <a:pPr>
              <a:spcBef>
                <a:spcPct val="0"/>
              </a:spcBef>
              <a:buClrTx/>
              <a:buSzTx/>
              <a:buFontTx/>
              <a:buNone/>
            </a:pPr>
            <a:endParaRPr lang="en-US" altLang="en-US" sz="2400" dirty="0"/>
          </a:p>
          <a:p>
            <a:pPr>
              <a:spcBef>
                <a:spcPct val="0"/>
              </a:spcBef>
              <a:buClrTx/>
              <a:buSzTx/>
              <a:buFontTx/>
              <a:buNone/>
            </a:pPr>
            <a:r>
              <a:rPr lang="en-US" altLang="en-US" sz="2400" dirty="0"/>
              <a:t>___ A. Pre-historic (up to 2000 BCE)</a:t>
            </a:r>
          </a:p>
          <a:p>
            <a:pPr>
              <a:spcBef>
                <a:spcPct val="0"/>
              </a:spcBef>
              <a:buClrTx/>
              <a:buSzTx/>
              <a:buFontTx/>
              <a:buNone/>
            </a:pPr>
            <a:r>
              <a:rPr lang="en-US" altLang="en-US" sz="2400" dirty="0"/>
              <a:t>___ B. Greeks and Romans (600 BCE to 300 CE)</a:t>
            </a:r>
          </a:p>
          <a:p>
            <a:pPr>
              <a:spcBef>
                <a:spcPct val="0"/>
              </a:spcBef>
              <a:buClrTx/>
              <a:buSzTx/>
              <a:buFontTx/>
              <a:buNone/>
            </a:pPr>
            <a:r>
              <a:rPr lang="en-US" altLang="en-US" sz="2400" dirty="0"/>
              <a:t>___ C. Dark Ages/Middle Ages (400 CE to 1500 CE)</a:t>
            </a:r>
          </a:p>
          <a:p>
            <a:pPr>
              <a:spcBef>
                <a:spcPct val="0"/>
              </a:spcBef>
              <a:buClrTx/>
              <a:buSzTx/>
              <a:buFontTx/>
              <a:buNone/>
            </a:pPr>
            <a:r>
              <a:rPr lang="en-US" altLang="en-US" sz="2400" dirty="0"/>
              <a:t>___ D. Modern era (1700 to mid-20</a:t>
            </a:r>
            <a:r>
              <a:rPr lang="en-US" altLang="en-US" sz="2400" baseline="30000" dirty="0"/>
              <a:t>th</a:t>
            </a:r>
            <a:r>
              <a:rPr lang="en-US" altLang="en-US" sz="2400" dirty="0"/>
              <a:t> Century)</a:t>
            </a:r>
          </a:p>
          <a:p>
            <a:pPr>
              <a:spcBef>
                <a:spcPct val="0"/>
              </a:spcBef>
              <a:buClrTx/>
              <a:buSzTx/>
              <a:buFontTx/>
              <a:buNone/>
            </a:pPr>
            <a:r>
              <a:rPr lang="en-US" altLang="en-US" sz="2400" dirty="0"/>
              <a:t>___ E. All of the above</a:t>
            </a:r>
          </a:p>
        </p:txBody>
      </p:sp>
      <p:sp>
        <p:nvSpPr>
          <p:cNvPr id="10244" name="TextBox 3"/>
          <p:cNvSpPr txBox="1">
            <a:spLocks noChangeArrowheads="1"/>
          </p:cNvSpPr>
          <p:nvPr/>
        </p:nvSpPr>
        <p:spPr bwMode="auto">
          <a:xfrm>
            <a:off x="762000" y="41910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dirty="0">
                <a:solidFill>
                  <a:srgbClr val="FF0000"/>
                </a:solidFill>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90600"/>
            <a:ext cx="7620000" cy="584200"/>
          </a:xfrm>
          <a:prstGeom prst="rect">
            <a:avLst/>
          </a:prstGeom>
          <a:noFill/>
        </p:spPr>
        <p:txBody>
          <a:bodyPr>
            <a:spAutoFit/>
          </a:bodyPr>
          <a:lstStyle/>
          <a:p>
            <a:pPr algn="ctr">
              <a:defRPr/>
            </a:pPr>
            <a:r>
              <a:rPr lang="en-US" sz="3200" dirty="0">
                <a:solidFill>
                  <a:schemeClr val="accent1">
                    <a:lumMod val="75000"/>
                  </a:schemeClr>
                </a:solidFill>
              </a:rPr>
              <a:t>Lecture 1 Review Question 2 </a:t>
            </a:r>
          </a:p>
        </p:txBody>
      </p:sp>
      <p:sp>
        <p:nvSpPr>
          <p:cNvPr id="11267" name="TextBox 2"/>
          <p:cNvSpPr txBox="1">
            <a:spLocks noChangeArrowheads="1"/>
          </p:cNvSpPr>
          <p:nvPr/>
        </p:nvSpPr>
        <p:spPr bwMode="auto">
          <a:xfrm>
            <a:off x="609600" y="1905000"/>
            <a:ext cx="8001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dirty="0"/>
              <a:t>A substance that is in fact neutral (like saline solution or a sugar pill) but that causes people to believe it is harmful, and causes them to have negative symptoms, is a:</a:t>
            </a:r>
          </a:p>
          <a:p>
            <a:pPr>
              <a:spcBef>
                <a:spcPct val="0"/>
              </a:spcBef>
              <a:buClrTx/>
              <a:buSzTx/>
              <a:buFontTx/>
              <a:buNone/>
            </a:pPr>
            <a:endParaRPr lang="en-US" altLang="en-US" sz="2400" dirty="0"/>
          </a:p>
          <a:p>
            <a:pPr>
              <a:spcBef>
                <a:spcPct val="0"/>
              </a:spcBef>
              <a:buClrTx/>
              <a:buSzTx/>
              <a:buFontTx/>
              <a:buNone/>
            </a:pPr>
            <a:r>
              <a:rPr lang="en-US" altLang="en-US" sz="2400" dirty="0"/>
              <a:t>___ A. Trephination</a:t>
            </a:r>
          </a:p>
          <a:p>
            <a:pPr>
              <a:spcBef>
                <a:spcPct val="0"/>
              </a:spcBef>
              <a:buClrTx/>
              <a:buSzTx/>
              <a:buFontTx/>
              <a:buNone/>
            </a:pPr>
            <a:r>
              <a:rPr lang="en-US" altLang="en-US" sz="2400" dirty="0"/>
              <a:t>___ B. Nocebo</a:t>
            </a:r>
          </a:p>
          <a:p>
            <a:pPr>
              <a:spcBef>
                <a:spcPct val="0"/>
              </a:spcBef>
              <a:buClrTx/>
              <a:buSzTx/>
              <a:buFontTx/>
              <a:buNone/>
            </a:pPr>
            <a:r>
              <a:rPr lang="en-US" altLang="en-US" sz="2400" dirty="0"/>
              <a:t>___ C. Black bile</a:t>
            </a:r>
          </a:p>
          <a:p>
            <a:pPr>
              <a:spcBef>
                <a:spcPct val="0"/>
              </a:spcBef>
              <a:buClrTx/>
              <a:buSzTx/>
              <a:buFontTx/>
              <a:buNone/>
            </a:pPr>
            <a:r>
              <a:rPr lang="en-US" altLang="en-US" sz="2400" dirty="0"/>
              <a:t>___ D. Placebo</a:t>
            </a:r>
          </a:p>
          <a:p>
            <a:pPr>
              <a:spcBef>
                <a:spcPct val="0"/>
              </a:spcBef>
              <a:buClrTx/>
              <a:buSzTx/>
              <a:buFontTx/>
              <a:buNone/>
            </a:pPr>
            <a:r>
              <a:rPr lang="en-US" altLang="en-US" sz="2400" dirty="0"/>
              <a:t>___ E. None of the above</a:t>
            </a:r>
          </a:p>
        </p:txBody>
      </p:sp>
      <p:pic>
        <p:nvPicPr>
          <p:cNvPr id="4" name="Picture 3">
            <a:extLst>
              <a:ext uri="{FF2B5EF4-FFF2-40B4-BE49-F238E27FC236}">
                <a16:creationId xmlns:a16="http://schemas.microsoft.com/office/drawing/2014/main" id="{34A465DD-BF2B-7423-7A61-CDF5880ACA23}"/>
              </a:ext>
            </a:extLst>
          </p:cNvPr>
          <p:cNvPicPr>
            <a:picLocks noChangeAspect="1"/>
          </p:cNvPicPr>
          <p:nvPr/>
        </p:nvPicPr>
        <p:blipFill>
          <a:blip r:embed="rId2"/>
          <a:stretch>
            <a:fillRect/>
          </a:stretch>
        </p:blipFill>
        <p:spPr>
          <a:xfrm>
            <a:off x="685760" y="3733800"/>
            <a:ext cx="457240" cy="4938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838200" y="60960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3600">
                <a:solidFill>
                  <a:srgbClr val="0070C0"/>
                </a:solidFill>
                <a:latin typeface="Arial Narrow" panose="020B0606020202030204" pitchFamily="34" charset="0"/>
              </a:rPr>
              <a:t>Tips on Reading, Studying, and Class Notes</a:t>
            </a:r>
          </a:p>
        </p:txBody>
      </p:sp>
      <p:sp>
        <p:nvSpPr>
          <p:cNvPr id="15363" name="Text Box 5"/>
          <p:cNvSpPr txBox="1">
            <a:spLocks noChangeArrowheads="1"/>
          </p:cNvSpPr>
          <p:nvPr/>
        </p:nvSpPr>
        <p:spPr bwMode="auto">
          <a:xfrm>
            <a:off x="457200" y="1371600"/>
            <a:ext cx="8001000" cy="4493538"/>
          </a:xfrm>
          <a:prstGeom prst="rect">
            <a:avLst/>
          </a:prstGeom>
          <a:noFill/>
          <a:ln>
            <a:noFill/>
          </a:ln>
          <a:effec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indent="-514350" eaLnBrk="1" hangingPunct="1">
              <a:spcBef>
                <a:spcPct val="50000"/>
              </a:spcBef>
              <a:buClrTx/>
              <a:buSzTx/>
              <a:buFontTx/>
              <a:buAutoNum type="arabicPeriod"/>
              <a:defRPr/>
            </a:pPr>
            <a:r>
              <a:rPr lang="en-US" altLang="en-US" sz="2600" b="1" dirty="0">
                <a:latin typeface="Arial Narrow" panose="020B0606020202030204" pitchFamily="34" charset="0"/>
              </a:rPr>
              <a:t>Take notes during class.  </a:t>
            </a:r>
            <a:r>
              <a:rPr lang="en-US" altLang="en-US" sz="2600" dirty="0">
                <a:latin typeface="Arial Narrow" panose="020B0606020202030204" pitchFamily="34" charset="0"/>
              </a:rPr>
              <a:t>Don’t be a passive listener.</a:t>
            </a:r>
          </a:p>
          <a:p>
            <a:pPr marL="514350" indent="-514350" eaLnBrk="1" hangingPunct="1">
              <a:spcBef>
                <a:spcPct val="50000"/>
              </a:spcBef>
              <a:buClrTx/>
              <a:buSzTx/>
              <a:buFontTx/>
              <a:buAutoNum type="arabicPeriod"/>
              <a:defRPr/>
            </a:pPr>
            <a:endParaRPr lang="en-US" altLang="en-US" sz="2600" dirty="0">
              <a:latin typeface="Arial Narrow" panose="020B0606020202030204" pitchFamily="34" charset="0"/>
            </a:endParaRPr>
          </a:p>
          <a:p>
            <a:pPr eaLnBrk="1" hangingPunct="1">
              <a:spcBef>
                <a:spcPct val="50000"/>
              </a:spcBef>
              <a:buClrTx/>
              <a:buSzTx/>
              <a:buNone/>
              <a:defRPr/>
            </a:pPr>
            <a:r>
              <a:rPr lang="en-US" altLang="en-US" sz="2600" dirty="0">
                <a:latin typeface="Arial Narrow" panose="020B0606020202030204" pitchFamily="34" charset="0"/>
              </a:rPr>
              <a:t>AN IN-CLASS DEMO—DO NOTES REALLY MATTER?</a:t>
            </a:r>
          </a:p>
          <a:p>
            <a:pPr eaLnBrk="1" hangingPunct="1">
              <a:spcBef>
                <a:spcPct val="50000"/>
              </a:spcBef>
              <a:buClrTx/>
              <a:buSzTx/>
              <a:buNone/>
              <a:defRPr/>
            </a:pPr>
            <a:endParaRPr lang="en-US" altLang="en-US" sz="2600" dirty="0">
              <a:latin typeface="Arial Narrow" panose="020B0606020202030204" pitchFamily="34" charset="0"/>
            </a:endParaRPr>
          </a:p>
          <a:p>
            <a:pPr eaLnBrk="1" hangingPunct="1">
              <a:spcBef>
                <a:spcPct val="50000"/>
              </a:spcBef>
              <a:buClrTx/>
              <a:buSzTx/>
              <a:buNone/>
              <a:defRPr/>
            </a:pPr>
            <a:r>
              <a:rPr lang="en-US" altLang="en-US" sz="2600" dirty="0">
                <a:latin typeface="Arial Narrow" panose="020B0606020202030204" pitchFamily="34" charset="0"/>
              </a:rPr>
              <a:t>LEFT SIDE OF CLASS—TAKE NOTES,  RIGHT SIDE OF CLASS, KICK BACK AND ENJOY THE RIDE</a:t>
            </a:r>
          </a:p>
          <a:p>
            <a:pPr eaLnBrk="1" hangingPunct="1">
              <a:spcBef>
                <a:spcPct val="50000"/>
              </a:spcBef>
              <a:buClrTx/>
              <a:buSzTx/>
              <a:buNone/>
              <a:defRPr/>
            </a:pPr>
            <a:endParaRPr lang="en-US" altLang="en-US" sz="2600" dirty="0">
              <a:latin typeface="Arial Narrow" panose="020B0606020202030204" pitchFamily="34" charset="0"/>
            </a:endParaRPr>
          </a:p>
          <a:p>
            <a:pPr eaLnBrk="1" hangingPunct="1">
              <a:spcBef>
                <a:spcPct val="50000"/>
              </a:spcBef>
              <a:buClrTx/>
              <a:buSzTx/>
              <a:buNone/>
              <a:defRPr/>
            </a:pPr>
            <a:r>
              <a:rPr lang="en-US" altLang="en-US" sz="2600" dirty="0">
                <a:latin typeface="Arial Narrow" panose="020B0606020202030204" pitchFamily="34" charset="0"/>
              </a:rPr>
              <a:t>END OF CLASS, WE’LL SEE IF THIS MATTERS</a:t>
            </a:r>
          </a:p>
        </p:txBody>
      </p:sp>
    </p:spTree>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Pixel</Template>
  <TotalTime>9504</TotalTime>
  <Words>2607</Words>
  <Application>Microsoft Office PowerPoint</Application>
  <PresentationFormat>On-screen Show (4:3)</PresentationFormat>
  <Paragraphs>401</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Arial Black</vt:lpstr>
      <vt:lpstr>Arial Narrow</vt:lpstr>
      <vt:lpstr>Times New Roman</vt:lpstr>
      <vt:lpstr>Wingdings</vt:lpstr>
      <vt:lpstr>Pixel</vt:lpstr>
      <vt:lpstr>Class 2: Physio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Kent Harber</dc:creator>
  <cp:lastModifiedBy>Kent Harber</cp:lastModifiedBy>
  <cp:revision>172</cp:revision>
  <cp:lastPrinted>2018-09-06T14:02:48Z</cp:lastPrinted>
  <dcterms:created xsi:type="dcterms:W3CDTF">1601-01-01T00:00:00Z</dcterms:created>
  <dcterms:modified xsi:type="dcterms:W3CDTF">2024-01-18T16:23:21Z</dcterms:modified>
</cp:coreProperties>
</file>