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1"/>
  </p:notesMasterIdLst>
  <p:sldIdLst>
    <p:sldId id="256" r:id="rId2"/>
    <p:sldId id="309" r:id="rId3"/>
    <p:sldId id="310" r:id="rId4"/>
    <p:sldId id="312" r:id="rId5"/>
    <p:sldId id="306" r:id="rId6"/>
    <p:sldId id="321" r:id="rId7"/>
    <p:sldId id="287" r:id="rId8"/>
    <p:sldId id="318" r:id="rId9"/>
    <p:sldId id="292" r:id="rId10"/>
    <p:sldId id="293" r:id="rId11"/>
    <p:sldId id="319" r:id="rId12"/>
    <p:sldId id="323" r:id="rId13"/>
    <p:sldId id="277" r:id="rId14"/>
    <p:sldId id="325" r:id="rId15"/>
    <p:sldId id="328" r:id="rId16"/>
    <p:sldId id="259" r:id="rId17"/>
    <p:sldId id="283" r:id="rId18"/>
    <p:sldId id="329" r:id="rId19"/>
    <p:sldId id="279" r:id="rId20"/>
    <p:sldId id="282" r:id="rId21"/>
    <p:sldId id="320" r:id="rId22"/>
    <p:sldId id="304" r:id="rId23"/>
    <p:sldId id="303" r:id="rId24"/>
    <p:sldId id="281" r:id="rId25"/>
    <p:sldId id="327" r:id="rId26"/>
    <p:sldId id="302" r:id="rId27"/>
    <p:sldId id="330" r:id="rId28"/>
    <p:sldId id="296" r:id="rId29"/>
    <p:sldId id="295"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14" autoAdjust="0"/>
  </p:normalViewPr>
  <p:slideViewPr>
    <p:cSldViewPr>
      <p:cViewPr varScale="1">
        <p:scale>
          <a:sx n="114" d="100"/>
          <a:sy n="114" d="100"/>
        </p:scale>
        <p:origin x="58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9649F8A0-2C45-4113-8EF1-BCB5529263CD}" type="datetimeFigureOut">
              <a:rPr lang="en-US"/>
              <a:pPr>
                <a:defRPr/>
              </a:pPr>
              <a:t>1/16/2024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3206263D-7252-442B-9A9F-42889E4A48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grpSp>
      <p:sp>
        <p:nvSpPr>
          <p:cNvPr id="12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a:t>Click to edit Master title style</a:t>
            </a:r>
          </a:p>
        </p:txBody>
      </p:sp>
      <p:sp>
        <p:nvSpPr>
          <p:cNvPr id="123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2044D27E-5760-4BEB-BCCC-0CB9582935D9}" type="slidenum">
              <a:rPr lang="en-US" altLang="en-US"/>
              <a:pPr>
                <a:defRPr/>
              </a:pPr>
              <a:t>‹#›</a:t>
            </a:fld>
            <a:endParaRPr lang="en-US" altLang="en-US"/>
          </a:p>
        </p:txBody>
      </p:sp>
    </p:spTree>
    <p:extLst>
      <p:ext uri="{BB962C8B-B14F-4D97-AF65-F5344CB8AC3E}">
        <p14:creationId xmlns:p14="http://schemas.microsoft.com/office/powerpoint/2010/main" val="27028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E660A25-7B92-4367-AD21-2F3768345BDA}"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808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520EA82-2B2D-4D5F-B518-4DE045C7F309}"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2341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E5A49D7-71D4-471E-91F7-BB257A3C7C6E}"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139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A89E68E-EEF1-4C53-8AA7-445CA4512463}"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56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D76B6C7-6327-407E-85CE-1A3F479582E7}"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657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173D7A0-96BD-4ABB-A03C-1AFE41F0DD73}"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1472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48F1657-31DF-4176-B643-77FCE2A4FF12}"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78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6ED9488-0FC2-4691-BA84-E9CDD44F7DE5}"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143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58B040E-AB19-45E3-B8CE-3F341044915F}"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615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5FE8E10-16A0-40B0-8295-9A9FB70E20C2}"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70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C664E1F5-22BC-418D-82CB-C118F257AF36}"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0"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harber@psychology.rutgers.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hyperlink" Target="http://www.the-lodge.com/"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nwkpsych.rutgers.edu/~kharber/healthpsychology/classes/" TargetMode="External"/><Relationship Id="rId2" Type="http://schemas.openxmlformats.org/officeDocument/2006/relationships/hyperlink" Target="https://thebooksy.club/"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kharber@psychology.rutgers.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143000" y="762000"/>
            <a:ext cx="7239000" cy="560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400" dirty="0">
                <a:solidFill>
                  <a:schemeClr val="bg2"/>
                </a:solidFill>
                <a:latin typeface="Arial Narrow" panose="020B0606020202030204" pitchFamily="34" charset="0"/>
              </a:rPr>
              <a:t>Health Psychology</a:t>
            </a:r>
          </a:p>
          <a:p>
            <a:pPr algn="ctr">
              <a:spcBef>
                <a:spcPct val="0"/>
              </a:spcBef>
              <a:buClrTx/>
              <a:buSzTx/>
              <a:buFontTx/>
              <a:buNone/>
            </a:pPr>
            <a:endParaRPr lang="en-US" altLang="en-US" dirty="0">
              <a:solidFill>
                <a:schemeClr val="bg2"/>
              </a:solidFill>
              <a:latin typeface="Arial Narrow" panose="020B0606020202030204" pitchFamily="34" charset="0"/>
            </a:endParaRPr>
          </a:p>
          <a:p>
            <a:pPr algn="ctr">
              <a:spcBef>
                <a:spcPct val="0"/>
              </a:spcBef>
              <a:buClrTx/>
              <a:buSzTx/>
              <a:buFontTx/>
              <a:buNone/>
            </a:pPr>
            <a:r>
              <a:rPr lang="en-US" altLang="en-US" dirty="0">
                <a:solidFill>
                  <a:schemeClr val="bg2"/>
                </a:solidFill>
                <a:latin typeface="Arial Narrow" panose="020B0606020202030204" pitchFamily="34" charset="0"/>
              </a:rPr>
              <a:t>21 830 424</a:t>
            </a:r>
          </a:p>
          <a:p>
            <a:pPr algn="ctr">
              <a:spcBef>
                <a:spcPct val="0"/>
              </a:spcBef>
              <a:buClrTx/>
              <a:buSzTx/>
              <a:buFontTx/>
              <a:buNone/>
            </a:pPr>
            <a:endParaRPr lang="en-US" altLang="en-US" dirty="0">
              <a:solidFill>
                <a:schemeClr val="bg2"/>
              </a:solidFill>
              <a:latin typeface="Arial Narrow" panose="020B0606020202030204" pitchFamily="34" charset="0"/>
            </a:endParaRPr>
          </a:p>
          <a:p>
            <a:pPr algn="ctr">
              <a:spcBef>
                <a:spcPct val="0"/>
              </a:spcBef>
              <a:buClrTx/>
              <a:buSzTx/>
              <a:buFontTx/>
              <a:buNone/>
            </a:pPr>
            <a:r>
              <a:rPr lang="en-US" altLang="en-US" dirty="0">
                <a:solidFill>
                  <a:schemeClr val="bg2"/>
                </a:solidFill>
                <a:latin typeface="Arial Narrow" panose="020B0606020202030204" pitchFamily="34" charset="0"/>
              </a:rPr>
              <a:t>Spring, 2024</a:t>
            </a:r>
          </a:p>
          <a:p>
            <a:pPr algn="ctr">
              <a:spcBef>
                <a:spcPct val="0"/>
              </a:spcBef>
              <a:buClrTx/>
              <a:buSzTx/>
              <a:buFontTx/>
              <a:buNone/>
            </a:pPr>
            <a:r>
              <a:rPr lang="en-US" altLang="en-US" sz="3600" dirty="0">
                <a:solidFill>
                  <a:schemeClr val="bg2"/>
                </a:solidFill>
                <a:latin typeface="Arial Narrow" panose="020B0606020202030204" pitchFamily="34" charset="0"/>
              </a:rPr>
              <a:t>Professor Kent Harber</a:t>
            </a:r>
          </a:p>
          <a:p>
            <a:pPr algn="ctr">
              <a:spcBef>
                <a:spcPct val="50000"/>
              </a:spcBef>
              <a:buClrTx/>
              <a:buSzTx/>
              <a:buFontTx/>
              <a:buNone/>
            </a:pPr>
            <a:r>
              <a:rPr lang="en-US" altLang="en-US" sz="2800" dirty="0">
                <a:solidFill>
                  <a:schemeClr val="bg2"/>
                </a:solidFill>
                <a:latin typeface="Arial Narrow" panose="020B0606020202030204" pitchFamily="34" charset="0"/>
                <a:hlinkClick r:id="rId2"/>
              </a:rPr>
              <a:t>kharber@psychology.rutgers.edu</a:t>
            </a:r>
            <a:endParaRPr lang="en-US" altLang="en-US" sz="2800" dirty="0">
              <a:solidFill>
                <a:schemeClr val="bg2"/>
              </a:solidFill>
              <a:latin typeface="Arial Narrow" panose="020B0606020202030204" pitchFamily="34" charset="0"/>
            </a:endParaRPr>
          </a:p>
          <a:p>
            <a:pPr algn="ctr">
              <a:spcBef>
                <a:spcPct val="50000"/>
              </a:spcBef>
              <a:buClrTx/>
              <a:buSzTx/>
              <a:buFontTx/>
              <a:buNone/>
            </a:pPr>
            <a:endParaRPr lang="en-US" altLang="en-US" sz="2800" dirty="0">
              <a:solidFill>
                <a:schemeClr val="bg2"/>
              </a:solidFill>
              <a:latin typeface="Arial Narrow" panose="020B0606020202030204" pitchFamily="34" charset="0"/>
            </a:endParaRPr>
          </a:p>
          <a:p>
            <a:pPr algn="ctr">
              <a:spcBef>
                <a:spcPct val="50000"/>
              </a:spcBef>
              <a:buClrTx/>
              <a:buSzTx/>
              <a:buFontTx/>
              <a:buNone/>
            </a:pPr>
            <a:endParaRPr lang="en-US" altLang="en-US" sz="3600" dirty="0">
              <a:solidFill>
                <a:schemeClr val="bg2"/>
              </a:solidFill>
              <a:latin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cstate="print">
            <a:extLst>
              <a:ext uri="{28A0092B-C50C-407E-A947-70E740481C1C}">
                <a14:useLocalDpi xmlns:a14="http://schemas.microsoft.com/office/drawing/2010/main" val="0"/>
              </a:ext>
            </a:extLst>
          </a:blip>
          <a:srcRect l="-2499" t="12546" r="2499" b="28726"/>
          <a:stretch>
            <a:fillRect/>
          </a:stretch>
        </p:blipFill>
        <p:spPr bwMode="auto">
          <a:xfrm>
            <a:off x="762000" y="1143000"/>
            <a:ext cx="80772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p:cNvSpPr txBox="1">
            <a:spLocks noChangeArrowheads="1"/>
          </p:cNvSpPr>
          <p:nvPr/>
        </p:nvSpPr>
        <p:spPr bwMode="auto">
          <a:xfrm>
            <a:off x="1295400" y="4572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latin typeface="Arial Narrow" panose="020B0606020202030204" pitchFamily="34" charset="0"/>
              </a:rPr>
              <a:t>Reading With Your Pen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990600" y="512763"/>
            <a:ext cx="6858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000">
                <a:solidFill>
                  <a:srgbClr val="0070C0"/>
                </a:solidFill>
              </a:rPr>
              <a:t>What to Expect from This Class</a:t>
            </a:r>
          </a:p>
        </p:txBody>
      </p:sp>
      <p:sp>
        <p:nvSpPr>
          <p:cNvPr id="19459" name="TextBox 2"/>
          <p:cNvSpPr txBox="1">
            <a:spLocks noChangeArrowheads="1"/>
          </p:cNvSpPr>
          <p:nvPr/>
        </p:nvSpPr>
        <p:spPr bwMode="auto">
          <a:xfrm>
            <a:off x="304800" y="1066800"/>
            <a:ext cx="8534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dirty="0"/>
              <a:t>Workload</a:t>
            </a:r>
            <a:r>
              <a:rPr lang="en-US" altLang="en-US" sz="1800" dirty="0"/>
              <a:t>:  Reasonable, but not trivial</a:t>
            </a:r>
          </a:p>
          <a:p>
            <a:pPr>
              <a:spcBef>
                <a:spcPct val="0"/>
              </a:spcBef>
              <a:buClrTx/>
              <a:buSzTx/>
              <a:buFontTx/>
              <a:buNone/>
            </a:pPr>
            <a:endParaRPr lang="en-US" altLang="en-US" sz="1800" dirty="0"/>
          </a:p>
          <a:p>
            <a:pPr>
              <a:spcBef>
                <a:spcPct val="0"/>
              </a:spcBef>
              <a:buClrTx/>
              <a:buSzTx/>
              <a:buFontTx/>
              <a:buNone/>
            </a:pPr>
            <a:r>
              <a:rPr lang="en-US" altLang="en-US" sz="1800" dirty="0"/>
              <a:t>	*  Each class will fill 100 minutes, 25-30 </a:t>
            </a:r>
            <a:r>
              <a:rPr lang="en-US" altLang="en-US" sz="1800" dirty="0" err="1"/>
              <a:t>Power.Pt</a:t>
            </a:r>
            <a:r>
              <a:rPr lang="en-US" altLang="en-US" sz="1800" dirty="0"/>
              <a:t> slides per class.</a:t>
            </a:r>
          </a:p>
          <a:p>
            <a:pPr>
              <a:spcBef>
                <a:spcPct val="0"/>
              </a:spcBef>
              <a:buClrTx/>
              <a:buSzTx/>
              <a:buFontTx/>
              <a:buNone/>
            </a:pPr>
            <a:r>
              <a:rPr lang="en-US" altLang="en-US" sz="1800" dirty="0"/>
              <a:t>	*  Multiple readings per class</a:t>
            </a:r>
          </a:p>
          <a:p>
            <a:pPr>
              <a:spcBef>
                <a:spcPct val="0"/>
              </a:spcBef>
              <a:buClrTx/>
              <a:buSzTx/>
              <a:buFontTx/>
              <a:buNone/>
            </a:pPr>
            <a:r>
              <a:rPr lang="en-US" altLang="en-US" sz="1800" dirty="0"/>
              <a:t>	*  2 quizzes, two tests, writing assignment</a:t>
            </a:r>
          </a:p>
          <a:p>
            <a:pPr>
              <a:spcBef>
                <a:spcPct val="0"/>
              </a:spcBef>
              <a:buClrTx/>
              <a:buSzTx/>
              <a:buFontTx/>
              <a:buNone/>
            </a:pPr>
            <a:endParaRPr lang="en-US" altLang="en-US" sz="1800" dirty="0"/>
          </a:p>
          <a:p>
            <a:pPr>
              <a:spcBef>
                <a:spcPct val="0"/>
              </a:spcBef>
              <a:buClrTx/>
              <a:buSzTx/>
              <a:buFontTx/>
              <a:buNone/>
            </a:pPr>
            <a:r>
              <a:rPr lang="en-US" altLang="en-US" sz="1800" b="1" dirty="0"/>
              <a:t>Grading</a:t>
            </a:r>
            <a:r>
              <a:rPr lang="en-US" altLang="en-US" sz="1800" dirty="0"/>
              <a:t>:  Moderately tough but fair grader</a:t>
            </a:r>
          </a:p>
          <a:p>
            <a:pPr>
              <a:spcBef>
                <a:spcPct val="0"/>
              </a:spcBef>
              <a:buClrTx/>
              <a:buSzTx/>
              <a:buFontTx/>
              <a:buNone/>
            </a:pPr>
            <a:r>
              <a:rPr lang="en-US" altLang="en-US" sz="1800" dirty="0"/>
              <a:t>	</a:t>
            </a:r>
          </a:p>
          <a:p>
            <a:pPr>
              <a:spcBef>
                <a:spcPct val="0"/>
              </a:spcBef>
              <a:buClrTx/>
              <a:buSzTx/>
              <a:buFontTx/>
              <a:buNone/>
            </a:pPr>
            <a:r>
              <a:rPr lang="en-US" altLang="en-US" sz="1800" dirty="0"/>
              <a:t>	*  Require you to follow lecture material fully</a:t>
            </a:r>
          </a:p>
          <a:p>
            <a:pPr>
              <a:spcBef>
                <a:spcPct val="0"/>
              </a:spcBef>
              <a:buClrTx/>
              <a:buSzTx/>
              <a:buFontTx/>
              <a:buNone/>
            </a:pPr>
            <a:r>
              <a:rPr lang="en-US" altLang="en-US" sz="1800" dirty="0"/>
              <a:t>	*  Only test on material covered in lecture</a:t>
            </a:r>
          </a:p>
          <a:p>
            <a:pPr>
              <a:spcBef>
                <a:spcPct val="0"/>
              </a:spcBef>
              <a:buClrTx/>
              <a:buSzTx/>
              <a:buFontTx/>
              <a:buNone/>
            </a:pPr>
            <a:r>
              <a:rPr lang="en-US" altLang="en-US" sz="1800" dirty="0"/>
              <a:t>	*  But don’t neglect readings.  </a:t>
            </a:r>
            <a:r>
              <a:rPr lang="en-US" altLang="en-US" sz="1800" dirty="0" err="1"/>
              <a:t>PowerPts</a:t>
            </a:r>
            <a:r>
              <a:rPr lang="en-US" altLang="en-US" sz="1800" dirty="0"/>
              <a:t> are “postcards” from readings</a:t>
            </a:r>
          </a:p>
          <a:p>
            <a:pPr>
              <a:spcBef>
                <a:spcPct val="0"/>
              </a:spcBef>
              <a:buClrTx/>
              <a:buSzTx/>
              <a:buFontTx/>
              <a:buNone/>
            </a:pPr>
            <a:r>
              <a:rPr lang="en-US" altLang="en-US" sz="1800" dirty="0"/>
              <a:t>	*  No “trick” questions, no super-narrow questions.</a:t>
            </a:r>
          </a:p>
          <a:p>
            <a:pPr>
              <a:spcBef>
                <a:spcPct val="0"/>
              </a:spcBef>
              <a:buClrTx/>
              <a:buSzTx/>
              <a:buFontTx/>
              <a:buNone/>
            </a:pPr>
            <a:endParaRPr lang="en-US" altLang="en-US" sz="1800" dirty="0"/>
          </a:p>
          <a:p>
            <a:pPr>
              <a:spcBef>
                <a:spcPct val="0"/>
              </a:spcBef>
              <a:buClrTx/>
              <a:buSzTx/>
              <a:buFontTx/>
              <a:buNone/>
            </a:pPr>
            <a:r>
              <a:rPr lang="en-US" altLang="en-US" sz="1800" dirty="0"/>
              <a:t>Is this class as hard as calculus, organic chem, physics?  NO</a:t>
            </a:r>
          </a:p>
          <a:p>
            <a:pPr>
              <a:spcBef>
                <a:spcPct val="0"/>
              </a:spcBef>
              <a:buClrTx/>
              <a:buSzTx/>
              <a:buFontTx/>
              <a:buNone/>
            </a:pPr>
            <a:endParaRPr lang="en-US" altLang="en-US" sz="1800" dirty="0"/>
          </a:p>
          <a:p>
            <a:pPr>
              <a:spcBef>
                <a:spcPct val="0"/>
              </a:spcBef>
              <a:buClrTx/>
              <a:buSzTx/>
              <a:buFontTx/>
              <a:buNone/>
            </a:pPr>
            <a:r>
              <a:rPr lang="en-US" altLang="en-US" sz="1800" dirty="0"/>
              <a:t>Is this class cake, you just can cruise by?  NO</a:t>
            </a:r>
          </a:p>
          <a:p>
            <a:pPr>
              <a:spcBef>
                <a:spcPct val="0"/>
              </a:spcBef>
              <a:buClrTx/>
              <a:buSzTx/>
              <a:buFontTx/>
              <a:buNone/>
            </a:pPr>
            <a:endParaRPr lang="en-US" altLang="en-US" sz="1800" dirty="0"/>
          </a:p>
          <a:p>
            <a:pPr>
              <a:spcBef>
                <a:spcPct val="0"/>
              </a:spcBef>
              <a:buClrTx/>
              <a:buSzTx/>
              <a:buFontTx/>
              <a:buNone/>
            </a:pPr>
            <a:r>
              <a:rPr lang="en-US" altLang="en-US" sz="1800" dirty="0"/>
              <a:t>Be prepared to work and be challenged.  </a:t>
            </a:r>
          </a:p>
          <a:p>
            <a:pPr>
              <a:spcBef>
                <a:spcPct val="0"/>
              </a:spcBef>
              <a:buClrTx/>
              <a:buSzTx/>
              <a:buFontTx/>
              <a:buNone/>
            </a:pPr>
            <a:endParaRPr lang="en-US" altLang="en-US" sz="1800" dirty="0"/>
          </a:p>
          <a:p>
            <a:pPr>
              <a:spcBef>
                <a:spcPct val="0"/>
              </a:spcBef>
              <a:buClrTx/>
              <a:buSzTx/>
              <a:buFontTx/>
              <a:buNone/>
            </a:pPr>
            <a:r>
              <a:rPr lang="en-US" altLang="en-US" sz="1800" dirty="0"/>
              <a:t>Do the work, you’ll do fine. But do the 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762000"/>
            <a:ext cx="8534400"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4000" dirty="0">
                <a:solidFill>
                  <a:schemeClr val="bg2"/>
                </a:solidFill>
              </a:rPr>
              <a:t>Health Psychology Defined</a:t>
            </a:r>
          </a:p>
          <a:p>
            <a:pPr algn="ctr">
              <a:spcBef>
                <a:spcPct val="0"/>
              </a:spcBef>
              <a:buClrTx/>
              <a:buSzTx/>
              <a:buFontTx/>
              <a:buNone/>
            </a:pPr>
            <a:endParaRPr lang="en-US" altLang="en-US" sz="4000" dirty="0">
              <a:solidFill>
                <a:schemeClr val="bg2"/>
              </a:solidFill>
            </a:endParaRPr>
          </a:p>
          <a:p>
            <a:pPr>
              <a:spcBef>
                <a:spcPct val="0"/>
              </a:spcBef>
              <a:buClrTx/>
              <a:buSzTx/>
              <a:buFontTx/>
              <a:buNone/>
            </a:pPr>
            <a:r>
              <a:rPr lang="en-US" altLang="en-US" sz="2400" i="1" dirty="0"/>
              <a:t>“Health psychology is devoted to understanding psychological influences on </a:t>
            </a:r>
            <a:r>
              <a:rPr lang="en-US" altLang="en-US" sz="2400" i="1" u="sng" dirty="0"/>
              <a:t>how people stay healthy</a:t>
            </a:r>
            <a:r>
              <a:rPr lang="en-US" altLang="en-US" sz="2400" i="1" dirty="0"/>
              <a:t>, why they become ill, and how they respond when they get ill”. </a:t>
            </a:r>
          </a:p>
          <a:p>
            <a:pPr>
              <a:spcBef>
                <a:spcPct val="0"/>
              </a:spcBef>
              <a:buClrTx/>
              <a:buSzTx/>
              <a:buFontTx/>
              <a:buNone/>
            </a:pPr>
            <a:r>
              <a:rPr lang="en-US" altLang="en-US" sz="2400" dirty="0"/>
              <a:t> </a:t>
            </a:r>
          </a:p>
          <a:p>
            <a:pPr>
              <a:spcBef>
                <a:spcPct val="0"/>
              </a:spcBef>
              <a:buClrTx/>
              <a:buSzTx/>
              <a:buFontTx/>
              <a:buNone/>
            </a:pPr>
            <a:r>
              <a:rPr lang="en-US" altLang="en-US" sz="2400" dirty="0"/>
              <a:t>Taylor, p. 3</a:t>
            </a:r>
          </a:p>
          <a:p>
            <a:pPr>
              <a:spcBef>
                <a:spcPct val="0"/>
              </a:spcBef>
              <a:buClrTx/>
              <a:buSzTx/>
              <a:buFontTx/>
              <a:buNone/>
            </a:pPr>
            <a:endParaRPr lang="en-US" altLang="en-US" sz="2400" dirty="0"/>
          </a:p>
          <a:p>
            <a:pPr>
              <a:spcBef>
                <a:spcPct val="0"/>
              </a:spcBef>
              <a:buClrTx/>
              <a:buSzTx/>
              <a:buFontTx/>
              <a:buNone/>
            </a:pPr>
            <a:endParaRPr lang="en-US" altLang="en-US" sz="2400" i="1" dirty="0"/>
          </a:p>
          <a:p>
            <a:pPr>
              <a:spcBef>
                <a:spcPct val="0"/>
              </a:spcBef>
              <a:buClrTx/>
              <a:buSzTx/>
              <a:buFont typeface="Wingdings" panose="05000000000000000000" pitchFamily="2" charset="2"/>
              <a:buNone/>
            </a:pPr>
            <a:r>
              <a:rPr lang="en-US" altLang="en-US" sz="2400" i="1" dirty="0"/>
              <a:t>“A complete state of physical, mental, and social well being and </a:t>
            </a:r>
            <a:r>
              <a:rPr lang="en-US" altLang="en-US" sz="2400" i="1" u="sng" dirty="0"/>
              <a:t>not merely the absence of disease or infirmity</a:t>
            </a:r>
            <a:r>
              <a:rPr lang="en-US" altLang="en-US" sz="2400" i="1" dirty="0"/>
              <a:t>”.</a:t>
            </a:r>
          </a:p>
          <a:p>
            <a:pPr>
              <a:spcBef>
                <a:spcPct val="0"/>
              </a:spcBef>
              <a:buClrTx/>
              <a:buSzTx/>
              <a:buFont typeface="Wingdings" panose="05000000000000000000" pitchFamily="2" charset="2"/>
              <a:buNone/>
            </a:pPr>
            <a:endParaRPr lang="en-US" altLang="en-US" sz="2400" dirty="0"/>
          </a:p>
          <a:p>
            <a:pPr>
              <a:spcBef>
                <a:spcPct val="0"/>
              </a:spcBef>
              <a:buClrTx/>
              <a:buSzTx/>
              <a:buFont typeface="Wingdings" panose="05000000000000000000" pitchFamily="2" charset="2"/>
              <a:buNone/>
            </a:pPr>
            <a:r>
              <a:rPr lang="en-US" altLang="en-US" sz="2400" dirty="0"/>
              <a:t>World Health Organization (WHO)</a:t>
            </a:r>
          </a:p>
          <a:p>
            <a:pPr>
              <a:spcBef>
                <a:spcPct val="0"/>
              </a:spcBef>
              <a:buClrTx/>
              <a:buSzTx/>
              <a:buFontTx/>
              <a:buNone/>
            </a:pP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0500" y="990600"/>
            <a:ext cx="87630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3333FF"/>
                </a:solidFill>
                <a:latin typeface="Arial Narrow" panose="020B0606020202030204" pitchFamily="34" charset="0"/>
              </a:rPr>
              <a:t>Mind-Body Problem</a:t>
            </a:r>
          </a:p>
          <a:p>
            <a:pPr algn="ctr">
              <a:spcBef>
                <a:spcPct val="50000"/>
              </a:spcBef>
              <a:buClrTx/>
              <a:buSzTx/>
              <a:buFontTx/>
              <a:buNone/>
            </a:pPr>
            <a:endParaRPr lang="en-US" altLang="en-US" sz="4000" dirty="0">
              <a:solidFill>
                <a:srgbClr val="3333FF"/>
              </a:solidFill>
              <a:latin typeface="Arial Narrow" panose="020B0606020202030204" pitchFamily="34" charset="0"/>
            </a:endParaRPr>
          </a:p>
          <a:p>
            <a:pPr algn="ctr">
              <a:spcBef>
                <a:spcPct val="50000"/>
              </a:spcBef>
              <a:buClrTx/>
              <a:buSzTx/>
              <a:buFontTx/>
              <a:buNone/>
            </a:pPr>
            <a:endParaRPr lang="en-US" altLang="en-US" sz="4000" dirty="0">
              <a:solidFill>
                <a:srgbClr val="3333FF"/>
              </a:solidFill>
              <a:latin typeface="Arial Narrow" panose="020B0606020202030204" pitchFamily="34" charset="0"/>
            </a:endParaRPr>
          </a:p>
          <a:p>
            <a:pPr>
              <a:spcBef>
                <a:spcPct val="50000"/>
              </a:spcBef>
              <a:buClrTx/>
              <a:buSzTx/>
              <a:buFontTx/>
              <a:buNone/>
            </a:pPr>
            <a:r>
              <a:rPr lang="en-US" altLang="en-US" sz="2600" dirty="0">
                <a:latin typeface="Arial Narrow" panose="020B0606020202030204" pitchFamily="34" charset="0"/>
              </a:rPr>
              <a:t>Are the mind and the body separate things?</a:t>
            </a:r>
          </a:p>
          <a:p>
            <a:pPr>
              <a:spcBef>
                <a:spcPct val="50000"/>
              </a:spcBef>
              <a:buClrTx/>
              <a:buSzTx/>
              <a:buFontTx/>
              <a:buNone/>
            </a:pPr>
            <a:r>
              <a:rPr lang="en-US" altLang="en-US" sz="2600" dirty="0">
                <a:latin typeface="Arial Narrow" panose="020B0606020202030204" pitchFamily="34" charset="0"/>
              </a:rPr>
              <a:t>Are they one united thing?</a:t>
            </a:r>
          </a:p>
          <a:p>
            <a:pPr>
              <a:spcBef>
                <a:spcPct val="50000"/>
              </a:spcBef>
              <a:buClrTx/>
              <a:buSzTx/>
              <a:buFontTx/>
              <a:buNone/>
            </a:pPr>
            <a:r>
              <a:rPr lang="en-US" altLang="en-US" sz="2600" dirty="0">
                <a:latin typeface="Arial Narrow" panose="020B0606020202030204" pitchFamily="34" charset="0"/>
              </a:rPr>
              <a:t>Modern medicine—mind and body different things.  Body a machine.  </a:t>
            </a:r>
          </a:p>
          <a:p>
            <a:pPr>
              <a:spcBef>
                <a:spcPct val="50000"/>
              </a:spcBef>
              <a:buClrTx/>
              <a:buSzTx/>
              <a:buNone/>
            </a:pPr>
            <a:r>
              <a:rPr lang="en-US" altLang="en-US" sz="2600" dirty="0">
                <a:latin typeface="Arial Narrow" panose="020B0606020202030204" pitchFamily="34" charset="0"/>
              </a:rPr>
              <a:t>Would you be you if your brain was transplanted into another body?</a:t>
            </a:r>
          </a:p>
        </p:txBody>
      </p:sp>
      <p:pic>
        <p:nvPicPr>
          <p:cNvPr id="22531" name="Picture 2" descr="A picture containing star&#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t="2" b="922"/>
          <a:stretch>
            <a:fillRect/>
          </a:stretch>
        </p:blipFill>
        <p:spPr bwMode="auto">
          <a:xfrm>
            <a:off x="1346535" y="1919287"/>
            <a:ext cx="271462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25161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838200" y="762000"/>
            <a:ext cx="8001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000">
                <a:solidFill>
                  <a:srgbClr val="0070C0"/>
                </a:solidFill>
              </a:rPr>
              <a:t>Modern Medicine: The Body as a Machine</a:t>
            </a: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048000" cy="181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6"/>
          <p:cNvSpPr txBox="1">
            <a:spLocks noChangeArrowheads="1"/>
          </p:cNvSpPr>
          <p:nvPr/>
        </p:nvSpPr>
        <p:spPr bwMode="auto">
          <a:xfrm>
            <a:off x="685800" y="4539456"/>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“See this broken arm” said the attending physician to his team of interns.</a:t>
            </a:r>
          </a:p>
          <a:p>
            <a:pPr>
              <a:spcBef>
                <a:spcPct val="0"/>
              </a:spcBef>
              <a:buClrTx/>
              <a:buSzTx/>
              <a:buFontTx/>
              <a:buNone/>
            </a:pPr>
            <a:endParaRPr lang="en-US" altLang="en-US" sz="1800" dirty="0"/>
          </a:p>
          <a:p>
            <a:pPr>
              <a:spcBef>
                <a:spcPct val="0"/>
              </a:spcBef>
              <a:buClrTx/>
              <a:buSzTx/>
              <a:buFontTx/>
              <a:buNone/>
            </a:pPr>
            <a:r>
              <a:rPr lang="en-US" altLang="en-US" sz="1800" dirty="0"/>
              <a:t>“That arm is healing beautifully!” he beamed.  “Now let’s move on.”</a:t>
            </a:r>
          </a:p>
          <a:p>
            <a:pPr>
              <a:spcBef>
                <a:spcPct val="0"/>
              </a:spcBef>
              <a:buClrTx/>
              <a:buSzTx/>
              <a:buFontTx/>
              <a:buNone/>
            </a:pPr>
            <a:endParaRPr lang="en-US" altLang="en-US" sz="1800" dirty="0"/>
          </a:p>
          <a:p>
            <a:pPr>
              <a:spcBef>
                <a:spcPct val="0"/>
              </a:spcBef>
              <a:buClrTx/>
              <a:buSzTx/>
              <a:buFontTx/>
              <a:buNone/>
            </a:pPr>
            <a:r>
              <a:rPr lang="en-US" altLang="en-US" sz="1800" dirty="0"/>
              <a:t>The man attached to the “beautifully healing arm” was himself dying of cancer.</a:t>
            </a:r>
          </a:p>
        </p:txBody>
      </p:sp>
      <p:pic>
        <p:nvPicPr>
          <p:cNvPr id="2" name="Picture 1">
            <a:extLst>
              <a:ext uri="{FF2B5EF4-FFF2-40B4-BE49-F238E27FC236}">
                <a16:creationId xmlns:a16="http://schemas.microsoft.com/office/drawing/2014/main" id="{FDC53077-560B-8272-7349-4C1B8FB4342A}"/>
              </a:ext>
            </a:extLst>
          </p:cNvPr>
          <p:cNvPicPr>
            <a:picLocks noChangeAspect="1"/>
          </p:cNvPicPr>
          <p:nvPr/>
        </p:nvPicPr>
        <p:blipFill rotWithShape="1">
          <a:blip r:embed="rId3"/>
          <a:srcRect b="6132"/>
          <a:stretch/>
        </p:blipFill>
        <p:spPr>
          <a:xfrm>
            <a:off x="1371600" y="1752600"/>
            <a:ext cx="3028950" cy="1819276"/>
          </a:xfrm>
          <a:prstGeom prst="rect">
            <a:avLst/>
          </a:prstGeom>
        </p:spPr>
      </p:pic>
      <p:sp>
        <p:nvSpPr>
          <p:cNvPr id="3" name="TextBox 2">
            <a:extLst>
              <a:ext uri="{FF2B5EF4-FFF2-40B4-BE49-F238E27FC236}">
                <a16:creationId xmlns:a16="http://schemas.microsoft.com/office/drawing/2014/main" id="{AAB781B9-7050-0A26-4A2E-BEB4CA8F1E74}"/>
              </a:ext>
            </a:extLst>
          </p:cNvPr>
          <p:cNvSpPr txBox="1"/>
          <p:nvPr/>
        </p:nvSpPr>
        <p:spPr>
          <a:xfrm>
            <a:off x="4577753" y="2200633"/>
            <a:ext cx="457200" cy="861774"/>
          </a:xfrm>
          <a:prstGeom prst="rect">
            <a:avLst/>
          </a:prstGeom>
          <a:noFill/>
        </p:spPr>
        <p:txBody>
          <a:bodyPr wrap="square" rtlCol="0">
            <a:spAutoFit/>
          </a:bodyPr>
          <a:lstStyle/>
          <a:p>
            <a:pPr algn="ctr"/>
            <a:r>
              <a:rPr lang="en-US" sz="50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838200" y="609600"/>
            <a:ext cx="800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000">
                <a:solidFill>
                  <a:srgbClr val="0070C0"/>
                </a:solidFill>
              </a:rPr>
              <a:t>Human Knowledge of Human Body:  		Very Recent</a:t>
            </a:r>
          </a:p>
        </p:txBody>
      </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b="32445"/>
          <a:stretch>
            <a:fillRect/>
          </a:stretch>
        </p:blipFill>
        <p:spPr bwMode="auto">
          <a:xfrm>
            <a:off x="381000" y="2971800"/>
            <a:ext cx="8763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7"/>
          <p:cNvSpPr txBox="1">
            <a:spLocks noChangeArrowheads="1"/>
          </p:cNvSpPr>
          <p:nvPr/>
        </p:nvSpPr>
        <p:spPr bwMode="auto">
          <a:xfrm>
            <a:off x="1981200" y="55626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Understanding of biology and medicine</a:t>
            </a:r>
          </a:p>
        </p:txBody>
      </p:sp>
      <p:cxnSp>
        <p:nvCxnSpPr>
          <p:cNvPr id="24581" name="Straight Arrow Connector 9"/>
          <p:cNvCxnSpPr>
            <a:cxnSpLocks noChangeShapeType="1"/>
          </p:cNvCxnSpPr>
          <p:nvPr/>
        </p:nvCxnSpPr>
        <p:spPr bwMode="auto">
          <a:xfrm flipV="1">
            <a:off x="5638800" y="4267200"/>
            <a:ext cx="3048000" cy="1219200"/>
          </a:xfrm>
          <a:prstGeom prst="straightConnector1">
            <a:avLst/>
          </a:prstGeom>
          <a:noFill/>
          <a:ln w="222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362200" y="457200"/>
            <a:ext cx="4976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71320" tIns="0" rIns="0" bIns="0"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3000" b="1">
                <a:solidFill>
                  <a:schemeClr val="bg2"/>
                </a:solidFill>
                <a:latin typeface="Arial Narrow" panose="020B0606020202030204" pitchFamily="34" charset="0"/>
              </a:rPr>
              <a:t>A History of Mind and Body</a:t>
            </a:r>
            <a:endParaRPr lang="en-US" altLang="en-US" sz="2400">
              <a:solidFill>
                <a:schemeClr val="bg2"/>
              </a:solidFill>
              <a:latin typeface="Times New Roman" panose="02020603050405020304" pitchFamily="18" charset="0"/>
            </a:endParaRPr>
          </a:p>
        </p:txBody>
      </p:sp>
      <p:graphicFrame>
        <p:nvGraphicFramePr>
          <p:cNvPr id="15568" name="Group 208"/>
          <p:cNvGraphicFramePr>
            <a:graphicFrameLocks noGrp="1"/>
          </p:cNvGraphicFramePr>
          <p:nvPr>
            <p:extLst>
              <p:ext uri="{D42A27DB-BD31-4B8C-83A1-F6EECF244321}">
                <p14:modId xmlns:p14="http://schemas.microsoft.com/office/powerpoint/2010/main" val="3842239611"/>
              </p:ext>
            </p:extLst>
          </p:nvPr>
        </p:nvGraphicFramePr>
        <p:xfrm>
          <a:off x="152400" y="990600"/>
          <a:ext cx="8915400" cy="5669070"/>
        </p:xfrm>
        <a:graphic>
          <a:graphicData uri="http://schemas.openxmlformats.org/drawingml/2006/table">
            <a:tbl>
              <a:tblPr/>
              <a:tblGrid>
                <a:gridCol w="1244600">
                  <a:extLst>
                    <a:ext uri="{9D8B030D-6E8A-4147-A177-3AD203B41FA5}">
                      <a16:colId xmlns:a16="http://schemas.microsoft.com/office/drawing/2014/main" val="20000"/>
                    </a:ext>
                  </a:extLst>
                </a:gridCol>
                <a:gridCol w="1601788">
                  <a:extLst>
                    <a:ext uri="{9D8B030D-6E8A-4147-A177-3AD203B41FA5}">
                      <a16:colId xmlns:a16="http://schemas.microsoft.com/office/drawing/2014/main" val="20001"/>
                    </a:ext>
                  </a:extLst>
                </a:gridCol>
                <a:gridCol w="1444625">
                  <a:extLst>
                    <a:ext uri="{9D8B030D-6E8A-4147-A177-3AD203B41FA5}">
                      <a16:colId xmlns:a16="http://schemas.microsoft.com/office/drawing/2014/main" val="20002"/>
                    </a:ext>
                  </a:extLst>
                </a:gridCol>
                <a:gridCol w="1398587">
                  <a:extLst>
                    <a:ext uri="{9D8B030D-6E8A-4147-A177-3AD203B41FA5}">
                      <a16:colId xmlns:a16="http://schemas.microsoft.com/office/drawing/2014/main" val="20003"/>
                    </a:ext>
                  </a:extLst>
                </a:gridCol>
                <a:gridCol w="1552575">
                  <a:extLst>
                    <a:ext uri="{9D8B030D-6E8A-4147-A177-3AD203B41FA5}">
                      <a16:colId xmlns:a16="http://schemas.microsoft.com/office/drawing/2014/main" val="20004"/>
                    </a:ext>
                  </a:extLst>
                </a:gridCol>
                <a:gridCol w="1673225">
                  <a:extLst>
                    <a:ext uri="{9D8B030D-6E8A-4147-A177-3AD203B41FA5}">
                      <a16:colId xmlns:a16="http://schemas.microsoft.com/office/drawing/2014/main" val="20005"/>
                    </a:ext>
                  </a:extLst>
                </a:gridCol>
              </a:tblGrid>
              <a:tr h="6400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cs typeface="Times New Roman" pitchFamily="18" charset="0"/>
                        </a:rPr>
                        <a:t>Historic Era</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cs typeface="Times New Roman" pitchFamily="18" charset="0"/>
                        </a:rPr>
                        <a:t>World View</a:t>
                      </a:r>
                      <a:endParaRPr kumimoji="0" lang="en-US" sz="2400" b="0" i="0"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cs typeface="Times New Roman" pitchFamily="18" charset="0"/>
                        </a:rPr>
                        <a:t>Knowledge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cs typeface="Times New Roman" pitchFamily="18" charset="0"/>
                        </a:rPr>
                        <a:t>Methods</a:t>
                      </a:r>
                      <a:endParaRPr kumimoji="0" lang="en-US" sz="2400" b="0" i="0"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cs typeface="Times New Roman" pitchFamily="18" charset="0"/>
                        </a:rPr>
                        <a:t>Theories</a:t>
                      </a:r>
                      <a:endParaRPr kumimoji="0" lang="en-US" sz="2400" b="0" i="0"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cs typeface="Times New Roman" pitchFamily="18" charset="0"/>
                        </a:rPr>
                        <a:t>Mind/Body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cs typeface="Times New Roman" pitchFamily="18" charset="0"/>
                        </a:rPr>
                        <a:t>Beliefs</a:t>
                      </a:r>
                      <a:endParaRPr kumimoji="0" lang="en-US" sz="2400" b="0" i="0"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cs typeface="Times New Roman" pitchFamily="18" charset="0"/>
                        </a:rPr>
                        <a:t>Tools and Treatments</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67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Narrow" pitchFamily="34" charset="0"/>
                          <a:cs typeface="Times New Roman" pitchFamily="18" charset="0"/>
                        </a:rPr>
                        <a:t>Prehistoric</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Narrow" pitchFamily="34" charset="0"/>
                          <a:cs typeface="Times New Roman" pitchFamily="18" charset="0"/>
                        </a:rPr>
                        <a:t>(up to 2000 BCE)</a:t>
                      </a:r>
                      <a:endParaRPr kumimoji="0" lang="en-US" sz="1700" b="0" i="0"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Nature is mysterious, dangerous, shaped by the supernatural.</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Observation</a:t>
                      </a:r>
                      <a:endParaRPr kumimoji="0" lang="en-US" sz="17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Oral tradition</a:t>
                      </a:r>
                      <a:endParaRPr kumimoji="0" lang="en-US" sz="17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Faith-based</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a:ln>
                            <a:noFill/>
                          </a:ln>
                          <a:solidFill>
                            <a:schemeClr val="tx1"/>
                          </a:solidFill>
                          <a:effectLst/>
                          <a:latin typeface="Arial Narrow" pitchFamily="34" charset="0"/>
                          <a:cs typeface="Times New Roman" pitchFamily="18" charset="0"/>
                        </a:rPr>
                        <a:t>Spirit world </a:t>
                      </a:r>
                      <a:endParaRPr kumimoji="0" lang="en-US" sz="1700" b="0" i="1"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rgbClr val="C00000"/>
                          </a:solidFill>
                          <a:effectLst/>
                          <a:latin typeface="Arial Narrow" pitchFamily="34" charset="0"/>
                          <a:cs typeface="Times New Roman" pitchFamily="18" charset="0"/>
                        </a:rPr>
                        <a:t>Mind and body are inter-connected</a:t>
                      </a:r>
                      <a:endParaRPr kumimoji="0" lang="en-US" sz="1700" b="0" i="1" u="none" strike="noStrike" cap="none" normalizeH="0" baseline="0" dirty="0">
                        <a:ln>
                          <a:noFill/>
                        </a:ln>
                        <a:solidFill>
                          <a:srgbClr val="C00000"/>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a:ln>
                            <a:noFill/>
                          </a:ln>
                          <a:solidFill>
                            <a:schemeClr val="tx1"/>
                          </a:solidFill>
                          <a:effectLst/>
                          <a:latin typeface="Arial Narrow" pitchFamily="34" charset="0"/>
                          <a:cs typeface="Times New Roman" pitchFamily="18" charset="0"/>
                        </a:rPr>
                        <a:t>herbs, poultices,</a:t>
                      </a:r>
                      <a:endParaRPr kumimoji="0" lang="en-US" sz="17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a:ln>
                            <a:noFill/>
                          </a:ln>
                          <a:solidFill>
                            <a:schemeClr val="tx1"/>
                          </a:solidFill>
                          <a:effectLst/>
                          <a:latin typeface="Arial Narrow" pitchFamily="34" charset="0"/>
                          <a:cs typeface="Times New Roman" pitchFamily="18" charset="0"/>
                        </a:rPr>
                        <a:t>trephination</a:t>
                      </a:r>
                      <a:endParaRPr kumimoji="0" lang="en-US" sz="1700" b="0" i="1" u="none" strike="noStrike" cap="none" normalizeH="0" baseline="0">
                        <a:ln>
                          <a:noFill/>
                        </a:ln>
                        <a:solidFill>
                          <a:schemeClr val="tx1"/>
                        </a:solidFill>
                        <a:effectLst/>
                        <a:latin typeface="Times New Roman" pitchFamily="18" charset="0"/>
                        <a:cs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76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Narrow" pitchFamily="34" charset="0"/>
                          <a:cs typeface="Times New Roman" pitchFamily="18" charset="0"/>
                        </a:rPr>
                        <a:t>Greeks &amp; Romans</a:t>
                      </a: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Narrow" pitchFamily="34" charset="0"/>
                          <a:cs typeface="Times New Roman" pitchFamily="18" charset="0"/>
                        </a:rPr>
                        <a:t>600 BCE to 300 CE</a:t>
                      </a:r>
                      <a:endParaRPr kumimoji="0" lang="en-US" sz="1700" b="0" i="0"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a:ln>
                            <a:noFill/>
                          </a:ln>
                          <a:solidFill>
                            <a:schemeClr val="tx1"/>
                          </a:solidFill>
                          <a:effectLst/>
                          <a:latin typeface="Arial Narrow" pitchFamily="34" charset="0"/>
                          <a:cs typeface="Times New Roman" pitchFamily="18" charset="0"/>
                        </a:rPr>
                        <a:t>World is ordered and rational</a:t>
                      </a:r>
                      <a:endParaRPr kumimoji="0" lang="en-US" sz="1700" b="0" i="1"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Observation</a:t>
                      </a:r>
                      <a:endParaRPr kumimoji="0" lang="en-US" sz="17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Logic</a:t>
                      </a:r>
                      <a:endParaRPr kumimoji="0" lang="en-US" sz="17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Association</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Categories and elements</a:t>
                      </a:r>
                      <a:endParaRPr kumimoji="0" lang="en-US" sz="17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Narrow" pitchFamily="34" charset="0"/>
                          <a:cs typeface="Times New Roman" pitchFamily="18" charset="0"/>
                        </a:rPr>
                        <a:t>Humoral Theory</a:t>
                      </a:r>
                      <a:endParaRPr kumimoji="0" lang="en-US" sz="16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rgbClr val="C00000"/>
                          </a:solidFill>
                          <a:effectLst/>
                          <a:latin typeface="Arial Narrow" pitchFamily="34" charset="0"/>
                          <a:cs typeface="Times New Roman" pitchFamily="18" charset="0"/>
                        </a:rPr>
                        <a:t>Mind and body are interconnected</a:t>
                      </a:r>
                      <a:endParaRPr kumimoji="0" lang="en-US" sz="1700" b="0" i="1" u="none" strike="noStrike" cap="none" normalizeH="0" baseline="0" dirty="0">
                        <a:ln>
                          <a:noFill/>
                        </a:ln>
                        <a:solidFill>
                          <a:srgbClr val="C00000"/>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Potions, herbs, diet, bleeding</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76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Narrow" pitchFamily="34" charset="0"/>
                          <a:cs typeface="Times New Roman" pitchFamily="18" charset="0"/>
                        </a:rPr>
                        <a:t>Dark/Middle Ages</a:t>
                      </a: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Narrow" pitchFamily="34" charset="0"/>
                          <a:cs typeface="Times New Roman" pitchFamily="18" charset="0"/>
                        </a:rPr>
                        <a:t>400 CE to 1500 CE</a:t>
                      </a:r>
                      <a:endParaRPr kumimoji="0" lang="en-US" sz="1700" b="0" i="0"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a:ln>
                            <a:noFill/>
                          </a:ln>
                          <a:solidFill>
                            <a:schemeClr val="tx1"/>
                          </a:solidFill>
                          <a:effectLst/>
                          <a:latin typeface="Arial Narrow" pitchFamily="34" charset="0"/>
                          <a:cs typeface="Times New Roman" pitchFamily="18" charset="0"/>
                        </a:rPr>
                        <a:t>World a battle between good and evil.</a:t>
                      </a:r>
                      <a:endParaRPr kumimoji="0" lang="en-US" sz="1700" b="0" i="1"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Bible +                    folk wisdom</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God's will, satanic influence</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rgbClr val="C00000"/>
                          </a:solidFill>
                          <a:effectLst/>
                          <a:latin typeface="Arial Narrow" pitchFamily="34" charset="0"/>
                          <a:cs typeface="Times New Roman" pitchFamily="18" charset="0"/>
                        </a:rPr>
                        <a:t>Mind and body are interconnected</a:t>
                      </a:r>
                      <a:endParaRPr kumimoji="0" lang="en-US" sz="1700" b="0" i="1" u="none" strike="noStrike" cap="none" normalizeH="0" baseline="0" dirty="0">
                        <a:ln>
                          <a:noFill/>
                        </a:ln>
                        <a:solidFill>
                          <a:srgbClr val="C00000"/>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Torture, prayer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Herbs, poultices, bleeding, etc.</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867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Narrow" pitchFamily="34" charset="0"/>
                          <a:cs typeface="Times New Roman" pitchFamily="18" charset="0"/>
                        </a:rPr>
                        <a:t>Modern Era</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Narrow" pitchFamily="34" charset="0"/>
                          <a:cs typeface="Times New Roman" pitchFamily="18" charset="0"/>
                        </a:rPr>
                        <a:t>1700 to mid-20</a:t>
                      </a:r>
                      <a:r>
                        <a:rPr kumimoji="0" lang="en-US" sz="1700" b="0" i="0" u="none" strike="noStrike" cap="none" normalizeH="0" baseline="30000" dirty="0">
                          <a:ln>
                            <a:noFill/>
                          </a:ln>
                          <a:solidFill>
                            <a:schemeClr val="tx1"/>
                          </a:solidFill>
                          <a:effectLst/>
                          <a:latin typeface="Arial Narrow" pitchFamily="34" charset="0"/>
                          <a:cs typeface="Times New Roman" pitchFamily="18" charset="0"/>
                        </a:rPr>
                        <a:t>th</a:t>
                      </a:r>
                      <a:r>
                        <a:rPr kumimoji="0" lang="en-US" sz="1700" b="0" i="0" u="none" strike="noStrike" cap="none" normalizeH="0" baseline="0" dirty="0">
                          <a:ln>
                            <a:noFill/>
                          </a:ln>
                          <a:solidFill>
                            <a:schemeClr val="tx1"/>
                          </a:solidFill>
                          <a:effectLst/>
                          <a:latin typeface="Arial Narrow" pitchFamily="34" charset="0"/>
                          <a:cs typeface="Times New Roman" pitchFamily="18" charset="0"/>
                        </a:rPr>
                        <a:t> Century</a:t>
                      </a:r>
                      <a:endParaRPr kumimoji="0" lang="en-US" sz="1700" b="0" i="0"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a:ln>
                            <a:noFill/>
                          </a:ln>
                          <a:solidFill>
                            <a:schemeClr val="tx1"/>
                          </a:solidFill>
                          <a:effectLst/>
                          <a:latin typeface="Arial Narrow" pitchFamily="34" charset="0"/>
                          <a:cs typeface="Times New Roman" pitchFamily="18" charset="0"/>
                        </a:rPr>
                        <a:t>World ordered, knowable; </a:t>
                      </a:r>
                      <a:endParaRPr kumimoji="0" lang="en-US" sz="17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a:ln>
                            <a:noFill/>
                          </a:ln>
                          <a:solidFill>
                            <a:schemeClr val="tx1"/>
                          </a:solidFill>
                          <a:effectLst/>
                          <a:latin typeface="Arial Narrow" pitchFamily="34" charset="0"/>
                          <a:cs typeface="Times New Roman" pitchFamily="18" charset="0"/>
                        </a:rPr>
                        <a:t>separation of rational / spiritual.</a:t>
                      </a:r>
                      <a:endParaRPr kumimoji="0" lang="en-US" sz="17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a:ln>
                            <a:noFill/>
                          </a:ln>
                          <a:solidFill>
                            <a:schemeClr val="tx1"/>
                          </a:solidFill>
                          <a:effectLst/>
                          <a:latin typeface="Arial Narrow" pitchFamily="34" charset="0"/>
                          <a:cs typeface="Times New Roman" pitchFamily="18" charset="0"/>
                        </a:rPr>
                        <a:t>Dualism</a:t>
                      </a:r>
                      <a:endParaRPr kumimoji="0" lang="en-US" sz="1700" b="0" i="1"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Empiricism: Knowledge based on what you can see.</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Cellular,</a:t>
                      </a:r>
                      <a:endParaRPr kumimoji="0" lang="en-US" sz="17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mechanistic</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rgbClr val="0070C0"/>
                          </a:solidFill>
                          <a:effectLst/>
                          <a:latin typeface="Arial Narrow" pitchFamily="34" charset="0"/>
                          <a:cs typeface="Times New Roman" pitchFamily="18" charset="0"/>
                        </a:rPr>
                        <a:t>Mind and body are separate</a:t>
                      </a:r>
                      <a:endParaRPr kumimoji="0" lang="en-US" sz="1700" b="0" i="1" u="none" strike="noStrike" cap="none" normalizeH="0" baseline="0" dirty="0">
                        <a:ln>
                          <a:noFill/>
                        </a:ln>
                        <a:solidFill>
                          <a:srgbClr val="0070C0"/>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Modern medicine;</a:t>
                      </a:r>
                      <a:endParaRPr kumimoji="0" lang="en-US" sz="17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1" u="none" strike="noStrike" cap="none" normalizeH="0" baseline="0" dirty="0">
                          <a:ln>
                            <a:noFill/>
                          </a:ln>
                          <a:solidFill>
                            <a:schemeClr val="tx1"/>
                          </a:solidFill>
                          <a:effectLst/>
                          <a:latin typeface="Arial Narrow" pitchFamily="34" charset="0"/>
                          <a:cs typeface="Times New Roman" pitchFamily="18" charset="0"/>
                        </a:rPr>
                        <a:t>microscopes, scanners, X-Ray, vaccines, etc.</a:t>
                      </a:r>
                      <a:endParaRPr kumimoji="0" lang="en-US" sz="1700" b="0" i="1"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304006" y="506413"/>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400" dirty="0">
                <a:solidFill>
                  <a:srgbClr val="0070C0"/>
                </a:solidFill>
              </a:rPr>
              <a:t>Pre-Science World:  Wonders and Terrors</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20788"/>
            <a:ext cx="3175000" cy="365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198563"/>
            <a:ext cx="4495800" cy="367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E69152B8-1BB5-274A-3FFF-C969AB16FF53}"/>
              </a:ext>
            </a:extLst>
          </p:cNvPr>
          <p:cNvSpPr txBox="1"/>
          <p:nvPr/>
        </p:nvSpPr>
        <p:spPr>
          <a:xfrm>
            <a:off x="228600" y="4849536"/>
            <a:ext cx="8763794" cy="1661993"/>
          </a:xfrm>
          <a:prstGeom prst="rect">
            <a:avLst/>
          </a:prstGeom>
          <a:noFill/>
        </p:spPr>
        <p:txBody>
          <a:bodyPr wrap="square" rtlCol="0">
            <a:spAutoFit/>
          </a:bodyPr>
          <a:lstStyle/>
          <a:p>
            <a:r>
              <a:rPr lang="en-US" dirty="0"/>
              <a:t>Bubonic plague kills up to 60% of Europeans; 75 million – 200 million die.</a:t>
            </a:r>
          </a:p>
          <a:p>
            <a:r>
              <a:rPr lang="en-US" dirty="0"/>
              <a:t>   No idea what it is, how to treat it.  So, heretics and non-believers killed. </a:t>
            </a:r>
          </a:p>
          <a:p>
            <a:endParaRPr lang="en-US" sz="600" dirty="0"/>
          </a:p>
          <a:p>
            <a:r>
              <a:rPr lang="en-US" dirty="0"/>
              <a:t>Humans are meaning-making, can’t take “no answer” for an answer.</a:t>
            </a:r>
          </a:p>
          <a:p>
            <a:endParaRPr lang="en-US" sz="600" dirty="0"/>
          </a:p>
          <a:p>
            <a:r>
              <a:rPr lang="en-US" dirty="0"/>
              <a:t>Terror of plagues, need for control, for meaning leads to superstitious beliefs about causes and cures.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628650" y="457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70C0"/>
                </a:solidFill>
              </a:rPr>
              <a:t>Terrifying, Mysterious, Magical World of Our Ancestors—Or Being Home Alone after Watching Scary Movie. </a:t>
            </a:r>
          </a:p>
        </p:txBody>
      </p:sp>
      <p:pic>
        <p:nvPicPr>
          <p:cNvPr id="276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98575"/>
            <a:ext cx="335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p:cNvSpPr txBox="1">
            <a:spLocks noChangeArrowheads="1"/>
          </p:cNvSpPr>
          <p:nvPr/>
        </p:nvSpPr>
        <p:spPr bwMode="auto">
          <a:xfrm>
            <a:off x="457200" y="2971800"/>
            <a:ext cx="84963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For early humans, diseases came from spirits, medicine men and witches, or the revenge of the departed.  Few cures, and no real idea how cures worked. </a:t>
            </a:r>
          </a:p>
          <a:p>
            <a:pPr>
              <a:spcBef>
                <a:spcPct val="0"/>
              </a:spcBef>
              <a:buClrTx/>
              <a:buSzTx/>
              <a:buFontTx/>
              <a:buNone/>
            </a:pPr>
            <a:endParaRPr lang="en-US" altLang="en-US" sz="1800" dirty="0"/>
          </a:p>
          <a:p>
            <a:pPr>
              <a:spcBef>
                <a:spcPct val="0"/>
              </a:spcBef>
              <a:buClrTx/>
              <a:buSzTx/>
              <a:buFontTx/>
              <a:buNone/>
            </a:pPr>
            <a:r>
              <a:rPr lang="en-US" altLang="en-US" sz="1800" dirty="0"/>
              <a:t>How to connect to that world?  </a:t>
            </a:r>
          </a:p>
          <a:p>
            <a:pPr>
              <a:spcBef>
                <a:spcPct val="0"/>
              </a:spcBef>
              <a:buClrTx/>
              <a:buSzTx/>
              <a:buFontTx/>
              <a:buNone/>
            </a:pPr>
            <a:endParaRPr lang="en-US" altLang="en-US" sz="1800" dirty="0"/>
          </a:p>
          <a:p>
            <a:pPr>
              <a:spcBef>
                <a:spcPct val="0"/>
              </a:spcBef>
              <a:buClrTx/>
              <a:buSzTx/>
              <a:buFontTx/>
              <a:buNone/>
            </a:pPr>
            <a:r>
              <a:rPr lang="en-US" altLang="en-US" sz="1800" dirty="0"/>
              <a:t>You’re home alone, seeing a scary movie with ghouls, zombies, cannibal clowns. </a:t>
            </a:r>
          </a:p>
          <a:p>
            <a:pPr>
              <a:spcBef>
                <a:spcPct val="0"/>
              </a:spcBef>
              <a:buClrTx/>
              <a:buSzTx/>
              <a:buFontTx/>
              <a:buNone/>
            </a:pPr>
            <a:endParaRPr lang="en-US" altLang="en-US" sz="1800" dirty="0"/>
          </a:p>
          <a:p>
            <a:pPr>
              <a:spcBef>
                <a:spcPct val="0"/>
              </a:spcBef>
              <a:buClrTx/>
              <a:buSzTx/>
              <a:buFontTx/>
              <a:buNone/>
            </a:pPr>
            <a:r>
              <a:rPr lang="en-US" altLang="en-US" sz="1800" dirty="0"/>
              <a:t>Then, lights out, you lie in bed, and hear a creak from somewhere in your home.  Heart races, you freeze, afraid to make a sound.  </a:t>
            </a:r>
          </a:p>
          <a:p>
            <a:pPr>
              <a:spcBef>
                <a:spcPct val="0"/>
              </a:spcBef>
              <a:buClrTx/>
              <a:buSzTx/>
              <a:buFontTx/>
              <a:buNone/>
            </a:pPr>
            <a:endParaRPr lang="en-US" altLang="en-US" sz="1800" dirty="0"/>
          </a:p>
          <a:p>
            <a:pPr>
              <a:spcBef>
                <a:spcPct val="0"/>
              </a:spcBef>
              <a:buClrTx/>
              <a:buSzTx/>
              <a:buFontTx/>
              <a:buNone/>
            </a:pPr>
            <a:r>
              <a:rPr lang="en-US" altLang="en-US" sz="1800" dirty="0"/>
              <a:t>That is a taste of what daily life was like for us 1,000 years ago.  </a:t>
            </a:r>
          </a:p>
          <a:p>
            <a:pPr>
              <a:spcBef>
                <a:spcPct val="0"/>
              </a:spcBef>
              <a:buClrTx/>
              <a:buSzTx/>
              <a:buFontTx/>
              <a:buNone/>
            </a:pPr>
            <a:endParaRPr lang="en-US" altLang="en-US" sz="1800" dirty="0"/>
          </a:p>
          <a:p>
            <a:pPr>
              <a:spcBef>
                <a:spcPct val="0"/>
              </a:spcBef>
              <a:buClrTx/>
              <a:buSzTx/>
              <a:buFontTx/>
              <a:buNone/>
            </a:pPr>
            <a:r>
              <a:rPr lang="en-US" altLang="en-US" sz="1800" dirty="0"/>
              <a:t>And it helps explain how today beliefs, emotions, needs affect our bodies.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52400" y="371475"/>
            <a:ext cx="8686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Humoral System:                                             </a:t>
            </a:r>
            <a:r>
              <a:rPr lang="en-US" altLang="en-US" sz="2800">
                <a:solidFill>
                  <a:srgbClr val="3333FF"/>
                </a:solidFill>
                <a:latin typeface="Arial Narrow" panose="020B0606020202030204" pitchFamily="34" charset="0"/>
              </a:rPr>
              <a:t>Defines Physical and Mental Health for Nearly Two Centuries </a:t>
            </a:r>
          </a:p>
        </p:txBody>
      </p:sp>
      <p:sp>
        <p:nvSpPr>
          <p:cNvPr id="28675" name="Text Box 5"/>
          <p:cNvSpPr txBox="1">
            <a:spLocks noChangeArrowheads="1"/>
          </p:cNvSpPr>
          <p:nvPr/>
        </p:nvSpPr>
        <p:spPr bwMode="auto">
          <a:xfrm>
            <a:off x="762000" y="1785938"/>
            <a:ext cx="79248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Body contains four circulating fluids:</a:t>
            </a:r>
          </a:p>
          <a:p>
            <a:pPr>
              <a:spcBef>
                <a:spcPct val="50000"/>
              </a:spcBef>
              <a:buClrTx/>
              <a:buSzTx/>
              <a:buFontTx/>
              <a:buNone/>
            </a:pPr>
            <a:r>
              <a:rPr lang="en-US" altLang="en-US" sz="2400" dirty="0">
                <a:latin typeface="Arial Narrow" panose="020B0606020202030204" pitchFamily="34" charset="0"/>
              </a:rPr>
              <a:t>	</a:t>
            </a:r>
            <a:r>
              <a:rPr lang="en-US" altLang="en-US" sz="2400" i="1" dirty="0">
                <a:solidFill>
                  <a:srgbClr val="FF0000"/>
                </a:solidFill>
                <a:latin typeface="Arial Narrow" panose="020B0606020202030204" pitchFamily="34" charset="0"/>
              </a:rPr>
              <a:t>Blood</a:t>
            </a:r>
            <a:r>
              <a:rPr lang="en-US" altLang="en-US" sz="2400" i="1" dirty="0">
                <a:latin typeface="Arial Narrow" panose="020B0606020202030204" pitchFamily="34" charset="0"/>
              </a:rPr>
              <a:t>			</a:t>
            </a:r>
            <a:r>
              <a:rPr lang="en-US" altLang="en-US" sz="2400" i="1" dirty="0">
                <a:solidFill>
                  <a:srgbClr val="FFC000"/>
                </a:solidFill>
                <a:latin typeface="Arial Narrow" panose="020B0606020202030204" pitchFamily="34" charset="0"/>
              </a:rPr>
              <a:t>Yellow Bile                                 </a:t>
            </a:r>
            <a:r>
              <a:rPr lang="en-US" altLang="en-US" sz="2400" i="1" dirty="0">
                <a:latin typeface="Arial Narrow" panose="020B0606020202030204" pitchFamily="34" charset="0"/>
              </a:rPr>
              <a:t>	Black Bile		</a:t>
            </a:r>
            <a:r>
              <a:rPr lang="en-US" altLang="en-US" sz="2400" i="1" dirty="0">
                <a:solidFill>
                  <a:srgbClr val="00B050"/>
                </a:solidFill>
                <a:latin typeface="Arial Narrow" panose="020B0606020202030204" pitchFamily="34" charset="0"/>
              </a:rPr>
              <a:t>Phlegm</a:t>
            </a:r>
          </a:p>
          <a:p>
            <a:pPr>
              <a:spcBef>
                <a:spcPct val="50000"/>
              </a:spcBef>
              <a:buClrTx/>
              <a:buSzTx/>
              <a:buFontTx/>
              <a:buNone/>
            </a:pPr>
            <a:r>
              <a:rPr lang="en-US" altLang="en-US" sz="2400" b="1" dirty="0">
                <a:latin typeface="Arial Narrow" panose="020B0606020202030204" pitchFamily="34" charset="0"/>
              </a:rPr>
              <a:t>Illness:  </a:t>
            </a:r>
            <a:r>
              <a:rPr lang="en-US" altLang="en-US" sz="2400" dirty="0">
                <a:latin typeface="Arial Narrow" panose="020B0606020202030204" pitchFamily="34" charset="0"/>
              </a:rPr>
              <a:t>Humors are out of balance.  				T:  </a:t>
            </a:r>
            <a:r>
              <a:rPr lang="en-US" altLang="en-US" sz="2400" b="1" dirty="0">
                <a:latin typeface="Arial Narrow" panose="020B0606020202030204" pitchFamily="34" charset="0"/>
              </a:rPr>
              <a:t>Treatment</a:t>
            </a:r>
            <a:r>
              <a:rPr lang="en-US" altLang="en-US" sz="2400" dirty="0">
                <a:latin typeface="Arial Narrow" panose="020B0606020202030204" pitchFamily="34" charset="0"/>
              </a:rPr>
              <a:t>: Return balance of humors; bleeding</a:t>
            </a:r>
          </a:p>
          <a:p>
            <a:pPr>
              <a:spcBef>
                <a:spcPct val="50000"/>
              </a:spcBef>
              <a:buClrTx/>
              <a:buSzTx/>
              <a:buFontTx/>
              <a:buNone/>
            </a:pPr>
            <a:r>
              <a:rPr lang="en-US" altLang="en-US" sz="2400" b="1" dirty="0">
                <a:latin typeface="Arial Narrow" panose="020B0606020202030204" pitchFamily="34" charset="0"/>
              </a:rPr>
              <a:t>Personality linked to humors.</a:t>
            </a:r>
          </a:p>
        </p:txBody>
      </p:sp>
      <p:sp>
        <p:nvSpPr>
          <p:cNvPr id="28676" name="Text Box 6"/>
          <p:cNvSpPr txBox="1">
            <a:spLocks noChangeArrowheads="1"/>
          </p:cNvSpPr>
          <p:nvPr/>
        </p:nvSpPr>
        <p:spPr bwMode="auto">
          <a:xfrm>
            <a:off x="914400" y="4795838"/>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a:latin typeface="Arial Narrow" panose="020B0606020202030204" pitchFamily="34" charset="0"/>
              </a:rPr>
              <a:t>Phlegmatic</a:t>
            </a:r>
          </a:p>
        </p:txBody>
      </p:sp>
      <p:sp>
        <p:nvSpPr>
          <p:cNvPr id="28677" name="Text Box 7"/>
          <p:cNvSpPr txBox="1">
            <a:spLocks noChangeArrowheads="1"/>
          </p:cNvSpPr>
          <p:nvPr/>
        </p:nvSpPr>
        <p:spPr bwMode="auto">
          <a:xfrm>
            <a:off x="914400" y="5253038"/>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a:latin typeface="Arial Narrow" panose="020B0606020202030204" pitchFamily="34" charset="0"/>
              </a:rPr>
              <a:t>Sanguine (blood)</a:t>
            </a:r>
          </a:p>
        </p:txBody>
      </p:sp>
      <p:sp>
        <p:nvSpPr>
          <p:cNvPr id="28678" name="Text Box 8"/>
          <p:cNvSpPr txBox="1">
            <a:spLocks noChangeArrowheads="1"/>
          </p:cNvSpPr>
          <p:nvPr/>
        </p:nvSpPr>
        <p:spPr bwMode="auto">
          <a:xfrm>
            <a:off x="914400" y="5710238"/>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a:latin typeface="Arial Narrow" panose="020B0606020202030204" pitchFamily="34" charset="0"/>
              </a:rPr>
              <a:t>Choleric (yellow bile)</a:t>
            </a:r>
          </a:p>
        </p:txBody>
      </p:sp>
      <p:sp>
        <p:nvSpPr>
          <p:cNvPr id="40969" name="Text Box 9"/>
          <p:cNvSpPr txBox="1">
            <a:spLocks noChangeArrowheads="1"/>
          </p:cNvSpPr>
          <p:nvPr/>
        </p:nvSpPr>
        <p:spPr bwMode="auto">
          <a:xfrm>
            <a:off x="3886200" y="4795838"/>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Mild, calm, thoughtful</a:t>
            </a:r>
          </a:p>
        </p:txBody>
      </p:sp>
      <p:sp>
        <p:nvSpPr>
          <p:cNvPr id="40970" name="Text Box 10"/>
          <p:cNvSpPr txBox="1">
            <a:spLocks noChangeArrowheads="1"/>
          </p:cNvSpPr>
          <p:nvPr/>
        </p:nvSpPr>
        <p:spPr bwMode="auto">
          <a:xfrm>
            <a:off x="3886200" y="5253038"/>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Warm, passionate, cheerful</a:t>
            </a:r>
          </a:p>
        </p:txBody>
      </p:sp>
      <p:sp>
        <p:nvSpPr>
          <p:cNvPr id="40971" name="Text Box 11"/>
          <p:cNvSpPr txBox="1">
            <a:spLocks noChangeArrowheads="1"/>
          </p:cNvSpPr>
          <p:nvPr/>
        </p:nvSpPr>
        <p:spPr bwMode="auto">
          <a:xfrm>
            <a:off x="3886200" y="5710238"/>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Ill-tempered, crabby</a:t>
            </a:r>
          </a:p>
        </p:txBody>
      </p:sp>
      <p:sp>
        <p:nvSpPr>
          <p:cNvPr id="28682" name="Text Box 8"/>
          <p:cNvSpPr txBox="1">
            <a:spLocks noChangeArrowheads="1"/>
          </p:cNvSpPr>
          <p:nvPr/>
        </p:nvSpPr>
        <p:spPr bwMode="auto">
          <a:xfrm>
            <a:off x="914400" y="6167438"/>
            <a:ext cx="2819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a:latin typeface="Arial Narrow" panose="020B0606020202030204" pitchFamily="34" charset="0"/>
              </a:rPr>
              <a:t>Melancholic (black bile)</a:t>
            </a:r>
          </a:p>
        </p:txBody>
      </p:sp>
      <p:sp>
        <p:nvSpPr>
          <p:cNvPr id="11" name="Text Box 11"/>
          <p:cNvSpPr txBox="1">
            <a:spLocks noChangeArrowheads="1"/>
          </p:cNvSpPr>
          <p:nvPr/>
        </p:nvSpPr>
        <p:spPr bwMode="auto">
          <a:xfrm>
            <a:off x="3886200" y="6167438"/>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Sad, low energy</a:t>
            </a:r>
          </a:p>
        </p:txBody>
      </p:sp>
      <p:pic>
        <p:nvPicPr>
          <p:cNvPr id="28684" name="Picture 1"/>
          <p:cNvPicPr>
            <a:picLocks noChangeAspect="1"/>
          </p:cNvPicPr>
          <p:nvPr/>
        </p:nvPicPr>
        <p:blipFill>
          <a:blip r:embed="rId2">
            <a:extLst>
              <a:ext uri="{28A0092B-C50C-407E-A947-70E740481C1C}">
                <a14:useLocalDpi xmlns:a14="http://schemas.microsoft.com/office/drawing/2010/main" val="0"/>
              </a:ext>
            </a:extLst>
          </a:blip>
          <a:srcRect l="35600" r="37201" b="28595"/>
          <a:stretch>
            <a:fillRect/>
          </a:stretch>
        </p:blipFill>
        <p:spPr bwMode="auto">
          <a:xfrm>
            <a:off x="7239000" y="1941513"/>
            <a:ext cx="1295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Box 2"/>
          <p:cNvSpPr txBox="1">
            <a:spLocks noChangeArrowheads="1"/>
          </p:cNvSpPr>
          <p:nvPr/>
        </p:nvSpPr>
        <p:spPr bwMode="auto">
          <a:xfrm>
            <a:off x="6934200" y="4049713"/>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a:solidFill>
                  <a:schemeClr val="accent1">
                    <a:lumMod val="50000"/>
                  </a:schemeClr>
                </a:solidFill>
              </a:rPr>
              <a:t>Galen                      129-216 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0" grpId="0"/>
      <p:bldP spid="40971"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60363" y="45243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0070C0"/>
                </a:solidFill>
              </a:rPr>
              <a:t>Hello Health Psych Class, Spring 2024!</a:t>
            </a:r>
          </a:p>
        </p:txBody>
      </p:sp>
      <p:sp>
        <p:nvSpPr>
          <p:cNvPr id="5123" name="TextBox 5"/>
          <p:cNvSpPr txBox="1">
            <a:spLocks noChangeArrowheads="1"/>
          </p:cNvSpPr>
          <p:nvPr/>
        </p:nvSpPr>
        <p:spPr bwMode="auto">
          <a:xfrm>
            <a:off x="360363" y="3395663"/>
            <a:ext cx="8686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p>
          <a:p>
            <a:pPr>
              <a:spcBef>
                <a:spcPct val="0"/>
              </a:spcBef>
              <a:buClrTx/>
              <a:buSzTx/>
              <a:buFontTx/>
              <a:buNone/>
            </a:pPr>
            <a:r>
              <a:rPr lang="en-US" altLang="en-US" sz="1800" dirty="0"/>
              <a:t>     I’m Kent Harber, Professor of Psychology, Rutgers Newark</a:t>
            </a:r>
          </a:p>
          <a:p>
            <a:pPr>
              <a:spcBef>
                <a:spcPct val="0"/>
              </a:spcBef>
              <a:buClrTx/>
              <a:buSzTx/>
              <a:buFontTx/>
              <a:buNone/>
            </a:pPr>
            <a:endParaRPr lang="en-US" altLang="en-US" sz="1800" dirty="0"/>
          </a:p>
          <a:p>
            <a:pPr>
              <a:spcBef>
                <a:spcPct val="0"/>
              </a:spcBef>
              <a:buClrTx/>
              <a:buSzTx/>
              <a:buFontTx/>
              <a:buNone/>
            </a:pPr>
            <a:r>
              <a:rPr lang="en-US" altLang="en-US" sz="1800" dirty="0"/>
              <a:t>     I am a social psychologist; I conduct experiments to understand human nature.</a:t>
            </a:r>
          </a:p>
          <a:p>
            <a:pPr>
              <a:spcBef>
                <a:spcPct val="0"/>
              </a:spcBef>
              <a:buClrTx/>
              <a:buSzTx/>
              <a:buFontTx/>
              <a:buNone/>
            </a:pPr>
            <a:endParaRPr lang="en-US" altLang="en-US" sz="1800" dirty="0"/>
          </a:p>
          <a:p>
            <a:pPr>
              <a:spcBef>
                <a:spcPct val="0"/>
              </a:spcBef>
              <a:buClrTx/>
              <a:buSzTx/>
              <a:buFontTx/>
              <a:buNone/>
            </a:pPr>
            <a:r>
              <a:rPr lang="en-US" altLang="en-US" sz="1800" dirty="0"/>
              <a:t>     My research interest relate to themes we will cover in class:</a:t>
            </a:r>
          </a:p>
          <a:p>
            <a:pPr>
              <a:spcBef>
                <a:spcPct val="0"/>
              </a:spcBef>
              <a:buClrTx/>
              <a:buSzTx/>
              <a:buFontTx/>
              <a:buNone/>
            </a:pPr>
            <a:endParaRPr lang="en-US" altLang="en-US" sz="1000" dirty="0"/>
          </a:p>
          <a:p>
            <a:pPr>
              <a:spcBef>
                <a:spcPct val="0"/>
              </a:spcBef>
              <a:buClrTx/>
              <a:buSzTx/>
              <a:buFontTx/>
              <a:buNone/>
            </a:pPr>
            <a:r>
              <a:rPr lang="en-US" altLang="en-US" sz="1800" i="1" dirty="0"/>
              <a:t>             *  Psychosocial resources and coping</a:t>
            </a:r>
          </a:p>
          <a:p>
            <a:pPr>
              <a:spcBef>
                <a:spcPct val="0"/>
              </a:spcBef>
              <a:buClrTx/>
              <a:buSzTx/>
              <a:buFontTx/>
              <a:buNone/>
            </a:pPr>
            <a:r>
              <a:rPr lang="en-US" altLang="en-US" sz="1800" i="1" dirty="0"/>
              <a:t>             *  The benefits of emotional disclosure</a:t>
            </a:r>
          </a:p>
          <a:p>
            <a:pPr>
              <a:spcBef>
                <a:spcPct val="0"/>
              </a:spcBef>
              <a:buClrTx/>
              <a:buSzTx/>
              <a:buFontTx/>
              <a:buNone/>
            </a:pPr>
            <a:r>
              <a:rPr lang="en-US" altLang="en-US" sz="1800" i="1" dirty="0"/>
              <a:t>             *  Fear of hope</a:t>
            </a:r>
          </a:p>
        </p:txBody>
      </p:sp>
      <p:pic>
        <p:nvPicPr>
          <p:cNvPr id="5124" name="Picture 7" descr="A person wearing a suit and ti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25" y="1293813"/>
            <a:ext cx="286067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457200" y="9906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a:solidFill>
                  <a:srgbClr val="002060"/>
                </a:solidFill>
              </a:rPr>
              <a:t>Med. Procedures Based on Humoral System:  Leeches, Bleeding, and Blistering</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24098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789238"/>
            <a:ext cx="2514600" cy="262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55913"/>
            <a:ext cx="2514600" cy="263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http://www1.sciencemuseum.org.uk/hommedia.ashx?id=10027&amp;size=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481263"/>
            <a:ext cx="4572000"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7" descr="http://www.usu.edu/psycho101/lectures/chp17treatment/trephination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628900"/>
            <a:ext cx="30289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8"/>
          <p:cNvSpPr txBox="1">
            <a:spLocks noChangeArrowheads="1"/>
          </p:cNvSpPr>
          <p:nvPr/>
        </p:nvSpPr>
        <p:spPr bwMode="auto">
          <a:xfrm>
            <a:off x="762000" y="5334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Trephination:                                                     Opening the Skull to Release Badness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hlinkClick r:id="rId2"/>
          </p:cNvPr>
          <p:cNvSpPr>
            <a:spLocks noChangeArrowheads="1"/>
          </p:cNvSpPr>
          <p:nvPr/>
        </p:nvSpPr>
        <p:spPr bwMode="auto">
          <a:xfrm>
            <a:off x="-1282700" y="-23172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1747" name="AutoShape 12" descr="The International Trepanation Advocacy Group is dedicated to accumulating the largest knowledge base of information about trepanation ever before assembled.  trepanation, trepan, trephine, trephination, trepanned, trepanning, medical, community, mental, depression, insanity, insane, anger, sorrow, pitty, dreams, halvorson, pete, itag, surgery, skull, perforator, cranial, pulsation, metabolism, brain, blood, volume, cerebrial, spinal, fluid, third, eye, elective, monterrey, mexico, hole, head, instrument, huges, bore, self trepanation, international, group, advocacy, dfwstudios, dfw studios, web design"/>
          <p:cNvSpPr>
            <a:spLocks noChangeAspect="1" noChangeArrowheads="1"/>
          </p:cNvSpPr>
          <p:nvPr/>
        </p:nvSpPr>
        <p:spPr bwMode="auto">
          <a:xfrm>
            <a:off x="-293688" y="-20637500"/>
            <a:ext cx="9525" cy="11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31748" name="Picture 17" descr="yu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3890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0"/>
          <p:cNvSpPr txBox="1">
            <a:spLocks noChangeArrowheads="1"/>
          </p:cNvSpPr>
          <p:nvPr/>
        </p:nvSpPr>
        <p:spPr bwMode="auto">
          <a:xfrm>
            <a:off x="381000" y="5334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400">
                <a:solidFill>
                  <a:srgbClr val="3333FF"/>
                </a:solidFill>
                <a:latin typeface="Arial Narrow" panose="020B0606020202030204" pitchFamily="34" charset="0"/>
              </a:rPr>
              <a:t>International Trephination Advocacy Group (ITAG)</a:t>
            </a:r>
          </a:p>
        </p:txBody>
      </p:sp>
      <p:sp>
        <p:nvSpPr>
          <p:cNvPr id="31750" name="Rectangle 61"/>
          <p:cNvSpPr>
            <a:spLocks noChangeArrowheads="1"/>
          </p:cNvSpPr>
          <p:nvPr/>
        </p:nvSpPr>
        <p:spPr bwMode="auto">
          <a:xfrm>
            <a:off x="4441825" y="1317625"/>
            <a:ext cx="4424363"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i="1" dirty="0">
                <a:latin typeface="Arial Narrow" panose="020B0606020202030204" pitchFamily="34" charset="0"/>
              </a:rPr>
              <a:t>The hypothesis here at ITAG has been that making an opening in the skull favorably alters movement of blood through the brain and improves brain functions which are more important than ever before in history to adapt to an ever more rapidly changing world.</a:t>
            </a:r>
            <a:r>
              <a:rPr lang="en-US" altLang="en-US" sz="2000" i="1" dirty="0"/>
              <a:t> </a:t>
            </a:r>
          </a:p>
        </p:txBody>
      </p:sp>
      <p:pic>
        <p:nvPicPr>
          <p:cNvPr id="317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3589338"/>
            <a:ext cx="31623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4459288"/>
            <a:ext cx="8874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5705475"/>
            <a:ext cx="8382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3975" y="4513263"/>
            <a:ext cx="6834188"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Rectangle 5"/>
          <p:cNvSpPr>
            <a:spLocks noChangeArrowheads="1"/>
          </p:cNvSpPr>
          <p:nvPr/>
        </p:nvSpPr>
        <p:spPr bwMode="auto">
          <a:xfrm>
            <a:off x="1216025" y="5705475"/>
            <a:ext cx="762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If your mind is polluted with toxic negativity, clean it up with </a:t>
            </a:r>
            <a:r>
              <a:rPr lang="en-US" altLang="en-US" sz="1800" b="1" dirty="0"/>
              <a:t>Amazonite</a:t>
            </a:r>
            <a:r>
              <a:rPr lang="en-US" altLang="en-US" sz="1800" dirty="0"/>
              <a:t>. By flooding your heart and throat chakras with loving energy, </a:t>
            </a:r>
            <a:r>
              <a:rPr lang="en-US" altLang="en-US" sz="1800" b="1" dirty="0"/>
              <a:t>amazonite</a:t>
            </a:r>
            <a:r>
              <a:rPr lang="en-US" altLang="en-US" sz="1800" dirty="0"/>
              <a:t> opens you up to release that which has hurt you.  </a:t>
            </a:r>
          </a:p>
        </p:txBody>
      </p:sp>
      <p:cxnSp>
        <p:nvCxnSpPr>
          <p:cNvPr id="31756" name="Straight Connector 12"/>
          <p:cNvCxnSpPr>
            <a:cxnSpLocks noChangeShapeType="1"/>
          </p:cNvCxnSpPr>
          <p:nvPr/>
        </p:nvCxnSpPr>
        <p:spPr bwMode="auto">
          <a:xfrm>
            <a:off x="152400" y="3465513"/>
            <a:ext cx="88725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1447800" y="990600"/>
            <a:ext cx="7162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500">
                <a:solidFill>
                  <a:srgbClr val="0070C0"/>
                </a:solidFill>
              </a:rPr>
              <a:t>Why Do People Follow Failed Health Practices?</a:t>
            </a:r>
          </a:p>
        </p:txBody>
      </p:sp>
      <p:sp>
        <p:nvSpPr>
          <p:cNvPr id="3" name="TextBox 2"/>
          <p:cNvSpPr txBox="1">
            <a:spLocks noChangeArrowheads="1"/>
          </p:cNvSpPr>
          <p:nvPr/>
        </p:nvSpPr>
        <p:spPr bwMode="auto">
          <a:xfrm>
            <a:off x="1371600" y="3200400"/>
            <a:ext cx="624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rabicPeriod"/>
            </a:pPr>
            <a:r>
              <a:rPr lang="en-US" altLang="en-US" sz="2400" b="1" dirty="0"/>
              <a:t>Humans need meaning.  </a:t>
            </a:r>
            <a:r>
              <a:rPr lang="en-US" altLang="en-US" sz="2400" dirty="0"/>
              <a:t>Can’t accept “no answer” for an answer.</a:t>
            </a:r>
          </a:p>
          <a:p>
            <a:pPr>
              <a:spcBef>
                <a:spcPct val="0"/>
              </a:spcBef>
              <a:buClrTx/>
              <a:buSzTx/>
              <a:buFontTx/>
              <a:buAutoNum type="arabicPeriod"/>
            </a:pPr>
            <a:endParaRPr lang="en-US" altLang="en-US" sz="2400" dirty="0"/>
          </a:p>
          <a:p>
            <a:pPr>
              <a:spcBef>
                <a:spcPct val="0"/>
              </a:spcBef>
              <a:buClrTx/>
              <a:buSzTx/>
              <a:buFontTx/>
              <a:buAutoNum type="arabicPeriod"/>
            </a:pPr>
            <a:r>
              <a:rPr lang="en-US" altLang="en-US" sz="2400" b="1" dirty="0"/>
              <a:t>Humans need hope:  </a:t>
            </a:r>
            <a:r>
              <a:rPr lang="en-US" altLang="en-US" sz="2400" dirty="0"/>
              <a:t>Fear of death, of illness, of pain—requires faith in remedy.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381000" y="53814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800" dirty="0">
                <a:solidFill>
                  <a:srgbClr val="3333FF"/>
                </a:solidFill>
                <a:latin typeface="Arial Narrow" panose="020B0606020202030204" pitchFamily="34" charset="0"/>
              </a:rPr>
              <a:t>The Enlightenment (1600-1800):                                                                    Separation of Powers and the Power of Separations</a:t>
            </a:r>
          </a:p>
        </p:txBody>
      </p:sp>
      <p:sp>
        <p:nvSpPr>
          <p:cNvPr id="34819" name="Text Box 5"/>
          <p:cNvSpPr txBox="1">
            <a:spLocks noChangeArrowheads="1"/>
          </p:cNvSpPr>
          <p:nvPr/>
        </p:nvSpPr>
        <p:spPr bwMode="auto">
          <a:xfrm>
            <a:off x="228600" y="1600200"/>
            <a:ext cx="8763000"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u="sng" dirty="0">
                <a:latin typeface="Arial Narrow" panose="020B0606020202030204" pitchFamily="34" charset="0"/>
              </a:rPr>
              <a:t>Separate Domains of Learning:</a:t>
            </a:r>
            <a:r>
              <a:rPr lang="en-US" altLang="en-US" sz="2400" dirty="0">
                <a:latin typeface="Arial Narrow" panose="020B0606020202030204" pitchFamily="34" charset="0"/>
              </a:rPr>
              <a:t>	Sciences, philosophy, theology</a:t>
            </a:r>
          </a:p>
          <a:p>
            <a:pPr>
              <a:spcBef>
                <a:spcPct val="50000"/>
              </a:spcBef>
              <a:buClrTx/>
              <a:buSzTx/>
              <a:buFontTx/>
              <a:buNone/>
            </a:pPr>
            <a:r>
              <a:rPr lang="en-US" altLang="en-US" sz="2400" u="sng" dirty="0">
                <a:latin typeface="Arial Narrow" panose="020B0606020202030204" pitchFamily="34" charset="0"/>
              </a:rPr>
              <a:t>Separation of Church and State (US Constitution)</a:t>
            </a:r>
          </a:p>
          <a:p>
            <a:pPr>
              <a:spcBef>
                <a:spcPct val="50000"/>
              </a:spcBef>
              <a:buClrTx/>
              <a:buSzTx/>
              <a:buFontTx/>
              <a:buNone/>
            </a:pPr>
            <a:r>
              <a:rPr lang="en-US" altLang="en-US" sz="2400" u="sng" dirty="0">
                <a:latin typeface="Arial Narrow" panose="020B0606020202030204" pitchFamily="34" charset="0"/>
              </a:rPr>
              <a:t>Separation of Powers (US Constitution):</a:t>
            </a:r>
            <a:r>
              <a:rPr lang="en-US" altLang="en-US" sz="2400" dirty="0">
                <a:latin typeface="Arial Narrow" panose="020B0606020202030204" pitchFamily="34" charset="0"/>
              </a:rPr>
              <a:t> Executive, Legislative, Judiciary</a:t>
            </a:r>
          </a:p>
          <a:p>
            <a:pPr>
              <a:spcBef>
                <a:spcPct val="50000"/>
              </a:spcBef>
              <a:buClrTx/>
              <a:buSzTx/>
              <a:buFontTx/>
              <a:buNone/>
            </a:pPr>
            <a:endParaRPr lang="en-US" altLang="en-US" sz="800" dirty="0">
              <a:latin typeface="Arial Narrow" panose="020B0606020202030204" pitchFamily="34" charset="0"/>
            </a:endParaRPr>
          </a:p>
          <a:p>
            <a:pPr>
              <a:spcBef>
                <a:spcPct val="50000"/>
              </a:spcBef>
              <a:buClrTx/>
              <a:buSzTx/>
              <a:buFontTx/>
              <a:buNone/>
            </a:pPr>
            <a:r>
              <a:rPr lang="en-US" altLang="en-US" sz="2400" u="sng" dirty="0">
                <a:latin typeface="Arial Narrow" panose="020B0606020202030204" pitchFamily="34" charset="0"/>
              </a:rPr>
              <a:t>Separations of Mind and Body</a:t>
            </a:r>
          </a:p>
          <a:p>
            <a:pPr>
              <a:spcBef>
                <a:spcPct val="50000"/>
              </a:spcBef>
              <a:buClrTx/>
              <a:buSzTx/>
              <a:buFontTx/>
              <a:buNone/>
            </a:pPr>
            <a:r>
              <a:rPr lang="en-US" altLang="en-US" sz="2400" dirty="0">
                <a:latin typeface="Arial Narrow" panose="020B0606020202030204" pitchFamily="34" charset="0"/>
              </a:rPr>
              <a:t>		</a:t>
            </a:r>
            <a:r>
              <a:rPr lang="en-US" altLang="en-US" sz="2400" i="1" dirty="0">
                <a:latin typeface="Arial Narrow" panose="020B0606020202030204" pitchFamily="34" charset="0"/>
              </a:rPr>
              <a:t>Des Carte:  </a:t>
            </a:r>
            <a:r>
              <a:rPr lang="en-US" altLang="en-US" sz="2400" dirty="0">
                <a:latin typeface="Arial Narrow" panose="020B0606020202030204" pitchFamily="34" charset="0"/>
              </a:rPr>
              <a:t>Dualism, mind and body are separate</a:t>
            </a:r>
          </a:p>
          <a:p>
            <a:pPr>
              <a:spcBef>
                <a:spcPct val="50000"/>
              </a:spcBef>
              <a:buClrTx/>
              <a:buSzTx/>
              <a:buFontTx/>
              <a:buNone/>
            </a:pPr>
            <a:endParaRPr lang="en-US" altLang="en-US" sz="2400" dirty="0">
              <a:latin typeface="Arial Narrow" panose="020B0606020202030204" pitchFamily="34" charset="0"/>
            </a:endParaRPr>
          </a:p>
          <a:p>
            <a:pPr>
              <a:spcBef>
                <a:spcPct val="50000"/>
              </a:spcBef>
              <a:buClrTx/>
              <a:buSzTx/>
              <a:buFontTx/>
              <a:buNone/>
            </a:pPr>
            <a:r>
              <a:rPr lang="en-US" altLang="en-US" sz="2400" dirty="0">
                <a:latin typeface="Arial Narrow" panose="020B0606020202030204" pitchFamily="34" charset="0"/>
              </a:rPr>
              <a:t>		</a:t>
            </a:r>
            <a:r>
              <a:rPr lang="en-US" altLang="en-US" sz="2400" i="1" dirty="0">
                <a:latin typeface="Arial Narrow" panose="020B0606020202030204" pitchFamily="34" charset="0"/>
              </a:rPr>
              <a:t>Spinoza: </a:t>
            </a:r>
            <a:r>
              <a:rPr lang="en-US" altLang="en-US" sz="2400" dirty="0">
                <a:latin typeface="Arial Narrow" panose="020B0606020202030204" pitchFamily="34" charset="0"/>
              </a:rPr>
              <a:t>Emotions are irrational, should keep them separate</a:t>
            </a:r>
          </a:p>
          <a:p>
            <a:pPr>
              <a:spcBef>
                <a:spcPct val="50000"/>
              </a:spcBef>
              <a:buClrTx/>
              <a:buSzTx/>
              <a:buFontTx/>
              <a:buNone/>
            </a:pPr>
            <a:r>
              <a:rPr lang="en-US" altLang="en-US" sz="2400" dirty="0">
                <a:latin typeface="Arial Narrow" panose="020B0606020202030204" pitchFamily="34" charset="0"/>
              </a:rPr>
              <a:t>	                            from reason</a:t>
            </a:r>
          </a:p>
          <a:p>
            <a:pPr>
              <a:spcBef>
                <a:spcPct val="50000"/>
              </a:spcBef>
              <a:buClrTx/>
              <a:buSzTx/>
              <a:buFontTx/>
              <a:buNone/>
            </a:pPr>
            <a:endParaRPr lang="en-US" altLang="en-US" sz="2400" dirty="0">
              <a:latin typeface="Arial Narrow" panose="020B0606020202030204" pitchFamily="34" charset="0"/>
            </a:endParaRP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l="13380" r="19014"/>
          <a:stretch>
            <a:fillRect/>
          </a:stretch>
        </p:blipFill>
        <p:spPr bwMode="auto">
          <a:xfrm>
            <a:off x="508000" y="4038600"/>
            <a:ext cx="1276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l="4430" r="44937" b="20599"/>
          <a:stretch>
            <a:fillRect/>
          </a:stretch>
        </p:blipFill>
        <p:spPr bwMode="auto">
          <a:xfrm>
            <a:off x="479425" y="5318125"/>
            <a:ext cx="13350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685800" y="5334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800" dirty="0">
                <a:solidFill>
                  <a:srgbClr val="0070C0"/>
                </a:solidFill>
              </a:rPr>
              <a:t>EVENTS THAT CHANGED MEDICINE</a:t>
            </a:r>
          </a:p>
        </p:txBody>
      </p:sp>
      <p:pic>
        <p:nvPicPr>
          <p:cNvPr id="3584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4205"/>
          <a:stretch/>
        </p:blipFill>
        <p:spPr bwMode="auto">
          <a:xfrm>
            <a:off x="3690937" y="1766406"/>
            <a:ext cx="2676525" cy="180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p:cNvSpPr txBox="1">
            <a:spLocks noChangeArrowheads="1"/>
          </p:cNvSpPr>
          <p:nvPr/>
        </p:nvSpPr>
        <p:spPr bwMode="auto">
          <a:xfrm>
            <a:off x="3174003" y="1050010"/>
            <a:ext cx="3905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u="sng" dirty="0">
                <a:solidFill>
                  <a:srgbClr val="FF0000"/>
                </a:solidFill>
              </a:rPr>
              <a:t>Pasteur Evidence of </a:t>
            </a:r>
          </a:p>
          <a:p>
            <a:pPr algn="ctr">
              <a:spcBef>
                <a:spcPct val="0"/>
              </a:spcBef>
              <a:buClrTx/>
              <a:buSzTx/>
              <a:buFontTx/>
              <a:buNone/>
            </a:pPr>
            <a:r>
              <a:rPr lang="en-US" altLang="en-US" sz="1600" u="sng" dirty="0">
                <a:solidFill>
                  <a:srgbClr val="FF0000"/>
                </a:solidFill>
              </a:rPr>
              <a:t>Microbial Growth: 1860s</a:t>
            </a:r>
          </a:p>
        </p:txBody>
      </p:sp>
      <p:pic>
        <p:nvPicPr>
          <p:cNvPr id="358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823" y="1427163"/>
            <a:ext cx="743954"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p:cNvPicPr>
            <a:picLocks noChangeAspect="1"/>
          </p:cNvPicPr>
          <p:nvPr/>
        </p:nvPicPr>
        <p:blipFill>
          <a:blip r:embed="rId4">
            <a:extLst>
              <a:ext uri="{28A0092B-C50C-407E-A947-70E740481C1C}">
                <a14:useLocalDpi xmlns:a14="http://schemas.microsoft.com/office/drawing/2010/main" val="0"/>
              </a:ext>
            </a:extLst>
          </a:blip>
          <a:srcRect l="33092"/>
          <a:stretch>
            <a:fillRect/>
          </a:stretch>
        </p:blipFill>
        <p:spPr bwMode="auto">
          <a:xfrm>
            <a:off x="1458409" y="1579876"/>
            <a:ext cx="17526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7777" y="4014615"/>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9750" y="4047923"/>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8"/>
          <p:cNvSpPr txBox="1">
            <a:spLocks noChangeArrowheads="1"/>
          </p:cNvSpPr>
          <p:nvPr/>
        </p:nvSpPr>
        <p:spPr bwMode="auto">
          <a:xfrm>
            <a:off x="385763" y="6265863"/>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u="sng" dirty="0">
                <a:solidFill>
                  <a:srgbClr val="FF0000"/>
                </a:solidFill>
              </a:rPr>
              <a:t>Discovery of Antibiotics: 1928</a:t>
            </a:r>
          </a:p>
        </p:txBody>
      </p:sp>
      <p:sp>
        <p:nvSpPr>
          <p:cNvPr id="35850" name="TextBox 9"/>
          <p:cNvSpPr txBox="1">
            <a:spLocks noChangeArrowheads="1"/>
          </p:cNvSpPr>
          <p:nvPr/>
        </p:nvSpPr>
        <p:spPr bwMode="auto">
          <a:xfrm>
            <a:off x="5029200" y="6265863"/>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u="sng" dirty="0">
                <a:solidFill>
                  <a:srgbClr val="FF0000"/>
                </a:solidFill>
              </a:rPr>
              <a:t>Discovery of Polio Vaccine: 1962</a:t>
            </a:r>
          </a:p>
        </p:txBody>
      </p:sp>
      <p:sp>
        <p:nvSpPr>
          <p:cNvPr id="2" name="TextBox 1">
            <a:extLst>
              <a:ext uri="{FF2B5EF4-FFF2-40B4-BE49-F238E27FC236}">
                <a16:creationId xmlns:a16="http://schemas.microsoft.com/office/drawing/2014/main" id="{1B0E6CB0-4EBB-FFA1-DFDB-1908BC5D42DC}"/>
              </a:ext>
            </a:extLst>
          </p:cNvPr>
          <p:cNvSpPr txBox="1"/>
          <p:nvPr/>
        </p:nvSpPr>
        <p:spPr>
          <a:xfrm>
            <a:off x="451759" y="1071155"/>
            <a:ext cx="3937000" cy="369332"/>
          </a:xfrm>
          <a:prstGeom prst="rect">
            <a:avLst/>
          </a:prstGeom>
          <a:noFill/>
        </p:spPr>
        <p:txBody>
          <a:bodyPr wrap="square" rtlCol="0">
            <a:spAutoFit/>
          </a:bodyPr>
          <a:lstStyle/>
          <a:p>
            <a:pPr algn="ctr"/>
            <a:r>
              <a:rPr lang="en-US" u="sng" dirty="0">
                <a:solidFill>
                  <a:srgbClr val="FF0000"/>
                </a:solidFill>
              </a:rPr>
              <a:t>Microscope Invented</a:t>
            </a:r>
          </a:p>
        </p:txBody>
      </p:sp>
      <p:pic>
        <p:nvPicPr>
          <p:cNvPr id="5" name="Picture 4">
            <a:extLst>
              <a:ext uri="{FF2B5EF4-FFF2-40B4-BE49-F238E27FC236}">
                <a16:creationId xmlns:a16="http://schemas.microsoft.com/office/drawing/2014/main" id="{24A40F5B-9816-04F8-A123-D98479D933C8}"/>
              </a:ext>
            </a:extLst>
          </p:cNvPr>
          <p:cNvPicPr>
            <a:picLocks noChangeAspect="1"/>
          </p:cNvPicPr>
          <p:nvPr/>
        </p:nvPicPr>
        <p:blipFill>
          <a:blip r:embed="rId7"/>
          <a:stretch>
            <a:fillRect/>
          </a:stretch>
        </p:blipFill>
        <p:spPr>
          <a:xfrm>
            <a:off x="7001707" y="1613813"/>
            <a:ext cx="1828470" cy="1670463"/>
          </a:xfrm>
          <a:prstGeom prst="rect">
            <a:avLst/>
          </a:prstGeom>
        </p:spPr>
      </p:pic>
      <p:sp>
        <p:nvSpPr>
          <p:cNvPr id="6" name="TextBox 5">
            <a:extLst>
              <a:ext uri="{FF2B5EF4-FFF2-40B4-BE49-F238E27FC236}">
                <a16:creationId xmlns:a16="http://schemas.microsoft.com/office/drawing/2014/main" id="{863D05FA-E0B2-7FE6-C6AC-F295C6A63379}"/>
              </a:ext>
            </a:extLst>
          </p:cNvPr>
          <p:cNvSpPr txBox="1"/>
          <p:nvPr/>
        </p:nvSpPr>
        <p:spPr>
          <a:xfrm>
            <a:off x="6914299" y="1186701"/>
            <a:ext cx="2080832" cy="369332"/>
          </a:xfrm>
          <a:prstGeom prst="rect">
            <a:avLst/>
          </a:prstGeom>
          <a:noFill/>
        </p:spPr>
        <p:txBody>
          <a:bodyPr wrap="square" rtlCol="0">
            <a:spAutoFit/>
          </a:bodyPr>
          <a:lstStyle/>
          <a:p>
            <a:r>
              <a:rPr lang="en-US" u="sng" dirty="0">
                <a:solidFill>
                  <a:srgbClr val="FF0000"/>
                </a:solidFill>
              </a:rPr>
              <a:t>Medical Antisepsis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533400" y="5334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rPr>
              <a:t>Separations and the </a:t>
            </a:r>
          </a:p>
          <a:p>
            <a:pPr algn="ctr">
              <a:spcBef>
                <a:spcPct val="0"/>
              </a:spcBef>
              <a:buClrTx/>
              <a:buSzTx/>
              <a:buFontTx/>
              <a:buNone/>
            </a:pPr>
            <a:r>
              <a:rPr lang="en-US" altLang="en-US" sz="3600">
                <a:solidFill>
                  <a:srgbClr val="0070C0"/>
                </a:solidFill>
              </a:rPr>
              <a:t>Return of the Mind to the Body</a:t>
            </a:r>
          </a:p>
        </p:txBody>
      </p:sp>
      <p:sp>
        <p:nvSpPr>
          <p:cNvPr id="36867" name="TextBox 2"/>
          <p:cNvSpPr txBox="1">
            <a:spLocks noChangeArrowheads="1"/>
          </p:cNvSpPr>
          <p:nvPr/>
        </p:nvSpPr>
        <p:spPr bwMode="auto">
          <a:xfrm>
            <a:off x="1066800" y="2209800"/>
            <a:ext cx="754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dirty="0"/>
              <a:t>If body states are unrelated to mental states, then:</a:t>
            </a:r>
          </a:p>
          <a:p>
            <a:pPr>
              <a:spcBef>
                <a:spcPct val="0"/>
              </a:spcBef>
              <a:buClrTx/>
              <a:buSzTx/>
              <a:buFontTx/>
              <a:buNone/>
            </a:pPr>
            <a:endParaRPr lang="en-US" altLang="en-US" sz="2000" dirty="0"/>
          </a:p>
          <a:p>
            <a:pPr>
              <a:spcBef>
                <a:spcPct val="0"/>
              </a:spcBef>
              <a:buClrTx/>
              <a:buSzTx/>
              <a:buFontTx/>
              <a:buNone/>
            </a:pPr>
            <a:r>
              <a:rPr lang="en-US" altLang="en-US" sz="2000" dirty="0"/>
              <a:t>	a.  </a:t>
            </a:r>
            <a:r>
              <a:rPr lang="en-US" altLang="en-US" sz="2000" u="sng" dirty="0"/>
              <a:t>Beliefs </a:t>
            </a:r>
            <a:r>
              <a:rPr lang="en-US" altLang="en-US" sz="2000" dirty="0"/>
              <a:t>should have no affect on health</a:t>
            </a:r>
          </a:p>
          <a:p>
            <a:pPr>
              <a:spcBef>
                <a:spcPct val="0"/>
              </a:spcBef>
              <a:buClrTx/>
              <a:buSzTx/>
              <a:buFontTx/>
              <a:buNone/>
            </a:pPr>
            <a:r>
              <a:rPr lang="en-US" altLang="en-US" sz="2000" dirty="0"/>
              <a:t>	</a:t>
            </a:r>
          </a:p>
          <a:p>
            <a:pPr>
              <a:spcBef>
                <a:spcPct val="0"/>
              </a:spcBef>
              <a:buClrTx/>
              <a:buSzTx/>
              <a:buFontTx/>
              <a:buNone/>
            </a:pPr>
            <a:r>
              <a:rPr lang="en-US" altLang="en-US" sz="2000" dirty="0"/>
              <a:t>	b.  </a:t>
            </a:r>
            <a:r>
              <a:rPr lang="en-US" altLang="en-US" sz="2000" u="sng" dirty="0"/>
              <a:t>Emotions</a:t>
            </a:r>
            <a:r>
              <a:rPr lang="en-US" altLang="en-US" sz="2000" dirty="0"/>
              <a:t> should have no affect on health</a:t>
            </a:r>
          </a:p>
          <a:p>
            <a:pPr>
              <a:spcBef>
                <a:spcPct val="0"/>
              </a:spcBef>
              <a:buClrTx/>
              <a:buSzTx/>
              <a:buFontTx/>
              <a:buNone/>
            </a:pPr>
            <a:endParaRPr lang="en-US" altLang="en-US" sz="2000" dirty="0"/>
          </a:p>
          <a:p>
            <a:pPr>
              <a:spcBef>
                <a:spcPct val="0"/>
              </a:spcBef>
              <a:buClrTx/>
              <a:buSzTx/>
              <a:buFontTx/>
              <a:buNone/>
            </a:pPr>
            <a:r>
              <a:rPr lang="en-US" altLang="en-US" sz="2000" dirty="0"/>
              <a:t>	c.  </a:t>
            </a:r>
            <a:r>
              <a:rPr lang="en-US" altLang="en-US" sz="2000" u="sng" dirty="0"/>
              <a:t>Social relations </a:t>
            </a:r>
            <a:r>
              <a:rPr lang="en-US" altLang="en-US" sz="2000" dirty="0"/>
              <a:t>should have no affect on health</a:t>
            </a:r>
          </a:p>
          <a:p>
            <a:pPr>
              <a:spcBef>
                <a:spcPct val="0"/>
              </a:spcBef>
              <a:buClrTx/>
              <a:buSzTx/>
              <a:buFontTx/>
              <a:buNone/>
            </a:pPr>
            <a:endParaRPr lang="en-US" altLang="en-US" sz="2000" dirty="0"/>
          </a:p>
          <a:p>
            <a:pPr>
              <a:spcBef>
                <a:spcPct val="0"/>
              </a:spcBef>
              <a:buClrTx/>
              <a:buSzTx/>
              <a:buFontTx/>
              <a:buNone/>
            </a:pPr>
            <a:r>
              <a:rPr lang="en-US" altLang="en-US" sz="2000" dirty="0"/>
              <a:t>	d.  </a:t>
            </a:r>
            <a:r>
              <a:rPr lang="en-US" altLang="en-US" sz="2000" u="sng" dirty="0"/>
              <a:t>Communication</a:t>
            </a:r>
            <a:r>
              <a:rPr lang="en-US" altLang="en-US" sz="2000" dirty="0"/>
              <a:t> should have no affect on health</a:t>
            </a:r>
          </a:p>
          <a:p>
            <a:pPr>
              <a:spcBef>
                <a:spcPct val="0"/>
              </a:spcBef>
              <a:buClrTx/>
              <a:buSzTx/>
              <a:buFontTx/>
              <a:buNone/>
            </a:pPr>
            <a:endParaRPr lang="en-US" altLang="en-US" sz="2000" dirty="0"/>
          </a:p>
          <a:p>
            <a:pPr>
              <a:spcBef>
                <a:spcPct val="0"/>
              </a:spcBef>
              <a:buClrTx/>
              <a:buSzTx/>
              <a:buFontTx/>
              <a:buNone/>
            </a:pPr>
            <a:r>
              <a:rPr lang="en-US" altLang="en-US" sz="2000" dirty="0"/>
              <a:t>BUT ALL OF THESE AFFECT HEALTH!</a:t>
            </a:r>
          </a:p>
          <a:p>
            <a:pPr>
              <a:spcBef>
                <a:spcPct val="0"/>
              </a:spcBef>
              <a:buClrTx/>
              <a:buSzTx/>
              <a:buFontTx/>
              <a:buNone/>
            </a:pPr>
            <a:endParaRPr lang="en-US" altLang="en-US" sz="2000" dirty="0"/>
          </a:p>
          <a:p>
            <a:pPr>
              <a:spcBef>
                <a:spcPct val="0"/>
              </a:spcBef>
              <a:buClrTx/>
              <a:buSzTx/>
              <a:buFontTx/>
              <a:buNone/>
            </a:pPr>
            <a:r>
              <a:rPr lang="en-US" altLang="en-US" sz="2000" b="1" dirty="0"/>
              <a:t>Health Psychology dedicated to this issue.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rotWithShape="1">
          <a:blip r:embed="rId2">
            <a:extLst>
              <a:ext uri="{28A0092B-C50C-407E-A947-70E740481C1C}">
                <a14:useLocalDpi xmlns:a14="http://schemas.microsoft.com/office/drawing/2010/main" val="0"/>
              </a:ext>
            </a:extLst>
          </a:blip>
          <a:srcRect t="22690"/>
          <a:stretch/>
        </p:blipFill>
        <p:spPr bwMode="auto">
          <a:xfrm>
            <a:off x="1103075" y="2008552"/>
            <a:ext cx="6934200" cy="402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8A12DDB-2839-F456-5F71-1B1567CD1896}"/>
              </a:ext>
            </a:extLst>
          </p:cNvPr>
          <p:cNvPicPr>
            <a:picLocks noChangeAspect="1"/>
          </p:cNvPicPr>
          <p:nvPr/>
        </p:nvPicPr>
        <p:blipFill rotWithShape="1">
          <a:blip r:embed="rId3"/>
          <a:srcRect b="80771"/>
          <a:stretch/>
        </p:blipFill>
        <p:spPr>
          <a:xfrm>
            <a:off x="1103075" y="828831"/>
            <a:ext cx="6937849" cy="999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0" y="110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graphicFrame>
        <p:nvGraphicFramePr>
          <p:cNvPr id="38915" name="Object 4"/>
          <p:cNvGraphicFramePr>
            <a:graphicFrameLocks noChangeAspect="1"/>
          </p:cNvGraphicFramePr>
          <p:nvPr>
            <p:extLst>
              <p:ext uri="{D42A27DB-BD31-4B8C-83A1-F6EECF244321}">
                <p14:modId xmlns:p14="http://schemas.microsoft.com/office/powerpoint/2010/main" val="2964807059"/>
              </p:ext>
            </p:extLst>
          </p:nvPr>
        </p:nvGraphicFramePr>
        <p:xfrm>
          <a:off x="266700" y="1447800"/>
          <a:ext cx="8496300" cy="4648200"/>
        </p:xfrm>
        <a:graphic>
          <a:graphicData uri="http://schemas.openxmlformats.org/presentationml/2006/ole">
            <mc:AlternateContent xmlns:mc="http://schemas.openxmlformats.org/markup-compatibility/2006">
              <mc:Choice xmlns:v="urn:schemas-microsoft-com:vml" Requires="v">
                <p:oleObj name="Chart" r:id="rId2" imgW="8496373" imgH="4648109" progId="MSGraph.Chart.8">
                  <p:embed/>
                </p:oleObj>
              </mc:Choice>
              <mc:Fallback>
                <p:oleObj name="Chart" r:id="rId2" imgW="8496373" imgH="4648109" progId="MSGraph.Chart.8">
                  <p:embed/>
                  <p:pic>
                    <p:nvPicPr>
                      <p:cNvPr id="0" name="Object 4"/>
                      <p:cNvPicPr>
                        <a:picLocks noChangeAspect="1" noChangeArrowheads="1"/>
                      </p:cNvPicPr>
                      <p:nvPr/>
                    </p:nvPicPr>
                    <p:blipFill>
                      <a:blip r:embed="rId3"/>
                      <a:srcRect/>
                      <a:stretch>
                        <a:fillRect/>
                      </a:stretch>
                    </p:blipFill>
                    <p:spPr bwMode="auto">
                      <a:xfrm>
                        <a:off x="266700" y="1447800"/>
                        <a:ext cx="8496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6" name="Text Box 6"/>
          <p:cNvSpPr txBox="1">
            <a:spLocks noChangeArrowheads="1"/>
          </p:cNvSpPr>
          <p:nvPr/>
        </p:nvSpPr>
        <p:spPr bwMode="auto">
          <a:xfrm>
            <a:off x="1447800" y="609600"/>
            <a:ext cx="647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000">
                <a:solidFill>
                  <a:schemeClr val="bg2"/>
                </a:solidFill>
                <a:latin typeface="Arial Narrow" panose="020B0606020202030204" pitchFamily="34" charset="0"/>
              </a:rPr>
              <a:t>Placebo in Drug Trials</a:t>
            </a:r>
          </a:p>
        </p:txBody>
      </p:sp>
      <p:sp>
        <p:nvSpPr>
          <p:cNvPr id="38917" name="Text Box 7"/>
          <p:cNvSpPr txBox="1">
            <a:spLocks noChangeArrowheads="1"/>
          </p:cNvSpPr>
          <p:nvPr/>
        </p:nvSpPr>
        <p:spPr bwMode="auto">
          <a:xfrm>
            <a:off x="1066800" y="6172200"/>
            <a:ext cx="7046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Arial Narrow" panose="020B0606020202030204" pitchFamily="34" charset="0"/>
              </a:rPr>
              <a:t>Placebo can account for more than 30% of analgesic efficacy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28600" y="1376363"/>
            <a:ext cx="85344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3400" dirty="0">
                <a:latin typeface="Arial Narrow" panose="020B0606020202030204" pitchFamily="34" charset="0"/>
              </a:rPr>
              <a:t>Placebo means:  “I will please”.  Placebos have:</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3400" dirty="0">
                <a:latin typeface="Arial Narrow" panose="020B0606020202030204" pitchFamily="34" charset="0"/>
              </a:rPr>
              <a:t>	</a:t>
            </a:r>
            <a:r>
              <a:rPr lang="en-US" altLang="en-US" sz="2600" dirty="0">
                <a:latin typeface="Arial Narrow" panose="020B0606020202030204" pitchFamily="34" charset="0"/>
              </a:rPr>
              <a:t>a.  Lowered blood sugar in diabetics	</a:t>
            </a:r>
          </a:p>
          <a:p>
            <a:pPr>
              <a:spcBef>
                <a:spcPct val="0"/>
              </a:spcBef>
              <a:buClrTx/>
              <a:buSzTx/>
              <a:buFontTx/>
              <a:buNone/>
            </a:pPr>
            <a:r>
              <a:rPr lang="en-US" altLang="en-US" sz="2600" dirty="0">
                <a:latin typeface="Arial Narrow" panose="020B0606020202030204" pitchFamily="34" charset="0"/>
              </a:rPr>
              <a:t>	b.  Shrunken tumors in cancer patients</a:t>
            </a:r>
          </a:p>
          <a:p>
            <a:pPr>
              <a:spcBef>
                <a:spcPct val="0"/>
              </a:spcBef>
              <a:buClrTx/>
              <a:buSzTx/>
              <a:buFontTx/>
              <a:buNone/>
            </a:pPr>
            <a:r>
              <a:rPr lang="en-US" altLang="en-US" sz="2600" dirty="0">
                <a:latin typeface="Arial Narrow" panose="020B0606020202030204" pitchFamily="34" charset="0"/>
              </a:rPr>
              <a:t>	c.  Relieved post-operative pain</a:t>
            </a:r>
          </a:p>
          <a:p>
            <a:pPr>
              <a:spcBef>
                <a:spcPct val="0"/>
              </a:spcBef>
              <a:buClrTx/>
              <a:buSzTx/>
              <a:buFontTx/>
              <a:buNone/>
            </a:pPr>
            <a:r>
              <a:rPr lang="en-US" altLang="en-US" sz="2600" dirty="0">
                <a:latin typeface="Arial Narrow" panose="020B0606020202030204" pitchFamily="34" charset="0"/>
              </a:rPr>
              <a:t>	d.  Reduced cholesterol and mortality among cardiac patients.</a:t>
            </a:r>
          </a:p>
          <a:p>
            <a:pPr>
              <a:spcBef>
                <a:spcPct val="0"/>
              </a:spcBef>
              <a:buClrTx/>
              <a:buSzTx/>
              <a:buFontTx/>
              <a:buNone/>
            </a:pPr>
            <a:r>
              <a:rPr lang="en-US" altLang="en-US" sz="2600" dirty="0">
                <a:latin typeface="Arial Narrow" panose="020B0606020202030204" pitchFamily="34" charset="0"/>
              </a:rPr>
              <a:t>	e.  Leads to withdrawal symptoms of chemical dependence.</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cs typeface="Times New Roman" panose="02020603050405020304" pitchFamily="18" charset="0"/>
              </a:rPr>
              <a:t>	30%-40% of most drug effects are due to placebo</a:t>
            </a:r>
          </a:p>
          <a:p>
            <a:pPr>
              <a:spcBef>
                <a:spcPct val="0"/>
              </a:spcBef>
              <a:buClrTx/>
              <a:buSzTx/>
              <a:buFontTx/>
              <a:buNone/>
            </a:pPr>
            <a:endParaRPr lang="en-US" altLang="en-US" sz="2600" b="1" dirty="0">
              <a:latin typeface="Arial Narrow" panose="020B0606020202030204" pitchFamily="34" charset="0"/>
              <a:cs typeface="Times New Roman" panose="02020603050405020304" pitchFamily="18" charset="0"/>
            </a:endParaRPr>
          </a:p>
          <a:p>
            <a:pPr>
              <a:spcBef>
                <a:spcPct val="0"/>
              </a:spcBef>
              <a:buClrTx/>
              <a:buSzTx/>
              <a:buFontTx/>
              <a:buNone/>
            </a:pPr>
            <a:r>
              <a:rPr lang="en-US" altLang="en-US" sz="2600" b="1" dirty="0">
                <a:latin typeface="Arial Narrow" panose="020B0606020202030204" pitchFamily="34" charset="0"/>
                <a:cs typeface="Times New Roman" panose="02020603050405020304" pitchFamily="18" charset="0"/>
              </a:rPr>
              <a:t>What’s going on?  </a:t>
            </a:r>
            <a:r>
              <a:rPr lang="en-US" altLang="en-US" sz="2600" dirty="0">
                <a:latin typeface="Arial Narrow" panose="020B0606020202030204" pitchFamily="34" charset="0"/>
                <a:cs typeface="Times New Roman" panose="02020603050405020304" pitchFamily="18" charset="0"/>
              </a:rPr>
              <a:t>A mere belief that something will affect health leads to health changes.    </a:t>
            </a:r>
            <a:r>
              <a:rPr lang="en-US" altLang="en-US" sz="2600" b="1" u="sng" dirty="0">
                <a:latin typeface="Arial Narrow" panose="020B0606020202030204" pitchFamily="34" charset="0"/>
                <a:cs typeface="Times New Roman" panose="02020603050405020304" pitchFamily="18" charset="0"/>
              </a:rPr>
              <a:t>The mind affects the body. </a:t>
            </a:r>
            <a:endParaRPr lang="en-US" altLang="en-US" sz="2600" b="1" u="sng" dirty="0">
              <a:latin typeface="Arial Narrow" panose="020B0606020202030204" pitchFamily="34" charset="0"/>
            </a:endParaRPr>
          </a:p>
        </p:txBody>
      </p:sp>
      <p:sp>
        <p:nvSpPr>
          <p:cNvPr id="19459" name="Text Box 5"/>
          <p:cNvSpPr txBox="1">
            <a:spLocks noChangeArrowheads="1"/>
          </p:cNvSpPr>
          <p:nvPr/>
        </p:nvSpPr>
        <p:spPr bwMode="auto">
          <a:xfrm>
            <a:off x="-457200" y="533400"/>
            <a:ext cx="7010400" cy="701675"/>
          </a:xfrm>
          <a:prstGeom prst="rect">
            <a:avLst/>
          </a:prstGeom>
          <a:noFill/>
          <a:ln>
            <a:noFill/>
          </a:ln>
          <a:effec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defRPr/>
            </a:pPr>
            <a:r>
              <a:rPr lang="en-US" altLang="en-US" sz="4000" dirty="0">
                <a:solidFill>
                  <a:schemeClr val="bg2">
                    <a:lumMod val="40000"/>
                    <a:lumOff val="60000"/>
                  </a:schemeClr>
                </a:solidFill>
                <a:latin typeface="Arial Narrow" panose="020B0606020202030204" pitchFamily="34" charset="0"/>
              </a:rPr>
              <a:t>Power of the Placebo</a:t>
            </a:r>
          </a:p>
        </p:txBody>
      </p:sp>
      <p:pic>
        <p:nvPicPr>
          <p:cNvPr id="399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0525"/>
            <a:ext cx="21336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381000" y="609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rPr>
              <a:t>What This Class Will Cover</a:t>
            </a:r>
          </a:p>
        </p:txBody>
      </p:sp>
      <p:sp>
        <p:nvSpPr>
          <p:cNvPr id="6147" name="TextBox 4"/>
          <p:cNvSpPr txBox="1">
            <a:spLocks noChangeArrowheads="1"/>
          </p:cNvSpPr>
          <p:nvPr/>
        </p:nvSpPr>
        <p:spPr bwMode="auto">
          <a:xfrm>
            <a:off x="304800" y="1752600"/>
            <a:ext cx="41322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Defining Health Psych.  Mind &amp; Body</a:t>
            </a:r>
          </a:p>
          <a:p>
            <a:pPr>
              <a:spcBef>
                <a:spcPct val="0"/>
              </a:spcBef>
              <a:buClrTx/>
              <a:buSzTx/>
              <a:buFontTx/>
              <a:buNone/>
            </a:pPr>
            <a:endParaRPr lang="en-US" altLang="en-US" sz="1800" dirty="0"/>
          </a:p>
          <a:p>
            <a:pPr>
              <a:spcBef>
                <a:spcPct val="0"/>
              </a:spcBef>
              <a:buClrTx/>
              <a:buSzTx/>
              <a:buFontTx/>
              <a:buNone/>
            </a:pPr>
            <a:r>
              <a:rPr lang="en-US" altLang="en-US" sz="1800" dirty="0"/>
              <a:t>Physiological Systems:  The body</a:t>
            </a:r>
          </a:p>
          <a:p>
            <a:pPr>
              <a:spcBef>
                <a:spcPct val="0"/>
              </a:spcBef>
              <a:buClrTx/>
              <a:buSzTx/>
              <a:buFontTx/>
              <a:buNone/>
            </a:pPr>
            <a:endParaRPr lang="en-US" altLang="en-US" sz="1800" dirty="0"/>
          </a:p>
          <a:p>
            <a:pPr>
              <a:spcBef>
                <a:spcPct val="0"/>
              </a:spcBef>
              <a:buClrTx/>
              <a:buSzTx/>
              <a:buFontTx/>
              <a:buNone/>
            </a:pPr>
            <a:r>
              <a:rPr lang="en-US" altLang="en-US" sz="1800" dirty="0"/>
              <a:t>Physical Symptoms and Pain, Interoception</a:t>
            </a:r>
          </a:p>
          <a:p>
            <a:pPr>
              <a:spcBef>
                <a:spcPct val="0"/>
              </a:spcBef>
              <a:buClrTx/>
              <a:buSzTx/>
              <a:buFontTx/>
              <a:buNone/>
            </a:pPr>
            <a:endParaRPr lang="en-US" altLang="en-US" sz="1800" dirty="0"/>
          </a:p>
          <a:p>
            <a:pPr>
              <a:spcBef>
                <a:spcPct val="0"/>
              </a:spcBef>
              <a:buClrTx/>
              <a:buSzTx/>
              <a:buFontTx/>
              <a:buNone/>
            </a:pPr>
            <a:r>
              <a:rPr lang="en-US" altLang="en-US" sz="1800" dirty="0"/>
              <a:t>Stress</a:t>
            </a:r>
          </a:p>
          <a:p>
            <a:pPr>
              <a:spcBef>
                <a:spcPct val="0"/>
              </a:spcBef>
              <a:buClrTx/>
              <a:buSzTx/>
              <a:buFontTx/>
              <a:buNone/>
            </a:pPr>
            <a:endParaRPr lang="en-US" altLang="en-US" sz="1800" dirty="0"/>
          </a:p>
          <a:p>
            <a:pPr>
              <a:spcBef>
                <a:spcPct val="0"/>
              </a:spcBef>
              <a:buClrTx/>
              <a:buSzTx/>
              <a:buFontTx/>
              <a:buNone/>
            </a:pPr>
            <a:r>
              <a:rPr lang="en-US" altLang="en-US" sz="1800" dirty="0"/>
              <a:t>Psychoneuroimmunology</a:t>
            </a:r>
          </a:p>
          <a:p>
            <a:pPr>
              <a:spcBef>
                <a:spcPct val="0"/>
              </a:spcBef>
              <a:buClrTx/>
              <a:buSzTx/>
              <a:buFontTx/>
              <a:buNone/>
            </a:pPr>
            <a:endParaRPr lang="en-US" altLang="en-US" sz="1800" dirty="0"/>
          </a:p>
          <a:p>
            <a:pPr>
              <a:spcBef>
                <a:spcPct val="0"/>
              </a:spcBef>
              <a:buClrTx/>
              <a:buSzTx/>
              <a:buFontTx/>
              <a:buNone/>
            </a:pPr>
            <a:r>
              <a:rPr lang="en-US" altLang="en-US" sz="1800" dirty="0"/>
              <a:t>Personality, Mood States, and Health</a:t>
            </a:r>
          </a:p>
          <a:p>
            <a:pPr>
              <a:spcBef>
                <a:spcPct val="0"/>
              </a:spcBef>
              <a:buClrTx/>
              <a:buSzTx/>
              <a:buFontTx/>
              <a:buNone/>
            </a:pPr>
            <a:endParaRPr lang="en-US" altLang="en-US" sz="1800" dirty="0"/>
          </a:p>
          <a:p>
            <a:pPr>
              <a:spcBef>
                <a:spcPct val="0"/>
              </a:spcBef>
              <a:buClrTx/>
              <a:buSzTx/>
              <a:buFontTx/>
              <a:buNone/>
            </a:pPr>
            <a:r>
              <a:rPr lang="en-US" altLang="en-US" sz="1800" dirty="0"/>
              <a:t>Coping with Threatening Events</a:t>
            </a:r>
          </a:p>
          <a:p>
            <a:pPr>
              <a:spcBef>
                <a:spcPct val="0"/>
              </a:spcBef>
              <a:buClrTx/>
              <a:buSzTx/>
              <a:buFontTx/>
              <a:buNone/>
            </a:pPr>
            <a:endParaRPr lang="en-US" altLang="en-US" sz="1800" dirty="0"/>
          </a:p>
          <a:p>
            <a:pPr>
              <a:spcBef>
                <a:spcPct val="0"/>
              </a:spcBef>
              <a:buClrTx/>
              <a:buSzTx/>
              <a:buFontTx/>
              <a:buNone/>
            </a:pPr>
            <a:r>
              <a:rPr lang="en-US" altLang="en-US" sz="1800" dirty="0"/>
              <a:t>Psychosocial Resources and Health</a:t>
            </a:r>
          </a:p>
        </p:txBody>
      </p:sp>
      <p:pic>
        <p:nvPicPr>
          <p:cNvPr id="61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737" y="3177350"/>
            <a:ext cx="31908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3" y="1290638"/>
            <a:ext cx="225742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4926013"/>
            <a:ext cx="2511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381000" y="609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rPr>
              <a:t>What This Class Will Cover </a:t>
            </a:r>
            <a:r>
              <a:rPr lang="en-US" altLang="en-US" sz="2000">
                <a:solidFill>
                  <a:srgbClr val="0070C0"/>
                </a:solidFill>
              </a:rPr>
              <a:t>Continued</a:t>
            </a:r>
          </a:p>
        </p:txBody>
      </p:sp>
      <p:sp>
        <p:nvSpPr>
          <p:cNvPr id="7171" name="TextBox 4"/>
          <p:cNvSpPr txBox="1">
            <a:spLocks noChangeArrowheads="1"/>
          </p:cNvSpPr>
          <p:nvPr/>
        </p:nvSpPr>
        <p:spPr bwMode="auto">
          <a:xfrm>
            <a:off x="304800" y="1752600"/>
            <a:ext cx="41322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Emotional Disclosure</a:t>
            </a:r>
          </a:p>
          <a:p>
            <a:pPr>
              <a:spcBef>
                <a:spcPct val="0"/>
              </a:spcBef>
              <a:buClrTx/>
              <a:buSzTx/>
              <a:buFontTx/>
              <a:buNone/>
            </a:pPr>
            <a:endParaRPr lang="en-US" altLang="en-US" sz="1800"/>
          </a:p>
          <a:p>
            <a:pPr>
              <a:spcBef>
                <a:spcPct val="0"/>
              </a:spcBef>
              <a:buClrTx/>
              <a:buSzTx/>
              <a:buFontTx/>
              <a:buNone/>
            </a:pPr>
            <a:r>
              <a:rPr lang="en-US" altLang="en-US" sz="1800"/>
              <a:t>Collective Coping</a:t>
            </a:r>
          </a:p>
          <a:p>
            <a:pPr>
              <a:spcBef>
                <a:spcPct val="0"/>
              </a:spcBef>
              <a:buClrTx/>
              <a:buSzTx/>
              <a:buFontTx/>
              <a:buNone/>
            </a:pPr>
            <a:endParaRPr lang="en-US" altLang="en-US" sz="1800"/>
          </a:p>
          <a:p>
            <a:pPr>
              <a:spcBef>
                <a:spcPct val="0"/>
              </a:spcBef>
              <a:buClrTx/>
              <a:buSzTx/>
              <a:buFontTx/>
              <a:buNone/>
            </a:pPr>
            <a:r>
              <a:rPr lang="en-US" altLang="en-US" sz="1800"/>
              <a:t>Positive and Negative Social Support</a:t>
            </a:r>
          </a:p>
          <a:p>
            <a:pPr>
              <a:spcBef>
                <a:spcPct val="0"/>
              </a:spcBef>
              <a:buClrTx/>
              <a:buSzTx/>
              <a:buFontTx/>
              <a:buNone/>
            </a:pPr>
            <a:endParaRPr lang="en-US" altLang="en-US" sz="1800"/>
          </a:p>
          <a:p>
            <a:pPr>
              <a:spcBef>
                <a:spcPct val="0"/>
              </a:spcBef>
              <a:buClrTx/>
              <a:buSzTx/>
              <a:buFontTx/>
              <a:buNone/>
            </a:pPr>
            <a:r>
              <a:rPr lang="en-US" altLang="en-US" sz="1800"/>
              <a:t>Stigma, Race, Gender, and Illness</a:t>
            </a:r>
          </a:p>
          <a:p>
            <a:pPr>
              <a:spcBef>
                <a:spcPct val="0"/>
              </a:spcBef>
              <a:buClrTx/>
              <a:buSzTx/>
              <a:buFontTx/>
              <a:buNone/>
            </a:pPr>
            <a:endParaRPr lang="en-US" altLang="en-US" sz="1800"/>
          </a:p>
          <a:p>
            <a:pPr>
              <a:spcBef>
                <a:spcPct val="0"/>
              </a:spcBef>
              <a:buClrTx/>
              <a:buSzTx/>
              <a:buFontTx/>
              <a:buNone/>
            </a:pPr>
            <a:r>
              <a:rPr lang="en-US" altLang="en-US" sz="1800"/>
              <a:t>Being a Patient</a:t>
            </a:r>
          </a:p>
          <a:p>
            <a:pPr>
              <a:spcBef>
                <a:spcPct val="0"/>
              </a:spcBef>
              <a:buClrTx/>
              <a:buSzTx/>
              <a:buFontTx/>
              <a:buNone/>
            </a:pPr>
            <a:endParaRPr lang="en-US" altLang="en-US" sz="1800"/>
          </a:p>
          <a:p>
            <a:pPr>
              <a:spcBef>
                <a:spcPct val="0"/>
              </a:spcBef>
              <a:buClrTx/>
              <a:buSzTx/>
              <a:buFontTx/>
              <a:buNone/>
            </a:pPr>
            <a:r>
              <a:rPr lang="en-US" altLang="en-US" sz="1800"/>
              <a:t>Being a Health Care Provider</a:t>
            </a:r>
          </a:p>
          <a:p>
            <a:pPr>
              <a:spcBef>
                <a:spcPct val="0"/>
              </a:spcBef>
              <a:buClrTx/>
              <a:buSzTx/>
              <a:buFontTx/>
              <a:buNone/>
            </a:pPr>
            <a:endParaRPr lang="en-US" altLang="en-US" sz="1800"/>
          </a:p>
          <a:p>
            <a:pPr>
              <a:spcBef>
                <a:spcPct val="0"/>
              </a:spcBef>
              <a:buClrTx/>
              <a:buSzTx/>
              <a:buFontTx/>
              <a:buNone/>
            </a:pPr>
            <a:r>
              <a:rPr lang="en-US" altLang="en-US" sz="1800"/>
              <a:t>Humor and Coping</a:t>
            </a:r>
          </a:p>
          <a:p>
            <a:pPr>
              <a:spcBef>
                <a:spcPct val="0"/>
              </a:spcBef>
              <a:buClrTx/>
              <a:buSzTx/>
              <a:buFontTx/>
              <a:buNone/>
            </a:pPr>
            <a:endParaRPr lang="en-US" altLang="en-US" sz="1800"/>
          </a:p>
          <a:p>
            <a:pPr>
              <a:spcBef>
                <a:spcPct val="0"/>
              </a:spcBef>
              <a:buClrTx/>
              <a:buSzTx/>
              <a:buFontTx/>
              <a:buNone/>
            </a:pPr>
            <a:r>
              <a:rPr lang="en-US" altLang="en-US" sz="1800"/>
              <a:t>Living a Healthy Life</a:t>
            </a:r>
          </a:p>
          <a:p>
            <a:pPr>
              <a:spcBef>
                <a:spcPct val="0"/>
              </a:spcBef>
              <a:buClrTx/>
              <a:buSzTx/>
              <a:buFontTx/>
              <a:buNone/>
            </a:pPr>
            <a:endParaRPr lang="en-US" altLang="en-US" sz="1800"/>
          </a:p>
          <a:p>
            <a:pPr>
              <a:spcBef>
                <a:spcPct val="0"/>
              </a:spcBef>
              <a:buClrTx/>
              <a:buSzTx/>
              <a:buFontTx/>
              <a:buNone/>
            </a:pPr>
            <a:endParaRPr lang="en-US" altLang="en-US" sz="1800"/>
          </a:p>
        </p:txBody>
      </p:sp>
      <p:pic>
        <p:nvPicPr>
          <p:cNvPr id="717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888" y="1339850"/>
            <a:ext cx="28289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2719388"/>
            <a:ext cx="25241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888" y="4148138"/>
            <a:ext cx="26209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975" y="5456238"/>
            <a:ext cx="33020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457200"/>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chemeClr val="bg2"/>
                </a:solidFill>
                <a:latin typeface="Arial Narrow" panose="020B0606020202030204" pitchFamily="34" charset="0"/>
              </a:rPr>
              <a:t>Readings and Materials</a:t>
            </a:r>
          </a:p>
        </p:txBody>
      </p:sp>
      <p:sp>
        <p:nvSpPr>
          <p:cNvPr id="10243" name="Text Box 3"/>
          <p:cNvSpPr txBox="1">
            <a:spLocks noChangeArrowheads="1"/>
          </p:cNvSpPr>
          <p:nvPr/>
        </p:nvSpPr>
        <p:spPr bwMode="auto">
          <a:xfrm>
            <a:off x="381000" y="1103531"/>
            <a:ext cx="8763000"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200" b="1" dirty="0"/>
              <a:t>Course Syllabus</a:t>
            </a:r>
            <a:r>
              <a:rPr lang="en-US" altLang="en-US" sz="2200" dirty="0"/>
              <a:t>:  On Canvas, my webpage.   </a:t>
            </a:r>
          </a:p>
          <a:p>
            <a:pPr>
              <a:buFont typeface="Wingdings" panose="05000000000000000000" pitchFamily="2" charset="2"/>
              <a:buNone/>
            </a:pPr>
            <a:r>
              <a:rPr lang="en-US" altLang="en-US" sz="1200" dirty="0"/>
              <a:t> </a:t>
            </a:r>
          </a:p>
          <a:p>
            <a:pPr>
              <a:buFont typeface="Wingdings" panose="05000000000000000000" pitchFamily="2" charset="2"/>
              <a:buNone/>
            </a:pPr>
            <a:r>
              <a:rPr lang="en-US" altLang="en-US" sz="2200" b="1" dirty="0"/>
              <a:t>Text: </a:t>
            </a:r>
            <a:r>
              <a:rPr lang="en-US" altLang="en-US" sz="2200" dirty="0"/>
              <a:t>Taylor, S. (2008).  </a:t>
            </a:r>
            <a:r>
              <a:rPr lang="en-US" altLang="en-US" sz="2200" i="1" dirty="0"/>
              <a:t>Health Psychology, 7</a:t>
            </a:r>
            <a:r>
              <a:rPr lang="en-US" altLang="en-US" sz="2200" i="1" baseline="30000" dirty="0"/>
              <a:t>th</a:t>
            </a:r>
            <a:r>
              <a:rPr lang="en-US" altLang="en-US" sz="2200" i="1" dirty="0"/>
              <a:t> Edition.</a:t>
            </a:r>
            <a:r>
              <a:rPr lang="en-US" altLang="en-US" sz="2200" dirty="0"/>
              <a:t> </a:t>
            </a:r>
          </a:p>
          <a:p>
            <a:pPr>
              <a:buFont typeface="Wingdings" panose="05000000000000000000" pitchFamily="2" charset="2"/>
              <a:buNone/>
            </a:pPr>
            <a:r>
              <a:rPr lang="en-US" altLang="en-US" sz="2200" dirty="0"/>
              <a:t>Available on Amazon, and also as an </a:t>
            </a:r>
            <a:r>
              <a:rPr lang="en-US" altLang="en-US" sz="2200" dirty="0" err="1"/>
              <a:t>ereader</a:t>
            </a:r>
            <a:r>
              <a:rPr lang="en-US" altLang="en-US" sz="2200" dirty="0"/>
              <a:t> at </a:t>
            </a:r>
            <a:r>
              <a:rPr lang="en-US" altLang="en-US" sz="2200" i="1" dirty="0" err="1"/>
              <a:t>thebooksyclub</a:t>
            </a:r>
            <a:r>
              <a:rPr lang="en-US" altLang="en-US" sz="2200" i="1" dirty="0"/>
              <a:t> </a:t>
            </a:r>
            <a:r>
              <a:rPr lang="en-US" altLang="en-US" sz="2200" dirty="0">
                <a:hlinkClick r:id="rId2"/>
              </a:rPr>
              <a:t>https://thebooksy.club</a:t>
            </a:r>
            <a:endParaRPr lang="en-US" altLang="en-US" sz="2200" dirty="0"/>
          </a:p>
          <a:p>
            <a:pPr>
              <a:buFont typeface="Wingdings" panose="05000000000000000000" pitchFamily="2" charset="2"/>
              <a:buNone/>
            </a:pPr>
            <a:endParaRPr lang="en-US" altLang="en-US" sz="800" dirty="0"/>
          </a:p>
          <a:p>
            <a:pPr>
              <a:buFont typeface="Wingdings" panose="05000000000000000000" pitchFamily="2" charset="2"/>
              <a:buNone/>
            </a:pPr>
            <a:r>
              <a:rPr lang="en-US" altLang="en-US" sz="2200" dirty="0"/>
              <a:t>The 11</a:t>
            </a:r>
            <a:r>
              <a:rPr lang="en-US" altLang="en-US" sz="2200" baseline="30000" dirty="0"/>
              <a:t>th</a:t>
            </a:r>
            <a:r>
              <a:rPr lang="en-US" altLang="en-US" sz="2200" dirty="0"/>
              <a:t> Edition is available at the Rutgers Bookstore. But see readings.</a:t>
            </a:r>
          </a:p>
          <a:p>
            <a:pPr>
              <a:buFont typeface="Wingdings" panose="05000000000000000000" pitchFamily="2" charset="2"/>
              <a:buNone/>
            </a:pPr>
            <a:endParaRPr lang="en-US" altLang="en-US" sz="1200" dirty="0"/>
          </a:p>
          <a:p>
            <a:pPr>
              <a:buFont typeface="Wingdings" panose="05000000000000000000" pitchFamily="2" charset="2"/>
              <a:buNone/>
            </a:pPr>
            <a:r>
              <a:rPr lang="en-US" altLang="en-US" sz="2200" b="1" dirty="0"/>
              <a:t>Readings:  </a:t>
            </a:r>
            <a:r>
              <a:rPr lang="en-US" altLang="en-US" sz="2200" dirty="0">
                <a:latin typeface="Arial Narrow" panose="020B0606020202030204" pitchFamily="34" charset="0"/>
              </a:rPr>
              <a:t>All readings are posted on Canvas. I recommend that you                 read material prior to class. You should review readings prior to tests!</a:t>
            </a:r>
          </a:p>
          <a:p>
            <a:pPr>
              <a:spcBef>
                <a:spcPct val="50000"/>
              </a:spcBef>
              <a:buClrTx/>
              <a:buSzTx/>
              <a:buFontTx/>
              <a:buNone/>
            </a:pPr>
            <a:r>
              <a:rPr lang="en-US" altLang="en-US" sz="2200" b="1" dirty="0">
                <a:latin typeface="Arial Narrow" panose="020B0606020202030204" pitchFamily="34" charset="0"/>
              </a:rPr>
              <a:t>PowerPoint Slides:</a:t>
            </a:r>
            <a:r>
              <a:rPr lang="en-US" altLang="en-US" sz="2200" dirty="0">
                <a:latin typeface="Arial Narrow" panose="020B0606020202030204" pitchFamily="34" charset="0"/>
              </a:rPr>
              <a:t>  On Canvas and “previous version” on my website: </a:t>
            </a:r>
            <a:r>
              <a:rPr lang="en-US" altLang="en-US" sz="2200" dirty="0">
                <a:latin typeface="Arial Narrow" panose="020B0606020202030204" pitchFamily="34" charset="0"/>
                <a:hlinkClick r:id="rId3"/>
              </a:rPr>
              <a:t>http://nwkpsych.rutgers.edu/~kharber/healthpsychology/classes/</a:t>
            </a:r>
            <a:endParaRPr lang="en-US" altLang="en-US" sz="2200" dirty="0">
              <a:latin typeface="Arial Narrow" panose="020B0606020202030204" pitchFamily="34" charset="0"/>
            </a:endParaRPr>
          </a:p>
          <a:p>
            <a:pPr>
              <a:spcBef>
                <a:spcPct val="50000"/>
              </a:spcBef>
              <a:buClrTx/>
              <a:buSzTx/>
              <a:buFontTx/>
              <a:buNone/>
            </a:pPr>
            <a:r>
              <a:rPr lang="en-US" altLang="en-US" sz="2200" dirty="0">
                <a:latin typeface="Arial Narrow" panose="020B0606020202030204" pitchFamily="34" charset="0"/>
              </a:rPr>
              <a:t>	a. Download “previous version” before class for note taking, option.</a:t>
            </a:r>
          </a:p>
          <a:p>
            <a:pPr>
              <a:spcBef>
                <a:spcPct val="50000"/>
              </a:spcBef>
              <a:buClrTx/>
              <a:buSzTx/>
              <a:buFontTx/>
              <a:buNone/>
            </a:pPr>
            <a:r>
              <a:rPr lang="en-US" altLang="en-US" sz="2200" dirty="0">
                <a:latin typeface="Arial Narrow" panose="020B0606020202030204" pitchFamily="34" charset="0"/>
              </a:rPr>
              <a:t>	b. Use “post class version” to study for exams.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914400" y="1066800"/>
            <a:ext cx="7162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000">
                <a:solidFill>
                  <a:srgbClr val="0070C0"/>
                </a:solidFill>
              </a:rPr>
              <a:t>Office Hours and Contact Info</a:t>
            </a:r>
          </a:p>
        </p:txBody>
      </p:sp>
      <p:sp>
        <p:nvSpPr>
          <p:cNvPr id="11267" name="TextBox 2"/>
          <p:cNvSpPr txBox="1">
            <a:spLocks noChangeArrowheads="1"/>
          </p:cNvSpPr>
          <p:nvPr/>
        </p:nvSpPr>
        <p:spPr bwMode="auto">
          <a:xfrm>
            <a:off x="1143000" y="2514600"/>
            <a:ext cx="6019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dirty="0"/>
              <a:t>Office Hour:  </a:t>
            </a:r>
            <a:r>
              <a:rPr lang="en-US" altLang="en-US" sz="1800" dirty="0"/>
              <a:t>Tuesdays, 2:00-3:00 and by appointment</a:t>
            </a:r>
          </a:p>
          <a:p>
            <a:pPr>
              <a:spcBef>
                <a:spcPct val="0"/>
              </a:spcBef>
              <a:buClrTx/>
              <a:buSzTx/>
              <a:buFontTx/>
              <a:buNone/>
            </a:pPr>
            <a:endParaRPr lang="en-US" altLang="en-US" sz="1800" dirty="0"/>
          </a:p>
          <a:p>
            <a:pPr>
              <a:spcBef>
                <a:spcPct val="0"/>
              </a:spcBef>
              <a:buClrTx/>
              <a:buSzTx/>
              <a:buFontTx/>
              <a:buNone/>
            </a:pPr>
            <a:r>
              <a:rPr lang="en-US" altLang="en-US" sz="1800" b="1" dirty="0"/>
              <a:t>Office Location</a:t>
            </a:r>
            <a:r>
              <a:rPr lang="en-US" altLang="en-US" sz="1800" dirty="0"/>
              <a:t>:  Smith 352</a:t>
            </a:r>
          </a:p>
          <a:p>
            <a:pPr>
              <a:spcBef>
                <a:spcPct val="0"/>
              </a:spcBef>
              <a:buClrTx/>
              <a:buSzTx/>
              <a:buFontTx/>
              <a:buNone/>
            </a:pPr>
            <a:endParaRPr lang="en-US" altLang="en-US" sz="1800" dirty="0"/>
          </a:p>
          <a:p>
            <a:pPr>
              <a:spcBef>
                <a:spcPct val="0"/>
              </a:spcBef>
              <a:buClrTx/>
              <a:buSzTx/>
              <a:buFontTx/>
              <a:buNone/>
            </a:pPr>
            <a:r>
              <a:rPr lang="en-US" altLang="en-US" sz="1800" b="1" dirty="0"/>
              <a:t>My email:  </a:t>
            </a:r>
            <a:r>
              <a:rPr lang="en-US" altLang="en-US" sz="1800" dirty="0">
                <a:hlinkClick r:id="rId2"/>
              </a:rPr>
              <a:t>kharber@psychology.rutgers.edu</a:t>
            </a:r>
            <a:endParaRPr lang="en-US" altLang="en-US" sz="1800" dirty="0"/>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r>
              <a:rPr lang="en-US" altLang="en-US" sz="1800" b="1" dirty="0"/>
              <a:t>This information is in the class syllabus</a:t>
            </a:r>
          </a:p>
          <a:p>
            <a:pPr>
              <a:spcBef>
                <a:spcPct val="0"/>
              </a:spcBef>
              <a:buClrTx/>
              <a:buSzTx/>
              <a:buFontTx/>
              <a:buNone/>
            </a:pPr>
            <a:endParaRPr lang="en-US" alt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28600" y="1135084"/>
            <a:ext cx="7571303"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3000" dirty="0">
                <a:latin typeface="Arial Narrow" panose="020B0606020202030204" pitchFamily="34" charset="0"/>
              </a:rPr>
              <a:t>		a.  Quiz 1			10%</a:t>
            </a:r>
          </a:p>
          <a:p>
            <a:pPr>
              <a:spcBef>
                <a:spcPct val="0"/>
              </a:spcBef>
              <a:buClrTx/>
              <a:buSzTx/>
              <a:buFontTx/>
              <a:buNone/>
            </a:pPr>
            <a:r>
              <a:rPr lang="en-US" altLang="en-US" sz="3000" dirty="0">
                <a:latin typeface="Arial Narrow" panose="020B0606020202030204" pitchFamily="34" charset="0"/>
              </a:rPr>
              <a:t>		b.  Mid-term			30%</a:t>
            </a:r>
          </a:p>
          <a:p>
            <a:pPr>
              <a:spcBef>
                <a:spcPct val="0"/>
              </a:spcBef>
              <a:buClrTx/>
              <a:buSzTx/>
              <a:buFontTx/>
              <a:buNone/>
            </a:pPr>
            <a:r>
              <a:rPr lang="en-US" altLang="en-US" sz="3000" dirty="0">
                <a:latin typeface="Arial Narrow" panose="020B0606020202030204" pitchFamily="34" charset="0"/>
              </a:rPr>
              <a:t>		c.  Quiz 2			10%</a:t>
            </a:r>
          </a:p>
          <a:p>
            <a:pPr>
              <a:spcBef>
                <a:spcPct val="0"/>
              </a:spcBef>
              <a:buClrTx/>
              <a:buSzTx/>
              <a:buFontTx/>
              <a:buNone/>
            </a:pPr>
            <a:r>
              <a:rPr lang="en-US" altLang="en-US" sz="3000" dirty="0">
                <a:latin typeface="Arial Narrow" panose="020B0606020202030204" pitchFamily="34" charset="0"/>
              </a:rPr>
              <a:t>		d.  Final			30%</a:t>
            </a:r>
          </a:p>
          <a:p>
            <a:pPr>
              <a:spcBef>
                <a:spcPct val="0"/>
              </a:spcBef>
              <a:buClrTx/>
              <a:buSzTx/>
              <a:buFontTx/>
              <a:buNone/>
            </a:pPr>
            <a:r>
              <a:rPr lang="en-US" altLang="en-US" sz="3000" dirty="0">
                <a:latin typeface="Arial Narrow" panose="020B0606020202030204" pitchFamily="34" charset="0"/>
              </a:rPr>
              <a:t>		e.  Project			15%</a:t>
            </a:r>
          </a:p>
          <a:p>
            <a:pPr>
              <a:spcBef>
                <a:spcPct val="0"/>
              </a:spcBef>
              <a:buClrTx/>
              <a:buSzTx/>
              <a:buFontTx/>
              <a:buNone/>
            </a:pPr>
            <a:r>
              <a:rPr lang="en-US" altLang="en-US" sz="3000" dirty="0">
                <a:latin typeface="Arial Narrow" panose="020B0606020202030204" pitchFamily="34" charset="0"/>
              </a:rPr>
              <a:t>		</a:t>
            </a:r>
            <a:r>
              <a:rPr lang="en-US" altLang="en-US" sz="3000" u="sng" dirty="0">
                <a:latin typeface="Arial Narrow" panose="020B0606020202030204" pitchFamily="34" charset="0"/>
              </a:rPr>
              <a:t>f.  Attendance		05%</a:t>
            </a:r>
            <a:endParaRPr lang="en-US" altLang="en-US" sz="3000" dirty="0">
              <a:latin typeface="Arial Narrow" panose="020B0606020202030204" pitchFamily="34" charset="0"/>
            </a:endParaRPr>
          </a:p>
          <a:p>
            <a:pPr>
              <a:spcBef>
                <a:spcPct val="0"/>
              </a:spcBef>
              <a:buClrTx/>
              <a:buSzTx/>
              <a:buFontTx/>
              <a:buNone/>
            </a:pPr>
            <a:endParaRPr lang="en-US" altLang="en-US" sz="3000" u="sng" dirty="0">
              <a:latin typeface="Arial Narrow" panose="020B0606020202030204" pitchFamily="34" charset="0"/>
            </a:endParaRPr>
          </a:p>
          <a:p>
            <a:pPr>
              <a:spcBef>
                <a:spcPct val="0"/>
              </a:spcBef>
              <a:buClrTx/>
              <a:buSzTx/>
              <a:buFontTx/>
              <a:buNone/>
            </a:pPr>
            <a:r>
              <a:rPr lang="en-US" altLang="en-US" sz="3000" dirty="0">
                <a:latin typeface="Arial Narrow" panose="020B0606020202030204" pitchFamily="34" charset="0"/>
              </a:rPr>
              <a:t>		                                 	100%</a:t>
            </a:r>
          </a:p>
          <a:p>
            <a:pPr>
              <a:spcBef>
                <a:spcPct val="0"/>
              </a:spcBef>
              <a:buClrTx/>
              <a:buSzTx/>
              <a:buFontTx/>
              <a:buNone/>
            </a:pPr>
            <a:r>
              <a:rPr lang="en-US" altLang="en-US" sz="2000" dirty="0">
                <a:latin typeface="Arial Narrow" panose="020B0606020202030204" pitchFamily="34" charset="0"/>
              </a:rPr>
              <a:t>		</a:t>
            </a:r>
          </a:p>
          <a:p>
            <a:pPr>
              <a:spcBef>
                <a:spcPct val="0"/>
              </a:spcBef>
              <a:buClrTx/>
              <a:buSzTx/>
              <a:buFontTx/>
              <a:buNone/>
            </a:pPr>
            <a:r>
              <a:rPr lang="en-US" altLang="en-US" sz="3000" dirty="0">
                <a:latin typeface="Arial Narrow" panose="020B0606020202030204" pitchFamily="34" charset="0"/>
              </a:rPr>
              <a:t>		Extra Credit	          		    6% 	 </a:t>
            </a:r>
          </a:p>
          <a:p>
            <a:pPr>
              <a:spcBef>
                <a:spcPct val="0"/>
              </a:spcBef>
              <a:buClrTx/>
              <a:buSzTx/>
              <a:buFontTx/>
              <a:buNone/>
            </a:pPr>
            <a:endParaRPr lang="en-US" altLang="en-US" sz="3000" dirty="0">
              <a:latin typeface="Arial Narrow" panose="020B0606020202030204" pitchFamily="34" charset="0"/>
            </a:endParaRPr>
          </a:p>
          <a:p>
            <a:pPr>
              <a:spcBef>
                <a:spcPct val="0"/>
              </a:spcBef>
              <a:buClrTx/>
              <a:buSzTx/>
              <a:buFontTx/>
              <a:buNone/>
            </a:pPr>
            <a:r>
              <a:rPr lang="en-US" altLang="en-US" sz="3000" dirty="0">
                <a:latin typeface="Arial Narrow" panose="020B0606020202030204" pitchFamily="34" charset="0"/>
              </a:rPr>
              <a:t>                    NOTE:  All tests are multiple choice.	</a:t>
            </a:r>
          </a:p>
        </p:txBody>
      </p:sp>
      <p:sp>
        <p:nvSpPr>
          <p:cNvPr id="12291" name="Text Box 6"/>
          <p:cNvSpPr txBox="1">
            <a:spLocks noChangeArrowheads="1"/>
          </p:cNvSpPr>
          <p:nvPr/>
        </p:nvSpPr>
        <p:spPr bwMode="auto">
          <a:xfrm>
            <a:off x="1344097" y="471509"/>
            <a:ext cx="678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chemeClr val="bg2"/>
                </a:solidFill>
                <a:latin typeface="Arial Narrow" panose="020B0606020202030204" pitchFamily="34" charset="0"/>
              </a:rPr>
              <a:t>Grading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1524000" y="457200"/>
            <a:ext cx="67818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dirty="0">
                <a:solidFill>
                  <a:schemeClr val="bg2"/>
                </a:solidFill>
                <a:latin typeface="Arial Narrow" panose="020B0606020202030204" pitchFamily="34" charset="0"/>
              </a:rPr>
              <a:t>Extra Credit</a:t>
            </a:r>
          </a:p>
        </p:txBody>
      </p:sp>
      <p:sp>
        <p:nvSpPr>
          <p:cNvPr id="16387" name="TextBox 1"/>
          <p:cNvSpPr txBox="1">
            <a:spLocks noChangeArrowheads="1"/>
          </p:cNvSpPr>
          <p:nvPr/>
        </p:nvSpPr>
        <p:spPr bwMode="auto">
          <a:xfrm>
            <a:off x="381000" y="1360488"/>
            <a:ext cx="8382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t>You can earn extra credit by:</a:t>
            </a:r>
          </a:p>
          <a:p>
            <a:pPr>
              <a:spcBef>
                <a:spcPct val="0"/>
              </a:spcBef>
              <a:buClrTx/>
              <a:buSzTx/>
              <a:buFontTx/>
              <a:buNone/>
            </a:pPr>
            <a:endParaRPr lang="en-US" altLang="en-US" sz="2400" dirty="0"/>
          </a:p>
          <a:p>
            <a:pPr>
              <a:spcBef>
                <a:spcPct val="0"/>
              </a:spcBef>
              <a:buClrTx/>
              <a:buSzTx/>
              <a:buFontTx/>
              <a:buNone/>
            </a:pPr>
            <a:r>
              <a:rPr lang="en-US" altLang="en-US" sz="2400" dirty="0"/>
              <a:t>	a.  Completing “Stigma for a Day” exercise = 2 points</a:t>
            </a:r>
          </a:p>
          <a:p>
            <a:pPr>
              <a:spcBef>
                <a:spcPct val="0"/>
              </a:spcBef>
              <a:buClrTx/>
              <a:buSzTx/>
              <a:buFontTx/>
              <a:buNone/>
            </a:pPr>
            <a:r>
              <a:rPr lang="en-US" altLang="en-US" sz="2400" dirty="0"/>
              <a:t>	     I’ll announce when this is available. </a:t>
            </a:r>
          </a:p>
          <a:p>
            <a:pPr>
              <a:spcBef>
                <a:spcPct val="0"/>
              </a:spcBef>
              <a:buClrTx/>
              <a:buSzTx/>
              <a:buFontTx/>
              <a:buNone/>
            </a:pPr>
            <a:endParaRPr lang="en-US" altLang="en-US" sz="2400" dirty="0"/>
          </a:p>
          <a:p>
            <a:pPr>
              <a:spcBef>
                <a:spcPct val="0"/>
              </a:spcBef>
              <a:buClrTx/>
              <a:buSzTx/>
              <a:buFontTx/>
              <a:buNone/>
            </a:pPr>
            <a:r>
              <a:rPr lang="en-US" altLang="en-US" sz="2400" dirty="0"/>
              <a:t>	b.  Completing up to </a:t>
            </a:r>
            <a:r>
              <a:rPr lang="en-US" altLang="en-US" sz="2400" b="1" u="sng" dirty="0"/>
              <a:t>4</a:t>
            </a:r>
            <a:r>
              <a:rPr lang="en-US" altLang="en-US" sz="2400" dirty="0"/>
              <a:t> Subject Pool experiments</a:t>
            </a:r>
          </a:p>
          <a:p>
            <a:pPr>
              <a:spcBef>
                <a:spcPct val="0"/>
              </a:spcBef>
              <a:buClrTx/>
              <a:buSzTx/>
              <a:buFontTx/>
              <a:buNone/>
            </a:pPr>
            <a:r>
              <a:rPr lang="en-US" altLang="en-US" sz="2400" dirty="0"/>
              <a:t>	      = 1 point for each 30-minute online experiment.</a:t>
            </a:r>
          </a:p>
          <a:p>
            <a:pPr>
              <a:spcBef>
                <a:spcPct val="0"/>
              </a:spcBef>
              <a:buClrTx/>
              <a:buSzTx/>
              <a:buFontTx/>
              <a:buNone/>
            </a:pPr>
            <a:r>
              <a:rPr lang="en-US" altLang="en-US" sz="600" dirty="0"/>
              <a:t>		</a:t>
            </a:r>
          </a:p>
          <a:p>
            <a:pPr>
              <a:spcBef>
                <a:spcPct val="0"/>
              </a:spcBef>
              <a:buClrTx/>
              <a:buSzTx/>
              <a:buFontTx/>
              <a:buNone/>
            </a:pPr>
            <a:r>
              <a:rPr lang="en-US" altLang="en-US" sz="2400" dirty="0"/>
              <a:t>                 Information on signing up for subject pool</a:t>
            </a:r>
          </a:p>
          <a:p>
            <a:pPr>
              <a:spcBef>
                <a:spcPct val="0"/>
              </a:spcBef>
              <a:buClrTx/>
              <a:buSzTx/>
              <a:buFontTx/>
              <a:buNone/>
            </a:pPr>
            <a:r>
              <a:rPr lang="en-US" altLang="en-US" sz="2400" dirty="0"/>
              <a:t>	      experiments will be forthcoming. </a:t>
            </a:r>
          </a:p>
          <a:p>
            <a:pPr>
              <a:spcBef>
                <a:spcPct val="0"/>
              </a:spcBef>
              <a:buClrTx/>
              <a:buSzTx/>
              <a:buFontTx/>
              <a:buNone/>
            </a:pPr>
            <a:endParaRPr lang="en-US" altLang="en-US" sz="2400" dirty="0"/>
          </a:p>
          <a:p>
            <a:pPr>
              <a:spcBef>
                <a:spcPct val="0"/>
              </a:spcBef>
              <a:buClrTx/>
              <a:buSzTx/>
              <a:buFontTx/>
              <a:buNone/>
            </a:pPr>
            <a:r>
              <a:rPr lang="en-US" altLang="en-US" sz="2400" b="1" dirty="0"/>
              <a:t>NOTE:  You can earn </a:t>
            </a:r>
            <a:r>
              <a:rPr lang="en-US" altLang="en-US" sz="2400" b="1" u="sng" dirty="0"/>
              <a:t>no more than 6</a:t>
            </a:r>
            <a:r>
              <a:rPr lang="en-US" altLang="en-US" sz="2400" b="1" dirty="0"/>
              <a:t> extra credit points, total.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838200" y="6096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70C0"/>
                </a:solidFill>
                <a:latin typeface="Arial Narrow" panose="020B0606020202030204" pitchFamily="34" charset="0"/>
              </a:rPr>
              <a:t>Tips on Reading, Studying, and Class Notes</a:t>
            </a:r>
          </a:p>
        </p:txBody>
      </p:sp>
      <p:sp>
        <p:nvSpPr>
          <p:cNvPr id="15363" name="Text Box 5"/>
          <p:cNvSpPr txBox="1">
            <a:spLocks noChangeArrowheads="1"/>
          </p:cNvSpPr>
          <p:nvPr/>
        </p:nvSpPr>
        <p:spPr bwMode="auto">
          <a:xfrm>
            <a:off x="457200" y="1371600"/>
            <a:ext cx="8001000" cy="5048250"/>
          </a:xfrm>
          <a:prstGeom prst="rect">
            <a:avLst/>
          </a:prstGeom>
          <a:noFill/>
          <a:ln>
            <a:noFill/>
          </a:ln>
          <a:effec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sz="2600" dirty="0">
                <a:latin typeface="Arial Narrow" panose="020B0606020202030204" pitchFamily="34" charset="0"/>
              </a:rPr>
              <a:t>1.  </a:t>
            </a:r>
            <a:r>
              <a:rPr lang="en-US" altLang="en-US" sz="2600" b="1" dirty="0">
                <a:latin typeface="Arial Narrow" panose="020B0606020202030204" pitchFamily="34" charset="0"/>
              </a:rPr>
              <a:t>Take notes during class.  </a:t>
            </a:r>
            <a:r>
              <a:rPr lang="en-US" altLang="en-US" sz="2600" dirty="0">
                <a:latin typeface="Arial Narrow" panose="020B0606020202030204" pitchFamily="34" charset="0"/>
              </a:rPr>
              <a:t>Don’t be a passive listener.</a:t>
            </a:r>
          </a:p>
          <a:p>
            <a:pPr eaLnBrk="1" hangingPunct="1">
              <a:spcBef>
                <a:spcPct val="50000"/>
              </a:spcBef>
              <a:buClrTx/>
              <a:buSzTx/>
              <a:buFontTx/>
              <a:buNone/>
              <a:defRPr/>
            </a:pPr>
            <a:r>
              <a:rPr lang="en-US" altLang="en-US" sz="2600" dirty="0">
                <a:latin typeface="Arial Narrow" panose="020B0606020202030204" pitchFamily="34" charset="0"/>
              </a:rPr>
              <a:t>2.  </a:t>
            </a:r>
            <a:r>
              <a:rPr lang="en-US" altLang="en-US" sz="2600" b="1" dirty="0">
                <a:latin typeface="Arial Narrow" panose="020B0606020202030204" pitchFamily="34" charset="0"/>
              </a:rPr>
              <a:t>Read with your pen.  </a:t>
            </a:r>
            <a:r>
              <a:rPr lang="en-US" altLang="en-US" sz="2600" dirty="0">
                <a:latin typeface="Arial Narrow" panose="020B0606020202030204" pitchFamily="34" charset="0"/>
              </a:rPr>
              <a:t>Make margin notes, don't just highlight.</a:t>
            </a:r>
          </a:p>
          <a:p>
            <a:pPr eaLnBrk="1" hangingPunct="1">
              <a:spcBef>
                <a:spcPct val="50000"/>
              </a:spcBef>
              <a:buClrTx/>
              <a:buSzTx/>
              <a:buFontTx/>
              <a:buNone/>
              <a:defRPr/>
            </a:pPr>
            <a:r>
              <a:rPr lang="en-US" altLang="en-US" sz="2600" dirty="0">
                <a:latin typeface="Arial Narrow" panose="020B0606020202030204" pitchFamily="34" charset="0"/>
              </a:rPr>
              <a:t>3.  </a:t>
            </a:r>
            <a:r>
              <a:rPr lang="en-US" altLang="en-US" sz="2600" b="1" dirty="0">
                <a:latin typeface="Arial Narrow" panose="020B0606020202030204" pitchFamily="34" charset="0"/>
              </a:rPr>
              <a:t>Empirical (research) articles</a:t>
            </a:r>
          </a:p>
          <a:p>
            <a:pPr eaLnBrk="1" hangingPunct="1">
              <a:spcBef>
                <a:spcPct val="50000"/>
              </a:spcBef>
              <a:buClrTx/>
              <a:buSzTx/>
              <a:buFontTx/>
              <a:buNone/>
              <a:defRPr/>
            </a:pPr>
            <a:r>
              <a:rPr lang="en-US" altLang="en-US" sz="2600" dirty="0">
                <a:latin typeface="Arial Narrow" panose="020B0606020202030204" pitchFamily="34" charset="0"/>
              </a:rPr>
              <a:t>	Read Intro and Discussion carefully, skim Methods and 	Results.  I will cover methods and results in class.</a:t>
            </a:r>
          </a:p>
          <a:p>
            <a:pPr marL="514350" indent="-514350" eaLnBrk="1" hangingPunct="1">
              <a:spcBef>
                <a:spcPct val="50000"/>
              </a:spcBef>
              <a:buClrTx/>
              <a:buSzTx/>
              <a:buFontTx/>
              <a:buAutoNum type="arabicPeriod" startAt="4"/>
              <a:defRPr/>
            </a:pPr>
            <a:r>
              <a:rPr lang="en-US" altLang="en-US" sz="2600" b="1" dirty="0">
                <a:latin typeface="Arial Narrow" panose="020B0606020202030204" pitchFamily="34" charset="0"/>
              </a:rPr>
              <a:t>PowerPoint Slides:  </a:t>
            </a:r>
            <a:r>
              <a:rPr lang="en-US" altLang="en-US" sz="2600" u="sng" dirty="0">
                <a:latin typeface="Arial Narrow" panose="020B0606020202030204" pitchFamily="34" charset="0"/>
              </a:rPr>
              <a:t>Download and study these</a:t>
            </a:r>
            <a:r>
              <a:rPr lang="en-US" altLang="en-US" sz="2600" dirty="0">
                <a:latin typeface="Arial Narrow" panose="020B0606020202030204" pitchFamily="34" charset="0"/>
              </a:rPr>
              <a:t>.</a:t>
            </a:r>
          </a:p>
          <a:p>
            <a:pPr marL="514350" indent="-514350" eaLnBrk="1" hangingPunct="1">
              <a:spcBef>
                <a:spcPct val="50000"/>
              </a:spcBef>
              <a:buClrTx/>
              <a:buSzTx/>
              <a:buFont typeface="Wingdings" panose="05000000000000000000" pitchFamily="2" charset="2"/>
              <a:buAutoNum type="arabicPeriod" startAt="5"/>
              <a:defRPr/>
            </a:pPr>
            <a:r>
              <a:rPr lang="en-US" altLang="en-US" sz="2800" b="1" dirty="0">
                <a:latin typeface="Arial Narrow" panose="020B0606020202030204" pitchFamily="34" charset="0"/>
              </a:rPr>
              <a:t>Tests require serious study. </a:t>
            </a:r>
          </a:p>
          <a:p>
            <a:pPr marL="1200150" lvl="1" indent="-457200" eaLnBrk="1" hangingPunct="1">
              <a:spcBef>
                <a:spcPts val="0"/>
              </a:spcBef>
              <a:buFontTx/>
              <a:buAutoNum type="alphaLcPeriod"/>
              <a:defRPr/>
            </a:pPr>
            <a:r>
              <a:rPr lang="en-US" altLang="en-US" sz="2400" dirty="0">
                <a:latin typeface="Arial Narrow" panose="020B0606020202030204" pitchFamily="34" charset="0"/>
              </a:rPr>
              <a:t>Attend class and take notes</a:t>
            </a:r>
          </a:p>
          <a:p>
            <a:pPr marL="1200150" lvl="1" indent="-457200" eaLnBrk="1" hangingPunct="1">
              <a:spcBef>
                <a:spcPts val="0"/>
              </a:spcBef>
              <a:buFontTx/>
              <a:buAutoNum type="alphaLcPeriod"/>
              <a:defRPr/>
            </a:pPr>
            <a:r>
              <a:rPr lang="en-US" altLang="en-US" sz="2400" dirty="0">
                <a:latin typeface="Arial Narrow" panose="020B0606020202030204" pitchFamily="34" charset="0"/>
              </a:rPr>
              <a:t>Download and study PowerPoints</a:t>
            </a:r>
          </a:p>
          <a:p>
            <a:pPr marL="1200150" lvl="1" indent="-457200" eaLnBrk="1" hangingPunct="1">
              <a:spcBef>
                <a:spcPts val="0"/>
              </a:spcBef>
              <a:buFontTx/>
              <a:buAutoNum type="alphaLcPeriod"/>
              <a:defRPr/>
            </a:pPr>
            <a:r>
              <a:rPr lang="en-US" altLang="en-US" sz="2400" dirty="0">
                <a:latin typeface="Arial Narrow" panose="020B0606020202030204" pitchFamily="34" charset="0"/>
              </a:rPr>
              <a:t>Use Text and Readings to understand PowerPoints. </a:t>
            </a:r>
            <a:endParaRPr lang="en-US" altLang="en-US" sz="26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6713</TotalTime>
  <Words>1874</Words>
  <Application>Microsoft Office PowerPoint</Application>
  <PresentationFormat>On-screen Show (4:3)</PresentationFormat>
  <Paragraphs>291</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Arial Black</vt:lpstr>
      <vt:lpstr>Arial Narrow</vt:lpstr>
      <vt:lpstr>Calibri</vt:lpstr>
      <vt:lpstr>Times New Roman</vt:lpstr>
      <vt:lpstr>Wingdings</vt:lpstr>
      <vt:lpstr>Pixel</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harber</dc:creator>
  <cp:lastModifiedBy>kent Harber</cp:lastModifiedBy>
  <cp:revision>144</cp:revision>
  <cp:lastPrinted>2022-09-05T18:04:09Z</cp:lastPrinted>
  <dcterms:created xsi:type="dcterms:W3CDTF">1601-01-01T00:00:00Z</dcterms:created>
  <dcterms:modified xsi:type="dcterms:W3CDTF">2024-01-16T17:34:28Z</dcterms:modified>
</cp:coreProperties>
</file>