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303" r:id="rId3"/>
    <p:sldId id="295" r:id="rId4"/>
    <p:sldId id="275" r:id="rId5"/>
    <p:sldId id="298" r:id="rId6"/>
    <p:sldId id="297" r:id="rId7"/>
    <p:sldId id="274" r:id="rId8"/>
    <p:sldId id="296" r:id="rId9"/>
    <p:sldId id="308" r:id="rId10"/>
    <p:sldId id="306" r:id="rId11"/>
    <p:sldId id="305" r:id="rId12"/>
    <p:sldId id="307" r:id="rId13"/>
    <p:sldId id="312" r:id="rId14"/>
    <p:sldId id="280" r:id="rId15"/>
    <p:sldId id="310" r:id="rId16"/>
    <p:sldId id="309" r:id="rId17"/>
    <p:sldId id="282" r:id="rId18"/>
    <p:sldId id="283" r:id="rId19"/>
    <p:sldId id="311" r:id="rId20"/>
    <p:sldId id="300" r:id="rId21"/>
    <p:sldId id="285" r:id="rId22"/>
    <p:sldId id="284" r:id="rId23"/>
    <p:sldId id="286" r:id="rId24"/>
    <p:sldId id="287" r:id="rId25"/>
    <p:sldId id="313" r:id="rId26"/>
    <p:sldId id="314" r:id="rId27"/>
    <p:sldId id="292" r:id="rId28"/>
    <p:sldId id="293" r:id="rId29"/>
    <p:sldId id="279"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110"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10"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10"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10"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10" charset="-128"/>
        <a:cs typeface="+mn-cs"/>
      </a:defRPr>
    </a:lvl5pPr>
    <a:lvl6pPr marL="2286000" algn="l" defTabSz="914400" rtl="0" eaLnBrk="1" latinLnBrk="0" hangingPunct="1">
      <a:defRPr kern="1200">
        <a:solidFill>
          <a:schemeClr val="tx1"/>
        </a:solidFill>
        <a:latin typeface="Arial" charset="0"/>
        <a:ea typeface="ＭＳ Ｐゴシック" pitchFamily="-110" charset="-128"/>
        <a:cs typeface="+mn-cs"/>
      </a:defRPr>
    </a:lvl6pPr>
    <a:lvl7pPr marL="2743200" algn="l" defTabSz="914400" rtl="0" eaLnBrk="1" latinLnBrk="0" hangingPunct="1">
      <a:defRPr kern="1200">
        <a:solidFill>
          <a:schemeClr val="tx1"/>
        </a:solidFill>
        <a:latin typeface="Arial" charset="0"/>
        <a:ea typeface="ＭＳ Ｐゴシック" pitchFamily="-110" charset="-128"/>
        <a:cs typeface="+mn-cs"/>
      </a:defRPr>
    </a:lvl7pPr>
    <a:lvl8pPr marL="3200400" algn="l" defTabSz="914400" rtl="0" eaLnBrk="1" latinLnBrk="0" hangingPunct="1">
      <a:defRPr kern="1200">
        <a:solidFill>
          <a:schemeClr val="tx1"/>
        </a:solidFill>
        <a:latin typeface="Arial" charset="0"/>
        <a:ea typeface="ＭＳ Ｐゴシック" pitchFamily="-110" charset="-128"/>
        <a:cs typeface="+mn-cs"/>
      </a:defRPr>
    </a:lvl8pPr>
    <a:lvl9pPr marL="3657600" algn="l" defTabSz="914400" rtl="0" eaLnBrk="1" latinLnBrk="0" hangingPunct="1">
      <a:defRPr kern="1200">
        <a:solidFill>
          <a:schemeClr val="tx1"/>
        </a:solidFill>
        <a:latin typeface="Arial" charset="0"/>
        <a:ea typeface="ＭＳ Ｐゴシック" pitchFamily="-11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0026"/>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94660"/>
  </p:normalViewPr>
  <p:slideViewPr>
    <p:cSldViewPr snapToGrid="0">
      <p:cViewPr varScale="1">
        <p:scale>
          <a:sx n="110" d="100"/>
          <a:sy n="110" d="100"/>
        </p:scale>
        <p:origin x="175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06" charset="0"/>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547204B-E4EA-4DCB-96E8-1832E25805D5}" type="datetime1">
              <a:rPr lang="en-US"/>
              <a:pPr/>
              <a:t>10/22/2018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106" charset="0"/>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DB022E9-4ADE-4EEA-87F2-CB1FFFB27B77}" type="slidenum">
              <a:rPr lang="en-US"/>
              <a:pPr/>
              <a:t>‹#›</a:t>
            </a:fld>
            <a:endParaRPr lang="en-US"/>
          </a:p>
        </p:txBody>
      </p:sp>
    </p:spTree>
    <p:extLst>
      <p:ext uri="{BB962C8B-B14F-4D97-AF65-F5344CB8AC3E}">
        <p14:creationId xmlns:p14="http://schemas.microsoft.com/office/powerpoint/2010/main" val="288664363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B022E9-4ADE-4EEA-87F2-CB1FFFB27B77}" type="slidenum">
              <a:rPr lang="en-US" smtClean="0"/>
              <a:pPr/>
              <a:t>21</a:t>
            </a:fld>
            <a:endParaRPr lang="en-US"/>
          </a:p>
        </p:txBody>
      </p:sp>
    </p:spTree>
    <p:extLst>
      <p:ext uri="{BB962C8B-B14F-4D97-AF65-F5344CB8AC3E}">
        <p14:creationId xmlns:p14="http://schemas.microsoft.com/office/powerpoint/2010/main" val="1767197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a:t>
            </a:r>
            <a:r>
              <a:rPr lang="en-US" baseline="0" dirty="0" smtClean="0"/>
              <a:t> cancel button is not available, click to find the researcher’s contact info. Send them an email (not me!)</a:t>
            </a:r>
            <a:endParaRPr lang="en-US" dirty="0"/>
          </a:p>
        </p:txBody>
      </p:sp>
      <p:sp>
        <p:nvSpPr>
          <p:cNvPr id="4" name="Slide Number Placeholder 3"/>
          <p:cNvSpPr>
            <a:spLocks noGrp="1"/>
          </p:cNvSpPr>
          <p:nvPr>
            <p:ph type="sldNum" sz="quarter" idx="10"/>
          </p:nvPr>
        </p:nvSpPr>
        <p:spPr/>
        <p:txBody>
          <a:bodyPr/>
          <a:lstStyle/>
          <a:p>
            <a:fld id="{6DB022E9-4ADE-4EEA-87F2-CB1FFFB27B77}" type="slidenum">
              <a:rPr lang="en-US" smtClean="0"/>
              <a:pPr/>
              <a:t>22</a:t>
            </a:fld>
            <a:endParaRPr lang="en-US"/>
          </a:p>
        </p:txBody>
      </p:sp>
    </p:spTree>
    <p:extLst>
      <p:ext uri="{BB962C8B-B14F-4D97-AF65-F5344CB8AC3E}">
        <p14:creationId xmlns:p14="http://schemas.microsoft.com/office/powerpoint/2010/main" val="2209272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intropage_print"/>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098" name="Rectangle 2"/>
          <p:cNvSpPr>
            <a:spLocks noGrp="1" noChangeArrowheads="1"/>
          </p:cNvSpPr>
          <p:nvPr>
            <p:ph type="ctrTitle"/>
          </p:nvPr>
        </p:nvSpPr>
        <p:spPr>
          <a:xfrm>
            <a:off x="685800" y="2130425"/>
            <a:ext cx="7772400" cy="1470025"/>
          </a:xfrm>
        </p:spPr>
        <p:txBody>
          <a:bodyPr/>
          <a:lstStyle>
            <a:lvl1pPr algn="ctr">
              <a:defRPr>
                <a:solidFill>
                  <a:schemeClr val="bg1"/>
                </a:solidFill>
              </a:defRPr>
            </a:lvl1pPr>
          </a:lstStyle>
          <a:p>
            <a:r>
              <a:rPr lang="en-US"/>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0F927568-FC67-41BA-A879-1048B99FB4B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448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448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34F2ED4B-9FF5-4C47-9823-FF85EEFC557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3089F170-87F3-45B4-BB36-C108CAE246A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326F7FDC-771C-4FA8-B937-32CA89DCEE0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1823A9F8-D6B1-45AF-B4F8-7B9FA4F533F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4A5ED099-3A7B-46A8-A64F-A8D5D58D390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38FC75E4-858A-4659-8296-23EEBECF976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ECAF422F-27D3-47EF-89F1-A7E35A53405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DFB052FB-8C3D-4DD0-8C91-7CF759FE47E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1C792103-0FC8-4772-9768-3BE5E5E8386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09600"/>
            <a:ext cx="8229600" cy="808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524000"/>
            <a:ext cx="8229600" cy="4533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7" descr="RU_units-banner_red2"/>
          <p:cNvPicPr>
            <a:picLocks noChangeAspect="1" noChangeArrowheads="1"/>
          </p:cNvPicPr>
          <p:nvPr/>
        </p:nvPicPr>
        <p:blipFill>
          <a:blip r:embed="rId13"/>
          <a:srcRect/>
          <a:stretch>
            <a:fillRect/>
          </a:stretch>
        </p:blipFill>
        <p:spPr bwMode="auto">
          <a:xfrm>
            <a:off x="0" y="0"/>
            <a:ext cx="9172575" cy="619125"/>
          </a:xfrm>
          <a:prstGeom prst="rect">
            <a:avLst/>
          </a:prstGeom>
          <a:noFill/>
          <a:ln w="9525">
            <a:noFill/>
            <a:miter lim="800000"/>
            <a:headEnd/>
            <a:tailEnd/>
          </a:ln>
        </p:spPr>
      </p:pic>
      <p:sp>
        <p:nvSpPr>
          <p:cNvPr id="1034" name="Text Box 10"/>
          <p:cNvSpPr txBox="1">
            <a:spLocks noChangeArrowheads="1"/>
          </p:cNvSpPr>
          <p:nvPr/>
        </p:nvSpPr>
        <p:spPr bwMode="auto">
          <a:xfrm>
            <a:off x="4876800" y="98425"/>
            <a:ext cx="4191000" cy="396875"/>
          </a:xfrm>
          <a:prstGeom prst="rect">
            <a:avLst/>
          </a:prstGeom>
          <a:noFill/>
          <a:ln w="9525">
            <a:noFill/>
            <a:miter lim="800000"/>
            <a:headEnd/>
            <a:tailEnd/>
          </a:ln>
          <a:effectLst/>
        </p:spPr>
        <p:txBody>
          <a:bodyPr>
            <a:spAutoFit/>
          </a:bodyPr>
          <a:lstStyle/>
          <a:p>
            <a:pPr algn="r">
              <a:spcBef>
                <a:spcPct val="50000"/>
              </a:spcBef>
              <a:defRPr/>
            </a:pPr>
            <a:r>
              <a:rPr lang="en-US" sz="2000" dirty="0">
                <a:solidFill>
                  <a:schemeClr val="bg1"/>
                </a:solidFill>
                <a:latin typeface="Arial" pitchFamily="-106" charset="0"/>
                <a:ea typeface="+mn-ea"/>
              </a:rPr>
              <a:t>Rutgers-Newark Subject Pool</a:t>
            </a:r>
          </a:p>
        </p:txBody>
      </p:sp>
    </p:spTree>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l" rtl="0" eaLnBrk="0" fontAlgn="base" hangingPunct="0">
        <a:spcBef>
          <a:spcPct val="0"/>
        </a:spcBef>
        <a:spcAft>
          <a:spcPct val="0"/>
        </a:spcAft>
        <a:defRPr sz="3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3000">
          <a:solidFill>
            <a:schemeClr val="tx2"/>
          </a:solidFill>
          <a:latin typeface="Arial"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3000">
          <a:solidFill>
            <a:schemeClr val="tx2"/>
          </a:solidFill>
          <a:latin typeface="Arial"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3000">
          <a:solidFill>
            <a:schemeClr val="tx2"/>
          </a:solidFill>
          <a:latin typeface="Arial"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3000">
          <a:solidFill>
            <a:schemeClr val="tx2"/>
          </a:solidFill>
          <a:latin typeface="Arial" pitchFamily="-106" charset="0"/>
          <a:ea typeface="ＭＳ Ｐゴシック" pitchFamily="-106" charset="-128"/>
          <a:cs typeface="ＭＳ Ｐゴシック" pitchFamily="-106" charset="-128"/>
        </a:defRPr>
      </a:lvl5pPr>
      <a:lvl6pPr marL="457200" algn="l" rtl="0" fontAlgn="base">
        <a:spcBef>
          <a:spcPct val="0"/>
        </a:spcBef>
        <a:spcAft>
          <a:spcPct val="0"/>
        </a:spcAft>
        <a:defRPr sz="3000">
          <a:solidFill>
            <a:schemeClr val="tx2"/>
          </a:solidFill>
          <a:latin typeface="Arial" pitchFamily="-106" charset="0"/>
        </a:defRPr>
      </a:lvl6pPr>
      <a:lvl7pPr marL="914400" algn="l" rtl="0" fontAlgn="base">
        <a:spcBef>
          <a:spcPct val="0"/>
        </a:spcBef>
        <a:spcAft>
          <a:spcPct val="0"/>
        </a:spcAft>
        <a:defRPr sz="3000">
          <a:solidFill>
            <a:schemeClr val="tx2"/>
          </a:solidFill>
          <a:latin typeface="Arial" pitchFamily="-106" charset="0"/>
        </a:defRPr>
      </a:lvl7pPr>
      <a:lvl8pPr marL="1371600" algn="l" rtl="0" fontAlgn="base">
        <a:spcBef>
          <a:spcPct val="0"/>
        </a:spcBef>
        <a:spcAft>
          <a:spcPct val="0"/>
        </a:spcAft>
        <a:defRPr sz="3000">
          <a:solidFill>
            <a:schemeClr val="tx2"/>
          </a:solidFill>
          <a:latin typeface="Arial" pitchFamily="-106" charset="0"/>
        </a:defRPr>
      </a:lvl8pPr>
      <a:lvl9pPr marL="1828800" algn="l" rtl="0" fontAlgn="base">
        <a:spcBef>
          <a:spcPct val="0"/>
        </a:spcBef>
        <a:spcAft>
          <a:spcPct val="0"/>
        </a:spcAft>
        <a:defRPr sz="3000">
          <a:solidFill>
            <a:schemeClr val="tx2"/>
          </a:solidFill>
          <a:latin typeface="Arial" pitchFamily="-106"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14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pitchFamily="-106" charset="-128"/>
        </a:defRPr>
      </a:lvl5pPr>
      <a:lvl6pPr marL="2514600" indent="-228600" algn="l" rtl="0" fontAlgn="base">
        <a:spcBef>
          <a:spcPct val="20000"/>
        </a:spcBef>
        <a:spcAft>
          <a:spcPct val="0"/>
        </a:spcAft>
        <a:buChar char="»"/>
        <a:defRPr sz="1400">
          <a:solidFill>
            <a:schemeClr val="tx1"/>
          </a:solidFill>
          <a:latin typeface="+mn-lt"/>
          <a:ea typeface="ＭＳ Ｐゴシック" pitchFamily="-106" charset="-128"/>
        </a:defRPr>
      </a:lvl6pPr>
      <a:lvl7pPr marL="2971800" indent="-228600" algn="l" rtl="0" fontAlgn="base">
        <a:spcBef>
          <a:spcPct val="20000"/>
        </a:spcBef>
        <a:spcAft>
          <a:spcPct val="0"/>
        </a:spcAft>
        <a:buChar char="»"/>
        <a:defRPr sz="1400">
          <a:solidFill>
            <a:schemeClr val="tx1"/>
          </a:solidFill>
          <a:latin typeface="+mn-lt"/>
          <a:ea typeface="ＭＳ Ｐゴシック" pitchFamily="-106" charset="-128"/>
        </a:defRPr>
      </a:lvl7pPr>
      <a:lvl8pPr marL="3429000" indent="-228600" algn="l" rtl="0" fontAlgn="base">
        <a:spcBef>
          <a:spcPct val="20000"/>
        </a:spcBef>
        <a:spcAft>
          <a:spcPct val="0"/>
        </a:spcAft>
        <a:buChar char="»"/>
        <a:defRPr sz="1400">
          <a:solidFill>
            <a:schemeClr val="tx1"/>
          </a:solidFill>
          <a:latin typeface="+mn-lt"/>
          <a:ea typeface="ＭＳ Ｐゴシック" pitchFamily="-106" charset="-128"/>
        </a:defRPr>
      </a:lvl8pPr>
      <a:lvl9pPr marL="3886200" indent="-228600" algn="l" rtl="0" fontAlgn="base">
        <a:spcBef>
          <a:spcPct val="20000"/>
        </a:spcBef>
        <a:spcAft>
          <a:spcPct val="0"/>
        </a:spcAft>
        <a:buChar char="»"/>
        <a:defRPr sz="14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sswanson@psychology.rutgers.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oit.rutgers.edu/services/account/quick.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322263" y="2130425"/>
            <a:ext cx="8535987" cy="1470025"/>
          </a:xfrm>
        </p:spPr>
        <p:txBody>
          <a:bodyPr/>
          <a:lstStyle/>
          <a:p>
            <a:pPr eaLnBrk="1" hangingPunct="1"/>
            <a:r>
              <a:rPr lang="en-US" sz="3600" dirty="0" smtClean="0">
                <a:ea typeface="ＭＳ Ｐゴシック" pitchFamily="-110" charset="-128"/>
              </a:rPr>
              <a:t/>
            </a:r>
            <a:br>
              <a:rPr lang="en-US" sz="3600" dirty="0" smtClean="0">
                <a:ea typeface="ＭＳ Ｐゴシック" pitchFamily="-110" charset="-128"/>
              </a:rPr>
            </a:br>
            <a:r>
              <a:rPr lang="en-US" sz="3600" dirty="0" smtClean="0">
                <a:ea typeface="ＭＳ Ｐゴシック" pitchFamily="-110" charset="-128"/>
              </a:rPr>
              <a:t>R-Points for Extra Credit</a:t>
            </a:r>
            <a:br>
              <a:rPr lang="en-US" sz="3600" dirty="0" smtClean="0">
                <a:ea typeface="ＭＳ Ｐゴシック" pitchFamily="-110" charset="-128"/>
              </a:rPr>
            </a:br>
            <a:endParaRPr lang="en-US" sz="3600" dirty="0" smtClean="0">
              <a:ea typeface="ＭＳ Ｐゴシック" pitchFamily="-110" charset="-128"/>
            </a:endParaRPr>
          </a:p>
        </p:txBody>
      </p:sp>
      <p:sp>
        <p:nvSpPr>
          <p:cNvPr id="14339" name="Rectangle 3"/>
          <p:cNvSpPr>
            <a:spLocks noGrp="1" noChangeArrowheads="1"/>
          </p:cNvSpPr>
          <p:nvPr>
            <p:ph type="subTitle" idx="1"/>
          </p:nvPr>
        </p:nvSpPr>
        <p:spPr/>
        <p:txBody>
          <a:bodyPr/>
          <a:lstStyle/>
          <a:p>
            <a:pPr eaLnBrk="1" hangingPunct="1"/>
            <a:r>
              <a:rPr lang="en-US" sz="2800" dirty="0" smtClean="0">
                <a:ea typeface="ＭＳ Ｐゴシック" pitchFamily="-110" charset="-128"/>
              </a:rPr>
              <a:t>Guidelines and FAQ</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598"/>
            <a:ext cx="8229600" cy="1654207"/>
          </a:xfrm>
        </p:spPr>
        <p:txBody>
          <a:bodyPr/>
          <a:lstStyle/>
          <a:p>
            <a:r>
              <a:rPr lang="en-US" i="1" dirty="0" smtClean="0"/>
              <a:t>What if I’m taking </a:t>
            </a:r>
            <a:r>
              <a:rPr lang="en-US" b="1" i="1" dirty="0" smtClean="0"/>
              <a:t>Psychology 101 or 102 in the same semester</a:t>
            </a:r>
            <a:r>
              <a:rPr lang="en-US" i="1" dirty="0" smtClean="0"/>
              <a:t>?</a:t>
            </a:r>
            <a:endParaRPr lang="en-US" i="1" dirty="0"/>
          </a:p>
        </p:txBody>
      </p:sp>
      <p:sp>
        <p:nvSpPr>
          <p:cNvPr id="3" name="Content Placeholder 2"/>
          <p:cNvSpPr>
            <a:spLocks noGrp="1"/>
          </p:cNvSpPr>
          <p:nvPr>
            <p:ph idx="1"/>
          </p:nvPr>
        </p:nvSpPr>
        <p:spPr>
          <a:xfrm>
            <a:off x="457200" y="2192788"/>
            <a:ext cx="8229600" cy="3980525"/>
          </a:xfrm>
        </p:spPr>
        <p:txBody>
          <a:bodyPr/>
          <a:lstStyle/>
          <a:p>
            <a:pPr>
              <a:spcAft>
                <a:spcPts val="1200"/>
              </a:spcAft>
            </a:pPr>
            <a:r>
              <a:rPr lang="en-US" b="1" dirty="0" smtClean="0"/>
              <a:t>Extra credit R-points do not count towards the 101 or 102 requirement. </a:t>
            </a:r>
          </a:p>
          <a:p>
            <a:pPr>
              <a:spcAft>
                <a:spcPts val="1200"/>
              </a:spcAft>
            </a:pPr>
            <a:r>
              <a:rPr lang="en-US" b="1" dirty="0" smtClean="0"/>
              <a:t>Make sure to assign your points to the course that you wish for them to go. </a:t>
            </a:r>
          </a:p>
          <a:p>
            <a:pPr lvl="1">
              <a:spcAft>
                <a:spcPts val="1200"/>
              </a:spcAft>
            </a:pPr>
            <a:r>
              <a:rPr lang="en-US" b="1" dirty="0" smtClean="0"/>
              <a:t>If you assign 4 points to 101 and 3 points to extra credit, you will end up with an incomplete in psych 101.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599"/>
            <a:ext cx="8229600" cy="1627573"/>
          </a:xfrm>
        </p:spPr>
        <p:txBody>
          <a:bodyPr/>
          <a:lstStyle/>
          <a:p>
            <a:r>
              <a:rPr lang="en-US" i="1" dirty="0" smtClean="0"/>
              <a:t>What if I have to </a:t>
            </a:r>
            <a:r>
              <a:rPr lang="en-US" b="1" i="1" dirty="0" smtClean="0"/>
              <a:t>make up points</a:t>
            </a:r>
            <a:r>
              <a:rPr lang="en-US" i="1" dirty="0" smtClean="0"/>
              <a:t>?</a:t>
            </a:r>
            <a:endParaRPr lang="en-US" i="1" dirty="0"/>
          </a:p>
        </p:txBody>
      </p:sp>
      <p:sp>
        <p:nvSpPr>
          <p:cNvPr id="3" name="Content Placeholder 2"/>
          <p:cNvSpPr>
            <a:spLocks noGrp="1"/>
          </p:cNvSpPr>
          <p:nvPr>
            <p:ph idx="1"/>
          </p:nvPr>
        </p:nvSpPr>
        <p:spPr>
          <a:xfrm>
            <a:off x="399495" y="2272684"/>
            <a:ext cx="8282866" cy="4033790"/>
          </a:xfrm>
        </p:spPr>
        <p:txBody>
          <a:bodyPr/>
          <a:lstStyle/>
          <a:p>
            <a:pPr>
              <a:spcAft>
                <a:spcPts val="1200"/>
              </a:spcAft>
            </a:pPr>
            <a:r>
              <a:rPr lang="en-US" dirty="0" smtClean="0"/>
              <a:t>If you have to make up points from last semester, select “R-points </a:t>
            </a:r>
            <a:r>
              <a:rPr lang="en-US" dirty="0" err="1" smtClean="0"/>
              <a:t>makeups</a:t>
            </a:r>
            <a:r>
              <a:rPr lang="en-US" dirty="0" smtClean="0"/>
              <a:t>” in addition to your course(s)</a:t>
            </a:r>
          </a:p>
          <a:p>
            <a:pPr>
              <a:spcAft>
                <a:spcPts val="1200"/>
              </a:spcAft>
            </a:pPr>
            <a:r>
              <a:rPr lang="en-US" dirty="0" smtClean="0"/>
              <a:t>Priorities:</a:t>
            </a:r>
          </a:p>
          <a:p>
            <a:pPr marL="857250" lvl="1" indent="-342900">
              <a:spcAft>
                <a:spcPts val="1200"/>
              </a:spcAft>
              <a:buFont typeface="+mj-lt"/>
              <a:buAutoNum type="arabicPeriod"/>
            </a:pPr>
            <a:r>
              <a:rPr lang="en-US" dirty="0" smtClean="0"/>
              <a:t>R-points </a:t>
            </a:r>
            <a:r>
              <a:rPr lang="en-US" dirty="0" err="1" smtClean="0"/>
              <a:t>Makeups</a:t>
            </a:r>
            <a:r>
              <a:rPr lang="en-US" dirty="0" smtClean="0"/>
              <a:t> (if you’re doing them)</a:t>
            </a:r>
          </a:p>
          <a:p>
            <a:pPr marL="857250" lvl="1" indent="-342900">
              <a:spcAft>
                <a:spcPts val="1200"/>
              </a:spcAft>
              <a:buFont typeface="+mj-lt"/>
              <a:buAutoNum type="arabicPeriod"/>
            </a:pPr>
            <a:r>
              <a:rPr lang="en-US" dirty="0" smtClean="0"/>
              <a:t>Current requirement (Principles 101/102)</a:t>
            </a:r>
          </a:p>
          <a:p>
            <a:pPr marL="857250" lvl="1" indent="-342900">
              <a:spcAft>
                <a:spcPts val="1200"/>
              </a:spcAft>
              <a:buFont typeface="+mj-lt"/>
              <a:buAutoNum type="arabicPeriod"/>
            </a:pPr>
            <a:r>
              <a:rPr lang="en-US" dirty="0" smtClean="0"/>
              <a:t>Extra Credit classes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177" y="816744"/>
            <a:ext cx="8562514" cy="1056443"/>
          </a:xfrm>
          <a:noFill/>
        </p:spPr>
        <p:txBody>
          <a:bodyPr/>
          <a:lstStyle/>
          <a:p>
            <a:pPr marL="0" indent="0" algn="ctr">
              <a:spcAft>
                <a:spcPts val="1200"/>
              </a:spcAft>
              <a:buNone/>
            </a:pPr>
            <a:r>
              <a:rPr lang="en-US" dirty="0" smtClean="0"/>
              <a:t>The first time you log in, you will be invited to take the </a:t>
            </a:r>
            <a:r>
              <a:rPr lang="en-US" b="1" dirty="0" smtClean="0"/>
              <a:t>PRESCREENING SURVEY</a:t>
            </a:r>
          </a:p>
        </p:txBody>
      </p:sp>
      <p:sp>
        <p:nvSpPr>
          <p:cNvPr id="4" name="TextBox 3"/>
          <p:cNvSpPr txBox="1"/>
          <p:nvPr/>
        </p:nvSpPr>
        <p:spPr>
          <a:xfrm>
            <a:off x="1207362" y="4785065"/>
            <a:ext cx="6995604" cy="1938992"/>
          </a:xfrm>
          <a:prstGeom prst="rect">
            <a:avLst/>
          </a:prstGeom>
          <a:solidFill>
            <a:schemeClr val="bg1"/>
          </a:solidFill>
        </p:spPr>
        <p:txBody>
          <a:bodyPr wrap="square" rtlCol="0">
            <a:spAutoFit/>
          </a:bodyPr>
          <a:lstStyle/>
          <a:p>
            <a:pPr marL="285750" indent="-285750">
              <a:spcAft>
                <a:spcPts val="1200"/>
              </a:spcAft>
              <a:buFont typeface="Arial" pitchFamily="34" charset="0"/>
              <a:buChar char="•"/>
            </a:pPr>
            <a:r>
              <a:rPr lang="en-US" dirty="0"/>
              <a:t>Voluntary, </a:t>
            </a:r>
            <a:r>
              <a:rPr lang="en-US" dirty="0" smtClean="0"/>
              <a:t>60-minute </a:t>
            </a:r>
            <a:r>
              <a:rPr lang="en-US" dirty="0"/>
              <a:t>online survey</a:t>
            </a:r>
          </a:p>
          <a:p>
            <a:pPr marL="285750" indent="-285750">
              <a:spcAft>
                <a:spcPts val="1200"/>
              </a:spcAft>
              <a:buFont typeface="Arial" pitchFamily="34" charset="0"/>
              <a:buChar char="•"/>
            </a:pPr>
            <a:r>
              <a:rPr lang="en-US" dirty="0" smtClean="0"/>
              <a:t>Must </a:t>
            </a:r>
            <a:r>
              <a:rPr lang="en-US" dirty="0"/>
              <a:t>be completed in 1 sitting</a:t>
            </a:r>
          </a:p>
          <a:p>
            <a:pPr marL="285750" indent="-285750">
              <a:spcAft>
                <a:spcPts val="1200"/>
              </a:spcAft>
              <a:buFont typeface="Arial" pitchFamily="34" charset="0"/>
              <a:buChar char="•"/>
            </a:pPr>
            <a:r>
              <a:rPr lang="en-US" dirty="0" smtClean="0"/>
              <a:t>After submitting ALL answers, you </a:t>
            </a:r>
            <a:r>
              <a:rPr lang="en-US" dirty="0"/>
              <a:t>will </a:t>
            </a:r>
            <a:r>
              <a:rPr lang="en-US" dirty="0" smtClean="0"/>
              <a:t>receive </a:t>
            </a:r>
            <a:r>
              <a:rPr lang="en-US" b="1" dirty="0" smtClean="0"/>
              <a:t>2 </a:t>
            </a:r>
            <a:r>
              <a:rPr lang="en-US" b="1" dirty="0"/>
              <a:t>R-points </a:t>
            </a:r>
          </a:p>
          <a:p>
            <a:pPr marL="285750" indent="-285750">
              <a:spcAft>
                <a:spcPts val="1200"/>
              </a:spcAft>
              <a:buFont typeface="Arial" pitchFamily="34" charset="0"/>
              <a:buChar char="•"/>
            </a:pPr>
            <a:r>
              <a:rPr lang="en-US" dirty="0"/>
              <a:t>If you decline, you can access the survey later by clicking on “My Profile” and looking for the “Take Prescreen” </a:t>
            </a:r>
            <a:r>
              <a:rPr lang="en-US" dirty="0" smtClean="0"/>
              <a:t>link</a:t>
            </a:r>
            <a:endParaRPr lang="en-US" dirty="0"/>
          </a:p>
        </p:txBody>
      </p:sp>
      <p:pic>
        <p:nvPicPr>
          <p:cNvPr id="2" name="Picture 1"/>
          <p:cNvPicPr>
            <a:picLocks noChangeAspect="1"/>
          </p:cNvPicPr>
          <p:nvPr/>
        </p:nvPicPr>
        <p:blipFill>
          <a:blip r:embed="rId2"/>
          <a:stretch>
            <a:fillRect/>
          </a:stretch>
        </p:blipFill>
        <p:spPr>
          <a:xfrm>
            <a:off x="2415151" y="1586559"/>
            <a:ext cx="4559638" cy="3155770"/>
          </a:xfrm>
          <a:prstGeom prst="rect">
            <a:avLst/>
          </a:prstGeom>
        </p:spPr>
      </p:pic>
      <p:sp>
        <p:nvSpPr>
          <p:cNvPr id="6" name="Right Arrow 5"/>
          <p:cNvSpPr/>
          <p:nvPr/>
        </p:nvSpPr>
        <p:spPr>
          <a:xfrm rot="10800000">
            <a:off x="5766237" y="3662495"/>
            <a:ext cx="616705" cy="301840"/>
          </a:xfrm>
          <a:prstGeom prst="rightArrow">
            <a:avLst/>
          </a:prstGeom>
          <a:solidFill>
            <a:srgbClr val="FFFF00"/>
          </a:solid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08824" y="1214681"/>
            <a:ext cx="6611130" cy="5376521"/>
          </a:xfrm>
          <a:prstGeom prst="rect">
            <a:avLst/>
          </a:prstGeom>
        </p:spPr>
      </p:pic>
      <p:sp>
        <p:nvSpPr>
          <p:cNvPr id="5" name="Rectangle 4"/>
          <p:cNvSpPr/>
          <p:nvPr/>
        </p:nvSpPr>
        <p:spPr>
          <a:xfrm>
            <a:off x="6819978" y="1274674"/>
            <a:ext cx="671994" cy="219386"/>
          </a:xfrm>
          <a:prstGeom prst="rect">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rot="10800000">
            <a:off x="7143040" y="2595310"/>
            <a:ext cx="616705" cy="301840"/>
          </a:xfrm>
          <a:prstGeom prst="rightArrow">
            <a:avLst/>
          </a:prstGeom>
          <a:solidFill>
            <a:srgbClr val="FFFF00"/>
          </a:solid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7" name="Title 1"/>
          <p:cNvSpPr>
            <a:spLocks noGrp="1"/>
          </p:cNvSpPr>
          <p:nvPr>
            <p:ph type="title"/>
          </p:nvPr>
        </p:nvSpPr>
        <p:spPr>
          <a:xfrm>
            <a:off x="457200" y="609600"/>
            <a:ext cx="8229600" cy="808038"/>
          </a:xfrm>
        </p:spPr>
        <p:txBody>
          <a:bodyPr/>
          <a:lstStyle/>
          <a:p>
            <a:r>
              <a:rPr lang="en-US" b="1" dirty="0" smtClean="0"/>
              <a:t>“My Profile”</a:t>
            </a:r>
            <a:endParaRPr lang="en-US" b="1" dirty="0"/>
          </a:p>
        </p:txBody>
      </p:sp>
      <p:sp>
        <p:nvSpPr>
          <p:cNvPr id="8" name="Right Arrow 7"/>
          <p:cNvSpPr/>
          <p:nvPr/>
        </p:nvSpPr>
        <p:spPr>
          <a:xfrm rot="10800000">
            <a:off x="7156691" y="3025182"/>
            <a:ext cx="616705" cy="301840"/>
          </a:xfrm>
          <a:prstGeom prst="rightArrow">
            <a:avLst/>
          </a:prstGeom>
          <a:solidFill>
            <a:srgbClr val="FFFF00"/>
          </a:solid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49314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How do I sign up for studies?</a:t>
            </a:r>
            <a:endParaRPr lang="en-US" b="1" i="1" dirty="0"/>
          </a:p>
        </p:txBody>
      </p:sp>
      <p:pic>
        <p:nvPicPr>
          <p:cNvPr id="6" name="Picture 5"/>
          <p:cNvPicPr>
            <a:picLocks noChangeAspect="1"/>
          </p:cNvPicPr>
          <p:nvPr/>
        </p:nvPicPr>
        <p:blipFill>
          <a:blip r:embed="rId2"/>
          <a:stretch>
            <a:fillRect/>
          </a:stretch>
        </p:blipFill>
        <p:spPr>
          <a:xfrm>
            <a:off x="1322087" y="1256027"/>
            <a:ext cx="6766586" cy="5423733"/>
          </a:xfrm>
          <a:prstGeom prst="rect">
            <a:avLst/>
          </a:prstGeom>
        </p:spPr>
      </p:pic>
      <p:sp>
        <p:nvSpPr>
          <p:cNvPr id="5" name="Right Arrow 4"/>
          <p:cNvSpPr/>
          <p:nvPr/>
        </p:nvSpPr>
        <p:spPr>
          <a:xfrm>
            <a:off x="824688" y="3683839"/>
            <a:ext cx="616705" cy="301840"/>
          </a:xfrm>
          <a:prstGeom prst="rightArrow">
            <a:avLst/>
          </a:prstGeom>
          <a:solidFill>
            <a:srgbClr val="FFFF00"/>
          </a:solid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How do I sign up for studies? (continued)</a:t>
            </a:r>
            <a:endParaRPr lang="en-US" b="1" i="1" dirty="0"/>
          </a:p>
        </p:txBody>
      </p:sp>
      <p:pic>
        <p:nvPicPr>
          <p:cNvPr id="3" name="Picture 2"/>
          <p:cNvPicPr>
            <a:picLocks noChangeAspect="1"/>
          </p:cNvPicPr>
          <p:nvPr/>
        </p:nvPicPr>
        <p:blipFill>
          <a:blip r:embed="rId2"/>
          <a:stretch>
            <a:fillRect/>
          </a:stretch>
        </p:blipFill>
        <p:spPr>
          <a:xfrm>
            <a:off x="915875" y="1315017"/>
            <a:ext cx="7145255" cy="5062749"/>
          </a:xfrm>
          <a:prstGeom prst="rect">
            <a:avLst/>
          </a:prstGeom>
        </p:spPr>
      </p:pic>
      <p:sp>
        <p:nvSpPr>
          <p:cNvPr id="8" name="Right Arrow 7"/>
          <p:cNvSpPr/>
          <p:nvPr/>
        </p:nvSpPr>
        <p:spPr>
          <a:xfrm rot="10800000">
            <a:off x="4878285" y="4881083"/>
            <a:ext cx="616705" cy="301840"/>
          </a:xfrm>
          <a:prstGeom prst="rightArrow">
            <a:avLst/>
          </a:prstGeom>
          <a:solidFill>
            <a:srgbClr val="FFFF00"/>
          </a:solid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0356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1"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54298" y="1305652"/>
            <a:ext cx="6104893" cy="4972406"/>
          </a:xfrm>
          <a:prstGeom prst="rect">
            <a:avLst/>
          </a:prstGeom>
        </p:spPr>
      </p:pic>
      <p:sp>
        <p:nvSpPr>
          <p:cNvPr id="5" name="Title 1"/>
          <p:cNvSpPr>
            <a:spLocks noGrp="1"/>
          </p:cNvSpPr>
          <p:nvPr>
            <p:ph type="title"/>
          </p:nvPr>
        </p:nvSpPr>
        <p:spPr>
          <a:xfrm>
            <a:off x="2911965" y="620271"/>
            <a:ext cx="3641190" cy="724382"/>
          </a:xfrm>
        </p:spPr>
        <p:txBody>
          <a:bodyPr/>
          <a:lstStyle/>
          <a:p>
            <a:r>
              <a:rPr lang="en-US" b="1" dirty="0" smtClean="0"/>
              <a:t>Study Information</a:t>
            </a:r>
            <a:endParaRPr lang="en-US" b="1" dirty="0"/>
          </a:p>
        </p:txBody>
      </p:sp>
    </p:spTree>
    <p:extLst>
      <p:ext uri="{BB962C8B-B14F-4D97-AF65-F5344CB8AC3E}">
        <p14:creationId xmlns:p14="http://schemas.microsoft.com/office/powerpoint/2010/main" val="1341119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How do I sign up for studies? (continued)</a:t>
            </a:r>
            <a:endParaRPr lang="en-US" b="1" i="1" dirty="0"/>
          </a:p>
        </p:txBody>
      </p:sp>
      <p:pic>
        <p:nvPicPr>
          <p:cNvPr id="3" name="Picture 2"/>
          <p:cNvPicPr>
            <a:picLocks noChangeAspect="1"/>
          </p:cNvPicPr>
          <p:nvPr/>
        </p:nvPicPr>
        <p:blipFill>
          <a:blip r:embed="rId2"/>
          <a:stretch>
            <a:fillRect/>
          </a:stretch>
        </p:blipFill>
        <p:spPr>
          <a:xfrm>
            <a:off x="915875" y="1315017"/>
            <a:ext cx="7145255" cy="5062749"/>
          </a:xfrm>
          <a:prstGeom prst="rect">
            <a:avLst/>
          </a:prstGeom>
        </p:spPr>
      </p:pic>
      <p:sp>
        <p:nvSpPr>
          <p:cNvPr id="8" name="Right Arrow 7"/>
          <p:cNvSpPr/>
          <p:nvPr/>
        </p:nvSpPr>
        <p:spPr>
          <a:xfrm>
            <a:off x="459708" y="4849068"/>
            <a:ext cx="616705" cy="301840"/>
          </a:xfrm>
          <a:prstGeom prst="rightArrow">
            <a:avLst/>
          </a:prstGeom>
          <a:solidFill>
            <a:srgbClr val="FFFF00"/>
          </a:solid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How do I sign up for time slots? (continued)</a:t>
            </a:r>
            <a:endParaRPr lang="en-US" b="1" i="1" dirty="0"/>
          </a:p>
        </p:txBody>
      </p:sp>
      <p:pic>
        <p:nvPicPr>
          <p:cNvPr id="3" name="Picture 2"/>
          <p:cNvPicPr>
            <a:picLocks noChangeAspect="1"/>
          </p:cNvPicPr>
          <p:nvPr/>
        </p:nvPicPr>
        <p:blipFill>
          <a:blip r:embed="rId2"/>
          <a:stretch>
            <a:fillRect/>
          </a:stretch>
        </p:blipFill>
        <p:spPr>
          <a:xfrm>
            <a:off x="1120653" y="1285638"/>
            <a:ext cx="7084641" cy="5465643"/>
          </a:xfrm>
          <a:prstGeom prst="rect">
            <a:avLst/>
          </a:prstGeom>
        </p:spPr>
      </p:pic>
      <p:sp>
        <p:nvSpPr>
          <p:cNvPr id="9" name="Right Arrow 8"/>
          <p:cNvSpPr/>
          <p:nvPr/>
        </p:nvSpPr>
        <p:spPr>
          <a:xfrm rot="10800000">
            <a:off x="8026788" y="3867257"/>
            <a:ext cx="616705" cy="301840"/>
          </a:xfrm>
          <a:prstGeom prst="rightArrow">
            <a:avLst/>
          </a:prstGeom>
          <a:solidFill>
            <a:srgbClr val="FFFF00"/>
          </a:solid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59401" y="742394"/>
            <a:ext cx="7023685" cy="5667387"/>
          </a:xfrm>
          <a:prstGeom prst="rect">
            <a:avLst/>
          </a:prstGeom>
        </p:spPr>
      </p:pic>
    </p:spTree>
    <p:extLst>
      <p:ext uri="{BB962C8B-B14F-4D97-AF65-F5344CB8AC3E}">
        <p14:creationId xmlns:p14="http://schemas.microsoft.com/office/powerpoint/2010/main" val="2415712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13542"/>
            <a:ext cx="8229600" cy="2511846"/>
          </a:xfrm>
        </p:spPr>
        <p:txBody>
          <a:bodyPr anchor="ctr"/>
          <a:lstStyle/>
          <a:p>
            <a:pPr algn="ctr">
              <a:buNone/>
            </a:pPr>
            <a:r>
              <a:rPr lang="en-US" sz="4000" dirty="0" smtClean="0"/>
              <a:t>http://rutgers.sona-systems.com/</a:t>
            </a:r>
            <a:endParaRPr lang="en-US" sz="4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that you’re signed up….</a:t>
            </a:r>
            <a:endParaRPr lang="en-US" dirty="0"/>
          </a:p>
        </p:txBody>
      </p:sp>
      <p:sp>
        <p:nvSpPr>
          <p:cNvPr id="3" name="Content Placeholder 2"/>
          <p:cNvSpPr>
            <a:spLocks noGrp="1"/>
          </p:cNvSpPr>
          <p:nvPr>
            <p:ph idx="1"/>
          </p:nvPr>
        </p:nvSpPr>
        <p:spPr/>
        <p:txBody>
          <a:bodyPr/>
          <a:lstStyle/>
          <a:p>
            <a:pPr>
              <a:spcAft>
                <a:spcPts val="1200"/>
              </a:spcAft>
            </a:pPr>
            <a:r>
              <a:rPr lang="en-US" sz="2800" dirty="0" smtClean="0"/>
              <a:t>Be there on time!</a:t>
            </a:r>
          </a:p>
          <a:p>
            <a:pPr lvl="1">
              <a:spcAft>
                <a:spcPts val="1200"/>
              </a:spcAft>
            </a:pPr>
            <a:r>
              <a:rPr lang="en-US" sz="2400" dirty="0" smtClean="0"/>
              <a:t>Researchers are only required to wait 10 minutes before marking you as a no-show</a:t>
            </a:r>
          </a:p>
          <a:p>
            <a:pPr>
              <a:spcAft>
                <a:spcPts val="1200"/>
              </a:spcAft>
            </a:pPr>
            <a:r>
              <a:rPr lang="en-US" sz="2800" dirty="0" smtClean="0"/>
              <a:t>Know where you’re going and how to get there</a:t>
            </a:r>
          </a:p>
          <a:p>
            <a:pPr lvl="1">
              <a:spcAft>
                <a:spcPts val="1200"/>
              </a:spcAft>
            </a:pPr>
            <a:r>
              <a:rPr lang="en-US" sz="2400" dirty="0" smtClean="0"/>
              <a:t>Studies on Smith Hall 4</a:t>
            </a:r>
            <a:r>
              <a:rPr lang="en-US" sz="2400" baseline="30000" dirty="0" smtClean="0"/>
              <a:t>th</a:t>
            </a:r>
            <a:r>
              <a:rPr lang="en-US" sz="2400" dirty="0" smtClean="0"/>
              <a:t> floor give phone numbers for a reason!</a:t>
            </a:r>
          </a:p>
          <a:p>
            <a:pPr>
              <a:spcAft>
                <a:spcPts val="1200"/>
              </a:spcAft>
            </a:pPr>
            <a:r>
              <a:rPr lang="en-US" sz="2800" dirty="0" smtClean="0"/>
              <a:t>If you need to cancel, please do it in advance</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“My Schedule/Credits”</a:t>
            </a:r>
            <a:endParaRPr lang="en-US" b="1" i="1" dirty="0"/>
          </a:p>
        </p:txBody>
      </p:sp>
      <p:sp>
        <p:nvSpPr>
          <p:cNvPr id="6" name="Right Arrow 5"/>
          <p:cNvSpPr/>
          <p:nvPr/>
        </p:nvSpPr>
        <p:spPr>
          <a:xfrm>
            <a:off x="676212" y="4109951"/>
            <a:ext cx="616705" cy="301840"/>
          </a:xfrm>
          <a:prstGeom prst="rightArrow">
            <a:avLst/>
          </a:prstGeom>
          <a:solidFill>
            <a:srgbClr val="FFFF00"/>
          </a:solid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7" name="Right Arrow 6"/>
          <p:cNvSpPr/>
          <p:nvPr/>
        </p:nvSpPr>
        <p:spPr>
          <a:xfrm>
            <a:off x="677691" y="5537054"/>
            <a:ext cx="616705" cy="301840"/>
          </a:xfrm>
          <a:prstGeom prst="rightArrow">
            <a:avLst/>
          </a:prstGeom>
          <a:solidFill>
            <a:srgbClr val="FFFF00"/>
          </a:solid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1334112" y="1393472"/>
            <a:ext cx="6438473" cy="5208404"/>
          </a:xfrm>
          <a:prstGeom prst="rect">
            <a:avLst/>
          </a:prstGeom>
        </p:spPr>
      </p:pic>
      <p:sp>
        <p:nvSpPr>
          <p:cNvPr id="5" name="Rectangle 4"/>
          <p:cNvSpPr/>
          <p:nvPr/>
        </p:nvSpPr>
        <p:spPr>
          <a:xfrm>
            <a:off x="2006481" y="1900101"/>
            <a:ext cx="949910" cy="239695"/>
          </a:xfrm>
          <a:prstGeom prst="rect">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How do I cancel a time slot?</a:t>
            </a:r>
            <a:endParaRPr lang="en-US" b="1" i="1" dirty="0"/>
          </a:p>
        </p:txBody>
      </p:sp>
      <p:sp>
        <p:nvSpPr>
          <p:cNvPr id="11" name="TextBox 10"/>
          <p:cNvSpPr txBox="1"/>
          <p:nvPr/>
        </p:nvSpPr>
        <p:spPr>
          <a:xfrm>
            <a:off x="28071" y="3640800"/>
            <a:ext cx="1594210"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t>Click to view researcher contact information</a:t>
            </a:r>
            <a:endParaRPr lang="en-US" sz="1400" dirty="0"/>
          </a:p>
        </p:txBody>
      </p:sp>
      <p:pic>
        <p:nvPicPr>
          <p:cNvPr id="12" name="Picture 11"/>
          <p:cNvPicPr>
            <a:picLocks noChangeAspect="1"/>
          </p:cNvPicPr>
          <p:nvPr/>
        </p:nvPicPr>
        <p:blipFill>
          <a:blip r:embed="rId3"/>
          <a:stretch>
            <a:fillRect/>
          </a:stretch>
        </p:blipFill>
        <p:spPr>
          <a:xfrm>
            <a:off x="1302093" y="1297424"/>
            <a:ext cx="6438473" cy="5208404"/>
          </a:xfrm>
          <a:prstGeom prst="rect">
            <a:avLst/>
          </a:prstGeom>
        </p:spPr>
      </p:pic>
      <p:sp>
        <p:nvSpPr>
          <p:cNvPr id="6" name="Rectangle 5"/>
          <p:cNvSpPr/>
          <p:nvPr/>
        </p:nvSpPr>
        <p:spPr>
          <a:xfrm>
            <a:off x="2059867" y="1829611"/>
            <a:ext cx="800467" cy="208713"/>
          </a:xfrm>
          <a:prstGeom prst="rect">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rot="10800000">
            <a:off x="7583607" y="3941618"/>
            <a:ext cx="616705" cy="301840"/>
          </a:xfrm>
          <a:prstGeom prst="rightArrow">
            <a:avLst/>
          </a:prstGeom>
          <a:solidFill>
            <a:srgbClr val="FFFF00"/>
          </a:solid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9" name="TextBox 8"/>
          <p:cNvSpPr txBox="1"/>
          <p:nvPr/>
        </p:nvSpPr>
        <p:spPr>
          <a:xfrm>
            <a:off x="5112315" y="4503520"/>
            <a:ext cx="3820895"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smtClean="0"/>
              <a:t>Out of courtesy to our researchers, please make every effort to cancel your appointment in advance.</a:t>
            </a:r>
            <a:endParaRPr lang="en-US" sz="1600" dirty="0"/>
          </a:p>
        </p:txBody>
      </p:sp>
      <p:sp>
        <p:nvSpPr>
          <p:cNvPr id="8" name="Right Arrow 7"/>
          <p:cNvSpPr/>
          <p:nvPr/>
        </p:nvSpPr>
        <p:spPr>
          <a:xfrm>
            <a:off x="808879" y="4055421"/>
            <a:ext cx="616705" cy="301840"/>
          </a:xfrm>
          <a:prstGeom prst="rightArrow">
            <a:avLst/>
          </a:prstGeom>
          <a:solidFill>
            <a:srgbClr val="FFFF00"/>
          </a:solid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7968"/>
            <a:ext cx="8229600" cy="790113"/>
          </a:xfrm>
        </p:spPr>
        <p:txBody>
          <a:bodyPr/>
          <a:lstStyle/>
          <a:p>
            <a:r>
              <a:rPr lang="en-US" b="1" i="1" dirty="0" smtClean="0"/>
              <a:t>What if the researcher cancels or does not show up for the study?</a:t>
            </a:r>
            <a:endParaRPr lang="en-US" dirty="0"/>
          </a:p>
        </p:txBody>
      </p:sp>
      <p:sp>
        <p:nvSpPr>
          <p:cNvPr id="3" name="Content Placeholder 2"/>
          <p:cNvSpPr>
            <a:spLocks noGrp="1"/>
          </p:cNvSpPr>
          <p:nvPr>
            <p:ph idx="1"/>
          </p:nvPr>
        </p:nvSpPr>
        <p:spPr>
          <a:xfrm>
            <a:off x="457200" y="1808090"/>
            <a:ext cx="8229600" cy="4533900"/>
          </a:xfrm>
        </p:spPr>
        <p:txBody>
          <a:bodyPr/>
          <a:lstStyle/>
          <a:p>
            <a:pPr>
              <a:spcAft>
                <a:spcPts val="1200"/>
              </a:spcAft>
            </a:pPr>
            <a:r>
              <a:rPr lang="en-US" sz="1800" dirty="0" smtClean="0"/>
              <a:t>If you receive a cancellation e-mail </a:t>
            </a:r>
            <a:r>
              <a:rPr lang="en-US" sz="1800" b="1" i="1" dirty="0" smtClean="0"/>
              <a:t>24 hours or more</a:t>
            </a:r>
            <a:r>
              <a:rPr lang="en-US" sz="1800" dirty="0" smtClean="0"/>
              <a:t> before the scheduled appointment, no points are rewarded to you. </a:t>
            </a:r>
          </a:p>
          <a:p>
            <a:pPr>
              <a:spcAft>
                <a:spcPts val="1200"/>
              </a:spcAft>
            </a:pPr>
            <a:r>
              <a:rPr lang="en-US" sz="1800" dirty="0" smtClean="0"/>
              <a:t>If the researcher cancels the appointment via e-mail with </a:t>
            </a:r>
            <a:r>
              <a:rPr lang="en-US" sz="1800" b="1" i="1" dirty="0" smtClean="0"/>
              <a:t>less than 24 hours notice</a:t>
            </a:r>
            <a:r>
              <a:rPr lang="en-US" sz="1800" dirty="0" smtClean="0"/>
              <a:t>, you are entitled to </a:t>
            </a:r>
            <a:r>
              <a:rPr lang="en-US" sz="1800" b="1" dirty="0" smtClean="0"/>
              <a:t>1 R-Point</a:t>
            </a:r>
            <a:r>
              <a:rPr lang="en-US" sz="1800" dirty="0" smtClean="0"/>
              <a:t>, regardless of the number of points the study is worth. </a:t>
            </a:r>
          </a:p>
          <a:p>
            <a:pPr lvl="1">
              <a:spcAft>
                <a:spcPts val="1200"/>
              </a:spcAft>
            </a:pPr>
            <a:r>
              <a:rPr lang="en-US" sz="1400" dirty="0" smtClean="0"/>
              <a:t>If the researcher cancels the </a:t>
            </a:r>
            <a:r>
              <a:rPr lang="en-US" sz="1400" b="1" i="1" dirty="0" smtClean="0"/>
              <a:t>final slot </a:t>
            </a:r>
            <a:r>
              <a:rPr lang="en-US" sz="1400" dirty="0" smtClean="0"/>
              <a:t>in a </a:t>
            </a:r>
            <a:r>
              <a:rPr lang="en-US" sz="1400" b="1" i="1" dirty="0" smtClean="0"/>
              <a:t>multi-part study </a:t>
            </a:r>
            <a:r>
              <a:rPr lang="en-US" sz="1400" dirty="0" smtClean="0"/>
              <a:t>via e-mail with </a:t>
            </a:r>
            <a:r>
              <a:rPr lang="en-US" sz="1400" b="1" i="1" dirty="0" smtClean="0"/>
              <a:t>less than 24 hours notice</a:t>
            </a:r>
            <a:r>
              <a:rPr lang="en-US" sz="1400" dirty="0" smtClean="0"/>
              <a:t>, you are entitled to </a:t>
            </a:r>
            <a:r>
              <a:rPr lang="en-US" sz="1400" b="1" i="1" dirty="0" smtClean="0"/>
              <a:t>all points</a:t>
            </a:r>
            <a:r>
              <a:rPr lang="en-US" sz="1400" dirty="0" smtClean="0"/>
              <a:t>. </a:t>
            </a:r>
          </a:p>
          <a:p>
            <a:pPr>
              <a:spcAft>
                <a:spcPts val="1200"/>
              </a:spcAft>
            </a:pPr>
            <a:r>
              <a:rPr lang="en-US" sz="1800" dirty="0" smtClean="0"/>
              <a:t>Please check your e-mail the day of your appointment for cancellations.</a:t>
            </a:r>
          </a:p>
          <a:p>
            <a:pPr>
              <a:spcAft>
                <a:spcPts val="1200"/>
              </a:spcAft>
            </a:pPr>
            <a:r>
              <a:rPr lang="en-US" sz="1800" dirty="0" smtClean="0"/>
              <a:t> If the researcher has not cancelled and fails to show at the designated time, you are entitled to all of the R-Points for that study. If researchers are not present within 10 minutes of start time, please contact the subject pool coordinator at </a:t>
            </a:r>
            <a:r>
              <a:rPr lang="en-US" sz="1800" b="1" i="1" dirty="0" smtClean="0"/>
              <a:t>RutgersRpoints@psychology.rutgers.edu</a:t>
            </a:r>
            <a:endParaRPr lang="en-US" sz="18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5622"/>
            <a:ext cx="8229600" cy="592015"/>
          </a:xfrm>
        </p:spPr>
        <p:txBody>
          <a:bodyPr/>
          <a:lstStyle/>
          <a:p>
            <a:r>
              <a:rPr lang="en-US" b="1" i="1" dirty="0" smtClean="0"/>
              <a:t>What if I am under 18? </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spcAft>
                <a:spcPts val="1200"/>
              </a:spcAft>
            </a:pPr>
            <a:r>
              <a:rPr lang="en-US" sz="2000" dirty="0" smtClean="0"/>
              <a:t>Students who are under the age of 18 are </a:t>
            </a:r>
            <a:r>
              <a:rPr lang="en-US" sz="2000" b="1" i="1" dirty="0" smtClean="0"/>
              <a:t>excluded</a:t>
            </a:r>
            <a:r>
              <a:rPr lang="en-US" sz="2000" dirty="0" smtClean="0"/>
              <a:t> from the subject pool. </a:t>
            </a:r>
          </a:p>
          <a:p>
            <a:pPr>
              <a:spcAft>
                <a:spcPts val="1200"/>
              </a:spcAft>
            </a:pPr>
            <a:r>
              <a:rPr lang="en-US" sz="2000" dirty="0" smtClean="0"/>
              <a:t>Do not create a </a:t>
            </a:r>
            <a:r>
              <a:rPr lang="en-US" sz="2000" dirty="0" err="1" smtClean="0"/>
              <a:t>Sona</a:t>
            </a:r>
            <a:r>
              <a:rPr lang="en-US" sz="2000" dirty="0" smtClean="0"/>
              <a:t> account!</a:t>
            </a:r>
          </a:p>
          <a:p>
            <a:pPr>
              <a:spcAft>
                <a:spcPts val="1200"/>
              </a:spcAft>
            </a:pPr>
            <a:r>
              <a:rPr lang="en-US" sz="2000" dirty="0" smtClean="0"/>
              <a:t>Underage students may write 1-page summaries of </a:t>
            </a:r>
            <a:r>
              <a:rPr lang="en-US" sz="2000" b="1" dirty="0" smtClean="0"/>
              <a:t>peer-reviewed journal</a:t>
            </a:r>
            <a:r>
              <a:rPr lang="en-US" sz="2000" dirty="0" smtClean="0"/>
              <a:t> articles in psychology. </a:t>
            </a:r>
          </a:p>
          <a:p>
            <a:pPr>
              <a:spcAft>
                <a:spcPts val="1200"/>
              </a:spcAft>
            </a:pPr>
            <a:r>
              <a:rPr lang="en-US" sz="2000" dirty="0"/>
              <a:t>Underage students </a:t>
            </a:r>
            <a:r>
              <a:rPr lang="en-US" sz="2000" b="1" i="1" u="sng" dirty="0"/>
              <a:t>MUST</a:t>
            </a:r>
            <a:r>
              <a:rPr lang="en-US" sz="2000" dirty="0"/>
              <a:t> submit an </a:t>
            </a:r>
            <a:r>
              <a:rPr lang="en-US" sz="2000" b="1" dirty="0"/>
              <a:t>experiment waiver form </a:t>
            </a:r>
            <a:r>
              <a:rPr lang="en-US" sz="2000" dirty="0"/>
              <a:t>and provide proof of age to the subject pool coordinator, their professor, or their graduate student TA. </a:t>
            </a:r>
          </a:p>
          <a:p>
            <a:pPr>
              <a:spcAft>
                <a:spcPts val="1200"/>
              </a:spcAft>
            </a:pPr>
            <a:r>
              <a:rPr lang="en-US" sz="2000" dirty="0" smtClean="0"/>
              <a:t>Experiment waiver forms are available by request via e-mail from the subject pool coordinator. </a:t>
            </a:r>
            <a:r>
              <a:rPr lang="en-US" sz="2000" b="1" dirty="0" smtClean="0"/>
              <a:t>If you are an underage student and you do participate in research via </a:t>
            </a:r>
            <a:r>
              <a:rPr lang="en-US" sz="2000" b="1" dirty="0" err="1" smtClean="0"/>
              <a:t>Sona</a:t>
            </a:r>
            <a:r>
              <a:rPr lang="en-US" sz="2000" b="1" dirty="0" smtClean="0"/>
              <a:t>, you will receive NO R-POINTS</a:t>
            </a:r>
            <a:r>
              <a:rPr lang="en-US" sz="2000" dirty="0" smtClean="0"/>
              <a:t>. If you create a </a:t>
            </a:r>
            <a:r>
              <a:rPr lang="en-US" sz="2000" dirty="0" err="1" smtClean="0"/>
              <a:t>Sona</a:t>
            </a:r>
            <a:r>
              <a:rPr lang="en-US" sz="2000" dirty="0" smtClean="0"/>
              <a:t> account, it will be deleted!</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What happens when I turn 18?</a:t>
            </a:r>
            <a:endParaRPr lang="en-US" b="1" i="1" dirty="0"/>
          </a:p>
        </p:txBody>
      </p:sp>
      <p:sp>
        <p:nvSpPr>
          <p:cNvPr id="3" name="Content Placeholder 2"/>
          <p:cNvSpPr>
            <a:spLocks noGrp="1"/>
          </p:cNvSpPr>
          <p:nvPr>
            <p:ph idx="1"/>
          </p:nvPr>
        </p:nvSpPr>
        <p:spPr/>
        <p:txBody>
          <a:bodyPr/>
          <a:lstStyle/>
          <a:p>
            <a:r>
              <a:rPr lang="en-US" dirty="0" smtClean="0"/>
              <a:t>Students who turn 18 during the semester will have two options:</a:t>
            </a:r>
          </a:p>
          <a:p>
            <a:pPr lvl="1"/>
            <a:r>
              <a:rPr lang="en-US" dirty="0" smtClean="0"/>
              <a:t>Students may fill out the underage waiver form and complete the alternate assignments</a:t>
            </a:r>
            <a:br>
              <a:rPr lang="en-US" dirty="0" smtClean="0"/>
            </a:br>
            <a:endParaRPr lang="en-US" dirty="0" smtClean="0"/>
          </a:p>
          <a:p>
            <a:pPr lvl="1"/>
            <a:r>
              <a:rPr lang="en-US" dirty="0" smtClean="0"/>
              <a:t>Students may choose not to fill out the underage waiver form and instead participate in research upon turning 18.</a:t>
            </a:r>
          </a:p>
          <a:p>
            <a:r>
              <a:rPr lang="en-US" dirty="0" smtClean="0"/>
              <a:t>If students turn in an underage waiver form, they will </a:t>
            </a:r>
            <a:r>
              <a:rPr lang="en-US" b="1" dirty="0" smtClean="0"/>
              <a:t>not</a:t>
            </a:r>
            <a:r>
              <a:rPr lang="en-US" dirty="0" smtClean="0"/>
              <a:t> have the option to participate in research for that semester. </a:t>
            </a:r>
            <a:br>
              <a:rPr lang="en-US" dirty="0" smtClean="0"/>
            </a:br>
            <a:endParaRPr lang="en-US" dirty="0" smtClean="0"/>
          </a:p>
          <a:p>
            <a:pPr lvl="0"/>
            <a:r>
              <a:rPr lang="en-US" dirty="0">
                <a:solidFill>
                  <a:srgbClr val="000000"/>
                </a:solidFill>
              </a:rPr>
              <a:t>If students </a:t>
            </a:r>
            <a:r>
              <a:rPr lang="en-US" dirty="0" smtClean="0">
                <a:solidFill>
                  <a:srgbClr val="000000"/>
                </a:solidFill>
              </a:rPr>
              <a:t>do not turn </a:t>
            </a:r>
            <a:r>
              <a:rPr lang="en-US" dirty="0">
                <a:solidFill>
                  <a:srgbClr val="000000"/>
                </a:solidFill>
              </a:rPr>
              <a:t>in an underage waiver form, they will </a:t>
            </a:r>
            <a:r>
              <a:rPr lang="en-US" b="1" dirty="0">
                <a:solidFill>
                  <a:srgbClr val="000000"/>
                </a:solidFill>
              </a:rPr>
              <a:t>not</a:t>
            </a:r>
            <a:r>
              <a:rPr lang="en-US" dirty="0">
                <a:solidFill>
                  <a:srgbClr val="000000"/>
                </a:solidFill>
              </a:rPr>
              <a:t> have the option to </a:t>
            </a:r>
            <a:r>
              <a:rPr lang="en-US" dirty="0" smtClean="0">
                <a:solidFill>
                  <a:srgbClr val="000000"/>
                </a:solidFill>
              </a:rPr>
              <a:t>complete the alternate assignment. </a:t>
            </a:r>
            <a:endParaRPr lang="en-US" dirty="0">
              <a:solidFill>
                <a:srgbClr val="000000"/>
              </a:solidFill>
            </a:endParaRPr>
          </a:p>
        </p:txBody>
      </p:sp>
    </p:spTree>
    <p:extLst>
      <p:ext uri="{BB962C8B-B14F-4D97-AF65-F5344CB8AC3E}">
        <p14:creationId xmlns:p14="http://schemas.microsoft.com/office/powerpoint/2010/main" val="2268947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turn in your waiver forms</a:t>
            </a:r>
          </a:p>
        </p:txBody>
      </p:sp>
      <p:sp>
        <p:nvSpPr>
          <p:cNvPr id="3" name="Content Placeholder 2"/>
          <p:cNvSpPr>
            <a:spLocks noGrp="1"/>
          </p:cNvSpPr>
          <p:nvPr>
            <p:ph idx="1"/>
          </p:nvPr>
        </p:nvSpPr>
        <p:spPr/>
        <p:txBody>
          <a:bodyPr/>
          <a:lstStyle/>
          <a:p>
            <a:r>
              <a:rPr lang="en-US" dirty="0" smtClean="0"/>
              <a:t>Email </a:t>
            </a:r>
            <a:r>
              <a:rPr lang="en-US" b="1" dirty="0" smtClean="0"/>
              <a:t>rutgersrpoints@psychology.rutgers.edu</a:t>
            </a:r>
            <a:r>
              <a:rPr lang="en-US" dirty="0" smtClean="0"/>
              <a:t> </a:t>
            </a:r>
            <a:r>
              <a:rPr lang="en-US" dirty="0"/>
              <a:t>to arrange a time and place to check id (Drivers license, passport, state issued id, </a:t>
            </a:r>
            <a:r>
              <a:rPr lang="en-US" dirty="0" err="1"/>
              <a:t>etc</a:t>
            </a:r>
            <a:r>
              <a:rPr lang="en-US" dirty="0"/>
              <a:t>) and submit waiver. </a:t>
            </a:r>
            <a:endParaRPr lang="en-US" dirty="0" smtClean="0"/>
          </a:p>
          <a:p>
            <a:endParaRPr lang="en-US" dirty="0"/>
          </a:p>
          <a:p>
            <a:r>
              <a:rPr lang="en-US" dirty="0" smtClean="0"/>
              <a:t>You may also drop the waiver off in the R points coordinator mailbox (Smith Hall 301).</a:t>
            </a:r>
            <a:endParaRPr lang="en-US" dirty="0"/>
          </a:p>
          <a:p>
            <a:endParaRPr lang="en-US" dirty="0"/>
          </a:p>
        </p:txBody>
      </p:sp>
    </p:spTree>
    <p:extLst>
      <p:ext uri="{BB962C8B-B14F-4D97-AF65-F5344CB8AC3E}">
        <p14:creationId xmlns:p14="http://schemas.microsoft.com/office/powerpoint/2010/main" val="1533037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Frequently encountered issues</a:t>
            </a:r>
            <a:endParaRPr lang="en-US" b="1" i="1" dirty="0"/>
          </a:p>
        </p:txBody>
      </p:sp>
      <p:sp>
        <p:nvSpPr>
          <p:cNvPr id="3" name="Content Placeholder 2"/>
          <p:cNvSpPr>
            <a:spLocks noGrp="1"/>
          </p:cNvSpPr>
          <p:nvPr>
            <p:ph idx="1"/>
          </p:nvPr>
        </p:nvSpPr>
        <p:spPr>
          <a:xfrm>
            <a:off x="457200" y="1452976"/>
            <a:ext cx="8229600" cy="4533900"/>
          </a:xfrm>
        </p:spPr>
        <p:txBody>
          <a:bodyPr/>
          <a:lstStyle/>
          <a:p>
            <a:pPr>
              <a:spcAft>
                <a:spcPts val="1200"/>
              </a:spcAft>
            </a:pPr>
            <a:r>
              <a:rPr lang="en-US" dirty="0" smtClean="0"/>
              <a:t>Free-for-All </a:t>
            </a:r>
          </a:p>
          <a:p>
            <a:pPr lvl="1">
              <a:spcAft>
                <a:spcPts val="1200"/>
              </a:spcAft>
            </a:pPr>
            <a:r>
              <a:rPr lang="en-US" dirty="0" smtClean="0"/>
              <a:t>Extra credit students are locked out from participating until free-for-all begins. This gives 101 and 102 students the opportunity to fulfill their requirements before the competition for openings becomes greater. Free-for-all generally begins mid semester.</a:t>
            </a:r>
          </a:p>
          <a:p>
            <a:pPr>
              <a:spcAft>
                <a:spcPts val="1200"/>
              </a:spcAft>
            </a:pPr>
            <a:r>
              <a:rPr lang="en-US" dirty="0" smtClean="0"/>
              <a:t>Timeslots fill up quickly</a:t>
            </a:r>
          </a:p>
          <a:p>
            <a:pPr lvl="1">
              <a:spcAft>
                <a:spcPts val="1200"/>
              </a:spcAft>
            </a:pPr>
            <a:r>
              <a:rPr lang="en-US" dirty="0" smtClean="0"/>
              <a:t>You may not find timeslots that work for you every time you sign in. Check back frequently to find ones that work for you. Researchers will be posting more as the semester goes on, so the more you check the better your options will be.</a:t>
            </a:r>
          </a:p>
          <a:p>
            <a:pPr>
              <a:spcAft>
                <a:spcPts val="1200"/>
              </a:spcAft>
            </a:pPr>
            <a:r>
              <a:rPr lang="en-US" dirty="0" smtClean="0"/>
              <a:t>Don’t wait until the last minute</a:t>
            </a:r>
          </a:p>
          <a:p>
            <a:pPr lvl="1">
              <a:spcAft>
                <a:spcPts val="1200"/>
              </a:spcAft>
            </a:pPr>
            <a:r>
              <a:rPr lang="en-US" dirty="0" smtClean="0"/>
              <a:t>Again, slots fill quickly and more people are in the system by the end of the semester. When free-for-all begins, try to schedule your appointments as quickly as possible.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Hints and suggestions</a:t>
            </a:r>
            <a:endParaRPr lang="en-US" b="1" i="1" dirty="0"/>
          </a:p>
        </p:txBody>
      </p:sp>
      <p:sp>
        <p:nvSpPr>
          <p:cNvPr id="3" name="Content Placeholder 2"/>
          <p:cNvSpPr>
            <a:spLocks noGrp="1"/>
          </p:cNvSpPr>
          <p:nvPr>
            <p:ph idx="1"/>
          </p:nvPr>
        </p:nvSpPr>
        <p:spPr>
          <a:xfrm>
            <a:off x="457200" y="1656204"/>
            <a:ext cx="8229600" cy="5009002"/>
          </a:xfrm>
        </p:spPr>
        <p:txBody>
          <a:bodyPr/>
          <a:lstStyle/>
          <a:p>
            <a:pPr>
              <a:spcAft>
                <a:spcPts val="1200"/>
              </a:spcAft>
            </a:pPr>
            <a:r>
              <a:rPr lang="en-US" dirty="0" smtClean="0"/>
              <a:t>Take the prescreening survey first!</a:t>
            </a:r>
          </a:p>
          <a:p>
            <a:pPr lvl="1">
              <a:spcAft>
                <a:spcPts val="1200"/>
              </a:spcAft>
            </a:pPr>
            <a:r>
              <a:rPr lang="en-US" dirty="0" smtClean="0"/>
              <a:t>It’s online, takes less than 60 minutes, and awards two points. </a:t>
            </a:r>
          </a:p>
          <a:p>
            <a:pPr lvl="1">
              <a:spcAft>
                <a:spcPts val="1200"/>
              </a:spcAft>
            </a:pPr>
            <a:r>
              <a:rPr lang="en-US" dirty="0" smtClean="0"/>
              <a:t>Make sure you have time to complete it!</a:t>
            </a:r>
          </a:p>
          <a:p>
            <a:pPr>
              <a:spcAft>
                <a:spcPts val="1200"/>
              </a:spcAft>
            </a:pPr>
            <a:r>
              <a:rPr lang="en-US" dirty="0" smtClean="0"/>
              <a:t>If you are unsure where to go for a study, look up the researcher’s contact info and ask for directions. </a:t>
            </a:r>
          </a:p>
          <a:p>
            <a:pPr>
              <a:spcAft>
                <a:spcPts val="1200"/>
              </a:spcAft>
            </a:pPr>
            <a:r>
              <a:rPr lang="en-US" dirty="0" smtClean="0"/>
              <a:t>If your appointment is on the 4th floor of Smith Hall, remember to dial the number listed in the study info. If you follow someone through the locked door, you won’t know where to go, and the labs are all locked.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5014"/>
            <a:ext cx="8229600" cy="4061558"/>
          </a:xfrm>
        </p:spPr>
        <p:txBody>
          <a:bodyPr/>
          <a:lstStyle/>
          <a:p>
            <a:pPr algn="ctr">
              <a:buNone/>
            </a:pPr>
            <a:endParaRPr lang="en-US" dirty="0" smtClean="0"/>
          </a:p>
          <a:p>
            <a:pPr algn="ctr">
              <a:buNone/>
            </a:pPr>
            <a:endParaRPr lang="en-US" dirty="0" smtClean="0"/>
          </a:p>
          <a:p>
            <a:pPr algn="ctr">
              <a:buNone/>
            </a:pPr>
            <a:endParaRPr lang="en-US" sz="3200" dirty="0" smtClean="0"/>
          </a:p>
          <a:p>
            <a:pPr algn="ctr">
              <a:buNone/>
            </a:pPr>
            <a:endParaRPr lang="en-US" sz="3200" dirty="0" smtClean="0"/>
          </a:p>
          <a:p>
            <a:pPr algn="ctr">
              <a:buNone/>
            </a:pPr>
            <a:endParaRPr lang="en-US" sz="3200" dirty="0" smtClean="0"/>
          </a:p>
          <a:p>
            <a:pPr algn="ctr">
              <a:buNone/>
            </a:pPr>
            <a:r>
              <a:rPr lang="en-US" sz="3200" dirty="0" smtClean="0"/>
              <a:t>Ahmet </a:t>
            </a:r>
            <a:r>
              <a:rPr lang="en-US" sz="3200" dirty="0" err="1" smtClean="0"/>
              <a:t>Ceceli</a:t>
            </a:r>
            <a:endParaRPr lang="en-US" sz="3200" dirty="0" smtClean="0"/>
          </a:p>
          <a:p>
            <a:pPr algn="ctr">
              <a:buNone/>
            </a:pPr>
            <a:r>
              <a:rPr lang="en-US" sz="3200" dirty="0" smtClean="0"/>
              <a:t>R-points Coordinator</a:t>
            </a:r>
          </a:p>
          <a:p>
            <a:pPr algn="ctr">
              <a:buNone/>
            </a:pPr>
            <a:r>
              <a:rPr lang="en-US" sz="3200" dirty="0" smtClean="0">
                <a:hlinkClick r:id="rId2"/>
              </a:rPr>
              <a:t>RutgersRpoints@psychology.rutgers.edu</a:t>
            </a:r>
            <a:endParaRPr lang="en-US" sz="3200" dirty="0" smtClean="0"/>
          </a:p>
        </p:txBody>
      </p:sp>
      <p:pic>
        <p:nvPicPr>
          <p:cNvPr id="34819" name="Picture 3" descr="C:\Users\Samantha\Pictures\Microsoft Clip Organizer\00431548.png"/>
          <p:cNvPicPr>
            <a:picLocks noChangeAspect="1" noChangeArrowheads="1"/>
          </p:cNvPicPr>
          <p:nvPr/>
        </p:nvPicPr>
        <p:blipFill>
          <a:blip r:embed="rId3"/>
          <a:srcRect/>
          <a:stretch>
            <a:fillRect/>
          </a:stretch>
        </p:blipFill>
        <p:spPr bwMode="auto">
          <a:xfrm>
            <a:off x="3418126" y="920054"/>
            <a:ext cx="2285714" cy="2285714"/>
          </a:xfrm>
          <a:prstGeom prst="rect">
            <a:avLst/>
          </a:prstGeom>
          <a:noFill/>
        </p:spPr>
      </p:pic>
      <p:sp>
        <p:nvSpPr>
          <p:cNvPr id="4" name="Content Placeholder 2"/>
          <p:cNvSpPr txBox="1">
            <a:spLocks/>
          </p:cNvSpPr>
          <p:nvPr/>
        </p:nvSpPr>
        <p:spPr bwMode="auto">
          <a:xfrm>
            <a:off x="391099" y="5166910"/>
            <a:ext cx="8229600" cy="16910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mn-lt"/>
                <a:ea typeface="ＭＳ Ｐゴシック" pitchFamily="-106" charset="-128"/>
                <a:cs typeface="ＭＳ Ｐゴシック" pitchFamily="-106" charset="-128"/>
              </a:rPr>
              <a:t>http://rutgers.sona-systems.com/</a:t>
            </a:r>
            <a:endParaRPr kumimoji="0" lang="en-US" sz="4000" b="0" i="0" u="none" strike="noStrike" kern="0" cap="none" spc="0" normalizeH="0" baseline="0" noProof="0" dirty="0">
              <a:ln>
                <a:noFill/>
              </a:ln>
              <a:solidFill>
                <a:schemeClr val="tx1"/>
              </a:solidFill>
              <a:effectLst/>
              <a:uLnTx/>
              <a:uFillTx/>
              <a:latin typeface="+mn-lt"/>
              <a:ea typeface="ＭＳ Ｐゴシック" pitchFamily="-106" charset="-128"/>
              <a:cs typeface="ＭＳ Ｐゴシック" pitchFamily="-106"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Aft>
                <a:spcPts val="1200"/>
              </a:spcAft>
            </a:pPr>
            <a:r>
              <a:rPr lang="en-US" sz="2800" b="1" dirty="0" smtClean="0"/>
              <a:t>Some courses offer extra credit for r-point completion</a:t>
            </a:r>
            <a:endParaRPr lang="en-US" sz="2800" dirty="0" smtClean="0"/>
          </a:p>
          <a:p>
            <a:pPr lvl="1">
              <a:spcAft>
                <a:spcPts val="1200"/>
              </a:spcAft>
            </a:pPr>
            <a:r>
              <a:rPr lang="en-US" sz="2400" dirty="0" smtClean="0"/>
              <a:t>First-hand experience of the scientific methods of psychology</a:t>
            </a:r>
          </a:p>
          <a:p>
            <a:pPr lvl="1">
              <a:spcAft>
                <a:spcPts val="1200"/>
              </a:spcAft>
            </a:pPr>
            <a:r>
              <a:rPr lang="en-US" sz="2400" dirty="0" smtClean="0"/>
              <a:t>Valuable data for our researchers!</a:t>
            </a:r>
          </a:p>
          <a:p>
            <a:endParaRPr lang="en-US" sz="2800" dirty="0" smtClean="0"/>
          </a:p>
        </p:txBody>
      </p:sp>
      <p:pic>
        <p:nvPicPr>
          <p:cNvPr id="1026" name="Picture 2" descr="C:\Documents and Settings\decision06\Local Settings\Temporary Internet Files\Content.IE5\9PZOUADN\MC900294935[1].wmf"/>
          <p:cNvPicPr>
            <a:picLocks noChangeAspect="1" noChangeArrowheads="1"/>
          </p:cNvPicPr>
          <p:nvPr/>
        </p:nvPicPr>
        <p:blipFill>
          <a:blip r:embed="rId2"/>
          <a:srcRect/>
          <a:stretch>
            <a:fillRect/>
          </a:stretch>
        </p:blipFill>
        <p:spPr bwMode="auto">
          <a:xfrm>
            <a:off x="7333488" y="5047488"/>
            <a:ext cx="1810512" cy="181051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448573" y="920151"/>
            <a:ext cx="8229600" cy="4533900"/>
          </a:xfrm>
        </p:spPr>
        <p:txBody>
          <a:bodyPr/>
          <a:lstStyle/>
          <a:p>
            <a:pPr>
              <a:spcAft>
                <a:spcPts val="1200"/>
              </a:spcAft>
            </a:pPr>
            <a:r>
              <a:rPr lang="en-US" sz="2800" dirty="0" smtClean="0"/>
              <a:t>In exchange for participating in research studies, students earn </a:t>
            </a:r>
            <a:r>
              <a:rPr lang="en-US" sz="2800" b="1" dirty="0" smtClean="0"/>
              <a:t>“R-Points”</a:t>
            </a:r>
          </a:p>
          <a:p>
            <a:pPr>
              <a:spcAft>
                <a:spcPts val="1200"/>
              </a:spcAft>
            </a:pPr>
            <a:r>
              <a:rPr lang="en-US" sz="2800" b="1" dirty="0" smtClean="0"/>
              <a:t>R point deadline: Dec 12</a:t>
            </a:r>
            <a:r>
              <a:rPr lang="en-US" sz="2800" b="1" baseline="30000" dirty="0" smtClean="0"/>
              <a:t>th</a:t>
            </a:r>
            <a:r>
              <a:rPr lang="en-US" sz="2800" b="1" dirty="0" smtClean="0"/>
              <a:t>, 2018, 5pm.</a:t>
            </a:r>
          </a:p>
          <a:p>
            <a:pPr lvl="1">
              <a:spcAft>
                <a:spcPts val="1200"/>
              </a:spcAft>
            </a:pPr>
            <a:r>
              <a:rPr lang="en-US" sz="2400" b="1" dirty="0" smtClean="0"/>
              <a:t>ALL R POINT RELATED WORK MUST BE SUBMITTED BY ABOVE DATE/TIME!</a:t>
            </a:r>
          </a:p>
          <a:p>
            <a:pPr>
              <a:spcAft>
                <a:spcPts val="1200"/>
              </a:spcAft>
            </a:pPr>
            <a:r>
              <a:rPr lang="en-US" sz="2800" dirty="0" smtClean="0">
                <a:solidFill>
                  <a:srgbClr val="FF0000"/>
                </a:solidFill>
              </a:rPr>
              <a:t>Underage students (under the age of 18) may </a:t>
            </a:r>
            <a:r>
              <a:rPr lang="en-US" sz="2800" b="1" dirty="0" smtClean="0">
                <a:solidFill>
                  <a:srgbClr val="FF0000"/>
                </a:solidFill>
              </a:rPr>
              <a:t>not</a:t>
            </a:r>
            <a:r>
              <a:rPr lang="en-US" sz="2800" dirty="0" smtClean="0">
                <a:solidFill>
                  <a:srgbClr val="FF0000"/>
                </a:solidFill>
              </a:rPr>
              <a:t> participate in research</a:t>
            </a:r>
          </a:p>
          <a:p>
            <a:pPr lvl="1">
              <a:spcAft>
                <a:spcPts val="1200"/>
              </a:spcAft>
            </a:pPr>
            <a:r>
              <a:rPr lang="en-US" sz="2400" dirty="0" smtClean="0">
                <a:solidFill>
                  <a:srgbClr val="FF0000"/>
                </a:solidFill>
              </a:rPr>
              <a:t>An </a:t>
            </a:r>
            <a:r>
              <a:rPr lang="en-US" sz="2400" b="1" dirty="0" smtClean="0">
                <a:solidFill>
                  <a:srgbClr val="FF0000"/>
                </a:solidFill>
              </a:rPr>
              <a:t>alternate assignment </a:t>
            </a:r>
            <a:r>
              <a:rPr lang="en-US" sz="2400" dirty="0" smtClean="0">
                <a:solidFill>
                  <a:srgbClr val="FF0000"/>
                </a:solidFill>
              </a:rPr>
              <a:t>will apply [only applies to students under the age of 18!]</a:t>
            </a:r>
          </a:p>
          <a:p>
            <a:pPr lvl="1">
              <a:spcAft>
                <a:spcPts val="1200"/>
              </a:spcAft>
            </a:pPr>
            <a:r>
              <a:rPr lang="en-US" sz="2400" dirty="0" smtClean="0">
                <a:solidFill>
                  <a:srgbClr val="FF0000"/>
                </a:solidFill>
              </a:rPr>
              <a:t>Students will have the option to participate in research once they turn 18</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911859" y="2155231"/>
            <a:ext cx="8229600" cy="228166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mj-lt"/>
                <a:ea typeface="ＭＳ Ｐゴシック" pitchFamily="-106" charset="-128"/>
                <a:cs typeface="ＭＳ Ｐゴシック" pitchFamily="-106" charset="-128"/>
              </a:rPr>
              <a:t>Sign up for time slots on the </a:t>
            </a:r>
            <a:r>
              <a:rPr kumimoji="0" lang="en-US" sz="2800" b="1" i="0" u="none" strike="noStrike" kern="0" cap="none" spc="0" normalizeH="0" baseline="0" noProof="0" dirty="0" err="1" smtClean="0">
                <a:ln>
                  <a:noFill/>
                </a:ln>
                <a:solidFill>
                  <a:schemeClr val="tx2"/>
                </a:solidFill>
                <a:effectLst/>
                <a:uLnTx/>
                <a:uFillTx/>
                <a:latin typeface="+mj-lt"/>
                <a:ea typeface="ＭＳ Ｐゴシック" pitchFamily="-106" charset="-128"/>
                <a:cs typeface="ＭＳ Ｐゴシック" pitchFamily="-106" charset="-128"/>
              </a:rPr>
              <a:t>Sona</a:t>
            </a:r>
            <a:r>
              <a:rPr kumimoji="0" lang="en-US" sz="2800" b="1" i="0" u="none" strike="noStrike" kern="0" cap="none" spc="0" normalizeH="0" baseline="0" noProof="0" dirty="0" smtClean="0">
                <a:ln>
                  <a:noFill/>
                </a:ln>
                <a:solidFill>
                  <a:schemeClr val="tx2"/>
                </a:solidFill>
                <a:effectLst/>
                <a:uLnTx/>
                <a:uFillTx/>
                <a:latin typeface="+mj-lt"/>
                <a:ea typeface="ＭＳ Ｐゴシック" pitchFamily="-106" charset="-128"/>
                <a:cs typeface="ＭＳ Ｐゴシック" pitchFamily="-106" charset="-128"/>
              </a:rPr>
              <a:t> System </a:t>
            </a:r>
            <a:r>
              <a:rPr kumimoji="0" lang="en-US" sz="2800" i="0" u="none" strike="noStrike" kern="0" cap="none" spc="0" normalizeH="0" baseline="0" noProof="0" dirty="0" smtClean="0">
                <a:ln>
                  <a:noFill/>
                </a:ln>
                <a:solidFill>
                  <a:schemeClr val="tx2"/>
                </a:solidFill>
                <a:effectLst/>
                <a:uLnTx/>
                <a:uFillTx/>
                <a:latin typeface="+mj-lt"/>
                <a:ea typeface="ＭＳ Ｐゴシック" pitchFamily="-106" charset="-128"/>
                <a:cs typeface="ＭＳ Ｐゴシック" pitchFamily="-106" charset="-128"/>
              </a:rPr>
              <a:t>website</a:t>
            </a:r>
            <a:r>
              <a:rPr kumimoji="0" lang="en-US" sz="2800" b="0" i="0" u="none" strike="noStrike" kern="0" cap="none" spc="0" normalizeH="0" baseline="0" noProof="0" dirty="0" smtClean="0">
                <a:ln>
                  <a:noFill/>
                </a:ln>
                <a:solidFill>
                  <a:schemeClr val="tx2"/>
                </a:solidFill>
                <a:effectLst/>
                <a:uLnTx/>
                <a:uFillTx/>
                <a:latin typeface="+mj-lt"/>
                <a:ea typeface="ＭＳ Ｐゴシック" pitchFamily="-106" charset="-128"/>
                <a:cs typeface="ＭＳ Ｐゴシック" pitchFamily="-106" charset="-128"/>
              </a:rPr>
              <a:t>:</a:t>
            </a:r>
            <a:r>
              <a:rPr kumimoji="0" lang="en-US" sz="2800" b="0" i="0" u="none" strike="noStrike" kern="0" cap="none" spc="0" normalizeH="0" noProof="0" dirty="0" smtClean="0">
                <a:ln>
                  <a:noFill/>
                </a:ln>
                <a:solidFill>
                  <a:schemeClr val="tx2"/>
                </a:solidFill>
                <a:effectLst/>
                <a:uLnTx/>
                <a:uFillTx/>
                <a:latin typeface="+mj-lt"/>
                <a:ea typeface="ＭＳ Ｐゴシック" pitchFamily="-106" charset="-128"/>
                <a:cs typeface="ＭＳ Ｐゴシック" pitchFamily="-106" charset="-128"/>
              </a:rPr>
              <a:t>   </a:t>
            </a:r>
            <a:r>
              <a:rPr lang="en-US" sz="2800" kern="0" dirty="0" smtClean="0">
                <a:ea typeface="ＭＳ Ｐゴシック" pitchFamily="-106" charset="-128"/>
                <a:cs typeface="ＭＳ Ｐゴシック" pitchFamily="-106" charset="-128"/>
              </a:rPr>
              <a:t>http://rutgers.sona-systems.com/</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chemeClr val="tx2"/>
              </a:solidFill>
              <a:effectLst/>
              <a:uLnTx/>
              <a:uFillTx/>
              <a:latin typeface="+mj-lt"/>
              <a:ea typeface="ＭＳ Ｐゴシック" pitchFamily="-106" charset="-128"/>
              <a:cs typeface="ＭＳ Ｐゴシック" pitchFamily="-106"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1" u="none" strike="noStrike" kern="0" cap="none" spc="0" normalizeH="0" baseline="0" noProof="0" dirty="0" smtClean="0">
                <a:ln>
                  <a:noFill/>
                </a:ln>
                <a:solidFill>
                  <a:schemeClr val="tx2"/>
                </a:solidFill>
                <a:effectLst/>
                <a:uLnTx/>
                <a:uFillTx/>
                <a:latin typeface="+mj-lt"/>
                <a:ea typeface="ＭＳ Ｐゴシック" pitchFamily="-106" charset="-128"/>
                <a:cs typeface="ＭＳ Ｐゴシック" pitchFamily="-106" charset="-128"/>
              </a:rPr>
              <a:t/>
            </a:r>
            <a:br>
              <a:rPr kumimoji="0" lang="en-US" sz="2800" b="1" i="1" u="none" strike="noStrike" kern="0" cap="none" spc="0" normalizeH="0" baseline="0" noProof="0" dirty="0" smtClean="0">
                <a:ln>
                  <a:noFill/>
                </a:ln>
                <a:solidFill>
                  <a:schemeClr val="tx2"/>
                </a:solidFill>
                <a:effectLst/>
                <a:uLnTx/>
                <a:uFillTx/>
                <a:latin typeface="+mj-lt"/>
                <a:ea typeface="ＭＳ Ｐゴシック" pitchFamily="-106" charset="-128"/>
                <a:cs typeface="ＭＳ Ｐゴシック" pitchFamily="-106" charset="-128"/>
              </a:rPr>
            </a:br>
            <a:endParaRPr kumimoji="0" lang="en-US" sz="2800" b="0" i="0" u="none" strike="noStrike" kern="0" cap="none" spc="0" normalizeH="0" baseline="0" noProof="0" dirty="0">
              <a:ln>
                <a:noFill/>
              </a:ln>
              <a:solidFill>
                <a:schemeClr val="tx2"/>
              </a:solidFill>
              <a:effectLst/>
              <a:uLnTx/>
              <a:uFillTx/>
              <a:latin typeface="+mj-lt"/>
              <a:ea typeface="ＭＳ Ｐゴシック" pitchFamily="-106" charset="-128"/>
              <a:cs typeface="ＭＳ Ｐゴシック" pitchFamily="-106" charset="-128"/>
            </a:endParaRPr>
          </a:p>
        </p:txBody>
      </p:sp>
      <p:sp>
        <p:nvSpPr>
          <p:cNvPr id="5" name="Title 1"/>
          <p:cNvSpPr>
            <a:spLocks noGrp="1"/>
          </p:cNvSpPr>
          <p:nvPr>
            <p:ph type="title"/>
          </p:nvPr>
        </p:nvSpPr>
        <p:spPr>
          <a:xfrm>
            <a:off x="457200" y="609599"/>
            <a:ext cx="8229600" cy="1032769"/>
          </a:xfrm>
        </p:spPr>
        <p:txBody>
          <a:bodyPr/>
          <a:lstStyle/>
          <a:p>
            <a:r>
              <a:rPr lang="en-US" sz="3600" b="1" i="1" dirty="0" smtClean="0">
                <a:ea typeface="ＭＳ Ｐゴシック" pitchFamily="-110" charset="-128"/>
              </a:rPr>
              <a:t>How do I earn R-Points?</a:t>
            </a:r>
          </a:p>
        </p:txBody>
      </p:sp>
      <p:sp>
        <p:nvSpPr>
          <p:cNvPr id="6" name="TextBox 5"/>
          <p:cNvSpPr txBox="1"/>
          <p:nvPr/>
        </p:nvSpPr>
        <p:spPr>
          <a:xfrm>
            <a:off x="1430934" y="1548112"/>
            <a:ext cx="5454688" cy="523220"/>
          </a:xfrm>
          <a:prstGeom prst="rect">
            <a:avLst/>
          </a:prstGeom>
          <a:noFill/>
        </p:spPr>
        <p:txBody>
          <a:bodyPr wrap="none" rtlCol="0">
            <a:spAutoFit/>
          </a:bodyPr>
          <a:lstStyle/>
          <a:p>
            <a:r>
              <a:rPr lang="en-US" sz="2800" dirty="0" smtClean="0"/>
              <a:t>Students over the age of 18 only:</a:t>
            </a:r>
            <a:endParaRPr lang="en-US" sz="2800" dirty="0"/>
          </a:p>
        </p:txBody>
      </p:sp>
      <p:pic>
        <p:nvPicPr>
          <p:cNvPr id="2" name="Picture 1"/>
          <p:cNvPicPr>
            <a:picLocks noChangeAspect="1"/>
          </p:cNvPicPr>
          <p:nvPr/>
        </p:nvPicPr>
        <p:blipFill>
          <a:blip r:embed="rId2"/>
          <a:stretch>
            <a:fillRect/>
          </a:stretch>
        </p:blipFill>
        <p:spPr>
          <a:xfrm>
            <a:off x="1696310" y="3073495"/>
            <a:ext cx="5448944" cy="378450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2571"/>
            <a:ext cx="8229600" cy="4575329"/>
          </a:xfrm>
        </p:spPr>
        <p:txBody>
          <a:bodyPr/>
          <a:lstStyle/>
          <a:p>
            <a:pPr>
              <a:spcAft>
                <a:spcPts val="1200"/>
              </a:spcAft>
            </a:pPr>
            <a:r>
              <a:rPr lang="en-US" sz="2800" b="1" dirty="0" err="1" smtClean="0"/>
              <a:t>Sona</a:t>
            </a:r>
            <a:r>
              <a:rPr lang="en-US" sz="2800" b="1" dirty="0" smtClean="0"/>
              <a:t> System</a:t>
            </a:r>
            <a:r>
              <a:rPr lang="en-US" sz="2800" dirty="0" smtClean="0"/>
              <a:t>: the psychology department’s research scheduling system</a:t>
            </a:r>
          </a:p>
          <a:p>
            <a:pPr lvl="1">
              <a:spcAft>
                <a:spcPts val="1200"/>
              </a:spcAft>
            </a:pPr>
            <a:r>
              <a:rPr lang="en-US" sz="2400" dirty="0" smtClean="0"/>
              <a:t>Look for studies and read brief descriptions</a:t>
            </a:r>
          </a:p>
          <a:p>
            <a:pPr lvl="1">
              <a:spcAft>
                <a:spcPts val="1200"/>
              </a:spcAft>
            </a:pPr>
            <a:r>
              <a:rPr lang="en-US" sz="2400" dirty="0" smtClean="0"/>
              <a:t>Sign up for times that fit your schedule</a:t>
            </a:r>
          </a:p>
          <a:p>
            <a:pPr lvl="1">
              <a:spcAft>
                <a:spcPts val="1200"/>
              </a:spcAft>
            </a:pPr>
            <a:r>
              <a:rPr lang="en-US" sz="2400" dirty="0" smtClean="0"/>
              <a:t>Manage your schedule and cancel timeslots if needed</a:t>
            </a:r>
          </a:p>
          <a:p>
            <a:pPr lvl="1">
              <a:spcAft>
                <a:spcPts val="1200"/>
              </a:spcAft>
            </a:pPr>
            <a:r>
              <a:rPr lang="en-US" sz="2400" dirty="0" smtClean="0"/>
              <a:t>Read frequently asked questions </a:t>
            </a:r>
          </a:p>
          <a:p>
            <a:pPr lvl="1">
              <a:spcAft>
                <a:spcPts val="1200"/>
              </a:spcAft>
            </a:pPr>
            <a:r>
              <a:rPr lang="en-US" sz="2400" dirty="0" smtClean="0"/>
              <a:t>Find contact info for researchers </a:t>
            </a:r>
          </a:p>
        </p:txBody>
      </p:sp>
      <p:sp>
        <p:nvSpPr>
          <p:cNvPr id="4" name="Rectangle 3"/>
          <p:cNvSpPr/>
          <p:nvPr/>
        </p:nvSpPr>
        <p:spPr>
          <a:xfrm>
            <a:off x="1176666" y="5921433"/>
            <a:ext cx="6878806" cy="646331"/>
          </a:xfrm>
          <a:prstGeom prst="rect">
            <a:avLst/>
          </a:prstGeom>
        </p:spPr>
        <p:txBody>
          <a:bodyPr wrap="none">
            <a:spAutoFit/>
          </a:bodyPr>
          <a:lstStyle/>
          <a:p>
            <a:pPr algn="ctr" eaLnBrk="0" hangingPunct="0">
              <a:defRPr/>
            </a:pPr>
            <a:r>
              <a:rPr lang="en-US" sz="3600" kern="0" dirty="0" smtClean="0">
                <a:ea typeface="ＭＳ Ｐゴシック" pitchFamily="-106" charset="-128"/>
                <a:cs typeface="ＭＳ Ｐゴシック" pitchFamily="-106" charset="-128"/>
              </a:rPr>
              <a:t>http://rutgers.sona-systems.com/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30567" y="707254"/>
            <a:ext cx="8229600" cy="808038"/>
          </a:xfrm>
        </p:spPr>
        <p:txBody>
          <a:bodyPr/>
          <a:lstStyle/>
          <a:p>
            <a:r>
              <a:rPr lang="en-US" sz="3600" b="1" i="1" dirty="0" smtClean="0"/>
              <a:t>How do I create a </a:t>
            </a:r>
            <a:r>
              <a:rPr lang="en-US" sz="3600" b="1" i="1" dirty="0" err="1" smtClean="0"/>
              <a:t>Sona</a:t>
            </a:r>
            <a:r>
              <a:rPr lang="en-US" sz="3600" b="1" i="1" dirty="0" smtClean="0"/>
              <a:t> account?</a:t>
            </a:r>
            <a:endParaRPr lang="en-US" sz="3600" dirty="0" smtClean="0"/>
          </a:p>
        </p:txBody>
      </p:sp>
      <p:sp>
        <p:nvSpPr>
          <p:cNvPr id="6" name="Content Placeholder 2"/>
          <p:cNvSpPr>
            <a:spLocks noGrp="1"/>
          </p:cNvSpPr>
          <p:nvPr>
            <p:ph idx="1"/>
          </p:nvPr>
        </p:nvSpPr>
        <p:spPr>
          <a:xfrm>
            <a:off x="510466" y="1496796"/>
            <a:ext cx="8229600" cy="838031"/>
          </a:xfrm>
        </p:spPr>
        <p:txBody>
          <a:bodyPr anchor="ctr"/>
          <a:lstStyle/>
          <a:p>
            <a:pPr algn="ctr">
              <a:buNone/>
            </a:pPr>
            <a:r>
              <a:rPr lang="en-US" sz="4000" dirty="0" smtClean="0">
                <a:solidFill>
                  <a:schemeClr val="accent6"/>
                </a:solidFill>
              </a:rPr>
              <a:t>http://rutgers.sona-systems.com/</a:t>
            </a:r>
            <a:endParaRPr lang="en-US" sz="4000" dirty="0">
              <a:solidFill>
                <a:schemeClr val="accent6"/>
              </a:solidFill>
            </a:endParaRPr>
          </a:p>
        </p:txBody>
      </p:sp>
      <p:pic>
        <p:nvPicPr>
          <p:cNvPr id="2" name="Picture 1"/>
          <p:cNvPicPr>
            <a:picLocks noChangeAspect="1"/>
          </p:cNvPicPr>
          <p:nvPr/>
        </p:nvPicPr>
        <p:blipFill>
          <a:blip r:embed="rId2"/>
          <a:stretch>
            <a:fillRect/>
          </a:stretch>
        </p:blipFill>
        <p:spPr>
          <a:xfrm>
            <a:off x="1363727" y="2229045"/>
            <a:ext cx="6177112" cy="4290247"/>
          </a:xfrm>
          <a:prstGeom prst="rect">
            <a:avLst/>
          </a:prstGeom>
        </p:spPr>
      </p:pic>
      <p:sp>
        <p:nvSpPr>
          <p:cNvPr id="11" name="Right Arrow 10"/>
          <p:cNvSpPr/>
          <p:nvPr/>
        </p:nvSpPr>
        <p:spPr>
          <a:xfrm rot="10800000">
            <a:off x="7487172" y="4204370"/>
            <a:ext cx="616705" cy="301840"/>
          </a:xfrm>
          <a:prstGeom prst="rightArrow">
            <a:avLst/>
          </a:prstGeom>
          <a:solidFill>
            <a:srgbClr val="FFFF00"/>
          </a:solid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7108"/>
            <a:ext cx="8229600" cy="5142448"/>
          </a:xfrm>
        </p:spPr>
        <p:txBody>
          <a:bodyPr/>
          <a:lstStyle/>
          <a:p>
            <a:pPr>
              <a:spcAft>
                <a:spcPts val="1200"/>
              </a:spcAft>
            </a:pPr>
            <a:r>
              <a:rPr lang="en-US" b="1" dirty="0" smtClean="0"/>
              <a:t>If you have used the </a:t>
            </a:r>
            <a:r>
              <a:rPr lang="en-US" b="1" dirty="0" err="1" smtClean="0"/>
              <a:t>Sona</a:t>
            </a:r>
            <a:r>
              <a:rPr lang="en-US" b="1" dirty="0" smtClean="0"/>
              <a:t> System before, use your account from previous semesters.</a:t>
            </a:r>
          </a:p>
          <a:p>
            <a:pPr>
              <a:spcAft>
                <a:spcPts val="1200"/>
              </a:spcAft>
            </a:pPr>
            <a:r>
              <a:rPr lang="en-US" sz="2800" b="1" u="sng" dirty="0" smtClean="0"/>
              <a:t>Use your RUID # as your User ID</a:t>
            </a:r>
          </a:p>
          <a:p>
            <a:pPr lvl="1">
              <a:spcAft>
                <a:spcPts val="1200"/>
              </a:spcAft>
            </a:pPr>
            <a:r>
              <a:rPr lang="en-US" b="1" i="1" dirty="0" smtClean="0"/>
              <a:t>The 9-digit Rutgers ID # from your student ID card</a:t>
            </a:r>
          </a:p>
          <a:p>
            <a:pPr lvl="1">
              <a:spcAft>
                <a:spcPts val="1200"/>
              </a:spcAft>
            </a:pPr>
            <a:r>
              <a:rPr lang="en-US" b="1" i="1" dirty="0" smtClean="0"/>
              <a:t>Listed on Blackboard if you look at “Personal Information”</a:t>
            </a:r>
          </a:p>
          <a:p>
            <a:pPr lvl="1">
              <a:spcAft>
                <a:spcPts val="1200"/>
              </a:spcAft>
            </a:pPr>
            <a:r>
              <a:rPr lang="en-US" b="1" i="1" dirty="0" smtClean="0"/>
              <a:t>Don’t have a net ID for Blackboard? Create a net ID at this site: </a:t>
            </a:r>
            <a:r>
              <a:rPr lang="en-US" b="1" u="sng" dirty="0" smtClean="0">
                <a:hlinkClick r:id="rId2"/>
              </a:rPr>
              <a:t>http://oit.rutgers.edu/services/account/quick.html</a:t>
            </a:r>
            <a:endParaRPr lang="en-US" b="1" u="sng"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8478"/>
            <a:ext cx="8229600" cy="808038"/>
          </a:xfrm>
        </p:spPr>
        <p:style>
          <a:lnRef idx="2">
            <a:schemeClr val="accent3"/>
          </a:lnRef>
          <a:fillRef idx="1">
            <a:schemeClr val="lt1"/>
          </a:fillRef>
          <a:effectRef idx="0">
            <a:schemeClr val="accent3"/>
          </a:effectRef>
          <a:fontRef idx="minor">
            <a:schemeClr val="dk1"/>
          </a:fontRef>
        </p:style>
        <p:txBody>
          <a:bodyPr/>
          <a:lstStyle/>
          <a:p>
            <a:r>
              <a:rPr lang="en-US" b="1" i="1" dirty="0" smtClean="0"/>
              <a:t>How do I sign up for an account?</a:t>
            </a:r>
            <a:endParaRPr lang="en-US" dirty="0"/>
          </a:p>
        </p:txBody>
      </p:sp>
      <p:pic>
        <p:nvPicPr>
          <p:cNvPr id="4" name="Picture 3"/>
          <p:cNvPicPr>
            <a:picLocks noChangeAspect="1"/>
          </p:cNvPicPr>
          <p:nvPr/>
        </p:nvPicPr>
        <p:blipFill>
          <a:blip r:embed="rId2"/>
          <a:stretch>
            <a:fillRect/>
          </a:stretch>
        </p:blipFill>
        <p:spPr>
          <a:xfrm>
            <a:off x="1344784" y="1437846"/>
            <a:ext cx="6232969" cy="5026413"/>
          </a:xfrm>
          <a:prstGeom prst="rect">
            <a:avLst/>
          </a:prstGeom>
        </p:spPr>
      </p:pic>
      <p:sp>
        <p:nvSpPr>
          <p:cNvPr id="15" name="Content Placeholder 2"/>
          <p:cNvSpPr txBox="1">
            <a:spLocks/>
          </p:cNvSpPr>
          <p:nvPr/>
        </p:nvSpPr>
        <p:spPr bwMode="auto">
          <a:xfrm>
            <a:off x="4386554" y="4268741"/>
            <a:ext cx="4471946" cy="224109"/>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lang="en-US" sz="1600" b="1" kern="0" dirty="0" smtClean="0">
                <a:latin typeface="+mn-lt"/>
                <a:ea typeface="ＭＳ Ｐゴシック" pitchFamily="-106" charset="-128"/>
                <a:cs typeface="ＭＳ Ｐゴシック" pitchFamily="-106" charset="-128"/>
              </a:rPr>
              <a:t>3. Sign up for the CORRECT section(s)!  </a:t>
            </a:r>
          </a:p>
        </p:txBody>
      </p:sp>
      <p:sp>
        <p:nvSpPr>
          <p:cNvPr id="7" name="Content Placeholder 2"/>
          <p:cNvSpPr txBox="1">
            <a:spLocks/>
          </p:cNvSpPr>
          <p:nvPr/>
        </p:nvSpPr>
        <p:spPr bwMode="auto">
          <a:xfrm>
            <a:off x="4359464" y="3451717"/>
            <a:ext cx="5533754" cy="3018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lang="en-US" sz="1600" b="1" kern="0" dirty="0" smtClean="0">
                <a:latin typeface="+mn-lt"/>
                <a:ea typeface="ＭＳ Ｐゴシック" pitchFamily="-106" charset="-128"/>
                <a:cs typeface="ＭＳ Ｐゴシック" pitchFamily="-106" charset="-128"/>
              </a:rPr>
              <a:t>2. Use an email address that you check regularly </a:t>
            </a:r>
          </a:p>
        </p:txBody>
      </p:sp>
      <p:sp>
        <p:nvSpPr>
          <p:cNvPr id="3" name="Content Placeholder 2"/>
          <p:cNvSpPr>
            <a:spLocks noGrp="1"/>
          </p:cNvSpPr>
          <p:nvPr>
            <p:ph idx="1"/>
          </p:nvPr>
        </p:nvSpPr>
        <p:spPr>
          <a:xfrm>
            <a:off x="4343724" y="3054138"/>
            <a:ext cx="4736238" cy="301843"/>
          </a:xfrm>
        </p:spPr>
        <p:txBody>
          <a:bodyPr/>
          <a:lstStyle/>
          <a:p>
            <a:pPr>
              <a:buNone/>
            </a:pPr>
            <a:r>
              <a:rPr lang="en-US" sz="1600" b="1" dirty="0" smtClean="0"/>
              <a:t>1. Please use your RUID # as your User ID</a:t>
            </a:r>
            <a:endParaRPr 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3" grpId="0" build="p"/>
    </p:bldLst>
  </p:timing>
</p:sld>
</file>

<file path=ppt/theme/theme1.xml><?xml version="1.0" encoding="utf-8"?>
<a:theme xmlns:a="http://schemas.openxmlformats.org/drawingml/2006/main" name="RU_Template_Formata_B">
  <a:themeElements>
    <a:clrScheme name="RU_Template_Formata_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U_Template_Formata_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RU_Template_Formata_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_Template_Formata_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_Template_Formata_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_Template_Formata_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_Template_Formata_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_Template_Formata_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_Template_Formata_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_Template_Formata_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_Template_Formata_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_Template_Formata_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_Template_Formata_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_Template_Formata_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2099</TotalTime>
  <Words>1199</Words>
  <Application>Microsoft Office PowerPoint</Application>
  <PresentationFormat>On-screen Show (4:3)</PresentationFormat>
  <Paragraphs>113</Paragraphs>
  <Slides>29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ＭＳ Ｐゴシック</vt:lpstr>
      <vt:lpstr>Arial</vt:lpstr>
      <vt:lpstr>Calibri</vt:lpstr>
      <vt:lpstr>RU_Template_Formata_B</vt:lpstr>
      <vt:lpstr> R-Points for Extra Credit </vt:lpstr>
      <vt:lpstr>PowerPoint Presentation</vt:lpstr>
      <vt:lpstr>PowerPoint Presentation</vt:lpstr>
      <vt:lpstr>PowerPoint Presentation</vt:lpstr>
      <vt:lpstr>How do I earn R-Points?</vt:lpstr>
      <vt:lpstr>PowerPoint Presentation</vt:lpstr>
      <vt:lpstr>How do I create a Sona account?</vt:lpstr>
      <vt:lpstr>PowerPoint Presentation</vt:lpstr>
      <vt:lpstr>How do I sign up for an account?</vt:lpstr>
      <vt:lpstr>What if I’m taking Psychology 101 or 102 in the same semester?</vt:lpstr>
      <vt:lpstr>What if I have to make up points?</vt:lpstr>
      <vt:lpstr>PowerPoint Presentation</vt:lpstr>
      <vt:lpstr>“My Profile”</vt:lpstr>
      <vt:lpstr>How do I sign up for studies?</vt:lpstr>
      <vt:lpstr>How do I sign up for studies? (continued)</vt:lpstr>
      <vt:lpstr>Study Information</vt:lpstr>
      <vt:lpstr>How do I sign up for studies? (continued)</vt:lpstr>
      <vt:lpstr>How do I sign up for time slots? (continued)</vt:lpstr>
      <vt:lpstr>PowerPoint Presentation</vt:lpstr>
      <vt:lpstr>Now that you’re signed up….</vt:lpstr>
      <vt:lpstr>“My Schedule/Credits”</vt:lpstr>
      <vt:lpstr>How do I cancel a time slot?</vt:lpstr>
      <vt:lpstr>What if the researcher cancels or does not show up for the study?</vt:lpstr>
      <vt:lpstr>What if I am under 18?  </vt:lpstr>
      <vt:lpstr>What happens when I turn 18?</vt:lpstr>
      <vt:lpstr>Where to turn in your waiver forms</vt:lpstr>
      <vt:lpstr>Frequently encountered issues</vt:lpstr>
      <vt:lpstr>Hints and suggestions</vt:lpstr>
      <vt:lpstr>PowerPoint Presentation</vt:lpstr>
    </vt:vector>
  </TitlesOfParts>
  <Company>University Relations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eburris</dc:creator>
  <cp:lastModifiedBy>Kent Harber</cp:lastModifiedBy>
  <cp:revision>156</cp:revision>
  <dcterms:created xsi:type="dcterms:W3CDTF">2010-01-10T17:59:01Z</dcterms:created>
  <dcterms:modified xsi:type="dcterms:W3CDTF">2018-10-22T17:16:15Z</dcterms:modified>
</cp:coreProperties>
</file>