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
  </p:notesMasterIdLst>
  <p:handoutMasterIdLst>
    <p:handoutMasterId r:id="rId17"/>
  </p:handoutMasterIdLst>
  <p:sldIdLst>
    <p:sldId id="376" r:id="rId2"/>
    <p:sldId id="348" r:id="rId3"/>
    <p:sldId id="355" r:id="rId4"/>
    <p:sldId id="377" r:id="rId5"/>
    <p:sldId id="378" r:id="rId6"/>
    <p:sldId id="379" r:id="rId7"/>
    <p:sldId id="380" r:id="rId8"/>
    <p:sldId id="382" r:id="rId9"/>
    <p:sldId id="381" r:id="rId10"/>
    <p:sldId id="384" r:id="rId11"/>
    <p:sldId id="383" r:id="rId12"/>
    <p:sldId id="385" r:id="rId13"/>
    <p:sldId id="386" r:id="rId14"/>
    <p:sldId id="387" r:id="rId15"/>
  </p:sldIdLst>
  <p:sldSz cx="9144000" cy="6858000" type="screen4x3"/>
  <p:notesSz cx="9296400" cy="7010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1" autoAdjust="0"/>
    <p:restoredTop sz="94634" autoAdjust="0"/>
  </p:normalViewPr>
  <p:slideViewPr>
    <p:cSldViewPr>
      <p:cViewPr varScale="1">
        <p:scale>
          <a:sx n="89" d="100"/>
          <a:sy n="89" d="100"/>
        </p:scale>
        <p:origin x="11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65" d="100"/>
          <a:sy n="65" d="100"/>
        </p:scale>
        <p:origin x="-1812" y="-48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3177" tIns="46589" rIns="93177" bIns="46589" rtlCol="0"/>
          <a:lstStyle>
            <a:lvl1pPr algn="r" eaLnBrk="1" hangingPunct="1">
              <a:defRPr sz="1200"/>
            </a:lvl1pPr>
          </a:lstStyle>
          <a:p>
            <a:pPr>
              <a:defRPr/>
            </a:pPr>
            <a:fld id="{2AFEA8CD-08FD-43BB-87DE-03E81B118EE1}" type="datetimeFigureOut">
              <a:rPr lang="en-US"/>
              <a:pPr>
                <a:defRPr/>
              </a:pPr>
              <a:t>4/30/2020</a:t>
            </a:fld>
            <a:endParaRPr lang="en-US"/>
          </a:p>
        </p:txBody>
      </p:sp>
      <p:sp>
        <p:nvSpPr>
          <p:cNvPr id="4" name="Footer Placeholder 3"/>
          <p:cNvSpPr>
            <a:spLocks noGrp="1"/>
          </p:cNvSpPr>
          <p:nvPr>
            <p:ph type="ftr" sz="quarter" idx="2"/>
          </p:nvPr>
        </p:nvSpPr>
        <p:spPr>
          <a:xfrm>
            <a:off x="0" y="6657975"/>
            <a:ext cx="4029075" cy="350838"/>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FCD76613-05D5-487F-9B8B-61BD057B5F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smtClean="0"/>
            </a:lvl1pPr>
          </a:lstStyle>
          <a:p>
            <a:pPr>
              <a:defRPr/>
            </a:pPr>
            <a:fld id="{E6EB53CF-4C74-46D8-A300-560A4ED903FD}" type="datetimeFigureOut">
              <a:rPr lang="en-US"/>
              <a:pPr>
                <a:defRPr/>
              </a:pPr>
              <a:t>4/30/2020</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smtClean="0"/>
            </a:lvl1pPr>
          </a:lstStyle>
          <a:p>
            <a:pPr>
              <a:defRPr/>
            </a:pPr>
            <a:fld id="{5B2C1DD3-9B22-4559-9BA4-704979AADF4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316 h 385"/>
                <a:gd name="T2" fmla="*/ 5762 w 5762"/>
                <a:gd name="T3" fmla="*/ 301 h 385"/>
                <a:gd name="T4" fmla="*/ 5762 w 5762"/>
                <a:gd name="T5" fmla="*/ 4 h 385"/>
                <a:gd name="T6" fmla="*/ 0 w 5762"/>
                <a:gd name="T7" fmla="*/ 0 h 385"/>
                <a:gd name="T8" fmla="*/ 0 w 5762"/>
                <a:gd name="T9" fmla="*/ 31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85170AE3-6909-4AFA-9F2F-640B9F94BC92}" type="slidenum">
              <a:rPr lang="en-US" altLang="en-US"/>
              <a:pPr>
                <a:defRPr/>
              </a:pPr>
              <a:t>‹#›</a:t>
            </a:fld>
            <a:endParaRPr lang="en-US" altLang="en-US"/>
          </a:p>
        </p:txBody>
      </p:sp>
    </p:spTree>
    <p:extLst>
      <p:ext uri="{BB962C8B-B14F-4D97-AF65-F5344CB8AC3E}">
        <p14:creationId xmlns:p14="http://schemas.microsoft.com/office/powerpoint/2010/main" val="300513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D7C41C1-2931-4E40-9029-A8E08560FEBE}" type="slidenum">
              <a:rPr lang="en-US" altLang="en-US"/>
              <a:pPr>
                <a:defRPr/>
              </a:pPr>
              <a:t>‹#›</a:t>
            </a:fld>
            <a:endParaRPr lang="en-US" altLang="en-US"/>
          </a:p>
        </p:txBody>
      </p:sp>
    </p:spTree>
    <p:extLst>
      <p:ext uri="{BB962C8B-B14F-4D97-AF65-F5344CB8AC3E}">
        <p14:creationId xmlns:p14="http://schemas.microsoft.com/office/powerpoint/2010/main" val="2567326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275C237-3583-4B1F-9C92-BEDD31E84D86}" type="slidenum">
              <a:rPr lang="en-US" altLang="en-US"/>
              <a:pPr>
                <a:defRPr/>
              </a:pPr>
              <a:t>‹#›</a:t>
            </a:fld>
            <a:endParaRPr lang="en-US" altLang="en-US"/>
          </a:p>
        </p:txBody>
      </p:sp>
    </p:spTree>
    <p:extLst>
      <p:ext uri="{BB962C8B-B14F-4D97-AF65-F5344CB8AC3E}">
        <p14:creationId xmlns:p14="http://schemas.microsoft.com/office/powerpoint/2010/main" val="190769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4CA7631-15BA-438E-8F96-98CB24C45C05}" type="slidenum">
              <a:rPr lang="en-US" altLang="en-US"/>
              <a:pPr>
                <a:defRPr/>
              </a:pPr>
              <a:t>‹#›</a:t>
            </a:fld>
            <a:endParaRPr lang="en-US" altLang="en-US"/>
          </a:p>
        </p:txBody>
      </p:sp>
    </p:spTree>
    <p:extLst>
      <p:ext uri="{BB962C8B-B14F-4D97-AF65-F5344CB8AC3E}">
        <p14:creationId xmlns:p14="http://schemas.microsoft.com/office/powerpoint/2010/main" val="1052073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51CCB27-745D-4362-8ECE-21B58BBE9E1C}" type="slidenum">
              <a:rPr lang="en-US" altLang="en-US"/>
              <a:pPr>
                <a:defRPr/>
              </a:pPr>
              <a:t>‹#›</a:t>
            </a:fld>
            <a:endParaRPr lang="en-US" altLang="en-US"/>
          </a:p>
        </p:txBody>
      </p:sp>
    </p:spTree>
    <p:extLst>
      <p:ext uri="{BB962C8B-B14F-4D97-AF65-F5344CB8AC3E}">
        <p14:creationId xmlns:p14="http://schemas.microsoft.com/office/powerpoint/2010/main" val="2415728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8D1C9B7-5398-45CC-A666-3D2F4AF45B33}" type="slidenum">
              <a:rPr lang="en-US" altLang="en-US"/>
              <a:pPr>
                <a:defRPr/>
              </a:pPr>
              <a:t>‹#›</a:t>
            </a:fld>
            <a:endParaRPr lang="en-US" altLang="en-US"/>
          </a:p>
        </p:txBody>
      </p:sp>
    </p:spTree>
    <p:extLst>
      <p:ext uri="{BB962C8B-B14F-4D97-AF65-F5344CB8AC3E}">
        <p14:creationId xmlns:p14="http://schemas.microsoft.com/office/powerpoint/2010/main" val="58460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6760FAA-9C00-48DF-BD7C-1817F79E5ED9}" type="slidenum">
              <a:rPr lang="en-US" altLang="en-US"/>
              <a:pPr>
                <a:defRPr/>
              </a:pPr>
              <a:t>‹#›</a:t>
            </a:fld>
            <a:endParaRPr lang="en-US" altLang="en-US"/>
          </a:p>
        </p:txBody>
      </p:sp>
    </p:spTree>
    <p:extLst>
      <p:ext uri="{BB962C8B-B14F-4D97-AF65-F5344CB8AC3E}">
        <p14:creationId xmlns:p14="http://schemas.microsoft.com/office/powerpoint/2010/main" val="3898437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06277D45-3490-4BFE-A741-463BD6F47CA7}" type="slidenum">
              <a:rPr lang="en-US" altLang="en-US"/>
              <a:pPr>
                <a:defRPr/>
              </a:pPr>
              <a:t>‹#›</a:t>
            </a:fld>
            <a:endParaRPr lang="en-US" altLang="en-US"/>
          </a:p>
        </p:txBody>
      </p:sp>
    </p:spTree>
    <p:extLst>
      <p:ext uri="{BB962C8B-B14F-4D97-AF65-F5344CB8AC3E}">
        <p14:creationId xmlns:p14="http://schemas.microsoft.com/office/powerpoint/2010/main" val="108335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41E46D40-8911-4282-ABA3-1DD86BD8A906}" type="slidenum">
              <a:rPr lang="en-US" altLang="en-US"/>
              <a:pPr>
                <a:defRPr/>
              </a:pPr>
              <a:t>‹#›</a:t>
            </a:fld>
            <a:endParaRPr lang="en-US" altLang="en-US"/>
          </a:p>
        </p:txBody>
      </p:sp>
    </p:spTree>
    <p:extLst>
      <p:ext uri="{BB962C8B-B14F-4D97-AF65-F5344CB8AC3E}">
        <p14:creationId xmlns:p14="http://schemas.microsoft.com/office/powerpoint/2010/main" val="327776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7E8C995-94EC-4E1D-99A0-39368518AA39}" type="slidenum">
              <a:rPr lang="en-US" altLang="en-US"/>
              <a:pPr>
                <a:defRPr/>
              </a:pPr>
              <a:t>‹#›</a:t>
            </a:fld>
            <a:endParaRPr lang="en-US" altLang="en-US"/>
          </a:p>
        </p:txBody>
      </p:sp>
    </p:spTree>
    <p:extLst>
      <p:ext uri="{BB962C8B-B14F-4D97-AF65-F5344CB8AC3E}">
        <p14:creationId xmlns:p14="http://schemas.microsoft.com/office/powerpoint/2010/main" val="152917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FE3D8D8-2102-4DE4-8D65-C9473D6D30CE}" type="slidenum">
              <a:rPr lang="en-US" altLang="en-US"/>
              <a:pPr>
                <a:defRPr/>
              </a:pPr>
              <a:t>‹#›</a:t>
            </a:fld>
            <a:endParaRPr lang="en-US" altLang="en-US"/>
          </a:p>
        </p:txBody>
      </p:sp>
    </p:spTree>
    <p:extLst>
      <p:ext uri="{BB962C8B-B14F-4D97-AF65-F5344CB8AC3E}">
        <p14:creationId xmlns:p14="http://schemas.microsoft.com/office/powerpoint/2010/main" val="134710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316 h 385"/>
                <a:gd name="T2" fmla="*/ 767 w 5762"/>
                <a:gd name="T3" fmla="*/ 301 h 385"/>
                <a:gd name="T4" fmla="*/ 767 w 5762"/>
                <a:gd name="T5" fmla="*/ 4 h 385"/>
                <a:gd name="T6" fmla="*/ 0 w 5762"/>
                <a:gd name="T7" fmla="*/ 0 h 385"/>
                <a:gd name="T8" fmla="*/ 0 w 5762"/>
                <a:gd name="T9" fmla="*/ 31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767 w 5761"/>
                <a:gd name="T3" fmla="*/ 0 h 189"/>
                <a:gd name="T4" fmla="*/ 767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Arial" panose="020B0604020202020204" pitchFamily="34" charset="0"/>
              </a:defRPr>
            </a:lvl1pPr>
          </a:lstStyle>
          <a:p>
            <a:pPr>
              <a:defRPr/>
            </a:pPr>
            <a:fld id="{B91033CC-FE5E-4BFE-8FAE-DD4DCFFAE8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hyperlink" Target="http://nwkpsych.rutgers.edu/~kharber/emotion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https://sirs.ctaar.rutgers.edu/sirsBlueQR.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11A7-E283-4021-BD3C-1010E3B69C12}"/>
              </a:ext>
            </a:extLst>
          </p:cNvPr>
          <p:cNvSpPr>
            <a:spLocks noGrp="1"/>
          </p:cNvSpPr>
          <p:nvPr>
            <p:ph type="ctrTitle"/>
          </p:nvPr>
        </p:nvSpPr>
        <p:spPr>
          <a:xfrm>
            <a:off x="533400" y="914778"/>
            <a:ext cx="8412163" cy="1569660"/>
          </a:xfrm>
        </p:spPr>
        <p:txBody>
          <a:bodyPr/>
          <a:lstStyle/>
          <a:p>
            <a:pPr algn="ctr"/>
            <a:r>
              <a:rPr lang="en-US" sz="4800" dirty="0"/>
              <a:t>Psychology of Emotions                  Final Exam Review</a:t>
            </a:r>
          </a:p>
        </p:txBody>
      </p:sp>
      <p:sp>
        <p:nvSpPr>
          <p:cNvPr id="3" name="Subtitle 2">
            <a:extLst>
              <a:ext uri="{FF2B5EF4-FFF2-40B4-BE49-F238E27FC236}">
                <a16:creationId xmlns:a16="http://schemas.microsoft.com/office/drawing/2014/main" id="{0C229E46-66A0-4F76-A612-DF37D2727C17}"/>
              </a:ext>
            </a:extLst>
          </p:cNvPr>
          <p:cNvSpPr>
            <a:spLocks noGrp="1"/>
          </p:cNvSpPr>
          <p:nvPr>
            <p:ph type="subTitle" idx="1"/>
          </p:nvPr>
        </p:nvSpPr>
        <p:spPr/>
        <p:txBody>
          <a:bodyPr/>
          <a:lstStyle/>
          <a:p>
            <a:pPr algn="ctr"/>
            <a:r>
              <a:rPr lang="en-US" dirty="0"/>
              <a:t>Class 25</a:t>
            </a:r>
          </a:p>
        </p:txBody>
      </p:sp>
      <p:sp>
        <p:nvSpPr>
          <p:cNvPr id="5" name="Slide Number Placeholder 4">
            <a:extLst>
              <a:ext uri="{FF2B5EF4-FFF2-40B4-BE49-F238E27FC236}">
                <a16:creationId xmlns:a16="http://schemas.microsoft.com/office/drawing/2014/main" id="{6617C9D5-373A-4355-822A-D0437EA19A9C}"/>
              </a:ext>
            </a:extLst>
          </p:cNvPr>
          <p:cNvSpPr>
            <a:spLocks noGrp="1"/>
          </p:cNvSpPr>
          <p:nvPr>
            <p:ph type="sldNum" sz="quarter" idx="12"/>
          </p:nvPr>
        </p:nvSpPr>
        <p:spPr/>
        <p:txBody>
          <a:bodyPr/>
          <a:lstStyle/>
          <a:p>
            <a:pPr>
              <a:defRPr/>
            </a:pPr>
            <a:fld id="{85170AE3-6909-4AFA-9F2F-640B9F94BC92}" type="slidenum">
              <a:rPr lang="en-US" altLang="en-US" smtClean="0"/>
              <a:pPr>
                <a:defRPr/>
              </a:pPr>
              <a:t>1</a:t>
            </a:fld>
            <a:endParaRPr lang="en-US" altLang="en-US"/>
          </a:p>
        </p:txBody>
      </p:sp>
      <p:pic>
        <p:nvPicPr>
          <p:cNvPr id="6" name="slide1">
            <a:hlinkClick r:id="" action="ppaction://media"/>
            <a:extLst>
              <a:ext uri="{FF2B5EF4-FFF2-40B4-BE49-F238E27FC236}">
                <a16:creationId xmlns:a16="http://schemas.microsoft.com/office/drawing/2014/main" id="{46C27457-9DD4-4D78-9BD1-3EB62F8902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9414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DD0A0E-202F-4333-9E52-358691358266}"/>
              </a:ext>
            </a:extLst>
          </p:cNvPr>
          <p:cNvSpPr>
            <a:spLocks noGrp="1"/>
          </p:cNvSpPr>
          <p:nvPr>
            <p:ph type="sldNum" sz="quarter" idx="12"/>
          </p:nvPr>
        </p:nvSpPr>
        <p:spPr/>
        <p:txBody>
          <a:bodyPr/>
          <a:lstStyle/>
          <a:p>
            <a:pPr>
              <a:defRPr/>
            </a:pPr>
            <a:fld id="{41E46D40-8911-4282-ABA3-1DD86BD8A906}" type="slidenum">
              <a:rPr lang="en-US" altLang="en-US" smtClean="0"/>
              <a:pPr>
                <a:defRPr/>
              </a:pPr>
              <a:t>10</a:t>
            </a:fld>
            <a:endParaRPr lang="en-US" altLang="en-US"/>
          </a:p>
        </p:txBody>
      </p:sp>
      <p:sp>
        <p:nvSpPr>
          <p:cNvPr id="3" name="TextBox 2">
            <a:extLst>
              <a:ext uri="{FF2B5EF4-FFF2-40B4-BE49-F238E27FC236}">
                <a16:creationId xmlns:a16="http://schemas.microsoft.com/office/drawing/2014/main" id="{DAD31CD4-85EA-478C-9FA9-134F5DE61F67}"/>
              </a:ext>
            </a:extLst>
          </p:cNvPr>
          <p:cNvSpPr txBox="1"/>
          <p:nvPr/>
        </p:nvSpPr>
        <p:spPr>
          <a:xfrm>
            <a:off x="1244301" y="1435120"/>
            <a:ext cx="7543800" cy="4524315"/>
          </a:xfrm>
          <a:prstGeom prst="rect">
            <a:avLst/>
          </a:prstGeom>
          <a:noFill/>
        </p:spPr>
        <p:txBody>
          <a:bodyPr wrap="square" rtlCol="0">
            <a:spAutoFit/>
          </a:bodyPr>
          <a:lstStyle/>
          <a:p>
            <a:pPr marL="457200" indent="-457200">
              <a:buAutoNum type="arabicPeriod"/>
            </a:pPr>
            <a:r>
              <a:rPr lang="en-US" dirty="0">
                <a:latin typeface="Arial Narrow" panose="020B0606020202030204" pitchFamily="34" charset="0"/>
              </a:rPr>
              <a:t>Study guide is just that—a guide.  It covers most, but not all, of the questions on the final.</a:t>
            </a:r>
          </a:p>
          <a:p>
            <a:pPr marL="457200" indent="-457200">
              <a:buAutoNum type="arabicPeriod"/>
            </a:pPr>
            <a:r>
              <a:rPr lang="en-US" dirty="0">
                <a:latin typeface="Arial Narrow" panose="020B0606020202030204" pitchFamily="34" charset="0"/>
              </a:rPr>
              <a:t>Guide is set up as sets of questions.  Be able to answer these questions</a:t>
            </a:r>
          </a:p>
          <a:p>
            <a:pPr marL="457200" indent="-457200">
              <a:buAutoNum type="arabicPeriod"/>
            </a:pPr>
            <a:r>
              <a:rPr lang="en-US" dirty="0">
                <a:latin typeface="Arial Narrow" panose="020B0606020202030204" pitchFamily="34" charset="0"/>
              </a:rPr>
              <a:t>Use the study guide to review </a:t>
            </a:r>
            <a:r>
              <a:rPr lang="en-US" dirty="0" err="1">
                <a:latin typeface="Arial Narrow" panose="020B0606020202030204" pitchFamily="34" charset="0"/>
              </a:rPr>
              <a:t>Powerpoints</a:t>
            </a:r>
            <a:r>
              <a:rPr lang="en-US" dirty="0">
                <a:latin typeface="Arial Narrow" panose="020B0606020202030204" pitchFamily="34" charset="0"/>
              </a:rPr>
              <a:t>.  </a:t>
            </a:r>
          </a:p>
          <a:p>
            <a:pPr marL="457200" indent="-457200">
              <a:buAutoNum type="arabicPeriod"/>
            </a:pPr>
            <a:r>
              <a:rPr lang="en-US" dirty="0">
                <a:latin typeface="Arial Narrow" panose="020B0606020202030204" pitchFamily="34" charset="0"/>
              </a:rPr>
              <a:t>Remember that PowerPoints are “snap-shots” of key points in readings.  Using Study Guide + </a:t>
            </a:r>
            <a:r>
              <a:rPr lang="en-US" dirty="0" err="1">
                <a:latin typeface="Arial Narrow" panose="020B0606020202030204" pitchFamily="34" charset="0"/>
              </a:rPr>
              <a:t>Powerpoints</a:t>
            </a:r>
            <a:r>
              <a:rPr lang="en-US" dirty="0">
                <a:latin typeface="Arial Narrow" panose="020B0606020202030204" pitchFamily="34" charset="0"/>
              </a:rPr>
              <a:t> + Readings is EXCELLENT method</a:t>
            </a:r>
          </a:p>
          <a:p>
            <a:pPr marL="457200" indent="-457200">
              <a:buAutoNum type="arabicPeriod"/>
            </a:pPr>
            <a:r>
              <a:rPr lang="en-US" dirty="0">
                <a:latin typeface="Arial Narrow" panose="020B0606020202030204" pitchFamily="34" charset="0"/>
              </a:rPr>
              <a:t>If it is not in the PowerPoints, it won’t be on the Final!</a:t>
            </a:r>
          </a:p>
          <a:p>
            <a:pPr marL="457200" indent="-457200">
              <a:buAutoNum type="arabicPeriod"/>
            </a:pPr>
            <a:endParaRPr lang="en-US" dirty="0">
              <a:latin typeface="Arial Narrow" panose="020B0606020202030204" pitchFamily="34" charset="0"/>
            </a:endParaRPr>
          </a:p>
          <a:p>
            <a:r>
              <a:rPr lang="en-US" dirty="0">
                <a:latin typeface="Arial Narrow" panose="020B0606020202030204" pitchFamily="34" charset="0"/>
              </a:rPr>
              <a:t>Study Guide is available on Blackboard and on my Website:  </a:t>
            </a:r>
            <a:r>
              <a:rPr lang="en-US" dirty="0">
                <a:latin typeface="Arial Narrow" panose="020B0606020202030204" pitchFamily="34" charset="0"/>
                <a:hlinkClick r:id="rId4"/>
              </a:rPr>
              <a:t>http://nwkpsych.rutgers.edu/~kharber/emotions/</a:t>
            </a:r>
            <a:r>
              <a:rPr lang="en-US" dirty="0">
                <a:latin typeface="Arial Narrow" panose="020B0606020202030204" pitchFamily="34" charset="0"/>
              </a:rPr>
              <a:t> </a:t>
            </a:r>
          </a:p>
        </p:txBody>
      </p:sp>
      <p:sp>
        <p:nvSpPr>
          <p:cNvPr id="4" name="TextBox 3">
            <a:extLst>
              <a:ext uri="{FF2B5EF4-FFF2-40B4-BE49-F238E27FC236}">
                <a16:creationId xmlns:a16="http://schemas.microsoft.com/office/drawing/2014/main" id="{EB6E6486-8C16-47AA-816B-0BF9A67355C5}"/>
              </a:ext>
            </a:extLst>
          </p:cNvPr>
          <p:cNvSpPr txBox="1"/>
          <p:nvPr/>
        </p:nvSpPr>
        <p:spPr>
          <a:xfrm>
            <a:off x="1600200" y="533400"/>
            <a:ext cx="6629400" cy="553998"/>
          </a:xfrm>
          <a:prstGeom prst="rect">
            <a:avLst/>
          </a:prstGeom>
          <a:noFill/>
        </p:spPr>
        <p:txBody>
          <a:bodyPr wrap="square" rtlCol="0">
            <a:spAutoFit/>
          </a:bodyPr>
          <a:lstStyle/>
          <a:p>
            <a:pPr algn="ctr"/>
            <a:r>
              <a:rPr lang="en-US" sz="3000" dirty="0">
                <a:solidFill>
                  <a:schemeClr val="accent2">
                    <a:lumMod val="75000"/>
                  </a:schemeClr>
                </a:solidFill>
                <a:latin typeface="Arial Narrow" panose="020B0606020202030204" pitchFamily="34" charset="0"/>
              </a:rPr>
              <a:t>A Guide to the Study Guide</a:t>
            </a:r>
          </a:p>
        </p:txBody>
      </p:sp>
      <p:pic>
        <p:nvPicPr>
          <p:cNvPr id="5" name="slide10">
            <a:hlinkClick r:id="" action="ppaction://media"/>
            <a:extLst>
              <a:ext uri="{FF2B5EF4-FFF2-40B4-BE49-F238E27FC236}">
                <a16:creationId xmlns:a16="http://schemas.microsoft.com/office/drawing/2014/main" id="{36C3F321-E53B-4EF3-A5CB-57340E8E82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425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50194F-564B-4612-B4D0-BFD69A444AAD}"/>
              </a:ext>
            </a:extLst>
          </p:cNvPr>
          <p:cNvSpPr>
            <a:spLocks noGrp="1"/>
          </p:cNvSpPr>
          <p:nvPr>
            <p:ph type="sldNum" sz="quarter" idx="12"/>
          </p:nvPr>
        </p:nvSpPr>
        <p:spPr/>
        <p:txBody>
          <a:bodyPr/>
          <a:lstStyle/>
          <a:p>
            <a:pPr>
              <a:defRPr/>
            </a:pPr>
            <a:fld id="{41E46D40-8911-4282-ABA3-1DD86BD8A906}" type="slidenum">
              <a:rPr lang="en-US" altLang="en-US" smtClean="0"/>
              <a:pPr>
                <a:defRPr/>
              </a:pPr>
              <a:t>11</a:t>
            </a:fld>
            <a:endParaRPr lang="en-US" altLang="en-US"/>
          </a:p>
        </p:txBody>
      </p:sp>
      <p:sp>
        <p:nvSpPr>
          <p:cNvPr id="3" name="TextBox 2">
            <a:extLst>
              <a:ext uri="{FF2B5EF4-FFF2-40B4-BE49-F238E27FC236}">
                <a16:creationId xmlns:a16="http://schemas.microsoft.com/office/drawing/2014/main" id="{717DC129-47F9-4391-B07F-21EB7136CF41}"/>
              </a:ext>
            </a:extLst>
          </p:cNvPr>
          <p:cNvSpPr txBox="1"/>
          <p:nvPr/>
        </p:nvSpPr>
        <p:spPr>
          <a:xfrm>
            <a:off x="1447800" y="152400"/>
            <a:ext cx="6629400" cy="584775"/>
          </a:xfrm>
          <a:prstGeom prst="rect">
            <a:avLst/>
          </a:prstGeom>
          <a:noFill/>
        </p:spPr>
        <p:txBody>
          <a:bodyPr wrap="square" rtlCol="0">
            <a:spAutoFit/>
          </a:bodyPr>
          <a:lstStyle/>
          <a:p>
            <a:pPr algn="ctr"/>
            <a:r>
              <a:rPr lang="en-US" sz="3200" dirty="0">
                <a:solidFill>
                  <a:schemeClr val="accent2">
                    <a:lumMod val="75000"/>
                  </a:schemeClr>
                </a:solidFill>
                <a:latin typeface="Arial Narrow" panose="020B0606020202030204" pitchFamily="34" charset="0"/>
              </a:rPr>
              <a:t>USING THE STUDY GUIDE</a:t>
            </a:r>
          </a:p>
        </p:txBody>
      </p:sp>
      <p:sp>
        <p:nvSpPr>
          <p:cNvPr id="4" name="TextBox 3">
            <a:extLst>
              <a:ext uri="{FF2B5EF4-FFF2-40B4-BE49-F238E27FC236}">
                <a16:creationId xmlns:a16="http://schemas.microsoft.com/office/drawing/2014/main" id="{5F4CE0D2-8B66-4CBC-BA44-C41A4808B97F}"/>
              </a:ext>
            </a:extLst>
          </p:cNvPr>
          <p:cNvSpPr txBox="1"/>
          <p:nvPr/>
        </p:nvSpPr>
        <p:spPr>
          <a:xfrm>
            <a:off x="1066800" y="739864"/>
            <a:ext cx="7772400" cy="3400931"/>
          </a:xfrm>
          <a:prstGeom prst="rect">
            <a:avLst/>
          </a:prstGeom>
          <a:noFill/>
        </p:spPr>
        <p:txBody>
          <a:bodyPr wrap="square" rtlCol="0">
            <a:spAutoFit/>
          </a:bodyPr>
          <a:lstStyle/>
          <a:p>
            <a:r>
              <a:rPr lang="en-US" sz="1800" b="1" dirty="0">
                <a:latin typeface="Arial Narrow" panose="020B0606020202030204" pitchFamily="34" charset="0"/>
              </a:rPr>
              <a:t>Class 15:  Emotions and Social Judgment</a:t>
            </a:r>
            <a:endParaRPr lang="en-US" sz="1800" dirty="0">
              <a:latin typeface="Arial Narrow" panose="020B0606020202030204" pitchFamily="34" charset="0"/>
            </a:endParaRPr>
          </a:p>
          <a:p>
            <a:r>
              <a:rPr lang="en-US" sz="800" dirty="0">
                <a:latin typeface="Arial Narrow" panose="020B0606020202030204" pitchFamily="34" charset="0"/>
              </a:rPr>
              <a:t> </a:t>
            </a:r>
          </a:p>
          <a:p>
            <a:r>
              <a:rPr lang="en-US" dirty="0">
                <a:latin typeface="Arial Narrow" panose="020B0606020202030204" pitchFamily="34" charset="0"/>
              </a:rPr>
              <a:t>	</a:t>
            </a:r>
            <a:r>
              <a:rPr lang="en-US" sz="1500" dirty="0">
                <a:latin typeface="Arial Narrow" panose="020B0606020202030204" pitchFamily="34" charset="0"/>
              </a:rPr>
              <a:t>1.  </a:t>
            </a:r>
            <a:r>
              <a:rPr lang="en-US" sz="1500" dirty="0">
                <a:solidFill>
                  <a:srgbClr val="00B0F0"/>
                </a:solidFill>
                <a:latin typeface="Arial Narrow" panose="020B0606020202030204" pitchFamily="34" charset="0"/>
              </a:rPr>
              <a:t>Who was "Gregor </a:t>
            </a:r>
            <a:r>
              <a:rPr lang="en-US" sz="1500" dirty="0" err="1">
                <a:solidFill>
                  <a:srgbClr val="00B0F0"/>
                </a:solidFill>
                <a:latin typeface="Arial Narrow" panose="020B0606020202030204" pitchFamily="34" charset="0"/>
              </a:rPr>
              <a:t>Zilstein</a:t>
            </a:r>
            <a:r>
              <a:rPr lang="en-US" sz="1500" dirty="0">
                <a:solidFill>
                  <a:srgbClr val="00B0F0"/>
                </a:solidFill>
                <a:latin typeface="Arial Narrow" panose="020B0606020202030204" pitchFamily="34" charset="0"/>
              </a:rPr>
              <a:t>" and why did he assure subjects they would "suffer no</a:t>
            </a:r>
          </a:p>
          <a:p>
            <a:r>
              <a:rPr lang="en-US" sz="1500" dirty="0">
                <a:solidFill>
                  <a:srgbClr val="00B0F0"/>
                </a:solidFill>
                <a:latin typeface="Arial Narrow" panose="020B0606020202030204" pitchFamily="34" charset="0"/>
              </a:rPr>
              <a:t>	 permanent tissue damage"?</a:t>
            </a:r>
          </a:p>
          <a:p>
            <a:r>
              <a:rPr lang="en-US" sz="1500" dirty="0">
                <a:latin typeface="Arial Narrow" panose="020B0606020202030204" pitchFamily="34" charset="0"/>
              </a:rPr>
              <a:t>	2.  In Schachter's study, who wanted to be alone and who wanted to be with others?</a:t>
            </a:r>
          </a:p>
          <a:p>
            <a:r>
              <a:rPr lang="en-US" sz="1500" dirty="0">
                <a:latin typeface="Arial Narrow" panose="020B0606020202030204" pitchFamily="34" charset="0"/>
              </a:rPr>
              <a:t>	3.  What are reasons why people sought affiliation when anxious?</a:t>
            </a:r>
          </a:p>
          <a:p>
            <a:r>
              <a:rPr lang="en-US" sz="1500" dirty="0">
                <a:latin typeface="Arial Narrow" panose="020B0606020202030204" pitchFamily="34" charset="0"/>
              </a:rPr>
              <a:t>	4.  How did cookies affect helping in Alice </a:t>
            </a:r>
            <a:r>
              <a:rPr lang="en-US" sz="1500" dirty="0" err="1">
                <a:latin typeface="Arial Narrow" panose="020B0606020202030204" pitchFamily="34" charset="0"/>
              </a:rPr>
              <a:t>Isen's</a:t>
            </a:r>
            <a:r>
              <a:rPr lang="en-US" sz="1500" dirty="0">
                <a:latin typeface="Arial Narrow" panose="020B0606020202030204" pitchFamily="34" charset="0"/>
              </a:rPr>
              <a:t> study?</a:t>
            </a:r>
          </a:p>
          <a:p>
            <a:r>
              <a:rPr lang="en-US" sz="1500" dirty="0">
                <a:latin typeface="Arial Narrow" panose="020B0606020202030204" pitchFamily="34" charset="0"/>
              </a:rPr>
              <a:t>	5.  What are some alternative explanations to </a:t>
            </a:r>
            <a:r>
              <a:rPr lang="en-US" sz="1500" dirty="0" err="1">
                <a:latin typeface="Arial Narrow" panose="020B0606020202030204" pitchFamily="34" charset="0"/>
              </a:rPr>
              <a:t>Isen's</a:t>
            </a:r>
            <a:r>
              <a:rPr lang="en-US" sz="1500" dirty="0">
                <a:latin typeface="Arial Narrow" panose="020B0606020202030204" pitchFamily="34" charset="0"/>
              </a:rPr>
              <a:t> Cookies study?</a:t>
            </a:r>
          </a:p>
          <a:p>
            <a:r>
              <a:rPr lang="en-US" sz="1500" dirty="0">
                <a:latin typeface="Arial Narrow" panose="020B0606020202030204" pitchFamily="34" charset="0"/>
              </a:rPr>
              <a:t>	6.  What was the point of </a:t>
            </a:r>
            <a:r>
              <a:rPr lang="en-US" sz="1500" dirty="0" err="1">
                <a:latin typeface="Arial Narrow" panose="020B0606020202030204" pitchFamily="34" charset="0"/>
              </a:rPr>
              <a:t>Isen's</a:t>
            </a:r>
            <a:r>
              <a:rPr lang="en-US" sz="1500" dirty="0">
                <a:latin typeface="Arial Narrow" panose="020B0606020202030204" pitchFamily="34" charset="0"/>
              </a:rPr>
              <a:t> "pay phone" study?</a:t>
            </a:r>
          </a:p>
          <a:p>
            <a:r>
              <a:rPr lang="en-US" sz="1500" dirty="0">
                <a:latin typeface="Arial Narrow" panose="020B0606020202030204" pitchFamily="34" charset="0"/>
              </a:rPr>
              <a:t>	7.  What is subliminal priming?  </a:t>
            </a:r>
          </a:p>
          <a:p>
            <a:r>
              <a:rPr lang="en-US" sz="1500" dirty="0">
                <a:latin typeface="Arial Narrow" panose="020B0606020202030204" pitchFamily="34" charset="0"/>
              </a:rPr>
              <a:t>	8.  What caused subjects in </a:t>
            </a:r>
            <a:r>
              <a:rPr lang="en-US" sz="1500" dirty="0" err="1">
                <a:latin typeface="Arial Narrow" panose="020B0606020202030204" pitchFamily="34" charset="0"/>
              </a:rPr>
              <a:t>Winkielman</a:t>
            </a:r>
            <a:r>
              <a:rPr lang="en-US" sz="1500" dirty="0">
                <a:latin typeface="Arial Narrow" panose="020B0606020202030204" pitchFamily="34" charset="0"/>
              </a:rPr>
              <a:t>, et al. study to pour and drink more of a</a:t>
            </a:r>
          </a:p>
          <a:p>
            <a:r>
              <a:rPr lang="en-US" sz="1500" dirty="0">
                <a:latin typeface="Arial Narrow" panose="020B0606020202030204" pitchFamily="34" charset="0"/>
              </a:rPr>
              <a:t>	 beverage? </a:t>
            </a:r>
          </a:p>
          <a:p>
            <a:r>
              <a:rPr lang="en-US" sz="1500" dirty="0">
                <a:latin typeface="Arial Narrow" panose="020B0606020202030204" pitchFamily="34" charset="0"/>
              </a:rPr>
              <a:t>	9.  What subliminally primed mood state, positive, neutral, or negative, increases</a:t>
            </a:r>
          </a:p>
          <a:p>
            <a:r>
              <a:rPr lang="en-US" sz="1500" dirty="0">
                <a:latin typeface="Arial Narrow" panose="020B0606020202030204" pitchFamily="34" charset="0"/>
              </a:rPr>
              <a:t>	 stereotyping?</a:t>
            </a:r>
          </a:p>
        </p:txBody>
      </p:sp>
      <p:pic>
        <p:nvPicPr>
          <p:cNvPr id="6" name="Picture 5">
            <a:extLst>
              <a:ext uri="{FF2B5EF4-FFF2-40B4-BE49-F238E27FC236}">
                <a16:creationId xmlns:a16="http://schemas.microsoft.com/office/drawing/2014/main" id="{E8BD907E-42DA-4539-B363-16BCAD2B411F}"/>
              </a:ext>
            </a:extLst>
          </p:cNvPr>
          <p:cNvPicPr>
            <a:picLocks noChangeAspect="1"/>
          </p:cNvPicPr>
          <p:nvPr/>
        </p:nvPicPr>
        <p:blipFill>
          <a:blip r:embed="rId4"/>
          <a:stretch>
            <a:fillRect/>
          </a:stretch>
        </p:blipFill>
        <p:spPr>
          <a:xfrm>
            <a:off x="2895204" y="1858429"/>
            <a:ext cx="6248796" cy="3429297"/>
          </a:xfrm>
          <a:prstGeom prst="rect">
            <a:avLst/>
          </a:prstGeom>
        </p:spPr>
      </p:pic>
      <p:sp>
        <p:nvSpPr>
          <p:cNvPr id="7" name="TextBox 6">
            <a:extLst>
              <a:ext uri="{FF2B5EF4-FFF2-40B4-BE49-F238E27FC236}">
                <a16:creationId xmlns:a16="http://schemas.microsoft.com/office/drawing/2014/main" id="{949793CE-87C3-4150-8DF9-937BA4AE6D7C}"/>
              </a:ext>
            </a:extLst>
          </p:cNvPr>
          <p:cNvSpPr txBox="1"/>
          <p:nvPr/>
        </p:nvSpPr>
        <p:spPr>
          <a:xfrm>
            <a:off x="1295400" y="5287726"/>
            <a:ext cx="6934200" cy="1446550"/>
          </a:xfrm>
          <a:prstGeom prst="rect">
            <a:avLst/>
          </a:prstGeom>
          <a:noFill/>
        </p:spPr>
        <p:txBody>
          <a:bodyPr wrap="square" rtlCol="0">
            <a:spAutoFit/>
          </a:bodyPr>
          <a:lstStyle/>
          <a:p>
            <a:r>
              <a:rPr lang="en-US" sz="2200" i="1" dirty="0" err="1">
                <a:solidFill>
                  <a:srgbClr val="00B050"/>
                </a:solidFill>
              </a:rPr>
              <a:t>Zilstein</a:t>
            </a:r>
            <a:r>
              <a:rPr lang="en-US" sz="2200" i="1" dirty="0">
                <a:solidFill>
                  <a:srgbClr val="00B050"/>
                </a:solidFill>
              </a:rPr>
              <a:t>?  He was really just an actor, not a real researcher.  He was there to scare subjects. To induce anxiety. So this crazy line about “no permanent tissue damage” was just to make subjects more anxious.  </a:t>
            </a:r>
          </a:p>
        </p:txBody>
      </p:sp>
      <p:pic>
        <p:nvPicPr>
          <p:cNvPr id="8" name="slide11">
            <a:hlinkClick r:id="" action="ppaction://media"/>
            <a:extLst>
              <a:ext uri="{FF2B5EF4-FFF2-40B4-BE49-F238E27FC236}">
                <a16:creationId xmlns:a16="http://schemas.microsoft.com/office/drawing/2014/main" id="{A6917251-126F-4E3B-B64B-8607240DD0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6574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EF777-B39A-4FCB-B16D-E19419961332}"/>
              </a:ext>
            </a:extLst>
          </p:cNvPr>
          <p:cNvSpPr>
            <a:spLocks noGrp="1"/>
          </p:cNvSpPr>
          <p:nvPr>
            <p:ph type="sldNum" sz="quarter" idx="12"/>
          </p:nvPr>
        </p:nvSpPr>
        <p:spPr/>
        <p:txBody>
          <a:bodyPr/>
          <a:lstStyle/>
          <a:p>
            <a:pPr>
              <a:defRPr/>
            </a:pPr>
            <a:fld id="{41E46D40-8911-4282-ABA3-1DD86BD8A906}" type="slidenum">
              <a:rPr lang="en-US" altLang="en-US" smtClean="0"/>
              <a:pPr>
                <a:defRPr/>
              </a:pPr>
              <a:t>12</a:t>
            </a:fld>
            <a:endParaRPr lang="en-US" altLang="en-US"/>
          </a:p>
        </p:txBody>
      </p:sp>
      <p:sp>
        <p:nvSpPr>
          <p:cNvPr id="3" name="Rectangle 2">
            <a:extLst>
              <a:ext uri="{FF2B5EF4-FFF2-40B4-BE49-F238E27FC236}">
                <a16:creationId xmlns:a16="http://schemas.microsoft.com/office/drawing/2014/main" id="{7EA521E2-C39B-4504-9D66-DEA8DE7514E5}"/>
              </a:ext>
            </a:extLst>
          </p:cNvPr>
          <p:cNvSpPr/>
          <p:nvPr/>
        </p:nvSpPr>
        <p:spPr>
          <a:xfrm>
            <a:off x="1016598" y="457200"/>
            <a:ext cx="8153400" cy="4278094"/>
          </a:xfrm>
          <a:prstGeom prst="rect">
            <a:avLst/>
          </a:prstGeom>
        </p:spPr>
        <p:txBody>
          <a:bodyPr wrap="square">
            <a:spAutoFit/>
          </a:bodyPr>
          <a:lstStyle/>
          <a:p>
            <a:pPr marL="0" marR="0">
              <a:spcBef>
                <a:spcPts val="0"/>
              </a:spcBef>
              <a:spcAft>
                <a:spcPts val="0"/>
              </a:spcAft>
            </a:pPr>
            <a:r>
              <a:rPr lang="en-US" sz="1600" b="1" dirty="0">
                <a:latin typeface="Arial Narrow" panose="020B0606020202030204" pitchFamily="34" charset="0"/>
                <a:ea typeface="Times New Roman" panose="02020603050405020304" pitchFamily="18" charset="0"/>
              </a:rPr>
              <a:t>Class 16:  Emotions and Perception</a:t>
            </a:r>
            <a:endParaRPr lang="en-US" sz="1600" dirty="0">
              <a:ea typeface="Times New Roman" panose="02020603050405020304" pitchFamily="18" charset="0"/>
            </a:endParaRPr>
          </a:p>
          <a:p>
            <a:pPr marL="0" marR="0">
              <a:spcBef>
                <a:spcPts val="0"/>
              </a:spcBef>
              <a:spcAft>
                <a:spcPts val="0"/>
              </a:spcAft>
            </a:pPr>
            <a:r>
              <a:rPr lang="en-US" sz="1600" b="1" dirty="0">
                <a:latin typeface="Arial Narrow" panose="020B0606020202030204" pitchFamily="34" charset="0"/>
                <a:ea typeface="Times New Roman" panose="02020603050405020304" pitchFamily="18" charset="0"/>
              </a:rPr>
              <a:t> </a:t>
            </a:r>
            <a:endParaRPr lang="en-US" sz="1600" dirty="0">
              <a:ea typeface="Times New Roman" panose="02020603050405020304" pitchFamily="18" charset="0"/>
            </a:endParaRPr>
          </a:p>
          <a:p>
            <a:pPr marL="0" marR="0">
              <a:spcBef>
                <a:spcPts val="0"/>
              </a:spcBef>
              <a:spcAft>
                <a:spcPts val="0"/>
              </a:spcAft>
            </a:pPr>
            <a:r>
              <a:rPr lang="en-US" sz="1600" b="1" dirty="0">
                <a:latin typeface="Arial Narrow" panose="020B0606020202030204" pitchFamily="34" charset="0"/>
                <a:ea typeface="Times New Roman" panose="02020603050405020304" pitchFamily="18" charset="0"/>
              </a:rPr>
              <a:t>	</a:t>
            </a:r>
            <a:r>
              <a:rPr lang="en-US" sz="1600" dirty="0">
                <a:latin typeface="Arial Narrow" panose="020B0606020202030204" pitchFamily="34" charset="0"/>
                <a:ea typeface="Times New Roman" panose="02020603050405020304" pitchFamily="18" charset="0"/>
              </a:rPr>
              <a:t>1.  What was the main idea of the “New Look” approach in Social Psychology, and how did it</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relate to a football game between Dartmouth and Princeton?</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2.  How did rich and poor kids perceive a $.25 coin versus a worthless metal slug?</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a:t>
            </a:r>
            <a:r>
              <a:rPr lang="en-US" sz="1600" dirty="0">
                <a:solidFill>
                  <a:schemeClr val="tx2">
                    <a:lumMod val="60000"/>
                    <a:lumOff val="40000"/>
                  </a:schemeClr>
                </a:solidFill>
                <a:latin typeface="Arial Narrow" panose="020B0606020202030204" pitchFamily="34" charset="0"/>
                <a:ea typeface="Times New Roman" panose="02020603050405020304" pitchFamily="18" charset="0"/>
              </a:rPr>
              <a:t>3.  In the </a:t>
            </a:r>
            <a:r>
              <a:rPr lang="en-US" sz="1600" dirty="0" err="1">
                <a:solidFill>
                  <a:schemeClr val="tx2">
                    <a:lumMod val="60000"/>
                    <a:lumOff val="40000"/>
                  </a:schemeClr>
                </a:solidFill>
                <a:latin typeface="Arial Narrow" panose="020B0606020202030204" pitchFamily="34" charset="0"/>
                <a:ea typeface="Times New Roman" panose="02020603050405020304" pitchFamily="18" charset="0"/>
              </a:rPr>
              <a:t>Stefanucci</a:t>
            </a:r>
            <a:r>
              <a:rPr lang="en-US" sz="1600" dirty="0">
                <a:solidFill>
                  <a:schemeClr val="tx2">
                    <a:lumMod val="60000"/>
                    <a:lumOff val="40000"/>
                  </a:schemeClr>
                </a:solidFill>
                <a:latin typeface="Arial Narrow" panose="020B0606020202030204" pitchFamily="34" charset="0"/>
                <a:ea typeface="Times New Roman" panose="02020603050405020304" pitchFamily="18" charset="0"/>
              </a:rPr>
              <a:t> studies, how does fear affect perception of height and of distance?</a:t>
            </a:r>
            <a:endParaRPr lang="en-US" sz="1600" dirty="0">
              <a:solidFill>
                <a:schemeClr val="tx2">
                  <a:lumMod val="60000"/>
                  <a:lumOff val="40000"/>
                </a:schemeClr>
              </a:solidFill>
              <a:ea typeface="Times New Roman" panose="02020603050405020304" pitchFamily="18" charset="0"/>
            </a:endParaRPr>
          </a:p>
          <a:p>
            <a:pPr marL="0" marR="0">
              <a:spcBef>
                <a:spcPts val="0"/>
              </a:spcBef>
              <a:spcAft>
                <a:spcPts val="0"/>
              </a:spcAft>
            </a:pPr>
            <a:r>
              <a:rPr lang="en-US" sz="1600" dirty="0">
                <a:solidFill>
                  <a:schemeClr val="tx2">
                    <a:lumMod val="60000"/>
                    <a:lumOff val="40000"/>
                  </a:schemeClr>
                </a:solidFill>
                <a:latin typeface="Arial Narrow" panose="020B0606020202030204" pitchFamily="34" charset="0"/>
                <a:ea typeface="Times New Roman" panose="02020603050405020304" pitchFamily="18" charset="0"/>
              </a:rPr>
              <a:t>	</a:t>
            </a:r>
            <a:r>
              <a:rPr lang="en-US" sz="1600" dirty="0">
                <a:latin typeface="Arial Narrow" panose="020B0606020202030204" pitchFamily="34" charset="0"/>
                <a:ea typeface="Times New Roman" panose="02020603050405020304" pitchFamily="18" charset="0"/>
              </a:rPr>
              <a:t>4.  What are psycho-social resources?</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5.  Lack of what threat caused people to hear baby cries as more extreme in Harber et al., </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Study 1?  </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6.  What resource-boosting activity in Harber et al. Study 2 counteracted the effect of this</a:t>
            </a: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threat?</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7.  What resource affected how people saw hill slants in the </a:t>
            </a:r>
            <a:r>
              <a:rPr lang="en-US" sz="1600" dirty="0" err="1">
                <a:latin typeface="Arial Narrow" panose="020B0606020202030204" pitchFamily="34" charset="0"/>
                <a:ea typeface="Times New Roman" panose="02020603050405020304" pitchFamily="18" charset="0"/>
              </a:rPr>
              <a:t>Schnall</a:t>
            </a:r>
            <a:r>
              <a:rPr lang="en-US" sz="1600" dirty="0">
                <a:latin typeface="Arial Narrow" panose="020B0606020202030204" pitchFamily="34" charset="0"/>
                <a:ea typeface="Times New Roman" panose="02020603050405020304" pitchFamily="18" charset="0"/>
              </a:rPr>
              <a:t> et al. studies? Did that </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resource need to be physically present to be effective? </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8. What live animal did Harber et al.2012 use to show that resources affect distance</a:t>
            </a: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perception? What resource was involved in this study?</a:t>
            </a:r>
            <a:endParaRPr lang="en-US" sz="1600" dirty="0">
              <a:ea typeface="Times New Roman" panose="02020603050405020304" pitchFamily="18" charset="0"/>
            </a:endParaRP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9.  People see heights (looking down) as more extreme if they have their hands cuffed behind</a:t>
            </a:r>
          </a:p>
          <a:p>
            <a:pPr marL="0" marR="0">
              <a:spcBef>
                <a:spcPts val="0"/>
              </a:spcBef>
              <a:spcAft>
                <a:spcPts val="0"/>
              </a:spcAft>
            </a:pPr>
            <a:r>
              <a:rPr lang="en-US" sz="1600" dirty="0">
                <a:latin typeface="Arial Narrow" panose="020B0606020202030204" pitchFamily="34" charset="0"/>
                <a:ea typeface="Times New Roman" panose="02020603050405020304" pitchFamily="18" charset="0"/>
              </a:rPr>
              <a:t>		 their backs and they lacked what resource? </a:t>
            </a:r>
            <a:endParaRPr lang="en-US" sz="1600" dirty="0">
              <a:ea typeface="Times New Roman" panose="02020603050405020304" pitchFamily="18" charset="0"/>
            </a:endParaRPr>
          </a:p>
        </p:txBody>
      </p:sp>
      <p:pic>
        <p:nvPicPr>
          <p:cNvPr id="4" name="Picture 3">
            <a:extLst>
              <a:ext uri="{FF2B5EF4-FFF2-40B4-BE49-F238E27FC236}">
                <a16:creationId xmlns:a16="http://schemas.microsoft.com/office/drawing/2014/main" id="{7F8BB2D9-F8E2-4572-A9DE-89789452A92F}"/>
              </a:ext>
            </a:extLst>
          </p:cNvPr>
          <p:cNvPicPr>
            <a:picLocks noChangeAspect="1"/>
          </p:cNvPicPr>
          <p:nvPr/>
        </p:nvPicPr>
        <p:blipFill>
          <a:blip r:embed="rId4"/>
          <a:stretch>
            <a:fillRect/>
          </a:stretch>
        </p:blipFill>
        <p:spPr>
          <a:xfrm>
            <a:off x="609600" y="2000549"/>
            <a:ext cx="4363518" cy="2947969"/>
          </a:xfrm>
          <a:prstGeom prst="rect">
            <a:avLst/>
          </a:prstGeom>
        </p:spPr>
      </p:pic>
      <p:pic>
        <p:nvPicPr>
          <p:cNvPr id="5" name="Picture 4">
            <a:extLst>
              <a:ext uri="{FF2B5EF4-FFF2-40B4-BE49-F238E27FC236}">
                <a16:creationId xmlns:a16="http://schemas.microsoft.com/office/drawing/2014/main" id="{122D7727-B7DB-4986-A0E6-6D93DFC1A974}"/>
              </a:ext>
            </a:extLst>
          </p:cNvPr>
          <p:cNvPicPr>
            <a:picLocks noChangeAspect="1"/>
          </p:cNvPicPr>
          <p:nvPr/>
        </p:nvPicPr>
        <p:blipFill>
          <a:blip r:embed="rId5"/>
          <a:stretch>
            <a:fillRect/>
          </a:stretch>
        </p:blipFill>
        <p:spPr>
          <a:xfrm>
            <a:off x="5029700" y="2105174"/>
            <a:ext cx="3886596" cy="2758458"/>
          </a:xfrm>
          <a:prstGeom prst="rect">
            <a:avLst/>
          </a:prstGeom>
        </p:spPr>
      </p:pic>
      <p:sp>
        <p:nvSpPr>
          <p:cNvPr id="6" name="TextBox 5">
            <a:extLst>
              <a:ext uri="{FF2B5EF4-FFF2-40B4-BE49-F238E27FC236}">
                <a16:creationId xmlns:a16="http://schemas.microsoft.com/office/drawing/2014/main" id="{819C2213-4B63-4803-A159-3B6B29F3C2C5}"/>
              </a:ext>
            </a:extLst>
          </p:cNvPr>
          <p:cNvSpPr txBox="1"/>
          <p:nvPr/>
        </p:nvSpPr>
        <p:spPr>
          <a:xfrm>
            <a:off x="986118" y="4729915"/>
            <a:ext cx="7898801" cy="1938992"/>
          </a:xfrm>
          <a:prstGeom prst="rect">
            <a:avLst/>
          </a:prstGeom>
          <a:noFill/>
        </p:spPr>
        <p:txBody>
          <a:bodyPr wrap="square" rtlCol="0">
            <a:spAutoFit/>
          </a:bodyPr>
          <a:lstStyle/>
          <a:p>
            <a:r>
              <a:rPr lang="en-US" sz="2000" i="1" dirty="0" err="1">
                <a:solidFill>
                  <a:srgbClr val="00B050"/>
                </a:solidFill>
                <a:latin typeface="Arial Narrow" panose="020B0606020202030204" pitchFamily="34" charset="0"/>
              </a:rPr>
              <a:t>Stefanucci</a:t>
            </a:r>
            <a:r>
              <a:rPr lang="en-US" sz="2000" i="1" dirty="0">
                <a:solidFill>
                  <a:srgbClr val="00B050"/>
                </a:solidFill>
                <a:latin typeface="Arial Narrow" panose="020B0606020202030204" pitchFamily="34" charset="0"/>
              </a:rPr>
              <a:t> et al. studies.  Hmm. Oh yeah, subjects imagined falling into, or jumping across an empty pool or a pool filled with nails.  The “nails” pool, why?  Uh, to induce fear.  That’s the point of Slide 12.  What did they find?  Next page, Slide 13, shows these graphs. “Fear” condition subjects are seeing the height as greater, and the distance across the pool as greater.  </a:t>
            </a:r>
            <a:r>
              <a:rPr lang="en-US" sz="2000" b="1" i="1" dirty="0">
                <a:solidFill>
                  <a:srgbClr val="00B050"/>
                </a:solidFill>
                <a:latin typeface="Arial Narrow" panose="020B0606020202030204" pitchFamily="34" charset="0"/>
              </a:rPr>
              <a:t>Take home point?  </a:t>
            </a:r>
            <a:r>
              <a:rPr lang="en-US" sz="2000" i="1" dirty="0">
                <a:solidFill>
                  <a:srgbClr val="00B050"/>
                </a:solidFill>
                <a:latin typeface="Arial Narrow" panose="020B0606020202030204" pitchFamily="34" charset="0"/>
              </a:rPr>
              <a:t>Fear leads to exaggerated perception.  Just like the New Look, from previous slides!   </a:t>
            </a:r>
          </a:p>
        </p:txBody>
      </p:sp>
      <p:pic>
        <p:nvPicPr>
          <p:cNvPr id="7" name="slide12">
            <a:hlinkClick r:id="" action="ppaction://media"/>
            <a:extLst>
              <a:ext uri="{FF2B5EF4-FFF2-40B4-BE49-F238E27FC236}">
                <a16:creationId xmlns:a16="http://schemas.microsoft.com/office/drawing/2014/main" id="{C81FE754-72A3-4F4A-B0FD-0FE8D1D80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210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D7588-3D8D-4E6C-AD42-09D1D2B2A25E}"/>
              </a:ext>
            </a:extLst>
          </p:cNvPr>
          <p:cNvSpPr>
            <a:spLocks noGrp="1"/>
          </p:cNvSpPr>
          <p:nvPr>
            <p:ph type="sldNum" sz="quarter" idx="12"/>
          </p:nvPr>
        </p:nvSpPr>
        <p:spPr/>
        <p:txBody>
          <a:bodyPr/>
          <a:lstStyle/>
          <a:p>
            <a:pPr>
              <a:defRPr/>
            </a:pPr>
            <a:fld id="{41E46D40-8911-4282-ABA3-1DD86BD8A906}" type="slidenum">
              <a:rPr lang="en-US" altLang="en-US" smtClean="0"/>
              <a:pPr>
                <a:defRPr/>
              </a:pPr>
              <a:t>13</a:t>
            </a:fld>
            <a:endParaRPr lang="en-US" altLang="en-US"/>
          </a:p>
        </p:txBody>
      </p:sp>
      <p:sp>
        <p:nvSpPr>
          <p:cNvPr id="3" name="TextBox 2">
            <a:extLst>
              <a:ext uri="{FF2B5EF4-FFF2-40B4-BE49-F238E27FC236}">
                <a16:creationId xmlns:a16="http://schemas.microsoft.com/office/drawing/2014/main" id="{A48786F1-43C1-499C-A04E-088803D82407}"/>
              </a:ext>
            </a:extLst>
          </p:cNvPr>
          <p:cNvSpPr txBox="1"/>
          <p:nvPr/>
        </p:nvSpPr>
        <p:spPr>
          <a:xfrm>
            <a:off x="1600200" y="215898"/>
            <a:ext cx="6858000" cy="646331"/>
          </a:xfrm>
          <a:prstGeom prst="rect">
            <a:avLst/>
          </a:prstGeom>
          <a:noFill/>
        </p:spPr>
        <p:txBody>
          <a:bodyPr wrap="square" rtlCol="0">
            <a:spAutoFit/>
          </a:bodyPr>
          <a:lstStyle/>
          <a:p>
            <a:pPr algn="ctr"/>
            <a:r>
              <a:rPr lang="en-US" sz="3600" dirty="0">
                <a:solidFill>
                  <a:srgbClr val="0070C0"/>
                </a:solidFill>
                <a:latin typeface="Arial Narrow" panose="020B0606020202030204" pitchFamily="34" charset="0"/>
              </a:rPr>
              <a:t>Notating PowerPoint Slides</a:t>
            </a:r>
          </a:p>
        </p:txBody>
      </p:sp>
      <p:pic>
        <p:nvPicPr>
          <p:cNvPr id="4" name="Picture 3">
            <a:extLst>
              <a:ext uri="{FF2B5EF4-FFF2-40B4-BE49-F238E27FC236}">
                <a16:creationId xmlns:a16="http://schemas.microsoft.com/office/drawing/2014/main" id="{271A4925-DA23-40FE-B41A-6383680F27CF}"/>
              </a:ext>
            </a:extLst>
          </p:cNvPr>
          <p:cNvPicPr>
            <a:picLocks noChangeAspect="1"/>
          </p:cNvPicPr>
          <p:nvPr/>
        </p:nvPicPr>
        <p:blipFill>
          <a:blip r:embed="rId4"/>
          <a:stretch>
            <a:fillRect/>
          </a:stretch>
        </p:blipFill>
        <p:spPr>
          <a:xfrm>
            <a:off x="990600" y="829060"/>
            <a:ext cx="6172299" cy="4629225"/>
          </a:xfrm>
          <a:prstGeom prst="rect">
            <a:avLst/>
          </a:prstGeom>
        </p:spPr>
      </p:pic>
      <p:sp>
        <p:nvSpPr>
          <p:cNvPr id="6" name="TextBox 5">
            <a:extLst>
              <a:ext uri="{FF2B5EF4-FFF2-40B4-BE49-F238E27FC236}">
                <a16:creationId xmlns:a16="http://schemas.microsoft.com/office/drawing/2014/main" id="{A647A93A-2320-4475-8FB0-0988644E834A}"/>
              </a:ext>
            </a:extLst>
          </p:cNvPr>
          <p:cNvSpPr txBox="1"/>
          <p:nvPr/>
        </p:nvSpPr>
        <p:spPr>
          <a:xfrm>
            <a:off x="5257899" y="1494217"/>
            <a:ext cx="3810000" cy="1200329"/>
          </a:xfrm>
          <a:prstGeom prst="rect">
            <a:avLst/>
          </a:prstGeom>
          <a:noFill/>
        </p:spPr>
        <p:txBody>
          <a:bodyPr wrap="square" rtlCol="0">
            <a:spAutoFit/>
          </a:bodyPr>
          <a:lstStyle/>
          <a:p>
            <a:r>
              <a:rPr lang="en-US" sz="1200" dirty="0">
                <a:solidFill>
                  <a:srgbClr val="0070C0"/>
                </a:solidFill>
                <a:latin typeface="Viner Hand ITC" panose="03070502030502020203" pitchFamily="66" charset="0"/>
              </a:rPr>
              <a:t>So two things are going on here.                                                    1.  Just like Study 1, thinking of betrayer leads to hearing cries as more distressed.  </a:t>
            </a:r>
          </a:p>
          <a:p>
            <a:r>
              <a:rPr lang="en-US" sz="1200" dirty="0">
                <a:solidFill>
                  <a:srgbClr val="0070C0"/>
                </a:solidFill>
                <a:latin typeface="Viner Hand ITC" panose="03070502030502020203" pitchFamily="66" charset="0"/>
              </a:rPr>
              <a:t>2.  Disclosure resupplies resources, and  therefore counteracts “betrayer” neg. effects on baby-cry ratings.  </a:t>
            </a:r>
          </a:p>
        </p:txBody>
      </p:sp>
      <p:sp>
        <p:nvSpPr>
          <p:cNvPr id="7" name="TextBox 6">
            <a:extLst>
              <a:ext uri="{FF2B5EF4-FFF2-40B4-BE49-F238E27FC236}">
                <a16:creationId xmlns:a16="http://schemas.microsoft.com/office/drawing/2014/main" id="{C222050C-F5B3-4232-9FF3-DEA501081778}"/>
              </a:ext>
            </a:extLst>
          </p:cNvPr>
          <p:cNvSpPr txBox="1"/>
          <p:nvPr/>
        </p:nvSpPr>
        <p:spPr>
          <a:xfrm>
            <a:off x="1143000" y="5170959"/>
            <a:ext cx="7239000" cy="1631216"/>
          </a:xfrm>
          <a:prstGeom prst="rect">
            <a:avLst/>
          </a:prstGeom>
          <a:noFill/>
        </p:spPr>
        <p:txBody>
          <a:bodyPr wrap="square" rtlCol="0">
            <a:spAutoFit/>
          </a:bodyPr>
          <a:lstStyle/>
          <a:p>
            <a:r>
              <a:rPr lang="en-US" sz="2000" dirty="0">
                <a:solidFill>
                  <a:srgbClr val="00B050"/>
                </a:solidFill>
                <a:latin typeface="Arial Narrow" panose="020B0606020202030204" pitchFamily="34" charset="0"/>
              </a:rPr>
              <a:t>Notating the PowerPoints will:</a:t>
            </a:r>
          </a:p>
          <a:p>
            <a:r>
              <a:rPr lang="en-US" sz="2000" dirty="0">
                <a:solidFill>
                  <a:srgbClr val="00B050"/>
                </a:solidFill>
                <a:latin typeface="Arial Narrow" panose="020B0606020202030204" pitchFamily="34" charset="0"/>
              </a:rPr>
              <a:t>	1.  Push you to capture main points</a:t>
            </a:r>
          </a:p>
          <a:p>
            <a:r>
              <a:rPr lang="en-US" sz="2000" dirty="0">
                <a:solidFill>
                  <a:srgbClr val="00B050"/>
                </a:solidFill>
                <a:latin typeface="Arial Narrow" panose="020B0606020202030204" pitchFamily="34" charset="0"/>
              </a:rPr>
              <a:t>	2.  Reinforce memory</a:t>
            </a:r>
          </a:p>
          <a:p>
            <a:r>
              <a:rPr lang="en-US" sz="2000" dirty="0">
                <a:solidFill>
                  <a:srgbClr val="00B050"/>
                </a:solidFill>
                <a:latin typeface="Arial Narrow" panose="020B0606020202030204" pitchFamily="34" charset="0"/>
              </a:rPr>
              <a:t>	3.  Provide cues to recalling main points when re-reviewing</a:t>
            </a:r>
          </a:p>
          <a:p>
            <a:r>
              <a:rPr lang="en-US" sz="2000" dirty="0">
                <a:solidFill>
                  <a:srgbClr val="00B050"/>
                </a:solidFill>
                <a:latin typeface="Arial Narrow" panose="020B0606020202030204" pitchFamily="34" charset="0"/>
              </a:rPr>
              <a:t>	      the </a:t>
            </a:r>
            <a:r>
              <a:rPr lang="en-US" sz="2000" dirty="0" err="1">
                <a:solidFill>
                  <a:srgbClr val="00B050"/>
                </a:solidFill>
                <a:latin typeface="Arial Narrow" panose="020B0606020202030204" pitchFamily="34" charset="0"/>
              </a:rPr>
              <a:t>Powerpoints</a:t>
            </a:r>
            <a:r>
              <a:rPr lang="en-US" sz="2000" dirty="0">
                <a:solidFill>
                  <a:srgbClr val="00B050"/>
                </a:solidFill>
                <a:latin typeface="Arial Narrow" panose="020B0606020202030204" pitchFamily="34" charset="0"/>
              </a:rPr>
              <a:t>. </a:t>
            </a:r>
          </a:p>
        </p:txBody>
      </p:sp>
      <p:pic>
        <p:nvPicPr>
          <p:cNvPr id="8" name="slide13">
            <a:hlinkClick r:id="" action="ppaction://media"/>
            <a:extLst>
              <a:ext uri="{FF2B5EF4-FFF2-40B4-BE49-F238E27FC236}">
                <a16:creationId xmlns:a16="http://schemas.microsoft.com/office/drawing/2014/main" id="{912AE65F-F96D-4944-9A98-01A8F70473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0367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7D76B2-654F-4EB0-AEE3-629DC6C54787}"/>
              </a:ext>
            </a:extLst>
          </p:cNvPr>
          <p:cNvSpPr>
            <a:spLocks noGrp="1"/>
          </p:cNvSpPr>
          <p:nvPr>
            <p:ph type="sldNum" sz="quarter" idx="12"/>
          </p:nvPr>
        </p:nvSpPr>
        <p:spPr/>
        <p:txBody>
          <a:bodyPr/>
          <a:lstStyle/>
          <a:p>
            <a:pPr>
              <a:defRPr/>
            </a:pPr>
            <a:fld id="{41E46D40-8911-4282-ABA3-1DD86BD8A906}" type="slidenum">
              <a:rPr lang="en-US" altLang="en-US" smtClean="0"/>
              <a:pPr>
                <a:defRPr/>
              </a:pPr>
              <a:t>14</a:t>
            </a:fld>
            <a:endParaRPr lang="en-US" altLang="en-US"/>
          </a:p>
        </p:txBody>
      </p:sp>
      <p:sp>
        <p:nvSpPr>
          <p:cNvPr id="3" name="TextBox 2">
            <a:extLst>
              <a:ext uri="{FF2B5EF4-FFF2-40B4-BE49-F238E27FC236}">
                <a16:creationId xmlns:a16="http://schemas.microsoft.com/office/drawing/2014/main" id="{BDAF979C-646E-4096-9723-A6C80CA01B9C}"/>
              </a:ext>
            </a:extLst>
          </p:cNvPr>
          <p:cNvSpPr txBox="1"/>
          <p:nvPr/>
        </p:nvSpPr>
        <p:spPr>
          <a:xfrm>
            <a:off x="1524000" y="381000"/>
            <a:ext cx="6629400" cy="707886"/>
          </a:xfrm>
          <a:prstGeom prst="rect">
            <a:avLst/>
          </a:prstGeom>
          <a:noFill/>
        </p:spPr>
        <p:txBody>
          <a:bodyPr wrap="square" rtlCol="0">
            <a:spAutoFit/>
          </a:bodyPr>
          <a:lstStyle/>
          <a:p>
            <a:pPr algn="ctr"/>
            <a:r>
              <a:rPr lang="en-US" sz="4000" dirty="0">
                <a:solidFill>
                  <a:srgbClr val="0070C0"/>
                </a:solidFill>
                <a:latin typeface="Arial Narrow" panose="020B0606020202030204" pitchFamily="34" charset="0"/>
              </a:rPr>
              <a:t>Good-Bye!</a:t>
            </a:r>
          </a:p>
        </p:txBody>
      </p:sp>
      <p:sp>
        <p:nvSpPr>
          <p:cNvPr id="4" name="TextBox 3">
            <a:extLst>
              <a:ext uri="{FF2B5EF4-FFF2-40B4-BE49-F238E27FC236}">
                <a16:creationId xmlns:a16="http://schemas.microsoft.com/office/drawing/2014/main" id="{30607AB9-44CA-4F68-AA8B-F1E419C45C64}"/>
              </a:ext>
            </a:extLst>
          </p:cNvPr>
          <p:cNvSpPr txBox="1"/>
          <p:nvPr/>
        </p:nvSpPr>
        <p:spPr>
          <a:xfrm>
            <a:off x="1219200" y="1143000"/>
            <a:ext cx="7162800" cy="5262979"/>
          </a:xfrm>
          <a:prstGeom prst="rect">
            <a:avLst/>
          </a:prstGeom>
          <a:noFill/>
        </p:spPr>
        <p:txBody>
          <a:bodyPr wrap="square" rtlCol="0">
            <a:spAutoFit/>
          </a:bodyPr>
          <a:lstStyle/>
          <a:p>
            <a:r>
              <a:rPr lang="en-US" dirty="0">
                <a:latin typeface="Arial Narrow" panose="020B0606020202030204" pitchFamily="34" charset="0"/>
              </a:rPr>
              <a:t>You were an excellent class.</a:t>
            </a:r>
          </a:p>
          <a:p>
            <a:endParaRPr lang="en-US" dirty="0">
              <a:latin typeface="Arial Narrow" panose="020B0606020202030204" pitchFamily="34" charset="0"/>
            </a:endParaRPr>
          </a:p>
          <a:p>
            <a:r>
              <a:rPr lang="en-US" dirty="0">
                <a:latin typeface="Arial Narrow" panose="020B0606020202030204" pitchFamily="34" charset="0"/>
              </a:rPr>
              <a:t>There are heroes among you.</a:t>
            </a:r>
          </a:p>
          <a:p>
            <a:endParaRPr lang="en-US" dirty="0">
              <a:latin typeface="Arial Narrow" panose="020B0606020202030204" pitchFamily="34" charset="0"/>
            </a:endParaRPr>
          </a:p>
          <a:p>
            <a:r>
              <a:rPr lang="en-US" dirty="0">
                <a:latin typeface="Arial Narrow" panose="020B0606020202030204" pitchFamily="34" charset="0"/>
              </a:rPr>
              <a:t>I’m frustrated and aggressive to Study COVID for depriving me of direct face-to-face teaching with you.</a:t>
            </a:r>
          </a:p>
          <a:p>
            <a:endParaRPr lang="en-US" dirty="0">
              <a:latin typeface="Arial Narrow" panose="020B0606020202030204" pitchFamily="34" charset="0"/>
            </a:endParaRPr>
          </a:p>
          <a:p>
            <a:r>
              <a:rPr lang="en-US" dirty="0">
                <a:latin typeface="Arial Narrow" panose="020B0606020202030204" pitchFamily="34" charset="0"/>
              </a:rPr>
              <a:t>But am grateful to have gotten to know you.</a:t>
            </a:r>
          </a:p>
          <a:p>
            <a:endParaRPr lang="en-US" dirty="0">
              <a:latin typeface="Arial Narrow" panose="020B0606020202030204" pitchFamily="34" charset="0"/>
            </a:endParaRPr>
          </a:p>
          <a:p>
            <a:r>
              <a:rPr lang="en-US" dirty="0">
                <a:latin typeface="Arial Narrow" panose="020B0606020202030204" pitchFamily="34" charset="0"/>
              </a:rPr>
              <a:t>Have an excellent summer. Be well, be careful, but play and have fun.  </a:t>
            </a:r>
          </a:p>
          <a:p>
            <a:endParaRPr lang="en-US" dirty="0">
              <a:latin typeface="Arial Narrow" panose="020B0606020202030204" pitchFamily="34" charset="0"/>
            </a:endParaRPr>
          </a:p>
          <a:p>
            <a:r>
              <a:rPr lang="en-US" dirty="0">
                <a:latin typeface="Arial Narrow" panose="020B0606020202030204" pitchFamily="34" charset="0"/>
              </a:rPr>
              <a:t>Winnicott:  </a:t>
            </a:r>
            <a:r>
              <a:rPr lang="en-US" i="1" dirty="0">
                <a:latin typeface="Arial Narrow" panose="020B0606020202030204" pitchFamily="34" charset="0"/>
              </a:rPr>
              <a:t>Play is the best therapy.  When we play, we are connected to our true self. </a:t>
            </a:r>
          </a:p>
        </p:txBody>
      </p:sp>
      <p:pic>
        <p:nvPicPr>
          <p:cNvPr id="5" name="slide14">
            <a:hlinkClick r:id="" action="ppaction://media"/>
            <a:extLst>
              <a:ext uri="{FF2B5EF4-FFF2-40B4-BE49-F238E27FC236}">
                <a16:creationId xmlns:a16="http://schemas.microsoft.com/office/drawing/2014/main" id="{F31460FA-BCDA-45A0-8C8E-5D0D4ABCEC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2604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1250" y="134938"/>
            <a:ext cx="7772400" cy="1143000"/>
          </a:xfrm>
        </p:spPr>
        <p:txBody>
          <a:bodyPr/>
          <a:lstStyle/>
          <a:p>
            <a:pPr algn="ctr"/>
            <a:r>
              <a:rPr lang="en-US" altLang="en-US" dirty="0">
                <a:latin typeface="Arial Narrow" panose="020B0606020202030204" pitchFamily="34" charset="0"/>
              </a:rPr>
              <a:t>Important Dates and Times</a:t>
            </a:r>
          </a:p>
        </p:txBody>
      </p:sp>
      <p:sp>
        <p:nvSpPr>
          <p:cNvPr id="5123" name="Text Box 3"/>
          <p:cNvSpPr txBox="1">
            <a:spLocks noChangeArrowheads="1"/>
          </p:cNvSpPr>
          <p:nvPr/>
        </p:nvSpPr>
        <p:spPr bwMode="auto">
          <a:xfrm>
            <a:off x="941387" y="1217309"/>
            <a:ext cx="8112125"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dirty="0">
                <a:latin typeface="Arial Narrow" panose="020B0606020202030204" pitchFamily="34" charset="0"/>
              </a:rPr>
              <a:t>DIARY STUDY DUE</a:t>
            </a:r>
            <a:r>
              <a:rPr lang="en-US" altLang="en-US" sz="2400" b="0" dirty="0">
                <a:latin typeface="Arial Narrow" panose="020B0606020202030204" pitchFamily="34" charset="0"/>
              </a:rPr>
              <a:t>:  </a:t>
            </a:r>
            <a:r>
              <a:rPr lang="en-US" altLang="en-US" sz="2400" b="0" u="sng" dirty="0">
                <a:latin typeface="Arial Narrow" panose="020B0606020202030204" pitchFamily="34" charset="0"/>
              </a:rPr>
              <a:t>April 30:  TODAY</a:t>
            </a:r>
          </a:p>
          <a:p>
            <a:pPr eaLnBrk="1" hangingPunct="1">
              <a:spcBef>
                <a:spcPct val="0"/>
              </a:spcBef>
              <a:buClrTx/>
              <a:buSzTx/>
              <a:buFontTx/>
              <a:buNone/>
            </a:pPr>
            <a:endParaRPr lang="en-US" altLang="en-US" sz="2400" dirty="0">
              <a:latin typeface="Arial Narrow" panose="020B0606020202030204" pitchFamily="34" charset="0"/>
            </a:endParaRPr>
          </a:p>
          <a:p>
            <a:pPr eaLnBrk="1" hangingPunct="1">
              <a:spcBef>
                <a:spcPct val="0"/>
              </a:spcBef>
              <a:buClrTx/>
              <a:buSzTx/>
              <a:buFontTx/>
              <a:buNone/>
            </a:pPr>
            <a:r>
              <a:rPr lang="en-US" altLang="en-US" sz="2400" dirty="0">
                <a:latin typeface="Arial Narrow" panose="020B0606020202030204" pitchFamily="34" charset="0"/>
              </a:rPr>
              <a:t>EXTRA CREDIT DUE:  Friday, May 1: TOMORROW</a:t>
            </a:r>
          </a:p>
          <a:p>
            <a:pPr eaLnBrk="1" hangingPunct="1">
              <a:spcBef>
                <a:spcPct val="0"/>
              </a:spcBef>
              <a:buClrTx/>
              <a:buSzTx/>
              <a:buFontTx/>
              <a:buNone/>
            </a:pPr>
            <a:endParaRPr lang="en-US" altLang="en-US" sz="2400" dirty="0">
              <a:latin typeface="Arial Narrow" panose="020B0606020202030204" pitchFamily="34" charset="0"/>
            </a:endParaRPr>
          </a:p>
          <a:p>
            <a:pPr eaLnBrk="1" hangingPunct="1">
              <a:spcBef>
                <a:spcPct val="0"/>
              </a:spcBef>
              <a:buClrTx/>
              <a:buSzTx/>
              <a:buNone/>
            </a:pPr>
            <a:r>
              <a:rPr lang="en-US" altLang="en-US" sz="2400" dirty="0">
                <a:latin typeface="Arial Narrow" panose="020B0606020202030204" pitchFamily="34" charset="0"/>
              </a:rPr>
              <a:t>UPLOADING MATERIAL:  See Class 22, Emotion Mgt.</a:t>
            </a:r>
          </a:p>
          <a:p>
            <a:pPr eaLnBrk="1" hangingPunct="1">
              <a:spcBef>
                <a:spcPct val="0"/>
              </a:spcBef>
              <a:buClrTx/>
              <a:buSzTx/>
              <a:buFontTx/>
              <a:buNone/>
            </a:pPr>
            <a:endParaRPr lang="en-US" altLang="en-US" sz="2400" dirty="0">
              <a:latin typeface="Arial Narrow" panose="020B0606020202030204" pitchFamily="34" charset="0"/>
            </a:endParaRPr>
          </a:p>
          <a:p>
            <a:pPr eaLnBrk="1" hangingPunct="1">
              <a:spcBef>
                <a:spcPct val="0"/>
              </a:spcBef>
              <a:buClrTx/>
              <a:buSzTx/>
              <a:buFontTx/>
              <a:buNone/>
            </a:pPr>
            <a:r>
              <a:rPr lang="en-US" altLang="en-US" sz="2400" dirty="0">
                <a:latin typeface="Arial Narrow" panose="020B0606020202030204" pitchFamily="34" charset="0"/>
              </a:rPr>
              <a:t>FINAL EXAM:</a:t>
            </a:r>
            <a:r>
              <a:rPr lang="en-US" altLang="en-US" sz="2400" b="0" dirty="0">
                <a:latin typeface="Arial Narrow" panose="020B0606020202030204" pitchFamily="34" charset="0"/>
              </a:rPr>
              <a:t>		</a:t>
            </a:r>
            <a:r>
              <a:rPr lang="en-US" altLang="en-US" sz="2400" b="0" u="sng" dirty="0">
                <a:latin typeface="Arial Narrow" panose="020B0606020202030204" pitchFamily="34" charset="0"/>
              </a:rPr>
              <a:t>Tuesday, May 12;  11:45-2:45  </a:t>
            </a:r>
          </a:p>
          <a:p>
            <a:pPr eaLnBrk="1" hangingPunct="1">
              <a:spcBef>
                <a:spcPct val="0"/>
              </a:spcBef>
              <a:buClrTx/>
              <a:buSzTx/>
              <a:buFontTx/>
              <a:buNone/>
            </a:pPr>
            <a:r>
              <a:rPr lang="en-US" altLang="en-US" sz="2400" b="0" dirty="0">
                <a:latin typeface="Arial Narrow" panose="020B0606020202030204" pitchFamily="34" charset="0"/>
              </a:rPr>
              <a:t>		    	Covers everything after mid-term	:</a:t>
            </a:r>
          </a:p>
          <a:p>
            <a:pPr eaLnBrk="1" hangingPunct="1">
              <a:spcBef>
                <a:spcPct val="0"/>
              </a:spcBef>
              <a:buClrTx/>
              <a:buSzTx/>
              <a:buFontTx/>
              <a:buNone/>
            </a:pPr>
            <a:r>
              <a:rPr lang="en-US" altLang="en-US" sz="2400" b="0" dirty="0">
                <a:latin typeface="Arial Narrow" panose="020B0606020202030204" pitchFamily="34" charset="0"/>
              </a:rPr>
              <a:t>                                       Class 15 </a:t>
            </a:r>
            <a:r>
              <a:rPr lang="en-US" altLang="en-US" sz="2400" b="0" i="1" dirty="0">
                <a:latin typeface="Arial Narrow" panose="020B0606020202030204" pitchFamily="34" charset="0"/>
              </a:rPr>
              <a:t>Emotions and Social Judgment</a:t>
            </a:r>
          </a:p>
          <a:p>
            <a:pPr eaLnBrk="1" hangingPunct="1">
              <a:spcBef>
                <a:spcPct val="0"/>
              </a:spcBef>
              <a:buClrTx/>
              <a:buSzTx/>
              <a:buFontTx/>
              <a:buNone/>
            </a:pPr>
            <a:r>
              <a:rPr lang="en-US" altLang="en-US" sz="2400" i="1" dirty="0">
                <a:latin typeface="Arial Narrow" panose="020B0606020202030204" pitchFamily="34" charset="0"/>
              </a:rPr>
              <a:t>			</a:t>
            </a:r>
            <a:r>
              <a:rPr lang="en-US" altLang="en-US" sz="2400" b="0" dirty="0">
                <a:latin typeface="Arial Narrow" panose="020B0606020202030204" pitchFamily="34" charset="0"/>
              </a:rPr>
              <a:t>to Class 24 </a:t>
            </a:r>
            <a:r>
              <a:rPr lang="en-US" altLang="en-US" sz="2400" b="0" i="1" dirty="0">
                <a:latin typeface="Arial Narrow" panose="020B0606020202030204" pitchFamily="34" charset="0"/>
              </a:rPr>
              <a:t>Disclosure and Social Judgment</a:t>
            </a:r>
          </a:p>
          <a:p>
            <a:pPr eaLnBrk="1" hangingPunct="1">
              <a:spcBef>
                <a:spcPct val="0"/>
              </a:spcBef>
              <a:buClrTx/>
              <a:buSzTx/>
              <a:buFontTx/>
              <a:buNone/>
            </a:pPr>
            <a:r>
              <a:rPr lang="en-US" altLang="en-US" sz="2400" b="0" dirty="0">
                <a:latin typeface="Arial Narrow" panose="020B0606020202030204" pitchFamily="34" charset="0"/>
              </a:rPr>
              <a:t> </a:t>
            </a:r>
            <a:r>
              <a:rPr lang="en-US" altLang="en-US" sz="2400" dirty="0">
                <a:latin typeface="Arial Narrow" panose="020B0606020202030204" pitchFamily="34" charset="0"/>
              </a:rPr>
              <a:t>			50 Multiple Choice + 4 Extra Credit</a:t>
            </a:r>
          </a:p>
          <a:p>
            <a:pPr eaLnBrk="1" hangingPunct="1">
              <a:spcBef>
                <a:spcPct val="0"/>
              </a:spcBef>
              <a:buClrTx/>
              <a:buSzTx/>
              <a:buFontTx/>
              <a:buNone/>
            </a:pPr>
            <a:endParaRPr lang="en-US" altLang="en-US" sz="2400" dirty="0">
              <a:latin typeface="Arial Narrow" panose="020B0606020202030204" pitchFamily="34" charset="0"/>
            </a:endParaRPr>
          </a:p>
          <a:p>
            <a:pPr eaLnBrk="1" hangingPunct="1">
              <a:spcBef>
                <a:spcPct val="0"/>
              </a:spcBef>
              <a:buClrTx/>
              <a:buSzTx/>
              <a:buFontTx/>
              <a:buNone/>
            </a:pPr>
            <a:r>
              <a:rPr lang="en-US" altLang="en-US" sz="2400" dirty="0">
                <a:latin typeface="Arial Narrow" panose="020B0606020202030204" pitchFamily="34" charset="0"/>
              </a:rPr>
              <a:t>SIRS Course Evaluation:  </a:t>
            </a:r>
            <a:r>
              <a:rPr lang="en-US" altLang="en-US" sz="2600" dirty="0">
                <a:latin typeface="Arial Narrow" panose="020B0606020202030204" pitchFamily="34" charset="0"/>
              </a:rPr>
              <a:t>	</a:t>
            </a:r>
            <a:r>
              <a:rPr lang="en-US" sz="2000" b="1" dirty="0">
                <a:hlinkClick r:id="rId4"/>
              </a:rPr>
              <a:t>https://sirs.ctaar.rutgers.edu/sirsBlueQR.html</a:t>
            </a:r>
            <a:r>
              <a:rPr lang="en-US" altLang="en-US" sz="2000" b="1" dirty="0">
                <a:latin typeface="Arial Narrow" panose="020B0606020202030204" pitchFamily="34" charset="0"/>
              </a:rPr>
              <a:t>                            </a:t>
            </a:r>
          </a:p>
        </p:txBody>
      </p:sp>
      <p:sp>
        <p:nvSpPr>
          <p:cNvPr id="2" name="Slide Number Placeholder 1"/>
          <p:cNvSpPr>
            <a:spLocks noGrp="1"/>
          </p:cNvSpPr>
          <p:nvPr>
            <p:ph type="sldNum" sz="quarter" idx="12"/>
          </p:nvPr>
        </p:nvSpPr>
        <p:spPr/>
        <p:txBody>
          <a:bodyPr/>
          <a:lstStyle/>
          <a:p>
            <a:pPr>
              <a:defRPr/>
            </a:pPr>
            <a:fld id="{CDD1F0BE-321F-41B6-91E4-15816208D915}" type="slidenum">
              <a:rPr lang="en-US" altLang="en-US" smtClean="0"/>
              <a:pPr>
                <a:defRPr/>
              </a:pPr>
              <a:t>2</a:t>
            </a:fld>
            <a:endParaRPr lang="en-US" altLang="en-US"/>
          </a:p>
        </p:txBody>
      </p:sp>
      <p:pic>
        <p:nvPicPr>
          <p:cNvPr id="3" name="slide2">
            <a:hlinkClick r:id="" action="ppaction://media"/>
            <a:extLst>
              <a:ext uri="{FF2B5EF4-FFF2-40B4-BE49-F238E27FC236}">
                <a16:creationId xmlns:a16="http://schemas.microsoft.com/office/drawing/2014/main" id="{9940DFC4-E844-4B7C-B370-37E07B897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06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990600"/>
            <a:ext cx="7391400" cy="3877985"/>
          </a:xfrm>
          <a:prstGeom prst="rect">
            <a:avLst/>
          </a:prstGeom>
          <a:noFill/>
        </p:spPr>
        <p:txBody>
          <a:bodyPr wrap="square" rtlCol="0">
            <a:spAutoFit/>
          </a:bodyPr>
          <a:lstStyle/>
          <a:p>
            <a:pPr algn="ctr"/>
            <a:r>
              <a:rPr lang="en-US" sz="3200" dirty="0">
                <a:solidFill>
                  <a:schemeClr val="accent1">
                    <a:lumMod val="75000"/>
                  </a:schemeClr>
                </a:solidFill>
                <a:latin typeface="Arial Narrow" panose="020B0606020202030204" pitchFamily="34" charset="0"/>
              </a:rPr>
              <a:t>CLASS AGENDA</a:t>
            </a:r>
          </a:p>
          <a:p>
            <a:pPr algn="ctr"/>
            <a:endParaRPr lang="en-US" sz="3200" dirty="0">
              <a:solidFill>
                <a:schemeClr val="accent1">
                  <a:lumMod val="75000"/>
                </a:schemeClr>
              </a:solidFill>
              <a:latin typeface="Arial Narrow" panose="020B0606020202030204" pitchFamily="34" charset="0"/>
            </a:endParaRPr>
          </a:p>
          <a:p>
            <a:pPr marL="514350" indent="-514350">
              <a:buAutoNum type="arabicPeriod"/>
            </a:pPr>
            <a:r>
              <a:rPr lang="en-US" sz="2600" dirty="0">
                <a:solidFill>
                  <a:schemeClr val="tx1">
                    <a:lumMod val="95000"/>
                    <a:lumOff val="5000"/>
                  </a:schemeClr>
                </a:solidFill>
                <a:latin typeface="Arial Narrow" panose="020B0606020202030204" pitchFamily="34" charset="0"/>
              </a:rPr>
              <a:t>Review Questions from Class 24</a:t>
            </a:r>
          </a:p>
          <a:p>
            <a:pPr marL="514350" indent="-514350">
              <a:buAutoNum type="arabicPeriod"/>
            </a:pPr>
            <a:endParaRPr lang="en-US" sz="2600" dirty="0">
              <a:solidFill>
                <a:schemeClr val="tx1">
                  <a:lumMod val="95000"/>
                  <a:lumOff val="5000"/>
                </a:schemeClr>
              </a:solidFill>
              <a:latin typeface="Arial Narrow" panose="020B0606020202030204" pitchFamily="34" charset="0"/>
            </a:endParaRPr>
          </a:p>
          <a:p>
            <a:pPr marL="514350" indent="-514350">
              <a:buAutoNum type="arabicPeriod"/>
            </a:pPr>
            <a:r>
              <a:rPr lang="en-US" sz="2600" dirty="0">
                <a:solidFill>
                  <a:schemeClr val="tx1">
                    <a:lumMod val="95000"/>
                    <a:lumOff val="5000"/>
                  </a:schemeClr>
                </a:solidFill>
                <a:latin typeface="Arial Narrow" panose="020B0606020202030204" pitchFamily="34" charset="0"/>
              </a:rPr>
              <a:t>Final Exam Study Guide</a:t>
            </a:r>
          </a:p>
          <a:p>
            <a:pPr marL="514350" indent="-514350">
              <a:buAutoNum type="arabicPeriod"/>
            </a:pPr>
            <a:endParaRPr lang="en-US" sz="2600" dirty="0">
              <a:solidFill>
                <a:schemeClr val="tx1">
                  <a:lumMod val="95000"/>
                  <a:lumOff val="5000"/>
                </a:schemeClr>
              </a:solidFill>
              <a:latin typeface="Arial Narrow" panose="020B0606020202030204" pitchFamily="34" charset="0"/>
            </a:endParaRPr>
          </a:p>
          <a:p>
            <a:pPr marL="514350" indent="-514350">
              <a:buAutoNum type="arabicPeriod"/>
            </a:pPr>
            <a:r>
              <a:rPr lang="en-US" sz="2600" dirty="0">
                <a:solidFill>
                  <a:schemeClr val="tx1">
                    <a:lumMod val="95000"/>
                    <a:lumOff val="5000"/>
                  </a:schemeClr>
                </a:solidFill>
                <a:latin typeface="Arial Narrow" panose="020B0606020202030204" pitchFamily="34" charset="0"/>
              </a:rPr>
              <a:t>Tips and Strategies for Studying for Final</a:t>
            </a:r>
          </a:p>
          <a:p>
            <a:pPr marL="514350" indent="-514350">
              <a:buAutoNum type="arabicPeriod"/>
            </a:pPr>
            <a:endParaRPr lang="en-US" sz="2600" dirty="0">
              <a:solidFill>
                <a:schemeClr val="tx1">
                  <a:lumMod val="95000"/>
                  <a:lumOff val="5000"/>
                </a:schemeClr>
              </a:solidFill>
              <a:latin typeface="Arial Narrow" panose="020B0606020202030204" pitchFamily="34" charset="0"/>
            </a:endParaRPr>
          </a:p>
          <a:p>
            <a:pPr marL="514350" indent="-514350">
              <a:buAutoNum type="arabicPeriod"/>
            </a:pPr>
            <a:r>
              <a:rPr lang="en-US" sz="2600" dirty="0">
                <a:solidFill>
                  <a:schemeClr val="tx1">
                    <a:lumMod val="95000"/>
                    <a:lumOff val="5000"/>
                  </a:schemeClr>
                </a:solidFill>
                <a:latin typeface="Arial Narrow" panose="020B0606020202030204" pitchFamily="34" charset="0"/>
              </a:rPr>
              <a:t>Goodbye!!!</a:t>
            </a:r>
          </a:p>
        </p:txBody>
      </p:sp>
      <p:sp>
        <p:nvSpPr>
          <p:cNvPr id="4" name="Slide Number Placeholder 3">
            <a:extLst>
              <a:ext uri="{FF2B5EF4-FFF2-40B4-BE49-F238E27FC236}">
                <a16:creationId xmlns:a16="http://schemas.microsoft.com/office/drawing/2014/main" id="{2CD777F6-9197-41EB-B22E-174E4739055E}"/>
              </a:ext>
            </a:extLst>
          </p:cNvPr>
          <p:cNvSpPr>
            <a:spLocks noGrp="1"/>
          </p:cNvSpPr>
          <p:nvPr>
            <p:ph type="sldNum" sz="quarter" idx="12"/>
          </p:nvPr>
        </p:nvSpPr>
        <p:spPr/>
        <p:txBody>
          <a:bodyPr/>
          <a:lstStyle/>
          <a:p>
            <a:pPr>
              <a:defRPr/>
            </a:pPr>
            <a:fld id="{41E46D40-8911-4282-ABA3-1DD86BD8A906}" type="slidenum">
              <a:rPr lang="en-US" altLang="en-US" smtClean="0"/>
              <a:pPr>
                <a:defRPr/>
              </a:pPr>
              <a:t>3</a:t>
            </a:fld>
            <a:endParaRPr lang="en-US" altLang="en-US"/>
          </a:p>
        </p:txBody>
      </p:sp>
      <p:pic>
        <p:nvPicPr>
          <p:cNvPr id="5" name="slide 3">
            <a:hlinkClick r:id="" action="ppaction://media"/>
            <a:extLst>
              <a:ext uri="{FF2B5EF4-FFF2-40B4-BE49-F238E27FC236}">
                <a16:creationId xmlns:a16="http://schemas.microsoft.com/office/drawing/2014/main" id="{BD95B29A-B16F-45A5-8B48-E601D3A467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9139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16D36-0FE5-4CFA-A14E-2FC70A4E6DFF}"/>
              </a:ext>
            </a:extLst>
          </p:cNvPr>
          <p:cNvSpPr>
            <a:spLocks noGrp="1"/>
          </p:cNvSpPr>
          <p:nvPr>
            <p:ph type="sldNum" sz="quarter" idx="12"/>
          </p:nvPr>
        </p:nvSpPr>
        <p:spPr/>
        <p:txBody>
          <a:bodyPr/>
          <a:lstStyle/>
          <a:p>
            <a:pPr>
              <a:defRPr/>
            </a:pPr>
            <a:fld id="{41E46D40-8911-4282-ABA3-1DD86BD8A906}" type="slidenum">
              <a:rPr lang="en-US" altLang="en-US" smtClean="0"/>
              <a:pPr>
                <a:defRPr/>
              </a:pPr>
              <a:t>4</a:t>
            </a:fld>
            <a:endParaRPr lang="en-US" altLang="en-US"/>
          </a:p>
        </p:txBody>
      </p:sp>
      <p:sp>
        <p:nvSpPr>
          <p:cNvPr id="3" name="TextBox 2">
            <a:extLst>
              <a:ext uri="{FF2B5EF4-FFF2-40B4-BE49-F238E27FC236}">
                <a16:creationId xmlns:a16="http://schemas.microsoft.com/office/drawing/2014/main" id="{46ED4003-B503-492B-81A0-65D9A586BEE5}"/>
              </a:ext>
            </a:extLst>
          </p:cNvPr>
          <p:cNvSpPr txBox="1"/>
          <p:nvPr/>
        </p:nvSpPr>
        <p:spPr>
          <a:xfrm>
            <a:off x="1524000" y="1066800"/>
            <a:ext cx="7315200" cy="3416320"/>
          </a:xfrm>
          <a:prstGeom prst="rect">
            <a:avLst/>
          </a:prstGeom>
          <a:noFill/>
        </p:spPr>
        <p:txBody>
          <a:bodyPr wrap="square" rtlCol="0">
            <a:spAutoFit/>
          </a:bodyPr>
          <a:lstStyle/>
          <a:p>
            <a:r>
              <a:rPr lang="en-US" dirty="0">
                <a:solidFill>
                  <a:schemeClr val="accent2">
                    <a:lumMod val="75000"/>
                  </a:schemeClr>
                </a:solidFill>
                <a:latin typeface="Arial Narrow" panose="020B0606020202030204" pitchFamily="34" charset="0"/>
              </a:rPr>
              <a:t>Disclosing thoughts and feelings about someone who betrayed you leads to:</a:t>
            </a:r>
          </a:p>
          <a:p>
            <a:endParaRPr lang="en-US" dirty="0">
              <a:latin typeface="Arial Narrow" panose="020B0606020202030204" pitchFamily="34" charset="0"/>
            </a:endParaRPr>
          </a:p>
          <a:p>
            <a:r>
              <a:rPr lang="en-US" dirty="0">
                <a:latin typeface="Arial Narrow" panose="020B0606020202030204" pitchFamily="34" charset="0"/>
              </a:rPr>
              <a:t>___ A.  Moral disgust towards the betrayer</a:t>
            </a:r>
          </a:p>
          <a:p>
            <a:r>
              <a:rPr lang="en-US" dirty="0">
                <a:latin typeface="Arial Narrow" panose="020B0606020202030204" pitchFamily="34" charset="0"/>
              </a:rPr>
              <a:t>___ B.  Willingness to retaliate against the betrayer</a:t>
            </a:r>
          </a:p>
          <a:p>
            <a:r>
              <a:rPr lang="en-US" dirty="0">
                <a:latin typeface="Arial Narrow" panose="020B0606020202030204" pitchFamily="34" charset="0"/>
              </a:rPr>
              <a:t>___ C.  Greater feelings of closeness towards the betrayer</a:t>
            </a:r>
          </a:p>
          <a:p>
            <a:r>
              <a:rPr lang="en-US" dirty="0">
                <a:latin typeface="Arial Narrow" panose="020B0606020202030204" pitchFamily="34" charset="0"/>
              </a:rPr>
              <a:t>___ D.  Greater attention towards those who resemble the </a:t>
            </a:r>
          </a:p>
          <a:p>
            <a:r>
              <a:rPr lang="en-US" dirty="0">
                <a:latin typeface="Arial Narrow" panose="020B0606020202030204" pitchFamily="34" charset="0"/>
              </a:rPr>
              <a:t>	 betrayer. </a:t>
            </a:r>
          </a:p>
          <a:p>
            <a:r>
              <a:rPr lang="en-US" dirty="0">
                <a:latin typeface="Arial Narrow" panose="020B0606020202030204" pitchFamily="34" charset="0"/>
              </a:rPr>
              <a:t>___ E.  None of the above</a:t>
            </a:r>
          </a:p>
        </p:txBody>
      </p:sp>
      <p:pic>
        <p:nvPicPr>
          <p:cNvPr id="4" name="slide4">
            <a:hlinkClick r:id="" action="ppaction://media"/>
            <a:extLst>
              <a:ext uri="{FF2B5EF4-FFF2-40B4-BE49-F238E27FC236}">
                <a16:creationId xmlns:a16="http://schemas.microsoft.com/office/drawing/2014/main" id="{2D200123-7B92-4799-B2C4-56D28765D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0617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16D36-0FE5-4CFA-A14E-2FC70A4E6DFF}"/>
              </a:ext>
            </a:extLst>
          </p:cNvPr>
          <p:cNvSpPr>
            <a:spLocks noGrp="1"/>
          </p:cNvSpPr>
          <p:nvPr>
            <p:ph type="sldNum" sz="quarter" idx="12"/>
          </p:nvPr>
        </p:nvSpPr>
        <p:spPr/>
        <p:txBody>
          <a:bodyPr/>
          <a:lstStyle/>
          <a:p>
            <a:pPr>
              <a:defRPr/>
            </a:pPr>
            <a:fld id="{41E46D40-8911-4282-ABA3-1DD86BD8A906}" type="slidenum">
              <a:rPr lang="en-US" altLang="en-US" smtClean="0"/>
              <a:pPr>
                <a:defRPr/>
              </a:pPr>
              <a:t>5</a:t>
            </a:fld>
            <a:endParaRPr lang="en-US" altLang="en-US"/>
          </a:p>
        </p:txBody>
      </p:sp>
      <p:sp>
        <p:nvSpPr>
          <p:cNvPr id="3" name="TextBox 2">
            <a:extLst>
              <a:ext uri="{FF2B5EF4-FFF2-40B4-BE49-F238E27FC236}">
                <a16:creationId xmlns:a16="http://schemas.microsoft.com/office/drawing/2014/main" id="{46ED4003-B503-492B-81A0-65D9A586BEE5}"/>
              </a:ext>
            </a:extLst>
          </p:cNvPr>
          <p:cNvSpPr txBox="1"/>
          <p:nvPr/>
        </p:nvSpPr>
        <p:spPr>
          <a:xfrm>
            <a:off x="1524000" y="1066800"/>
            <a:ext cx="7315200" cy="3416320"/>
          </a:xfrm>
          <a:prstGeom prst="rect">
            <a:avLst/>
          </a:prstGeom>
          <a:noFill/>
        </p:spPr>
        <p:txBody>
          <a:bodyPr wrap="square" rtlCol="0">
            <a:spAutoFit/>
          </a:bodyPr>
          <a:lstStyle/>
          <a:p>
            <a:r>
              <a:rPr lang="en-US" dirty="0">
                <a:solidFill>
                  <a:schemeClr val="accent2">
                    <a:lumMod val="75000"/>
                  </a:schemeClr>
                </a:solidFill>
                <a:latin typeface="Arial Narrow" panose="020B0606020202030204" pitchFamily="34" charset="0"/>
              </a:rPr>
              <a:t>Disclosing thoughts and feelings about someone who betrayed you leads to:</a:t>
            </a:r>
          </a:p>
          <a:p>
            <a:endParaRPr lang="en-US" dirty="0">
              <a:latin typeface="Arial Narrow" panose="020B0606020202030204" pitchFamily="34" charset="0"/>
            </a:endParaRPr>
          </a:p>
          <a:p>
            <a:r>
              <a:rPr lang="en-US" dirty="0">
                <a:latin typeface="Arial Narrow" panose="020B0606020202030204" pitchFamily="34" charset="0"/>
              </a:rPr>
              <a:t>___ A.  Moral disgust towards the betrayer</a:t>
            </a:r>
          </a:p>
          <a:p>
            <a:r>
              <a:rPr lang="en-US" dirty="0">
                <a:latin typeface="Arial Narrow" panose="020B0606020202030204" pitchFamily="34" charset="0"/>
              </a:rPr>
              <a:t>___ B.  Willingness to retaliate against the betrayer</a:t>
            </a:r>
          </a:p>
          <a:p>
            <a:r>
              <a:rPr lang="en-US" dirty="0">
                <a:latin typeface="Arial Narrow" panose="020B0606020202030204" pitchFamily="34" charset="0"/>
              </a:rPr>
              <a:t>___ C.  Greater feelings of closeness towards the betrayer</a:t>
            </a:r>
          </a:p>
          <a:p>
            <a:r>
              <a:rPr lang="en-US" dirty="0">
                <a:latin typeface="Arial Narrow" panose="020B0606020202030204" pitchFamily="34" charset="0"/>
              </a:rPr>
              <a:t>___ D.  Greater attention towards those who resemble the </a:t>
            </a:r>
          </a:p>
          <a:p>
            <a:r>
              <a:rPr lang="en-US" dirty="0">
                <a:latin typeface="Arial Narrow" panose="020B0606020202030204" pitchFamily="34" charset="0"/>
              </a:rPr>
              <a:t>	 betrayer. </a:t>
            </a:r>
          </a:p>
          <a:p>
            <a:r>
              <a:rPr lang="en-US" dirty="0">
                <a:latin typeface="Arial Narrow" panose="020B0606020202030204" pitchFamily="34" charset="0"/>
              </a:rPr>
              <a:t>___ E.  None of the above</a:t>
            </a:r>
          </a:p>
        </p:txBody>
      </p:sp>
      <p:sp>
        <p:nvSpPr>
          <p:cNvPr id="4" name="TextBox 3">
            <a:extLst>
              <a:ext uri="{FF2B5EF4-FFF2-40B4-BE49-F238E27FC236}">
                <a16:creationId xmlns:a16="http://schemas.microsoft.com/office/drawing/2014/main" id="{C4E69ACC-7D6B-4F81-A60A-610C904FB1F2}"/>
              </a:ext>
            </a:extLst>
          </p:cNvPr>
          <p:cNvSpPr txBox="1"/>
          <p:nvPr/>
        </p:nvSpPr>
        <p:spPr>
          <a:xfrm>
            <a:off x="1600200" y="2819400"/>
            <a:ext cx="533400" cy="523220"/>
          </a:xfrm>
          <a:prstGeom prst="rect">
            <a:avLst/>
          </a:prstGeom>
          <a:noFill/>
        </p:spPr>
        <p:txBody>
          <a:bodyPr wrap="square" rtlCol="0">
            <a:spAutoFit/>
          </a:bodyPr>
          <a:lstStyle/>
          <a:p>
            <a:pPr algn="ctr"/>
            <a:r>
              <a:rPr lang="en-US" sz="2800" dirty="0">
                <a:solidFill>
                  <a:srgbClr val="FF0000"/>
                </a:solidFill>
                <a:latin typeface="Arial Narrow" panose="020B0606020202030204" pitchFamily="34" charset="0"/>
              </a:rPr>
              <a:t>X</a:t>
            </a:r>
          </a:p>
        </p:txBody>
      </p:sp>
      <p:pic>
        <p:nvPicPr>
          <p:cNvPr id="5" name="slide5">
            <a:hlinkClick r:id="" action="ppaction://media"/>
            <a:extLst>
              <a:ext uri="{FF2B5EF4-FFF2-40B4-BE49-F238E27FC236}">
                <a16:creationId xmlns:a16="http://schemas.microsoft.com/office/drawing/2014/main" id="{96EA410C-B08D-478B-B94C-21F0F81445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0774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16D36-0FE5-4CFA-A14E-2FC70A4E6DFF}"/>
              </a:ext>
            </a:extLst>
          </p:cNvPr>
          <p:cNvSpPr>
            <a:spLocks noGrp="1"/>
          </p:cNvSpPr>
          <p:nvPr>
            <p:ph type="sldNum" sz="quarter" idx="12"/>
          </p:nvPr>
        </p:nvSpPr>
        <p:spPr/>
        <p:txBody>
          <a:bodyPr/>
          <a:lstStyle/>
          <a:p>
            <a:pPr>
              <a:defRPr/>
            </a:pPr>
            <a:fld id="{41E46D40-8911-4282-ABA3-1DD86BD8A906}" type="slidenum">
              <a:rPr lang="en-US" altLang="en-US" smtClean="0"/>
              <a:pPr>
                <a:defRPr/>
              </a:pPr>
              <a:t>6</a:t>
            </a:fld>
            <a:endParaRPr lang="en-US" altLang="en-US"/>
          </a:p>
        </p:txBody>
      </p:sp>
      <p:sp>
        <p:nvSpPr>
          <p:cNvPr id="3" name="TextBox 2">
            <a:extLst>
              <a:ext uri="{FF2B5EF4-FFF2-40B4-BE49-F238E27FC236}">
                <a16:creationId xmlns:a16="http://schemas.microsoft.com/office/drawing/2014/main" id="{46ED4003-B503-492B-81A0-65D9A586BEE5}"/>
              </a:ext>
            </a:extLst>
          </p:cNvPr>
          <p:cNvSpPr txBox="1"/>
          <p:nvPr/>
        </p:nvSpPr>
        <p:spPr>
          <a:xfrm>
            <a:off x="1524000" y="1066800"/>
            <a:ext cx="7315200" cy="2677656"/>
          </a:xfrm>
          <a:prstGeom prst="rect">
            <a:avLst/>
          </a:prstGeom>
          <a:noFill/>
        </p:spPr>
        <p:txBody>
          <a:bodyPr wrap="square" rtlCol="0">
            <a:spAutoFit/>
          </a:bodyPr>
          <a:lstStyle/>
          <a:p>
            <a:r>
              <a:rPr lang="en-US" dirty="0">
                <a:solidFill>
                  <a:schemeClr val="accent2">
                    <a:lumMod val="75000"/>
                  </a:schemeClr>
                </a:solidFill>
                <a:latin typeface="Arial Narrow" panose="020B0606020202030204" pitchFamily="34" charset="0"/>
              </a:rPr>
              <a:t>One reason that people blame victims is:</a:t>
            </a:r>
          </a:p>
          <a:p>
            <a:endParaRPr lang="en-US" dirty="0">
              <a:latin typeface="Arial Narrow" panose="020B0606020202030204" pitchFamily="34" charset="0"/>
            </a:endParaRPr>
          </a:p>
          <a:p>
            <a:r>
              <a:rPr lang="en-US" dirty="0">
                <a:latin typeface="Arial Narrow" panose="020B0606020202030204" pitchFamily="34" charset="0"/>
              </a:rPr>
              <a:t>___ A.  Victims often are responsible for their bad situations</a:t>
            </a:r>
          </a:p>
          <a:p>
            <a:r>
              <a:rPr lang="en-US" dirty="0">
                <a:latin typeface="Arial Narrow" panose="020B0606020202030204" pitchFamily="34" charset="0"/>
              </a:rPr>
              <a:t>___ B.  Victims threaten observers’ Just World Beliefs</a:t>
            </a:r>
          </a:p>
          <a:p>
            <a:r>
              <a:rPr lang="en-US" dirty="0">
                <a:latin typeface="Arial Narrow" panose="020B0606020202030204" pitchFamily="34" charset="0"/>
              </a:rPr>
              <a:t>___ C.  Blaming helps victims regain a sense of responsibility</a:t>
            </a:r>
          </a:p>
          <a:p>
            <a:r>
              <a:rPr lang="en-US" dirty="0">
                <a:latin typeface="Arial Narrow" panose="020B0606020202030204" pitchFamily="34" charset="0"/>
              </a:rPr>
              <a:t>___ D.  Blaming victims teaches others to be more careful</a:t>
            </a:r>
          </a:p>
          <a:p>
            <a:r>
              <a:rPr lang="en-US" dirty="0">
                <a:latin typeface="Arial Narrow" panose="020B0606020202030204" pitchFamily="34" charset="0"/>
              </a:rPr>
              <a:t>___ E.  None of the above</a:t>
            </a:r>
          </a:p>
        </p:txBody>
      </p:sp>
      <p:pic>
        <p:nvPicPr>
          <p:cNvPr id="4" name="slide6">
            <a:hlinkClick r:id="" action="ppaction://media"/>
            <a:extLst>
              <a:ext uri="{FF2B5EF4-FFF2-40B4-BE49-F238E27FC236}">
                <a16:creationId xmlns:a16="http://schemas.microsoft.com/office/drawing/2014/main" id="{88478C24-7F4F-4AE1-99D0-53DF823C87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636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16D36-0FE5-4CFA-A14E-2FC70A4E6DFF}"/>
              </a:ext>
            </a:extLst>
          </p:cNvPr>
          <p:cNvSpPr>
            <a:spLocks noGrp="1"/>
          </p:cNvSpPr>
          <p:nvPr>
            <p:ph type="sldNum" sz="quarter" idx="12"/>
          </p:nvPr>
        </p:nvSpPr>
        <p:spPr/>
        <p:txBody>
          <a:bodyPr/>
          <a:lstStyle/>
          <a:p>
            <a:pPr>
              <a:defRPr/>
            </a:pPr>
            <a:fld id="{41E46D40-8911-4282-ABA3-1DD86BD8A906}" type="slidenum">
              <a:rPr lang="en-US" altLang="en-US" smtClean="0"/>
              <a:pPr>
                <a:defRPr/>
              </a:pPr>
              <a:t>7</a:t>
            </a:fld>
            <a:endParaRPr lang="en-US" altLang="en-US"/>
          </a:p>
        </p:txBody>
      </p:sp>
      <p:sp>
        <p:nvSpPr>
          <p:cNvPr id="3" name="TextBox 2">
            <a:extLst>
              <a:ext uri="{FF2B5EF4-FFF2-40B4-BE49-F238E27FC236}">
                <a16:creationId xmlns:a16="http://schemas.microsoft.com/office/drawing/2014/main" id="{46ED4003-B503-492B-81A0-65D9A586BEE5}"/>
              </a:ext>
            </a:extLst>
          </p:cNvPr>
          <p:cNvSpPr txBox="1"/>
          <p:nvPr/>
        </p:nvSpPr>
        <p:spPr>
          <a:xfrm>
            <a:off x="1524000" y="1066800"/>
            <a:ext cx="7315200" cy="2677656"/>
          </a:xfrm>
          <a:prstGeom prst="rect">
            <a:avLst/>
          </a:prstGeom>
          <a:noFill/>
        </p:spPr>
        <p:txBody>
          <a:bodyPr wrap="square" rtlCol="0">
            <a:spAutoFit/>
          </a:bodyPr>
          <a:lstStyle/>
          <a:p>
            <a:r>
              <a:rPr lang="en-US" dirty="0">
                <a:solidFill>
                  <a:schemeClr val="accent2">
                    <a:lumMod val="75000"/>
                  </a:schemeClr>
                </a:solidFill>
                <a:latin typeface="Arial Narrow" panose="020B0606020202030204" pitchFamily="34" charset="0"/>
              </a:rPr>
              <a:t>One reason that people blame victims is:</a:t>
            </a:r>
          </a:p>
          <a:p>
            <a:endParaRPr lang="en-US" dirty="0">
              <a:latin typeface="Arial Narrow" panose="020B0606020202030204" pitchFamily="34" charset="0"/>
            </a:endParaRPr>
          </a:p>
          <a:p>
            <a:r>
              <a:rPr lang="en-US" dirty="0">
                <a:latin typeface="Arial Narrow" panose="020B0606020202030204" pitchFamily="34" charset="0"/>
              </a:rPr>
              <a:t>___ A.  Victims often are responsible for their bad situations</a:t>
            </a:r>
          </a:p>
          <a:p>
            <a:r>
              <a:rPr lang="en-US" dirty="0">
                <a:latin typeface="Arial Narrow" panose="020B0606020202030204" pitchFamily="34" charset="0"/>
              </a:rPr>
              <a:t>___ B.  Victims threaten observers’ Just World Beliefs</a:t>
            </a:r>
          </a:p>
          <a:p>
            <a:r>
              <a:rPr lang="en-US" dirty="0">
                <a:latin typeface="Arial Narrow" panose="020B0606020202030204" pitchFamily="34" charset="0"/>
              </a:rPr>
              <a:t>___ C.  Blaming helps victims regain a sense of responsibility</a:t>
            </a:r>
          </a:p>
          <a:p>
            <a:r>
              <a:rPr lang="en-US" dirty="0">
                <a:latin typeface="Arial Narrow" panose="020B0606020202030204" pitchFamily="34" charset="0"/>
              </a:rPr>
              <a:t>___ D.  Blaming victims teaches others to be more careful</a:t>
            </a:r>
          </a:p>
          <a:p>
            <a:r>
              <a:rPr lang="en-US" dirty="0">
                <a:latin typeface="Arial Narrow" panose="020B0606020202030204" pitchFamily="34" charset="0"/>
              </a:rPr>
              <a:t>___ E.  None of the above</a:t>
            </a:r>
          </a:p>
        </p:txBody>
      </p:sp>
      <p:sp>
        <p:nvSpPr>
          <p:cNvPr id="4" name="TextBox 3">
            <a:extLst>
              <a:ext uri="{FF2B5EF4-FFF2-40B4-BE49-F238E27FC236}">
                <a16:creationId xmlns:a16="http://schemas.microsoft.com/office/drawing/2014/main" id="{C497E1FF-7F28-4D53-8EDB-9F0E14960463}"/>
              </a:ext>
            </a:extLst>
          </p:cNvPr>
          <p:cNvSpPr txBox="1"/>
          <p:nvPr/>
        </p:nvSpPr>
        <p:spPr>
          <a:xfrm>
            <a:off x="1600200" y="2057400"/>
            <a:ext cx="533400" cy="523220"/>
          </a:xfrm>
          <a:prstGeom prst="rect">
            <a:avLst/>
          </a:prstGeom>
          <a:noFill/>
        </p:spPr>
        <p:txBody>
          <a:bodyPr wrap="square" rtlCol="0">
            <a:spAutoFit/>
          </a:bodyPr>
          <a:lstStyle/>
          <a:p>
            <a:pPr algn="ctr"/>
            <a:r>
              <a:rPr lang="en-US" sz="2800" dirty="0">
                <a:solidFill>
                  <a:srgbClr val="FF0000"/>
                </a:solidFill>
                <a:latin typeface="Arial Narrow" panose="020B0606020202030204" pitchFamily="34" charset="0"/>
              </a:rPr>
              <a:t>X</a:t>
            </a:r>
          </a:p>
        </p:txBody>
      </p:sp>
      <p:pic>
        <p:nvPicPr>
          <p:cNvPr id="5" name="slide7">
            <a:hlinkClick r:id="" action="ppaction://media"/>
            <a:extLst>
              <a:ext uri="{FF2B5EF4-FFF2-40B4-BE49-F238E27FC236}">
                <a16:creationId xmlns:a16="http://schemas.microsoft.com/office/drawing/2014/main" id="{C2BC0DFD-71E5-42C3-85FB-92DB673F7D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2274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16D36-0FE5-4CFA-A14E-2FC70A4E6DFF}"/>
              </a:ext>
            </a:extLst>
          </p:cNvPr>
          <p:cNvSpPr>
            <a:spLocks noGrp="1"/>
          </p:cNvSpPr>
          <p:nvPr>
            <p:ph type="sldNum" sz="quarter" idx="12"/>
          </p:nvPr>
        </p:nvSpPr>
        <p:spPr/>
        <p:txBody>
          <a:bodyPr/>
          <a:lstStyle/>
          <a:p>
            <a:pPr>
              <a:defRPr/>
            </a:pPr>
            <a:fld id="{41E46D40-8911-4282-ABA3-1DD86BD8A906}" type="slidenum">
              <a:rPr lang="en-US" altLang="en-US" smtClean="0"/>
              <a:pPr>
                <a:defRPr/>
              </a:pPr>
              <a:t>8</a:t>
            </a:fld>
            <a:endParaRPr lang="en-US" altLang="en-US"/>
          </a:p>
        </p:txBody>
      </p:sp>
      <p:sp>
        <p:nvSpPr>
          <p:cNvPr id="3" name="TextBox 2">
            <a:extLst>
              <a:ext uri="{FF2B5EF4-FFF2-40B4-BE49-F238E27FC236}">
                <a16:creationId xmlns:a16="http://schemas.microsoft.com/office/drawing/2014/main" id="{46ED4003-B503-492B-81A0-65D9A586BEE5}"/>
              </a:ext>
            </a:extLst>
          </p:cNvPr>
          <p:cNvSpPr txBox="1"/>
          <p:nvPr/>
        </p:nvSpPr>
        <p:spPr>
          <a:xfrm>
            <a:off x="1295400" y="914400"/>
            <a:ext cx="7620000" cy="3416320"/>
          </a:xfrm>
          <a:prstGeom prst="rect">
            <a:avLst/>
          </a:prstGeom>
          <a:noFill/>
        </p:spPr>
        <p:txBody>
          <a:bodyPr wrap="square" rtlCol="0">
            <a:spAutoFit/>
          </a:bodyPr>
          <a:lstStyle/>
          <a:p>
            <a:r>
              <a:rPr lang="en-US" dirty="0">
                <a:solidFill>
                  <a:schemeClr val="accent2">
                    <a:lumMod val="75000"/>
                  </a:schemeClr>
                </a:solidFill>
                <a:latin typeface="Arial Narrow" panose="020B0606020202030204" pitchFamily="34" charset="0"/>
              </a:rPr>
              <a:t>According to the Emotional Broadcaster Theory, the urges and needs to disclose turn people into news broadcasters.  Evidence in support of this theory includes:</a:t>
            </a:r>
          </a:p>
          <a:p>
            <a:endParaRPr lang="en-US" dirty="0">
              <a:latin typeface="Arial Narrow" panose="020B0606020202030204" pitchFamily="34" charset="0"/>
            </a:endParaRPr>
          </a:p>
          <a:p>
            <a:r>
              <a:rPr lang="en-US" dirty="0">
                <a:latin typeface="Arial Narrow" panose="020B0606020202030204" pitchFamily="34" charset="0"/>
              </a:rPr>
              <a:t>___ A.  The more upset a person is, the further their story travels</a:t>
            </a:r>
          </a:p>
          <a:p>
            <a:r>
              <a:rPr lang="en-US" dirty="0">
                <a:latin typeface="Arial Narrow" panose="020B0606020202030204" pitchFamily="34" charset="0"/>
              </a:rPr>
              <a:t>___ B.  People often can’t stop themselves from disclosing</a:t>
            </a:r>
          </a:p>
          <a:p>
            <a:r>
              <a:rPr lang="en-US" dirty="0">
                <a:latin typeface="Arial Narrow" panose="020B0606020202030204" pitchFamily="34" charset="0"/>
              </a:rPr>
              <a:t>___ C.  Well-told disclosures are the most therapeutic</a:t>
            </a:r>
          </a:p>
          <a:p>
            <a:r>
              <a:rPr lang="en-US" dirty="0">
                <a:latin typeface="Arial Narrow" panose="020B0606020202030204" pitchFamily="34" charset="0"/>
              </a:rPr>
              <a:t>___ D.  Disclosures provide useful information to listeners</a:t>
            </a:r>
          </a:p>
          <a:p>
            <a:r>
              <a:rPr lang="en-US" dirty="0">
                <a:latin typeface="Arial Narrow" panose="020B0606020202030204" pitchFamily="34" charset="0"/>
              </a:rPr>
              <a:t>___ E.  All of the above</a:t>
            </a:r>
          </a:p>
        </p:txBody>
      </p:sp>
      <p:pic>
        <p:nvPicPr>
          <p:cNvPr id="5" name="slide8">
            <a:hlinkClick r:id="" action="ppaction://media"/>
            <a:extLst>
              <a:ext uri="{FF2B5EF4-FFF2-40B4-BE49-F238E27FC236}">
                <a16:creationId xmlns:a16="http://schemas.microsoft.com/office/drawing/2014/main" id="{3FF1AD4D-9EF2-4AEC-BB70-384B95600D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703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16D36-0FE5-4CFA-A14E-2FC70A4E6DFF}"/>
              </a:ext>
            </a:extLst>
          </p:cNvPr>
          <p:cNvSpPr>
            <a:spLocks noGrp="1"/>
          </p:cNvSpPr>
          <p:nvPr>
            <p:ph type="sldNum" sz="quarter" idx="12"/>
          </p:nvPr>
        </p:nvSpPr>
        <p:spPr/>
        <p:txBody>
          <a:bodyPr/>
          <a:lstStyle/>
          <a:p>
            <a:pPr>
              <a:defRPr/>
            </a:pPr>
            <a:fld id="{41E46D40-8911-4282-ABA3-1DD86BD8A906}" type="slidenum">
              <a:rPr lang="en-US" altLang="en-US" smtClean="0"/>
              <a:pPr>
                <a:defRPr/>
              </a:pPr>
              <a:t>9</a:t>
            </a:fld>
            <a:endParaRPr lang="en-US" altLang="en-US"/>
          </a:p>
        </p:txBody>
      </p:sp>
      <p:sp>
        <p:nvSpPr>
          <p:cNvPr id="3" name="TextBox 2">
            <a:extLst>
              <a:ext uri="{FF2B5EF4-FFF2-40B4-BE49-F238E27FC236}">
                <a16:creationId xmlns:a16="http://schemas.microsoft.com/office/drawing/2014/main" id="{46ED4003-B503-492B-81A0-65D9A586BEE5}"/>
              </a:ext>
            </a:extLst>
          </p:cNvPr>
          <p:cNvSpPr txBox="1"/>
          <p:nvPr/>
        </p:nvSpPr>
        <p:spPr>
          <a:xfrm>
            <a:off x="1295400" y="914400"/>
            <a:ext cx="7620000" cy="3416320"/>
          </a:xfrm>
          <a:prstGeom prst="rect">
            <a:avLst/>
          </a:prstGeom>
          <a:noFill/>
        </p:spPr>
        <p:txBody>
          <a:bodyPr wrap="square" rtlCol="0">
            <a:spAutoFit/>
          </a:bodyPr>
          <a:lstStyle/>
          <a:p>
            <a:r>
              <a:rPr lang="en-US" dirty="0">
                <a:solidFill>
                  <a:schemeClr val="accent2">
                    <a:lumMod val="75000"/>
                  </a:schemeClr>
                </a:solidFill>
                <a:latin typeface="Arial Narrow" panose="020B0606020202030204" pitchFamily="34" charset="0"/>
              </a:rPr>
              <a:t>According to the Emotional Broadcaster Theory, the urges and needs to disclose turn people into news broadcasters.  Evidence in support of this theory includes:</a:t>
            </a:r>
          </a:p>
          <a:p>
            <a:endParaRPr lang="en-US" dirty="0">
              <a:latin typeface="Arial Narrow" panose="020B0606020202030204" pitchFamily="34" charset="0"/>
            </a:endParaRPr>
          </a:p>
          <a:p>
            <a:r>
              <a:rPr lang="en-US" dirty="0">
                <a:latin typeface="Arial Narrow" panose="020B0606020202030204" pitchFamily="34" charset="0"/>
              </a:rPr>
              <a:t>___ A.  The more upset a person is, the further their story travels</a:t>
            </a:r>
          </a:p>
          <a:p>
            <a:r>
              <a:rPr lang="en-US" dirty="0">
                <a:latin typeface="Arial Narrow" panose="020B0606020202030204" pitchFamily="34" charset="0"/>
              </a:rPr>
              <a:t>___ B.  People often can’t stop themselves from disclosing</a:t>
            </a:r>
          </a:p>
          <a:p>
            <a:r>
              <a:rPr lang="en-US" dirty="0">
                <a:latin typeface="Arial Narrow" panose="020B0606020202030204" pitchFamily="34" charset="0"/>
              </a:rPr>
              <a:t>___ C.  Well-told disclosures are the most therapeutic</a:t>
            </a:r>
          </a:p>
          <a:p>
            <a:r>
              <a:rPr lang="en-US" dirty="0">
                <a:latin typeface="Arial Narrow" panose="020B0606020202030204" pitchFamily="34" charset="0"/>
              </a:rPr>
              <a:t>___ D.  Disclosures provide useful information to listeners</a:t>
            </a:r>
          </a:p>
          <a:p>
            <a:r>
              <a:rPr lang="en-US" dirty="0">
                <a:latin typeface="Arial Narrow" panose="020B0606020202030204" pitchFamily="34" charset="0"/>
              </a:rPr>
              <a:t>___ E.  All of the above</a:t>
            </a:r>
          </a:p>
        </p:txBody>
      </p:sp>
      <p:sp>
        <p:nvSpPr>
          <p:cNvPr id="4" name="TextBox 3">
            <a:extLst>
              <a:ext uri="{FF2B5EF4-FFF2-40B4-BE49-F238E27FC236}">
                <a16:creationId xmlns:a16="http://schemas.microsoft.com/office/drawing/2014/main" id="{B0FB948D-CBB8-4C7D-B047-04A5AA1CE7A8}"/>
              </a:ext>
            </a:extLst>
          </p:cNvPr>
          <p:cNvSpPr txBox="1"/>
          <p:nvPr/>
        </p:nvSpPr>
        <p:spPr>
          <a:xfrm>
            <a:off x="1371600" y="3820180"/>
            <a:ext cx="533400" cy="523220"/>
          </a:xfrm>
          <a:prstGeom prst="rect">
            <a:avLst/>
          </a:prstGeom>
          <a:noFill/>
        </p:spPr>
        <p:txBody>
          <a:bodyPr wrap="square" rtlCol="0">
            <a:spAutoFit/>
          </a:bodyPr>
          <a:lstStyle/>
          <a:p>
            <a:pPr algn="ctr"/>
            <a:r>
              <a:rPr lang="en-US" sz="2800" dirty="0">
                <a:solidFill>
                  <a:srgbClr val="FF0000"/>
                </a:solidFill>
                <a:latin typeface="Arial Narrow" panose="020B0606020202030204" pitchFamily="34" charset="0"/>
              </a:rPr>
              <a:t>X</a:t>
            </a:r>
          </a:p>
        </p:txBody>
      </p:sp>
      <p:pic>
        <p:nvPicPr>
          <p:cNvPr id="5" name="slide9">
            <a:hlinkClick r:id="" action="ppaction://media"/>
            <a:extLst>
              <a:ext uri="{FF2B5EF4-FFF2-40B4-BE49-F238E27FC236}">
                <a16:creationId xmlns:a16="http://schemas.microsoft.com/office/drawing/2014/main" id="{030DA9B1-96FF-4760-92AD-048CFBA6DE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8356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4321</TotalTime>
  <Words>1358</Words>
  <Application>Microsoft Office PowerPoint</Application>
  <PresentationFormat>On-screen Show (4:3)</PresentationFormat>
  <Paragraphs>148</Paragraphs>
  <Slides>14</Slides>
  <Notes>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Narrow</vt:lpstr>
      <vt:lpstr>Calibri</vt:lpstr>
      <vt:lpstr>Times New Roman</vt:lpstr>
      <vt:lpstr>Viner Hand ITC</vt:lpstr>
      <vt:lpstr>Wingdings</vt:lpstr>
      <vt:lpstr>Dad`s Tie</vt:lpstr>
      <vt:lpstr>Psychology of Emotions                  Final Exam Review</vt:lpstr>
      <vt:lpstr>Important Dates and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and Emotions</dc:title>
  <dc:creator>Kent Harber</dc:creator>
  <cp:lastModifiedBy>kent Harber</cp:lastModifiedBy>
  <cp:revision>173</cp:revision>
  <cp:lastPrinted>2018-04-25T23:14:22Z</cp:lastPrinted>
  <dcterms:created xsi:type="dcterms:W3CDTF">2006-08-09T20:27:24Z</dcterms:created>
  <dcterms:modified xsi:type="dcterms:W3CDTF">2020-04-30T15:54:43Z</dcterms:modified>
</cp:coreProperties>
</file>