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7"/>
  </p:notesMasterIdLst>
  <p:handoutMasterIdLst>
    <p:handoutMasterId r:id="rId38"/>
  </p:handoutMasterIdLst>
  <p:sldIdLst>
    <p:sldId id="367" r:id="rId2"/>
    <p:sldId id="404" r:id="rId3"/>
    <p:sldId id="405" r:id="rId4"/>
    <p:sldId id="406" r:id="rId5"/>
    <p:sldId id="407" r:id="rId6"/>
    <p:sldId id="408" r:id="rId7"/>
    <p:sldId id="313" r:id="rId8"/>
    <p:sldId id="328" r:id="rId9"/>
    <p:sldId id="409" r:id="rId10"/>
    <p:sldId id="410" r:id="rId11"/>
    <p:sldId id="368" r:id="rId12"/>
    <p:sldId id="415" r:id="rId13"/>
    <p:sldId id="315" r:id="rId14"/>
    <p:sldId id="411" r:id="rId15"/>
    <p:sldId id="316" r:id="rId16"/>
    <p:sldId id="308" r:id="rId17"/>
    <p:sldId id="381" r:id="rId18"/>
    <p:sldId id="412" r:id="rId19"/>
    <p:sldId id="369" r:id="rId20"/>
    <p:sldId id="370" r:id="rId21"/>
    <p:sldId id="371" r:id="rId22"/>
    <p:sldId id="372" r:id="rId23"/>
    <p:sldId id="373" r:id="rId24"/>
    <p:sldId id="374" r:id="rId25"/>
    <p:sldId id="375" r:id="rId26"/>
    <p:sldId id="376" r:id="rId27"/>
    <p:sldId id="377" r:id="rId28"/>
    <p:sldId id="378" r:id="rId29"/>
    <p:sldId id="414" r:id="rId30"/>
    <p:sldId id="317" r:id="rId31"/>
    <p:sldId id="318" r:id="rId32"/>
    <p:sldId id="319" r:id="rId33"/>
    <p:sldId id="330" r:id="rId34"/>
    <p:sldId id="331" r:id="rId35"/>
    <p:sldId id="332" r:id="rId3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0" autoAdjust="0"/>
    <p:restoredTop sz="94634" autoAdjust="0"/>
  </p:normalViewPr>
  <p:slideViewPr>
    <p:cSldViewPr>
      <p:cViewPr varScale="1">
        <p:scale>
          <a:sx n="66" d="100"/>
          <a:sy n="66" d="100"/>
        </p:scale>
        <p:origin x="1276" y="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803"/>
    </p:cViewPr>
  </p:sorterViewPr>
  <p:notesViewPr>
    <p:cSldViewPr>
      <p:cViewPr varScale="1">
        <p:scale>
          <a:sx n="62" d="100"/>
          <a:sy n="62" d="100"/>
        </p:scale>
        <p:origin x="-2268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84EB1126-D8F4-4241-B41A-86A99917BB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1C26F6B-A4B4-482F-99D6-11EC4D1BE600}" type="datetimeFigureOut">
              <a:rPr lang="en-US"/>
              <a:pPr>
                <a:defRPr/>
              </a:pPr>
              <a:t>4/10/2023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45FBFD0-ECFF-4A4A-9023-99C06F7349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-3175" y="2438400"/>
            <a:ext cx="9147175" cy="1063625"/>
            <a:chOff x="-2" y="1536"/>
            <a:chExt cx="5762" cy="670"/>
          </a:xfrm>
        </p:grpSpPr>
        <p:grpSp>
          <p:nvGrpSpPr>
            <p:cNvPr id="5" name="Group 1027"/>
            <p:cNvGrpSpPr>
              <a:grpSpLocks/>
            </p:cNvGrpSpPr>
            <p:nvPr/>
          </p:nvGrpSpPr>
          <p:grpSpPr bwMode="auto">
            <a:xfrm flipH="1">
              <a:off x="-2" y="1562"/>
              <a:ext cx="5762" cy="638"/>
              <a:chOff x="-2" y="1562"/>
              <a:chExt cx="5762" cy="638"/>
            </a:xfrm>
          </p:grpSpPr>
          <p:sp>
            <p:nvSpPr>
              <p:cNvPr id="8" name="Freeform 1028"/>
              <p:cNvSpPr>
                <a:spLocks/>
              </p:cNvSpPr>
              <p:nvPr/>
            </p:nvSpPr>
            <p:spPr bwMode="ltGray">
              <a:xfrm rot="-5400000">
                <a:off x="2559" y="-993"/>
                <a:ext cx="624" cy="5745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2147483646 h 720"/>
                  <a:gd name="T4" fmla="*/ 4 w 1000"/>
                  <a:gd name="T5" fmla="*/ 2147483646 h 720"/>
                  <a:gd name="T6" fmla="*/ 4 w 1000"/>
                  <a:gd name="T7" fmla="*/ 0 h 720"/>
                  <a:gd name="T8" fmla="*/ 0 w 1000"/>
                  <a:gd name="T9" fmla="*/ 0 h 7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Freeform 1029"/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8176 h 317"/>
                  <a:gd name="T4" fmla="*/ 624 w 624"/>
                  <a:gd name="T5" fmla="*/ 8176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Freeform 1030"/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8432 h 317"/>
                  <a:gd name="T4" fmla="*/ 624 w 624"/>
                  <a:gd name="T5" fmla="*/ 8432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Freeform 1031"/>
              <p:cNvSpPr>
                <a:spLocks/>
              </p:cNvSpPr>
              <p:nvPr/>
            </p:nvSpPr>
            <p:spPr bwMode="ltGray">
              <a:xfrm rot="-5400000">
                <a:off x="-57" y="1752"/>
                <a:ext cx="624" cy="255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4 h 370"/>
                  <a:gd name="T4" fmla="*/ 624 w 624"/>
                  <a:gd name="T5" fmla="*/ 4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Freeform 1032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09 h 317"/>
                  <a:gd name="T4" fmla="*/ 624 w 624"/>
                  <a:gd name="T5" fmla="*/ 109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Freeform 1033"/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8394 h 272"/>
                  <a:gd name="T4" fmla="*/ 240 w 624"/>
                  <a:gd name="T5" fmla="*/ 7410 h 272"/>
                  <a:gd name="T6" fmla="*/ 624 w 624"/>
                  <a:gd name="T7" fmla="*/ 8394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Freeform 1034"/>
              <p:cNvSpPr>
                <a:spLocks/>
              </p:cNvSpPr>
              <p:nvPr/>
            </p:nvSpPr>
            <p:spPr bwMode="ltGray">
              <a:xfrm rot="-5400000">
                <a:off x="156" y="1726"/>
                <a:ext cx="632" cy="315"/>
              </a:xfrm>
              <a:custGeom>
                <a:avLst/>
                <a:gdLst>
                  <a:gd name="T0" fmla="*/ 8 w 632"/>
                  <a:gd name="T1" fmla="*/ 9 h 362"/>
                  <a:gd name="T2" fmla="*/ 8 w 632"/>
                  <a:gd name="T3" fmla="*/ 59 h 362"/>
                  <a:gd name="T4" fmla="*/ 248 w 632"/>
                  <a:gd name="T5" fmla="*/ 59 h 362"/>
                  <a:gd name="T6" fmla="*/ 632 w 632"/>
                  <a:gd name="T7" fmla="*/ 59 h 362"/>
                  <a:gd name="T8" fmla="*/ 632 w 632"/>
                  <a:gd name="T9" fmla="*/ 9 h 362"/>
                  <a:gd name="T10" fmla="*/ 104 w 632"/>
                  <a:gd name="T11" fmla="*/ 9 h 362"/>
                  <a:gd name="T12" fmla="*/ 8 w 632"/>
                  <a:gd name="T13" fmla="*/ 9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Freeform 1035"/>
              <p:cNvSpPr>
                <a:spLocks/>
              </p:cNvSpPr>
              <p:nvPr/>
            </p:nvSpPr>
            <p:spPr bwMode="ltGray">
              <a:xfrm rot="-5400000">
                <a:off x="3211" y="1664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8176 h 317"/>
                  <a:gd name="T4" fmla="*/ 624 w 624"/>
                  <a:gd name="T5" fmla="*/ 8176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Freeform 1036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8432 h 317"/>
                  <a:gd name="T4" fmla="*/ 624 w 624"/>
                  <a:gd name="T5" fmla="*/ 8432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Freeform 1037"/>
              <p:cNvSpPr>
                <a:spLocks/>
              </p:cNvSpPr>
              <p:nvPr/>
            </p:nvSpPr>
            <p:spPr bwMode="ltGray">
              <a:xfrm rot="-5400000">
                <a:off x="1830" y="1747"/>
                <a:ext cx="624" cy="255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4 h 370"/>
                  <a:gd name="T4" fmla="*/ 624 w 624"/>
                  <a:gd name="T5" fmla="*/ 4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Freeform 1038"/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09 h 317"/>
                  <a:gd name="T4" fmla="*/ 624 w 624"/>
                  <a:gd name="T5" fmla="*/ 109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Freeform 1039"/>
              <p:cNvSpPr>
                <a:spLocks/>
              </p:cNvSpPr>
              <p:nvPr/>
            </p:nvSpPr>
            <p:spPr bwMode="ltGray">
              <a:xfrm rot="-5400000">
                <a:off x="2330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8119 h 272"/>
                  <a:gd name="T4" fmla="*/ 240 w 624"/>
                  <a:gd name="T5" fmla="*/ 7178 h 272"/>
                  <a:gd name="T6" fmla="*/ 624 w 624"/>
                  <a:gd name="T7" fmla="*/ 8119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Freeform 1040"/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>
                  <a:gd name="T0" fmla="*/ 8 w 632"/>
                  <a:gd name="T1" fmla="*/ 9 h 362"/>
                  <a:gd name="T2" fmla="*/ 8 w 632"/>
                  <a:gd name="T3" fmla="*/ 62 h 362"/>
                  <a:gd name="T4" fmla="*/ 248 w 632"/>
                  <a:gd name="T5" fmla="*/ 62 h 362"/>
                  <a:gd name="T6" fmla="*/ 632 w 632"/>
                  <a:gd name="T7" fmla="*/ 62 h 362"/>
                  <a:gd name="T8" fmla="*/ 632 w 632"/>
                  <a:gd name="T9" fmla="*/ 9 h 362"/>
                  <a:gd name="T10" fmla="*/ 104 w 632"/>
                  <a:gd name="T11" fmla="*/ 9 h 362"/>
                  <a:gd name="T12" fmla="*/ 8 w 632"/>
                  <a:gd name="T13" fmla="*/ 9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Freeform 1041"/>
              <p:cNvSpPr>
                <a:spLocks/>
              </p:cNvSpPr>
              <p:nvPr/>
            </p:nvSpPr>
            <p:spPr bwMode="ltGray">
              <a:xfrm rot="-5400000">
                <a:off x="4077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8176 h 317"/>
                  <a:gd name="T4" fmla="*/ 624 w 624"/>
                  <a:gd name="T5" fmla="*/ 8176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Freeform 1042"/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8432 h 317"/>
                  <a:gd name="T4" fmla="*/ 624 w 624"/>
                  <a:gd name="T5" fmla="*/ 8432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Freeform 1043"/>
              <p:cNvSpPr>
                <a:spLocks/>
              </p:cNvSpPr>
              <p:nvPr/>
            </p:nvSpPr>
            <p:spPr bwMode="ltGray">
              <a:xfrm rot="-5400000">
                <a:off x="4584" y="1747"/>
                <a:ext cx="624" cy="255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4 h 370"/>
                  <a:gd name="T4" fmla="*/ 624 w 624"/>
                  <a:gd name="T5" fmla="*/ 4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Freeform 1044"/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Freeform 1045"/>
              <p:cNvSpPr>
                <a:spLocks/>
              </p:cNvSpPr>
              <p:nvPr/>
            </p:nvSpPr>
            <p:spPr bwMode="ltGray">
              <a:xfrm rot="-5400000">
                <a:off x="5084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8119 h 272"/>
                  <a:gd name="T4" fmla="*/ 240 w 624"/>
                  <a:gd name="T5" fmla="*/ 7178 h 272"/>
                  <a:gd name="T6" fmla="*/ 624 w 624"/>
                  <a:gd name="T7" fmla="*/ 8119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Freeform 1046"/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>
                  <a:gd name="T0" fmla="*/ 8 w 632"/>
                  <a:gd name="T1" fmla="*/ 9 h 362"/>
                  <a:gd name="T2" fmla="*/ 8 w 632"/>
                  <a:gd name="T3" fmla="*/ 62 h 362"/>
                  <a:gd name="T4" fmla="*/ 248 w 632"/>
                  <a:gd name="T5" fmla="*/ 62 h 362"/>
                  <a:gd name="T6" fmla="*/ 632 w 632"/>
                  <a:gd name="T7" fmla="*/ 62 h 362"/>
                  <a:gd name="T8" fmla="*/ 632 w 632"/>
                  <a:gd name="T9" fmla="*/ 9 h 362"/>
                  <a:gd name="T10" fmla="*/ 104 w 632"/>
                  <a:gd name="T11" fmla="*/ 9 h 362"/>
                  <a:gd name="T12" fmla="*/ 8 w 632"/>
                  <a:gd name="T13" fmla="*/ 9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" name="Freeform 1047"/>
            <p:cNvSpPr>
              <a:spLocks/>
            </p:cNvSpPr>
            <p:nvPr/>
          </p:nvSpPr>
          <p:spPr bwMode="ltGray">
            <a:xfrm flipH="1">
              <a:off x="-2" y="1536"/>
              <a:ext cx="5762" cy="412"/>
            </a:xfrm>
            <a:custGeom>
              <a:avLst/>
              <a:gdLst>
                <a:gd name="T0" fmla="*/ 0 w 5762"/>
                <a:gd name="T1" fmla="*/ 443 h 385"/>
                <a:gd name="T2" fmla="*/ 5762 w 5762"/>
                <a:gd name="T3" fmla="*/ 423 h 385"/>
                <a:gd name="T4" fmla="*/ 5762 w 5762"/>
                <a:gd name="T5" fmla="*/ 4 h 385"/>
                <a:gd name="T6" fmla="*/ 0 w 5762"/>
                <a:gd name="T7" fmla="*/ 0 h 385"/>
                <a:gd name="T8" fmla="*/ 0 w 5762"/>
                <a:gd name="T9" fmla="*/ 443 h 3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Freeform 1048"/>
            <p:cNvSpPr>
              <a:spLocks/>
            </p:cNvSpPr>
            <p:nvPr/>
          </p:nvSpPr>
          <p:spPr bwMode="ltGray">
            <a:xfrm flipH="1">
              <a:off x="-2" y="2017"/>
              <a:ext cx="5761" cy="189"/>
            </a:xfrm>
            <a:custGeom>
              <a:avLst/>
              <a:gdLst>
                <a:gd name="T0" fmla="*/ 0 w 5761"/>
                <a:gd name="T1" fmla="*/ 28 h 189"/>
                <a:gd name="T2" fmla="*/ 5761 w 5761"/>
                <a:gd name="T3" fmla="*/ 0 h 189"/>
                <a:gd name="T4" fmla="*/ 5761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21" name="Rectangle 1049"/>
          <p:cNvSpPr>
            <a:spLocks noGrp="1" noChangeArrowheads="1"/>
          </p:cNvSpPr>
          <p:nvPr>
            <p:ph type="ctrTitle"/>
          </p:nvPr>
        </p:nvSpPr>
        <p:spPr>
          <a:xfrm>
            <a:off x="1173163" y="198438"/>
            <a:ext cx="7772400" cy="2286000"/>
          </a:xfrm>
        </p:spPr>
        <p:txBody>
          <a:bodyPr anchor="b">
            <a:spAutoFit/>
          </a:bodyPr>
          <a:lstStyle>
            <a:lvl1pPr>
              <a:defRPr sz="72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122" name="Rectangle 1050"/>
          <p:cNvSpPr>
            <a:spLocks noGrp="1" noChangeArrowheads="1"/>
          </p:cNvSpPr>
          <p:nvPr>
            <p:ph type="subTitle" idx="1"/>
          </p:nvPr>
        </p:nvSpPr>
        <p:spPr>
          <a:xfrm>
            <a:off x="1166813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40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7" name="Rectangle 1051"/>
          <p:cNvSpPr>
            <a:spLocks noGrp="1" noChangeArrowheads="1"/>
          </p:cNvSpPr>
          <p:nvPr>
            <p:ph type="dt" sz="half" idx="10"/>
          </p:nvPr>
        </p:nvSpPr>
        <p:spPr>
          <a:xfrm>
            <a:off x="1166813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Rectangle 105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" name="Rectangle 105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1727EB0-1961-459C-8C2F-B7204CA42E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635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6B2DC-93E3-4D05-BDA1-35C4356AC7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218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2463" y="457200"/>
            <a:ext cx="19431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3163" y="457200"/>
            <a:ext cx="56769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73AEE-FF44-48B5-B5F3-A8F07348B5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9209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C3E33-8DB5-4036-95A7-2E435AAC50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6503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329DC-A857-4CCE-94F7-4A287D272B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2358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3163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5563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D031D-1126-4653-9772-76FFBA43C4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5974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304AF-182C-49B8-9E11-A2DF9235C3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5350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45292-0E6A-47D6-A523-BFCA14C62B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2634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BD13B-EF0A-4D5F-9367-20A62F3510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5675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E46B4-272F-4E33-8A51-4A93E4C3E8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05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E0067-E140-447B-938D-114095F675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2212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-4763"/>
            <a:ext cx="1063625" cy="6858001"/>
            <a:chOff x="0" y="-3"/>
            <a:chExt cx="670" cy="4320"/>
          </a:xfrm>
        </p:grpSpPr>
        <p:grpSp>
          <p:nvGrpSpPr>
            <p:cNvPr id="1032" name="Group 3"/>
            <p:cNvGrpSpPr>
              <a:grpSpLocks/>
            </p:cNvGrpSpPr>
            <p:nvPr/>
          </p:nvGrpSpPr>
          <p:grpSpPr bwMode="auto">
            <a:xfrm rot="16200000" flipH="1">
              <a:off x="-1815" y="1838"/>
              <a:ext cx="4320" cy="638"/>
              <a:chOff x="-2" y="1562"/>
              <a:chExt cx="5762" cy="638"/>
            </a:xfrm>
          </p:grpSpPr>
          <p:sp>
            <p:nvSpPr>
              <p:cNvPr id="1035" name="Freeform 4"/>
              <p:cNvSpPr>
                <a:spLocks/>
              </p:cNvSpPr>
              <p:nvPr/>
            </p:nvSpPr>
            <p:spPr bwMode="ltGray">
              <a:xfrm rot="-5400000">
                <a:off x="2559" y="-993"/>
                <a:ext cx="624" cy="5745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2147483646 h 720"/>
                  <a:gd name="T4" fmla="*/ 4 w 1000"/>
                  <a:gd name="T5" fmla="*/ 2147483646 h 720"/>
                  <a:gd name="T6" fmla="*/ 4 w 1000"/>
                  <a:gd name="T7" fmla="*/ 0 h 720"/>
                  <a:gd name="T8" fmla="*/ 0 w 1000"/>
                  <a:gd name="T9" fmla="*/ 0 h 7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" name="Freeform 5"/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8176 h 317"/>
                  <a:gd name="T4" fmla="*/ 624 w 624"/>
                  <a:gd name="T5" fmla="*/ 8176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7" name="Freeform 6"/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8432 h 317"/>
                  <a:gd name="T4" fmla="*/ 624 w 624"/>
                  <a:gd name="T5" fmla="*/ 8432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8" name="Freeform 7"/>
              <p:cNvSpPr>
                <a:spLocks/>
              </p:cNvSpPr>
              <p:nvPr/>
            </p:nvSpPr>
            <p:spPr bwMode="ltGray">
              <a:xfrm rot="-5400000">
                <a:off x="-57" y="1752"/>
                <a:ext cx="624" cy="255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4 h 370"/>
                  <a:gd name="T4" fmla="*/ 624 w 624"/>
                  <a:gd name="T5" fmla="*/ 4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" name="Freeform 8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09 h 317"/>
                  <a:gd name="T4" fmla="*/ 624 w 624"/>
                  <a:gd name="T5" fmla="*/ 109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0" name="Freeform 9"/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8394 h 272"/>
                  <a:gd name="T4" fmla="*/ 240 w 624"/>
                  <a:gd name="T5" fmla="*/ 7410 h 272"/>
                  <a:gd name="T6" fmla="*/ 624 w 624"/>
                  <a:gd name="T7" fmla="*/ 8394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1" name="Freeform 10"/>
              <p:cNvSpPr>
                <a:spLocks/>
              </p:cNvSpPr>
              <p:nvPr/>
            </p:nvSpPr>
            <p:spPr bwMode="ltGray">
              <a:xfrm rot="-5400000">
                <a:off x="156" y="1726"/>
                <a:ext cx="632" cy="315"/>
              </a:xfrm>
              <a:custGeom>
                <a:avLst/>
                <a:gdLst>
                  <a:gd name="T0" fmla="*/ 8 w 632"/>
                  <a:gd name="T1" fmla="*/ 9 h 362"/>
                  <a:gd name="T2" fmla="*/ 8 w 632"/>
                  <a:gd name="T3" fmla="*/ 59 h 362"/>
                  <a:gd name="T4" fmla="*/ 248 w 632"/>
                  <a:gd name="T5" fmla="*/ 59 h 362"/>
                  <a:gd name="T6" fmla="*/ 632 w 632"/>
                  <a:gd name="T7" fmla="*/ 59 h 362"/>
                  <a:gd name="T8" fmla="*/ 632 w 632"/>
                  <a:gd name="T9" fmla="*/ 9 h 362"/>
                  <a:gd name="T10" fmla="*/ 104 w 632"/>
                  <a:gd name="T11" fmla="*/ 9 h 362"/>
                  <a:gd name="T12" fmla="*/ 8 w 632"/>
                  <a:gd name="T13" fmla="*/ 9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2" name="Freeform 11"/>
              <p:cNvSpPr>
                <a:spLocks/>
              </p:cNvSpPr>
              <p:nvPr/>
            </p:nvSpPr>
            <p:spPr bwMode="ltGray">
              <a:xfrm rot="-5400000">
                <a:off x="3211" y="1664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8176 h 317"/>
                  <a:gd name="T4" fmla="*/ 624 w 624"/>
                  <a:gd name="T5" fmla="*/ 8176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3" name="Freeform 12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8432 h 317"/>
                  <a:gd name="T4" fmla="*/ 624 w 624"/>
                  <a:gd name="T5" fmla="*/ 8432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4" name="Freeform 13"/>
              <p:cNvSpPr>
                <a:spLocks/>
              </p:cNvSpPr>
              <p:nvPr/>
            </p:nvSpPr>
            <p:spPr bwMode="ltGray">
              <a:xfrm rot="-5400000">
                <a:off x="1830" y="1747"/>
                <a:ext cx="624" cy="255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4 h 370"/>
                  <a:gd name="T4" fmla="*/ 624 w 624"/>
                  <a:gd name="T5" fmla="*/ 4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" name="Freeform 14"/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09 h 317"/>
                  <a:gd name="T4" fmla="*/ 624 w 624"/>
                  <a:gd name="T5" fmla="*/ 109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" name="Freeform 15"/>
              <p:cNvSpPr>
                <a:spLocks/>
              </p:cNvSpPr>
              <p:nvPr/>
            </p:nvSpPr>
            <p:spPr bwMode="ltGray">
              <a:xfrm rot="-5400000">
                <a:off x="2330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8119 h 272"/>
                  <a:gd name="T4" fmla="*/ 240 w 624"/>
                  <a:gd name="T5" fmla="*/ 7178 h 272"/>
                  <a:gd name="T6" fmla="*/ 624 w 624"/>
                  <a:gd name="T7" fmla="*/ 8119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7" name="Freeform 16"/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>
                  <a:gd name="T0" fmla="*/ 8 w 632"/>
                  <a:gd name="T1" fmla="*/ 9 h 362"/>
                  <a:gd name="T2" fmla="*/ 8 w 632"/>
                  <a:gd name="T3" fmla="*/ 62 h 362"/>
                  <a:gd name="T4" fmla="*/ 248 w 632"/>
                  <a:gd name="T5" fmla="*/ 62 h 362"/>
                  <a:gd name="T6" fmla="*/ 632 w 632"/>
                  <a:gd name="T7" fmla="*/ 62 h 362"/>
                  <a:gd name="T8" fmla="*/ 632 w 632"/>
                  <a:gd name="T9" fmla="*/ 9 h 362"/>
                  <a:gd name="T10" fmla="*/ 104 w 632"/>
                  <a:gd name="T11" fmla="*/ 9 h 362"/>
                  <a:gd name="T12" fmla="*/ 8 w 632"/>
                  <a:gd name="T13" fmla="*/ 9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8" name="Freeform 17"/>
              <p:cNvSpPr>
                <a:spLocks/>
              </p:cNvSpPr>
              <p:nvPr/>
            </p:nvSpPr>
            <p:spPr bwMode="ltGray">
              <a:xfrm rot="-5400000">
                <a:off x="4077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8176 h 317"/>
                  <a:gd name="T4" fmla="*/ 624 w 624"/>
                  <a:gd name="T5" fmla="*/ 8176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9" name="Freeform 18"/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8432 h 317"/>
                  <a:gd name="T4" fmla="*/ 624 w 624"/>
                  <a:gd name="T5" fmla="*/ 8432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0" name="Freeform 19"/>
              <p:cNvSpPr>
                <a:spLocks/>
              </p:cNvSpPr>
              <p:nvPr/>
            </p:nvSpPr>
            <p:spPr bwMode="ltGray">
              <a:xfrm rot="-5400000">
                <a:off x="4584" y="1747"/>
                <a:ext cx="624" cy="255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4 h 370"/>
                  <a:gd name="T4" fmla="*/ 624 w 624"/>
                  <a:gd name="T5" fmla="*/ 4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1" name="Freeform 20"/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2" name="Freeform 21"/>
              <p:cNvSpPr>
                <a:spLocks/>
              </p:cNvSpPr>
              <p:nvPr/>
            </p:nvSpPr>
            <p:spPr bwMode="ltGray">
              <a:xfrm rot="-5400000">
                <a:off x="5084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8119 h 272"/>
                  <a:gd name="T4" fmla="*/ 240 w 624"/>
                  <a:gd name="T5" fmla="*/ 7178 h 272"/>
                  <a:gd name="T6" fmla="*/ 624 w 624"/>
                  <a:gd name="T7" fmla="*/ 8119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3" name="Freeform 22"/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>
                  <a:gd name="T0" fmla="*/ 8 w 632"/>
                  <a:gd name="T1" fmla="*/ 9 h 362"/>
                  <a:gd name="T2" fmla="*/ 8 w 632"/>
                  <a:gd name="T3" fmla="*/ 62 h 362"/>
                  <a:gd name="T4" fmla="*/ 248 w 632"/>
                  <a:gd name="T5" fmla="*/ 62 h 362"/>
                  <a:gd name="T6" fmla="*/ 632 w 632"/>
                  <a:gd name="T7" fmla="*/ 62 h 362"/>
                  <a:gd name="T8" fmla="*/ 632 w 632"/>
                  <a:gd name="T9" fmla="*/ 9 h 362"/>
                  <a:gd name="T10" fmla="*/ 104 w 632"/>
                  <a:gd name="T11" fmla="*/ 9 h 362"/>
                  <a:gd name="T12" fmla="*/ 8 w 632"/>
                  <a:gd name="T13" fmla="*/ 9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33" name="Freeform 23"/>
            <p:cNvSpPr>
              <a:spLocks/>
            </p:cNvSpPr>
            <p:nvPr/>
          </p:nvSpPr>
          <p:spPr bwMode="ltGray">
            <a:xfrm rot="16200000" flipH="1">
              <a:off x="-1954" y="1951"/>
              <a:ext cx="4320" cy="412"/>
            </a:xfrm>
            <a:custGeom>
              <a:avLst/>
              <a:gdLst>
                <a:gd name="T0" fmla="*/ 0 w 5762"/>
                <a:gd name="T1" fmla="*/ 443 h 385"/>
                <a:gd name="T2" fmla="*/ 181 w 5762"/>
                <a:gd name="T3" fmla="*/ 423 h 385"/>
                <a:gd name="T4" fmla="*/ 181 w 5762"/>
                <a:gd name="T5" fmla="*/ 4 h 385"/>
                <a:gd name="T6" fmla="*/ 0 w 5762"/>
                <a:gd name="T7" fmla="*/ 0 h 385"/>
                <a:gd name="T8" fmla="*/ 0 w 5762"/>
                <a:gd name="T9" fmla="*/ 443 h 3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" name="Freeform 24"/>
            <p:cNvSpPr>
              <a:spLocks/>
            </p:cNvSpPr>
            <p:nvPr/>
          </p:nvSpPr>
          <p:spPr bwMode="ltGray">
            <a:xfrm rot="16200000" flipH="1">
              <a:off x="-1584" y="2062"/>
              <a:ext cx="4319" cy="189"/>
            </a:xfrm>
            <a:custGeom>
              <a:avLst/>
              <a:gdLst>
                <a:gd name="T0" fmla="*/ 0 w 5761"/>
                <a:gd name="T1" fmla="*/ 28 h 189"/>
                <a:gd name="T2" fmla="*/ 181 w 5761"/>
                <a:gd name="T3" fmla="*/ 0 h 189"/>
                <a:gd name="T4" fmla="*/ 181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7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173163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3163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99" name="Rectangle 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3163" y="626586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00" name="Rectangle 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01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6741E05-4555-4EF9-95B9-8409DD5178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1.m4a"/><Relationship Id="rId7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.png"/><Relationship Id="rId4" Type="http://schemas.openxmlformats.org/officeDocument/2006/relationships/audio" Target="../media/media11.m4a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0.png"/><Relationship Id="rId11" Type="http://schemas.openxmlformats.org/officeDocument/2006/relationships/image" Target="../media/image2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4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2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22285" y="195709"/>
            <a:ext cx="7772400" cy="1006475"/>
          </a:xfrm>
        </p:spPr>
        <p:txBody>
          <a:bodyPr/>
          <a:lstStyle/>
          <a:p>
            <a:pPr algn="ctr" eaLnBrk="1" hangingPunct="1"/>
            <a:r>
              <a:rPr lang="en-US" altLang="en-US" sz="6000" dirty="0">
                <a:latin typeface="Arial Narrow" panose="020B0606020202030204" pitchFamily="34" charset="0"/>
              </a:rPr>
              <a:t>Fear and Anxiety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1347094"/>
            <a:ext cx="6400800" cy="1752600"/>
          </a:xfrm>
        </p:spPr>
        <p:txBody>
          <a:bodyPr/>
          <a:lstStyle/>
          <a:p>
            <a:pPr algn="ctr" eaLnBrk="1" hangingPunct="1"/>
            <a:r>
              <a:rPr lang="en-US" altLang="en-US" dirty="0"/>
              <a:t>Class  </a:t>
            </a:r>
            <a:r>
              <a:rPr lang="en-US" altLang="en-US" dirty="0" smtClean="0"/>
              <a:t>21</a:t>
            </a:r>
            <a:endParaRPr lang="en-US" altLang="en-US" dirty="0"/>
          </a:p>
          <a:p>
            <a:pPr algn="ctr" eaLnBrk="1" hangingPunct="1"/>
            <a:r>
              <a:rPr lang="en-US" altLang="en-US" dirty="0"/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727EB0-1961-459C-8C2F-B7204CA42EBA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BC489D-417B-46F1-8CFB-5D4CE79D02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3842921"/>
            <a:ext cx="6145704" cy="2609850"/>
          </a:xfrm>
          <a:prstGeom prst="rect">
            <a:avLst/>
          </a:prstGeom>
        </p:spPr>
      </p:pic>
      <p:pic>
        <p:nvPicPr>
          <p:cNvPr id="4" name="slide1">
            <a:hlinkClick r:id="" action="ppaction://media"/>
            <a:extLst>
              <a:ext uri="{FF2B5EF4-FFF2-40B4-BE49-F238E27FC236}">
                <a16:creationId xmlns:a16="http://schemas.microsoft.com/office/drawing/2014/main" id="{CE7C92C6-C211-423A-9B42-F530737131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123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 sz="3400" dirty="0">
                <a:latin typeface="Arial Narrow" panose="020B0606020202030204" pitchFamily="34" charset="0"/>
              </a:rPr>
              <a:t>Classes of Fear Inducing Situations</a:t>
            </a:r>
          </a:p>
        </p:txBody>
      </p:sp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1524000" y="1414888"/>
            <a:ext cx="7086600" cy="3747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500" dirty="0">
                <a:latin typeface="Arial Narrow" panose="020B0606020202030204" pitchFamily="34" charset="0"/>
              </a:rPr>
              <a:t>Interpersonal Threat                                                                 </a:t>
            </a:r>
            <a:r>
              <a:rPr lang="en-US" altLang="en-US" sz="2500" b="0" dirty="0">
                <a:latin typeface="Arial Narrow" panose="020B0606020202030204" pitchFamily="34" charset="0"/>
              </a:rPr>
              <a:t>(rejection, ostracism, shaming)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500" dirty="0">
                <a:latin typeface="Arial Narrow" panose="020B0606020202030204" pitchFamily="34" charset="0"/>
              </a:rPr>
              <a:t>Mortality Fears                                                                              </a:t>
            </a:r>
            <a:r>
              <a:rPr lang="en-US" altLang="en-US" sz="2500" b="0" dirty="0">
                <a:latin typeface="Arial Narrow" panose="020B0606020202030204" pitchFamily="34" charset="0"/>
              </a:rPr>
              <a:t>(death, injury, illness, blood, surgery)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500" dirty="0">
                <a:latin typeface="Arial Narrow" panose="020B0606020202030204" pitchFamily="34" charset="0"/>
              </a:rPr>
              <a:t>Fear of animals                                                                       </a:t>
            </a:r>
            <a:r>
              <a:rPr lang="en-US" altLang="en-US" sz="2500" b="0" dirty="0">
                <a:latin typeface="Arial Narrow" panose="020B0606020202030204" pitchFamily="34" charset="0"/>
              </a:rPr>
              <a:t>(domestics, small ones, bugs, reptiles)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500" dirty="0">
                <a:latin typeface="Arial Narrow" panose="020B0606020202030204" pitchFamily="34" charset="0"/>
              </a:rPr>
              <a:t>Agoraphobic fear                                                                       </a:t>
            </a:r>
            <a:r>
              <a:rPr lang="en-US" altLang="en-US" sz="2500" b="0" dirty="0">
                <a:latin typeface="Arial Narrow" panose="020B0606020202030204" pitchFamily="34" charset="0"/>
              </a:rPr>
              <a:t>(open/closed spaces, traveling alone)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8197" name="Text Box 8"/>
          <p:cNvSpPr txBox="1">
            <a:spLocks noChangeArrowheads="1"/>
          </p:cNvSpPr>
          <p:nvPr/>
        </p:nvSpPr>
        <p:spPr bwMode="auto">
          <a:xfrm>
            <a:off x="1295400" y="5775325"/>
            <a:ext cx="60198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500" dirty="0">
                <a:solidFill>
                  <a:srgbClr val="FF0000"/>
                </a:solidFill>
                <a:latin typeface="Arial Narrow" panose="020B0606020202030204" pitchFamily="34" charset="0"/>
              </a:rPr>
              <a:t>Which of these is greatest fear? 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A45292-0E6A-47D6-A523-BFCA14C62B5C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11076"/>
          <a:stretch/>
        </p:blipFill>
        <p:spPr>
          <a:xfrm>
            <a:off x="6779923" y="2459496"/>
            <a:ext cx="1600200" cy="10236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9923" y="3592503"/>
            <a:ext cx="1553586" cy="11598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b="24429"/>
          <a:stretch/>
        </p:blipFill>
        <p:spPr>
          <a:xfrm>
            <a:off x="6553200" y="919136"/>
            <a:ext cx="1952192" cy="13986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/>
          <a:srcRect b="13732"/>
          <a:stretch/>
        </p:blipFill>
        <p:spPr>
          <a:xfrm>
            <a:off x="6850055" y="5021886"/>
            <a:ext cx="1760545" cy="1343615"/>
          </a:xfrm>
          <a:prstGeom prst="rect">
            <a:avLst/>
          </a:prstGeom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914400" y="1541905"/>
            <a:ext cx="6096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>
                <a:solidFill>
                  <a:srgbClr val="FF0000"/>
                </a:solidFill>
                <a:latin typeface="Arial Narrow" panose="020B0606020202030204" pitchFamily="34" charset="0"/>
              </a:rPr>
              <a:t>X</a:t>
            </a:r>
          </a:p>
        </p:txBody>
      </p:sp>
      <p:pic>
        <p:nvPicPr>
          <p:cNvPr id="7" name="slide10">
            <a:hlinkClick r:id="" action="ppaction://media"/>
            <a:extLst>
              <a:ext uri="{FF2B5EF4-FFF2-40B4-BE49-F238E27FC236}">
                <a16:creationId xmlns:a16="http://schemas.microsoft.com/office/drawing/2014/main" id="{C9954D81-5001-4139-B28F-D8E1E6890E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8" name="slide10">
            <a:hlinkClick r:id="" action="ppaction://media"/>
            <a:extLst>
              <a:ext uri="{FF2B5EF4-FFF2-40B4-BE49-F238E27FC236}">
                <a16:creationId xmlns:a16="http://schemas.microsoft.com/office/drawing/2014/main" id="{19A6F053-3EF0-4F8F-A1F9-C89475D2916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9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62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55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2"/>
          <p:cNvSpPr txBox="1">
            <a:spLocks noChangeArrowheads="1"/>
          </p:cNvSpPr>
          <p:nvPr/>
        </p:nvSpPr>
        <p:spPr bwMode="auto">
          <a:xfrm>
            <a:off x="1066800" y="234950"/>
            <a:ext cx="7391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70C0"/>
                </a:solidFill>
                <a:latin typeface="Arial Narrow" panose="020B0606020202030204" pitchFamily="34" charset="0"/>
              </a:rPr>
              <a:t>Phun With Phobias</a:t>
            </a:r>
          </a:p>
        </p:txBody>
      </p:sp>
      <p:sp>
        <p:nvSpPr>
          <p:cNvPr id="10243" name="TextBox 3"/>
          <p:cNvSpPr txBox="1">
            <a:spLocks noChangeArrowheads="1"/>
          </p:cNvSpPr>
          <p:nvPr/>
        </p:nvSpPr>
        <p:spPr bwMode="auto">
          <a:xfrm>
            <a:off x="838200" y="1828800"/>
            <a:ext cx="3305175" cy="44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00" b="0">
                <a:latin typeface="Arial Narrow" panose="020B0606020202030204" pitchFamily="34" charset="0"/>
              </a:rPr>
              <a:t>1.  </a:t>
            </a:r>
            <a:r>
              <a:rPr lang="en-US" altLang="en-US" sz="2200">
                <a:latin typeface="Arial Narrow" panose="020B0606020202030204" pitchFamily="34" charset="0"/>
              </a:rPr>
              <a:t>Chaetophobia</a:t>
            </a:r>
            <a:r>
              <a:rPr lang="en-US" altLang="en-US" sz="2200" b="0">
                <a:latin typeface="Arial Narrow" panose="020B0606020202030204" pitchFamily="34" charset="0"/>
              </a:rPr>
              <a:t>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200" b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00" b="0">
                <a:latin typeface="Arial Narrow" panose="020B0606020202030204" pitchFamily="34" charset="0"/>
              </a:rPr>
              <a:t>2.  </a:t>
            </a:r>
            <a:r>
              <a:rPr lang="en-US" altLang="en-US" sz="2200">
                <a:latin typeface="Arial Narrow" panose="020B0606020202030204" pitchFamily="34" charset="0"/>
              </a:rPr>
              <a:t>Ephebophobia </a:t>
            </a:r>
            <a:r>
              <a:rPr lang="en-US" altLang="en-US" sz="2200" b="0">
                <a:latin typeface="Arial Narrow" panose="020B0606020202030204" pitchFamily="34" charset="0"/>
              </a:rPr>
              <a:t>--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200" b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00" b="0">
                <a:latin typeface="Arial Narrow" panose="020B0606020202030204" pitchFamily="34" charset="0"/>
              </a:rPr>
              <a:t>3.  </a:t>
            </a:r>
            <a:r>
              <a:rPr lang="en-US" altLang="en-US" sz="2200">
                <a:latin typeface="Arial Narrow" panose="020B0606020202030204" pitchFamily="34" charset="0"/>
              </a:rPr>
              <a:t>Coulrophobia</a:t>
            </a:r>
            <a:r>
              <a:rPr lang="en-US" altLang="en-US" sz="2200" b="0">
                <a:latin typeface="Arial Narrow" panose="020B0606020202030204" pitchFamily="34" charset="0"/>
              </a:rPr>
              <a:t>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200" b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00" b="0">
                <a:latin typeface="Arial Narrow" panose="020B0606020202030204" pitchFamily="34" charset="0"/>
              </a:rPr>
              <a:t>4.  </a:t>
            </a:r>
            <a:r>
              <a:rPr lang="en-US" altLang="en-US" sz="2200">
                <a:latin typeface="Arial Narrow" panose="020B0606020202030204" pitchFamily="34" charset="0"/>
              </a:rPr>
              <a:t>Ergasiophobia</a:t>
            </a:r>
            <a:r>
              <a:rPr lang="en-US" altLang="en-US" sz="2200" b="0">
                <a:latin typeface="Arial Narrow" panose="020B0606020202030204" pitchFamily="34" charset="0"/>
              </a:rPr>
              <a:t>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200" b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00" b="0">
                <a:latin typeface="Arial Narrow" panose="020B0606020202030204" pitchFamily="34" charset="0"/>
              </a:rPr>
              <a:t>5.  </a:t>
            </a:r>
            <a:r>
              <a:rPr lang="en-US" altLang="en-US" sz="2200">
                <a:latin typeface="Arial Narrow" panose="020B0606020202030204" pitchFamily="34" charset="0"/>
              </a:rPr>
              <a:t>Gymnophobia</a:t>
            </a:r>
            <a:r>
              <a:rPr lang="en-US" altLang="en-US" sz="2200" b="0">
                <a:latin typeface="Arial Narrow" panose="020B0606020202030204" pitchFamily="34" charset="0"/>
              </a:rPr>
              <a:t>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200" b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00" b="0">
                <a:latin typeface="Arial Narrow" panose="020B0606020202030204" pitchFamily="34" charset="0"/>
              </a:rPr>
              <a:t>6.  </a:t>
            </a:r>
            <a:r>
              <a:rPr lang="en-US" altLang="en-US" sz="2200">
                <a:latin typeface="Arial Narrow" panose="020B0606020202030204" pitchFamily="34" charset="0"/>
              </a:rPr>
              <a:t>Parakavedkeatriaphobia</a:t>
            </a:r>
            <a:r>
              <a:rPr lang="en-US" altLang="en-US" sz="2200" b="0">
                <a:latin typeface="Arial Narrow" panose="020B0606020202030204" pitchFamily="34" charset="0"/>
              </a:rPr>
              <a:t>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200" b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00" b="0">
                <a:latin typeface="Arial Narrow" panose="020B0606020202030204" pitchFamily="34" charset="0"/>
              </a:rPr>
              <a:t>7.  </a:t>
            </a:r>
            <a:r>
              <a:rPr lang="en-US" altLang="en-US" sz="2200">
                <a:latin typeface="Arial Narrow" panose="020B0606020202030204" pitchFamily="34" charset="0"/>
              </a:rPr>
              <a:t>Neophobia</a:t>
            </a:r>
            <a:r>
              <a:rPr lang="en-US" altLang="en-US" sz="2200" b="0">
                <a:latin typeface="Arial Narrow" panose="020B0606020202030204" pitchFamily="34" charset="0"/>
              </a:rPr>
              <a:t>  </a:t>
            </a:r>
          </a:p>
        </p:txBody>
      </p:sp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663" y="660400"/>
            <a:ext cx="1905000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663" y="2540000"/>
            <a:ext cx="1825625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343400"/>
            <a:ext cx="1144588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613" y="4438650"/>
            <a:ext cx="17176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5591175"/>
            <a:ext cx="1968500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905250" y="1828800"/>
            <a:ext cx="21717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00" b="0">
                <a:latin typeface="Arial Narrow" panose="020B0606020202030204" pitchFamily="34" charset="0"/>
              </a:rPr>
              <a:t>Fear of hair 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905250" y="2590800"/>
            <a:ext cx="21717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00" b="0">
                <a:latin typeface="Arial Narrow" panose="020B0606020202030204" pitchFamily="34" charset="0"/>
              </a:rPr>
              <a:t>Fear of youths 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905250" y="3227388"/>
            <a:ext cx="19050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00" b="0">
                <a:latin typeface="Arial Narrow" panose="020B0606020202030204" pitchFamily="34" charset="0"/>
              </a:rPr>
              <a:t>Fear of clowns 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905250" y="3886200"/>
            <a:ext cx="21717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00" b="0">
                <a:latin typeface="Arial Narrow" panose="020B0606020202030204" pitchFamily="34" charset="0"/>
              </a:rPr>
              <a:t>Fear of work 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905250" y="4578350"/>
            <a:ext cx="17145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00" b="0">
                <a:latin typeface="Arial Narrow" panose="020B0606020202030204" pitchFamily="34" charset="0"/>
              </a:rPr>
              <a:t>Fear of nudity 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905250" y="5240338"/>
            <a:ext cx="21717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00" b="0">
                <a:latin typeface="Arial Narrow" panose="020B0606020202030204" pitchFamily="34" charset="0"/>
              </a:rPr>
              <a:t>Fear of Friday 13 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905250" y="6002338"/>
            <a:ext cx="21717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00" b="0">
                <a:latin typeface="Arial Narrow" panose="020B0606020202030204" pitchFamily="34" charset="0"/>
              </a:rPr>
              <a:t>Fear of newness </a:t>
            </a:r>
          </a:p>
        </p:txBody>
      </p:sp>
      <p:pic>
        <p:nvPicPr>
          <p:cNvPr id="10256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88" y="2586038"/>
            <a:ext cx="1054100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0" y="138113"/>
            <a:ext cx="112395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BD13B-EF0A-4D5F-9367-20A62F3510C4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pic>
        <p:nvPicPr>
          <p:cNvPr id="3" name="slide11">
            <a:hlinkClick r:id="" action="ppaction://media"/>
            <a:extLst>
              <a:ext uri="{FF2B5EF4-FFF2-40B4-BE49-F238E27FC236}">
                <a16:creationId xmlns:a16="http://schemas.microsoft.com/office/drawing/2014/main" id="{110C9134-3762-4A1D-98AC-F56A8E6AAF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3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524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 sz="3600">
                <a:latin typeface="Arial Narrow" panose="020B0606020202030204" pitchFamily="34" charset="0"/>
              </a:rPr>
              <a:t>“Preparedness” as Evidence                         of Evolutionary Basis for Phobias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819400" y="1604963"/>
            <a:ext cx="35814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>
                <a:latin typeface="Arial Narrow" panose="020B0606020202030204" pitchFamily="34" charset="0"/>
              </a:rPr>
              <a:t>Which is the most scary</a:t>
            </a:r>
            <a:r>
              <a:rPr lang="en-US" altLang="en-US" sz="2600" b="0">
                <a:latin typeface="Arial Narrow" panose="020B0606020202030204" pitchFamily="34" charset="0"/>
              </a:rPr>
              <a:t>?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2768600" y="4240213"/>
            <a:ext cx="39624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>
                <a:latin typeface="Arial Narrow" panose="020B0606020202030204" pitchFamily="34" charset="0"/>
              </a:rPr>
              <a:t>Which is the most deadly?</a:t>
            </a:r>
          </a:p>
        </p:txBody>
      </p:sp>
      <p:pic>
        <p:nvPicPr>
          <p:cNvPr id="112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88" y="2305050"/>
            <a:ext cx="17811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038" y="2324100"/>
            <a:ext cx="16573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850" y="2374900"/>
            <a:ext cx="15811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63" y="4953000"/>
            <a:ext cx="17811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613" y="4972050"/>
            <a:ext cx="16573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425" y="5022850"/>
            <a:ext cx="15811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A45292-0E6A-47D6-A523-BFCA14C62B5C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E84F3F-0B1A-43E5-BFD5-BF3C9FD2B8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8085" y="2374900"/>
            <a:ext cx="1519605" cy="11382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613FFC-B6D0-42B9-B969-7B4D89C3E3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8084" y="4996957"/>
            <a:ext cx="1519605" cy="113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940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524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 sz="3600">
                <a:latin typeface="Arial Narrow" panose="020B0606020202030204" pitchFamily="34" charset="0"/>
              </a:rPr>
              <a:t>“Preparedness” as Evidence                         of Evolutionary Basis for Phobias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819400" y="1604963"/>
            <a:ext cx="35814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>
                <a:latin typeface="Arial Narrow" panose="020B0606020202030204" pitchFamily="34" charset="0"/>
              </a:rPr>
              <a:t>Which is the most scary</a:t>
            </a:r>
            <a:r>
              <a:rPr lang="en-US" altLang="en-US" sz="2600" b="0">
                <a:latin typeface="Arial Narrow" panose="020B0606020202030204" pitchFamily="34" charset="0"/>
              </a:rPr>
              <a:t>?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2768600" y="4240213"/>
            <a:ext cx="39624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>
                <a:latin typeface="Arial Narrow" panose="020B0606020202030204" pitchFamily="34" charset="0"/>
              </a:rPr>
              <a:t>Which is the most deadly?</a:t>
            </a:r>
          </a:p>
        </p:txBody>
      </p:sp>
      <p:pic>
        <p:nvPicPr>
          <p:cNvPr id="112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88" y="2305050"/>
            <a:ext cx="17811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038" y="2324100"/>
            <a:ext cx="16573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850" y="2374900"/>
            <a:ext cx="15811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63" y="4953000"/>
            <a:ext cx="17811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613" y="4972050"/>
            <a:ext cx="16573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425" y="5022850"/>
            <a:ext cx="15811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A45292-0E6A-47D6-A523-BFCA14C62B5C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E84F3F-0B1A-43E5-BFD5-BF3C9FD2B8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8085" y="2374900"/>
            <a:ext cx="1519605" cy="11382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613FFC-B6D0-42B9-B969-7B4D89C3E3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8084" y="4996957"/>
            <a:ext cx="1519605" cy="11382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E1AAFB-BD62-44CC-A26F-7E61E00404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9697" y="6119344"/>
            <a:ext cx="547836" cy="66736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524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 sz="3600">
                <a:latin typeface="Arial Narrow" panose="020B0606020202030204" pitchFamily="34" charset="0"/>
              </a:rPr>
              <a:t>“Preparedness” as Evidence                         of Evolutionary Basis for Phobias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819400" y="1604963"/>
            <a:ext cx="35814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>
                <a:latin typeface="Arial Narrow" panose="020B0606020202030204" pitchFamily="34" charset="0"/>
              </a:rPr>
              <a:t>Which is the most scary</a:t>
            </a:r>
            <a:r>
              <a:rPr lang="en-US" altLang="en-US" sz="2600" b="0">
                <a:latin typeface="Arial Narrow" panose="020B0606020202030204" pitchFamily="34" charset="0"/>
              </a:rPr>
              <a:t>?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2768600" y="4240213"/>
            <a:ext cx="39624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>
                <a:latin typeface="Arial Narrow" panose="020B0606020202030204" pitchFamily="34" charset="0"/>
              </a:rPr>
              <a:t>Which is the most deadly?</a:t>
            </a:r>
          </a:p>
        </p:txBody>
      </p:sp>
      <p:sp>
        <p:nvSpPr>
          <p:cNvPr id="193541" name="Text Box 5"/>
          <p:cNvSpPr txBox="1">
            <a:spLocks noChangeArrowheads="1"/>
          </p:cNvSpPr>
          <p:nvPr/>
        </p:nvSpPr>
        <p:spPr bwMode="auto">
          <a:xfrm>
            <a:off x="7620000" y="6262688"/>
            <a:ext cx="4572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000" b="0" dirty="0">
                <a:solidFill>
                  <a:srgbClr val="FF0000"/>
                </a:solidFill>
                <a:latin typeface="Arial Narrow" panose="020B0606020202030204" pitchFamily="34" charset="0"/>
              </a:rPr>
              <a:t>X</a:t>
            </a:r>
          </a:p>
        </p:txBody>
      </p:sp>
      <p:pic>
        <p:nvPicPr>
          <p:cNvPr id="112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88" y="2305050"/>
            <a:ext cx="17811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038" y="2324100"/>
            <a:ext cx="16573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850" y="2374900"/>
            <a:ext cx="15811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2346325"/>
            <a:ext cx="142875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63" y="4953000"/>
            <a:ext cx="17811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613" y="4972050"/>
            <a:ext cx="16573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425" y="5022850"/>
            <a:ext cx="15811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994275"/>
            <a:ext cx="142875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A45292-0E6A-47D6-A523-BFCA14C62B5C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686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762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 sz="3400">
                <a:latin typeface="Arial Narrow" panose="020B0606020202030204" pitchFamily="34" charset="0"/>
              </a:rPr>
              <a:t>Experimental Evidence of Preparedness              </a:t>
            </a:r>
            <a:r>
              <a:rPr lang="en-US" altLang="en-US" sz="2400">
                <a:latin typeface="Arial Narrow" panose="020B0606020202030204" pitchFamily="34" charset="0"/>
              </a:rPr>
              <a:t>(Ohman et al., 1975)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173163" y="1219200"/>
            <a:ext cx="7772400" cy="4985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b="0" dirty="0">
                <a:latin typeface="Arial Narrow" panose="020B0606020202030204" pitchFamily="34" charset="0"/>
              </a:rPr>
              <a:t>UCS—Electric shock—paired with either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b="0" dirty="0">
                <a:latin typeface="Arial Narrow" panose="020B0606020202030204" pitchFamily="34" charset="0"/>
              </a:rPr>
              <a:t>	a.  </a:t>
            </a:r>
            <a:r>
              <a:rPr lang="en-US" altLang="en-US" sz="2600" b="0" i="1" dirty="0">
                <a:latin typeface="Arial Narrow" panose="020B0606020202030204" pitchFamily="34" charset="0"/>
              </a:rPr>
              <a:t>Conditioning phobic: </a:t>
            </a:r>
            <a:r>
              <a:rPr lang="en-US" altLang="en-US" sz="2600" b="0" dirty="0">
                <a:latin typeface="Arial Narrow" panose="020B0606020202030204" pitchFamily="34" charset="0"/>
              </a:rPr>
              <a:t>Phobic stim 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b="0" dirty="0">
                <a:latin typeface="Arial Narrow" panose="020B0606020202030204" pitchFamily="34" charset="0"/>
              </a:rPr>
              <a:t>	b.  </a:t>
            </a:r>
            <a:r>
              <a:rPr lang="en-US" altLang="en-US" sz="2600" b="0" i="1" dirty="0">
                <a:latin typeface="Arial Narrow" panose="020B0606020202030204" pitchFamily="34" charset="0"/>
              </a:rPr>
              <a:t>Conditioning neutral: </a:t>
            </a:r>
            <a:r>
              <a:rPr lang="en-US" altLang="en-US" sz="2600" b="0" dirty="0">
                <a:latin typeface="Arial Narrow" panose="020B0606020202030204" pitchFamily="34" charset="0"/>
              </a:rPr>
              <a:t>Neutral stim 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b="0" dirty="0">
                <a:latin typeface="Arial Narrow" panose="020B0606020202030204" pitchFamily="34" charset="0"/>
              </a:rPr>
              <a:t>OR,      c.  </a:t>
            </a:r>
            <a:r>
              <a:rPr lang="en-US" altLang="en-US" sz="2600" b="0" i="1" dirty="0">
                <a:latin typeface="Arial Narrow" panose="020B0606020202030204" pitchFamily="34" charset="0"/>
              </a:rPr>
              <a:t>Sensitize: </a:t>
            </a:r>
            <a:r>
              <a:rPr lang="en-US" altLang="en-US" sz="2600" b="0" dirty="0">
                <a:latin typeface="Arial Narrow" panose="020B0606020202030204" pitchFamily="34" charset="0"/>
              </a:rPr>
              <a:t>Shocks only, but no pairing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b="0" dirty="0">
                <a:latin typeface="Arial Narrow" panose="020B0606020202030204" pitchFamily="34" charset="0"/>
              </a:rPr>
              <a:t>OR,      d.  </a:t>
            </a:r>
            <a:r>
              <a:rPr lang="en-US" altLang="en-US" sz="2600" b="0" i="1" dirty="0">
                <a:latin typeface="Arial Narrow" panose="020B0606020202030204" pitchFamily="34" charset="0"/>
              </a:rPr>
              <a:t>Control:  </a:t>
            </a:r>
            <a:r>
              <a:rPr lang="en-US" altLang="en-US" sz="2600" b="0" dirty="0">
                <a:latin typeface="Arial Narrow" panose="020B0606020202030204" pitchFamily="34" charset="0"/>
              </a:rPr>
              <a:t>Photos only, no shocks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400" b="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b="0" dirty="0">
                <a:latin typeface="Arial Narrow" panose="020B0606020202030204" pitchFamily="34" charset="0"/>
              </a:rPr>
              <a:t>MEASURE:   Skin conductance response (SCR)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b="0" dirty="0">
                <a:latin typeface="Arial Narrow" panose="020B0606020202030204" pitchFamily="34" charset="0"/>
              </a:rPr>
              <a:t>QUESTION:  How long for conditioned response (CS) to extinguish (i.e., fade away; SCR lower) due to                                       	expt. condition (a-d)?</a:t>
            </a:r>
          </a:p>
        </p:txBody>
      </p:sp>
      <p:sp>
        <p:nvSpPr>
          <p:cNvPr id="12292" name="TextBox 1"/>
          <p:cNvSpPr txBox="1">
            <a:spLocks noChangeArrowheads="1"/>
          </p:cNvSpPr>
          <p:nvPr/>
        </p:nvSpPr>
        <p:spPr bwMode="auto">
          <a:xfrm>
            <a:off x="1447800" y="6319837"/>
            <a:ext cx="6553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0" dirty="0">
                <a:solidFill>
                  <a:srgbClr val="FF0000"/>
                </a:solidFill>
                <a:latin typeface="Times New Roman" panose="02020603050405020304" pitchFamily="18" charset="0"/>
              </a:rPr>
              <a:t>UCS = </a:t>
            </a:r>
            <a:r>
              <a:rPr lang="en-US" altLang="en-US" sz="2400" b="0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U</a:t>
            </a:r>
            <a:r>
              <a:rPr lang="en-US" altLang="en-US" sz="2400" b="0" dirty="0">
                <a:solidFill>
                  <a:srgbClr val="FF0000"/>
                </a:solidFill>
                <a:latin typeface="Times New Roman" panose="02020603050405020304" pitchFamily="18" charset="0"/>
              </a:rPr>
              <a:t>n</a:t>
            </a:r>
            <a:r>
              <a:rPr lang="en-US" altLang="en-US" sz="2400" b="0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2400" b="0" dirty="0">
                <a:solidFill>
                  <a:srgbClr val="FF0000"/>
                </a:solidFill>
                <a:latin typeface="Times New Roman" panose="02020603050405020304" pitchFamily="18" charset="0"/>
              </a:rPr>
              <a:t>onditioned </a:t>
            </a:r>
            <a:r>
              <a:rPr lang="en-US" altLang="en-US" sz="2400" b="0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S</a:t>
            </a:r>
            <a:r>
              <a:rPr lang="en-US" altLang="en-US" sz="2400" b="0" dirty="0">
                <a:solidFill>
                  <a:srgbClr val="FF0000"/>
                </a:solidFill>
                <a:latin typeface="Times New Roman" panose="02020603050405020304" pitchFamily="18" charset="0"/>
              </a:rPr>
              <a:t>timulus</a:t>
            </a:r>
          </a:p>
        </p:txBody>
      </p:sp>
      <p:pic>
        <p:nvPicPr>
          <p:cNvPr id="1229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7" t="5298" r="23354" b="15231"/>
          <a:stretch>
            <a:fillRect/>
          </a:stretch>
        </p:blipFill>
        <p:spPr bwMode="auto">
          <a:xfrm>
            <a:off x="7353300" y="3886200"/>
            <a:ext cx="15922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322388"/>
            <a:ext cx="13843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465388"/>
            <a:ext cx="13843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296" name="Straight Arrow Connector 5"/>
          <p:cNvCxnSpPr>
            <a:cxnSpLocks noChangeShapeType="1"/>
          </p:cNvCxnSpPr>
          <p:nvPr/>
        </p:nvCxnSpPr>
        <p:spPr bwMode="auto">
          <a:xfrm flipV="1">
            <a:off x="6629400" y="1782763"/>
            <a:ext cx="381000" cy="1492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297" name="Straight Arrow Connector 7"/>
          <p:cNvCxnSpPr>
            <a:cxnSpLocks noChangeShapeType="1"/>
          </p:cNvCxnSpPr>
          <p:nvPr/>
        </p:nvCxnSpPr>
        <p:spPr bwMode="auto">
          <a:xfrm>
            <a:off x="6705600" y="2667000"/>
            <a:ext cx="304800" cy="152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A45292-0E6A-47D6-A523-BFCA14C62B5C}" type="slidenum">
              <a:rPr lang="en-US" altLang="en-US" smtClean="0"/>
              <a:pPr>
                <a:defRPr/>
              </a:pPr>
              <a:t>15</a:t>
            </a:fld>
            <a:endParaRPr lang="en-US" alt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400">
                <a:latin typeface="Arial Narrow" panose="020B0606020202030204" pitchFamily="34" charset="0"/>
              </a:rPr>
              <a:t>Extinction Rate of Conditioned Fear, When UCS (Pain) Paired with Phobic or Neutral Stimuli</a:t>
            </a:r>
          </a:p>
        </p:txBody>
      </p:sp>
      <p:graphicFrame>
        <p:nvGraphicFramePr>
          <p:cNvPr id="13315" name="Object 4"/>
          <p:cNvGraphicFramePr>
            <a:graphicFrameLocks noChangeAspect="1"/>
          </p:cNvGraphicFramePr>
          <p:nvPr/>
        </p:nvGraphicFramePr>
        <p:xfrm>
          <a:off x="1173163" y="1920875"/>
          <a:ext cx="4465637" cy="387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6" r:id="rId3" imgW="4305300" imgH="4524375" progId="MSGraph.Chart.8">
                  <p:embed/>
                </p:oleObj>
              </mc:Choice>
              <mc:Fallback>
                <p:oleObj r:id="rId3" imgW="4305300" imgH="4524375" progId="MSGraph.Char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3163" y="1920875"/>
                        <a:ext cx="4465637" cy="3870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6" name="Object 3"/>
          <p:cNvGraphicFramePr>
            <a:graphicFrameLocks noChangeAspect="1"/>
          </p:cNvGraphicFramePr>
          <p:nvPr/>
        </p:nvGraphicFramePr>
        <p:xfrm>
          <a:off x="5916613" y="1981200"/>
          <a:ext cx="3165475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7" name="Chart" r:id="rId5" imgW="3734105" imgH="4258056" progId="MSGraph.Chart.8">
                  <p:embed/>
                </p:oleObj>
              </mc:Choice>
              <mc:Fallback>
                <p:oleObj name="Chart" r:id="rId5" imgW="3734105" imgH="4258056" progId="MSGraph.Char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6613" y="1981200"/>
                        <a:ext cx="3165475" cy="381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7" name="Text Box 8"/>
          <p:cNvSpPr txBox="1">
            <a:spLocks noChangeArrowheads="1"/>
          </p:cNvSpPr>
          <p:nvPr/>
        </p:nvSpPr>
        <p:spPr bwMode="auto">
          <a:xfrm>
            <a:off x="1752600" y="1257300"/>
            <a:ext cx="274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0">
                <a:latin typeface="Arial Narrow" panose="020B0606020202030204" pitchFamily="34" charset="0"/>
              </a:rPr>
              <a:t>Phobic Stims </a:t>
            </a:r>
          </a:p>
        </p:txBody>
      </p:sp>
      <p:sp>
        <p:nvSpPr>
          <p:cNvPr id="13318" name="Text Box 9"/>
          <p:cNvSpPr txBox="1">
            <a:spLocks noChangeArrowheads="1"/>
          </p:cNvSpPr>
          <p:nvPr/>
        </p:nvSpPr>
        <p:spPr bwMode="auto">
          <a:xfrm>
            <a:off x="5916613" y="1295400"/>
            <a:ext cx="274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0">
                <a:latin typeface="Arial Narrow" panose="020B0606020202030204" pitchFamily="34" charset="0"/>
              </a:rPr>
              <a:t>Neutral Stims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0" y="2286000"/>
            <a:ext cx="430887" cy="3048000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>
              <a:defRPr/>
            </a:pPr>
            <a:r>
              <a:rPr lang="en-US" sz="1600" dirty="0"/>
              <a:t>SCR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65113" y="2286000"/>
            <a:ext cx="430887" cy="3048000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>
              <a:defRPr/>
            </a:pPr>
            <a:r>
              <a:rPr lang="en-US" sz="1600" dirty="0"/>
              <a:t>SCR</a:t>
            </a: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3405188" y="5791200"/>
            <a:ext cx="32766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b="0">
                <a:solidFill>
                  <a:srgbClr val="0070C0"/>
                </a:solidFill>
                <a:latin typeface="Arial Narrow" panose="020B0606020202030204" pitchFamily="34" charset="0"/>
              </a:rPr>
              <a:t>“Condition” = Shock + Photo “Sensitize” = Shocks only                      “CS Alone” = Photos w/o shocks</a:t>
            </a:r>
          </a:p>
        </p:txBody>
      </p:sp>
      <p:pic>
        <p:nvPicPr>
          <p:cNvPr id="13322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188" y="1143000"/>
            <a:ext cx="1387475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338" y="1146175"/>
            <a:ext cx="138588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A45292-0E6A-47D6-A523-BFCA14C62B5C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00200" y="134938"/>
            <a:ext cx="6629400" cy="11382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400" b="0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Why Do Phobias Exist?                                                      A Harber Speculation Moment</a:t>
            </a:r>
          </a:p>
        </p:txBody>
      </p:sp>
      <p:pic>
        <p:nvPicPr>
          <p:cNvPr id="1433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118100"/>
            <a:ext cx="2057400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4"/>
          <p:cNvSpPr txBox="1">
            <a:spLocks noChangeArrowheads="1"/>
          </p:cNvSpPr>
          <p:nvPr/>
        </p:nvSpPr>
        <p:spPr bwMode="auto">
          <a:xfrm>
            <a:off x="5029200" y="2667000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1434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27163"/>
            <a:ext cx="28956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1371600"/>
            <a:ext cx="2857500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8"/>
          <p:cNvSpPr txBox="1">
            <a:spLocks noChangeArrowheads="1"/>
          </p:cNvSpPr>
          <p:nvPr/>
        </p:nvSpPr>
        <p:spPr bwMode="auto">
          <a:xfrm>
            <a:off x="1219200" y="3151188"/>
            <a:ext cx="3886200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How we now live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0">
                <a:latin typeface="Times New Roman" panose="02020603050405020304" pitchFamily="18" charset="0"/>
              </a:rPr>
              <a:t>    Isolated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0">
                <a:latin typeface="Times New Roman" panose="02020603050405020304" pitchFamily="18" charset="0"/>
              </a:rPr>
              <a:t>    Protected by professionals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0">
                <a:latin typeface="Times New Roman" panose="02020603050405020304" pitchFamily="18" charset="0"/>
              </a:rPr>
              <a:t>    Few threats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0">
                <a:latin typeface="Times New Roman" panose="02020603050405020304" pitchFamily="18" charset="0"/>
              </a:rPr>
              <a:t>    Need for warning—low</a:t>
            </a:r>
          </a:p>
        </p:txBody>
      </p:sp>
      <p:sp>
        <p:nvSpPr>
          <p:cNvPr id="14344" name="TextBox 9"/>
          <p:cNvSpPr txBox="1">
            <a:spLocks noChangeArrowheads="1"/>
          </p:cNvSpPr>
          <p:nvPr/>
        </p:nvSpPr>
        <p:spPr bwMode="auto">
          <a:xfrm>
            <a:off x="5402263" y="3128963"/>
            <a:ext cx="31242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How we used to live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0">
                <a:latin typeface="Times New Roman" panose="02020603050405020304" pitchFamily="18" charset="0"/>
              </a:rPr>
              <a:t>      Collectively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0">
                <a:latin typeface="Times New Roman" panose="02020603050405020304" pitchFamily="18" charset="0"/>
              </a:rPr>
              <a:t>      Protected by each other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0">
                <a:latin typeface="Times New Roman" panose="02020603050405020304" pitchFamily="18" charset="0"/>
              </a:rPr>
              <a:t>      Many threats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0">
                <a:latin typeface="Times New Roman" panose="02020603050405020304" pitchFamily="18" charset="0"/>
              </a:rPr>
              <a:t>      Need for warning—high </a:t>
            </a:r>
          </a:p>
        </p:txBody>
      </p:sp>
      <p:sp>
        <p:nvSpPr>
          <p:cNvPr id="14345" name="TextBox 10"/>
          <p:cNvSpPr txBox="1">
            <a:spLocks noChangeArrowheads="1"/>
          </p:cNvSpPr>
          <p:nvPr/>
        </p:nvSpPr>
        <p:spPr bwMode="auto">
          <a:xfrm>
            <a:off x="4495800" y="5316538"/>
            <a:ext cx="381000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0">
                <a:latin typeface="Times New Roman" panose="02020603050405020304" pitchFamily="18" charset="0"/>
              </a:rPr>
              <a:t>The Baboon “neurotic” who never overcame researcher phobia.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A45292-0E6A-47D6-A523-BFCA14C62B5C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A45292-0E6A-47D6-A523-BFCA14C62B5C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904999" y="1028798"/>
            <a:ext cx="6477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solidFill>
                  <a:srgbClr val="0070C0"/>
                </a:solidFill>
                <a:latin typeface="Arial Narrow" panose="020B0606020202030204" pitchFamily="34" charset="0"/>
              </a:rPr>
              <a:t>Break 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246" y="2286000"/>
            <a:ext cx="4154507" cy="343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201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95400"/>
            <a:ext cx="3124200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1219200" y="203200"/>
            <a:ext cx="7239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Hearing and Not Hearing Danger Signals:</a:t>
            </a:r>
          </a:p>
        </p:txBody>
      </p:sp>
      <p:pic>
        <p:nvPicPr>
          <p:cNvPr id="2396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3" y="4038600"/>
            <a:ext cx="326707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5" name="TextBox 1"/>
          <p:cNvSpPr txBox="1">
            <a:spLocks noChangeArrowheads="1"/>
          </p:cNvSpPr>
          <p:nvPr/>
        </p:nvSpPr>
        <p:spPr bwMode="auto">
          <a:xfrm>
            <a:off x="4343400" y="1300163"/>
            <a:ext cx="4648200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>
                <a:latin typeface="Arial Narrow" panose="020B0606020202030204" pitchFamily="34" charset="0"/>
              </a:rPr>
              <a:t>“Best Mistake”?</a:t>
            </a:r>
          </a:p>
          <a:p>
            <a:endParaRPr lang="en-US" altLang="en-US">
              <a:latin typeface="Arial Narrow" panose="020B0606020202030204" pitchFamily="34" charset="0"/>
            </a:endParaRPr>
          </a:p>
          <a:p>
            <a:r>
              <a:rPr lang="en-US" altLang="en-US" sz="2200">
                <a:latin typeface="Arial Narrow" panose="020B0606020202030204" pitchFamily="34" charset="0"/>
              </a:rPr>
              <a:t>___  A. Sound alarm, danger not real</a:t>
            </a:r>
          </a:p>
          <a:p>
            <a:endParaRPr lang="en-US" altLang="en-US" sz="2200">
              <a:latin typeface="Arial Narrow" panose="020B0606020202030204" pitchFamily="34" charset="0"/>
            </a:endParaRPr>
          </a:p>
          <a:p>
            <a:r>
              <a:rPr lang="en-US" altLang="en-US" sz="2200">
                <a:latin typeface="Arial Narrow" panose="020B0606020202030204" pitchFamily="34" charset="0"/>
              </a:rPr>
              <a:t>___  B. Don’t sound alarm, danger is real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909637" y="4683125"/>
            <a:ext cx="3967163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en-US" sz="2600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Dec 7, 1941 Honolulu, HI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en-US" sz="2600" dirty="0">
                <a:latin typeface="Arial Narrow" panose="020B0606020202030204" pitchFamily="34" charset="0"/>
              </a:rPr>
              <a:t>Option should have taken: A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en-US" sz="2600" dirty="0">
                <a:latin typeface="Arial Narrow" panose="020B0606020202030204" pitchFamily="34" charset="0"/>
              </a:rPr>
              <a:t>Option actually taken: B</a:t>
            </a:r>
            <a:endParaRPr lang="en-US" altLang="en-US" sz="2600" dirty="0">
              <a:solidFill>
                <a:schemeClr val="accent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BD13B-EF0A-4D5F-9367-20A62F3510C4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0FC654-9DC7-45E5-89E4-A538169E97DF}"/>
              </a:ext>
            </a:extLst>
          </p:cNvPr>
          <p:cNvSpPr txBox="1"/>
          <p:nvPr/>
        </p:nvSpPr>
        <p:spPr>
          <a:xfrm>
            <a:off x="1219200" y="533400"/>
            <a:ext cx="6553200" cy="43084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400" dirty="0">
                <a:solidFill>
                  <a:srgbClr val="0070C0"/>
                </a:solidFill>
                <a:latin typeface="Arial Narrow" panose="020B0606020202030204" pitchFamily="34" charset="0"/>
              </a:rPr>
              <a:t>UPDATES</a:t>
            </a:r>
          </a:p>
          <a:p>
            <a:pPr algn="ctr">
              <a:defRPr/>
            </a:pPr>
            <a:endParaRPr lang="en-US" dirty="0">
              <a:latin typeface="Arial Narrow" panose="020B0606020202030204" pitchFamily="34" charset="0"/>
            </a:endParaRPr>
          </a:p>
          <a:p>
            <a:pPr marL="457200" indent="-457200">
              <a:buFontTx/>
              <a:buAutoNum type="arabicPeriod"/>
              <a:defRPr/>
            </a:pPr>
            <a:r>
              <a:rPr lang="en-US" dirty="0">
                <a:latin typeface="Arial Narrow" panose="020B0606020202030204" pitchFamily="34" charset="0"/>
              </a:rPr>
              <a:t>Diary Study </a:t>
            </a:r>
          </a:p>
          <a:p>
            <a:pPr lvl="1">
              <a:defRPr/>
            </a:pPr>
            <a:r>
              <a:rPr lang="en-US" dirty="0">
                <a:latin typeface="Arial Narrow" panose="020B0606020202030204" pitchFamily="34" charset="0"/>
              </a:rPr>
              <a:t>	</a:t>
            </a:r>
            <a:r>
              <a:rPr lang="en-US" b="0" dirty="0">
                <a:latin typeface="Arial Narrow" panose="020B0606020202030204" pitchFamily="34" charset="0"/>
              </a:rPr>
              <a:t>Should complete Diary 6 today</a:t>
            </a:r>
          </a:p>
          <a:p>
            <a:pPr lvl="1">
              <a:defRPr/>
            </a:pPr>
            <a:r>
              <a:rPr lang="en-US" b="0" dirty="0">
                <a:latin typeface="Arial Narrow" panose="020B0606020202030204" pitchFamily="34" charset="0"/>
              </a:rPr>
              <a:t>	Write-up instructions given on April 21</a:t>
            </a:r>
          </a:p>
          <a:p>
            <a:pPr lvl="1">
              <a:defRPr/>
            </a:pPr>
            <a:endParaRPr lang="en-US" b="0" dirty="0">
              <a:latin typeface="Arial Narrow" panose="020B0606020202030204" pitchFamily="34" charset="0"/>
            </a:endParaRPr>
          </a:p>
          <a:p>
            <a:pPr lvl="1">
              <a:defRPr/>
            </a:pPr>
            <a:endParaRPr lang="en-US" b="0" dirty="0">
              <a:latin typeface="Arial Narrow" panose="020B0606020202030204" pitchFamily="34" charset="0"/>
            </a:endParaRPr>
          </a:p>
          <a:p>
            <a:pPr lvl="1">
              <a:defRPr/>
            </a:pPr>
            <a:endParaRPr lang="en-US" b="0" dirty="0">
              <a:latin typeface="Arial Narrow" panose="020B0606020202030204" pitchFamily="34" charset="0"/>
            </a:endParaRPr>
          </a:p>
          <a:p>
            <a:pPr lvl="1">
              <a:defRPr/>
            </a:pPr>
            <a:endParaRPr lang="en-US" b="0" dirty="0">
              <a:latin typeface="Arial Narrow" panose="020B0606020202030204" pitchFamily="34" charset="0"/>
            </a:endParaRPr>
          </a:p>
          <a:p>
            <a:pPr lvl="1">
              <a:defRPr/>
            </a:pPr>
            <a:endParaRPr lang="en-US" b="0" dirty="0">
              <a:latin typeface="Arial Narrow" panose="020B0606020202030204" pitchFamily="34" charset="0"/>
            </a:endParaRPr>
          </a:p>
          <a:p>
            <a:pPr marL="457200" indent="-457200">
              <a:buFontTx/>
              <a:buAutoNum type="arabicPeriod"/>
              <a:defRPr/>
            </a:pP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0FE9F8-3496-4641-A148-E62730226548}"/>
              </a:ext>
            </a:extLst>
          </p:cNvPr>
          <p:cNvSpPr txBox="1"/>
          <p:nvPr/>
        </p:nvSpPr>
        <p:spPr>
          <a:xfrm>
            <a:off x="1219200" y="2819400"/>
            <a:ext cx="73152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AutoNum type="arabicPeriod" startAt="2"/>
              <a:defRPr/>
            </a:pPr>
            <a:r>
              <a:rPr lang="en-US" dirty="0">
                <a:latin typeface="Arial Narrow" panose="020B0606020202030204" pitchFamily="34" charset="0"/>
              </a:rPr>
              <a:t>Note:  Quiz 2 this Thursday</a:t>
            </a:r>
          </a:p>
          <a:p>
            <a:pPr>
              <a:defRPr/>
            </a:pPr>
            <a:r>
              <a:rPr lang="en-US" dirty="0">
                <a:latin typeface="Arial Narrow" panose="020B0606020202030204" pitchFamily="34" charset="0"/>
              </a:rPr>
              <a:t>	</a:t>
            </a:r>
            <a:r>
              <a:rPr lang="en-US" b="0" dirty="0">
                <a:latin typeface="Arial Narrow" panose="020B0606020202030204" pitchFamily="34" charset="0"/>
              </a:rPr>
              <a:t>  Covers Classes 15-20</a:t>
            </a:r>
          </a:p>
          <a:p>
            <a:pPr>
              <a:defRPr/>
            </a:pPr>
            <a:r>
              <a:rPr lang="en-US" b="0" dirty="0">
                <a:latin typeface="Arial Narrow" panose="020B0606020202030204" pitchFamily="34" charset="0"/>
              </a:rPr>
              <a:t>	  15 Questions, multi-choice + 2 Extra Credit</a:t>
            </a:r>
          </a:p>
          <a:p>
            <a:pPr>
              <a:defRPr/>
            </a:pPr>
            <a:r>
              <a:rPr lang="en-US" b="0" dirty="0">
                <a:latin typeface="Arial Narrow" panose="020B0606020202030204" pitchFamily="34" charset="0"/>
              </a:rPr>
              <a:t>	   Administered on Blackboard</a:t>
            </a:r>
          </a:p>
          <a:p>
            <a:pPr>
              <a:defRPr/>
            </a:pPr>
            <a:r>
              <a:rPr lang="en-US" b="0" dirty="0">
                <a:latin typeface="Arial Narrow" panose="020B0606020202030204" pitchFamily="34" charset="0"/>
              </a:rPr>
              <a:t>	   25 minutes to complete</a:t>
            </a:r>
          </a:p>
          <a:p>
            <a:pPr>
              <a:defRPr/>
            </a:pPr>
            <a:r>
              <a:rPr lang="en-US" b="0" dirty="0">
                <a:latin typeface="Arial Narrow" panose="020B0606020202030204" pitchFamily="34" charset="0"/>
              </a:rPr>
              <a:t>	  Complete any time on Thursday 7:30 AM – 11:00 PM</a:t>
            </a:r>
          </a:p>
          <a:p>
            <a:pPr>
              <a:defRPr/>
            </a:pPr>
            <a:r>
              <a:rPr lang="en-US" b="0" dirty="0">
                <a:latin typeface="Arial Narrow" panose="020B0606020202030204" pitchFamily="34" charset="0"/>
              </a:rPr>
              <a:t>	   </a:t>
            </a:r>
          </a:p>
          <a:p>
            <a:pPr>
              <a:defRPr/>
            </a:pPr>
            <a:r>
              <a:rPr lang="en-US" dirty="0">
                <a:latin typeface="Arial Narrow" panose="020B0606020202030204" pitchFamily="34" charset="0"/>
              </a:rPr>
              <a:t>3.  If you anticipate problem with quiz date, let me know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B319BA-8FD7-411B-8BFF-EEA9C434B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33F6-914C-4897-9D99-30AEC7358EE4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2" name="slide2">
            <a:hlinkClick r:id="" action="ppaction://media"/>
            <a:extLst>
              <a:ext uri="{FF2B5EF4-FFF2-40B4-BE49-F238E27FC236}">
                <a16:creationId xmlns:a16="http://schemas.microsoft.com/office/drawing/2014/main" id="{59DF5A83-A1FB-47DF-B3C0-A2CA05E7D0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53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 Narrow" panose="020B0606020202030204" pitchFamily="34" charset="0"/>
              </a:rPr>
              <a:t>Signal Detection: Where is it best to be wrong. </a:t>
            </a:r>
          </a:p>
        </p:txBody>
      </p:sp>
      <p:grpSp>
        <p:nvGrpSpPr>
          <p:cNvPr id="16387" name="Group 32"/>
          <p:cNvGrpSpPr>
            <a:grpSpLocks/>
          </p:cNvGrpSpPr>
          <p:nvPr/>
        </p:nvGrpSpPr>
        <p:grpSpPr bwMode="auto">
          <a:xfrm>
            <a:off x="1676400" y="1966768"/>
            <a:ext cx="6477000" cy="4489450"/>
            <a:chOff x="-3" y="-3"/>
            <a:chExt cx="4440" cy="3404"/>
          </a:xfrm>
        </p:grpSpPr>
        <p:grpSp>
          <p:nvGrpSpPr>
            <p:cNvPr id="16389" name="Group 30"/>
            <p:cNvGrpSpPr>
              <a:grpSpLocks/>
            </p:cNvGrpSpPr>
            <p:nvPr/>
          </p:nvGrpSpPr>
          <p:grpSpPr bwMode="auto">
            <a:xfrm>
              <a:off x="0" y="0"/>
              <a:ext cx="4434" cy="3398"/>
              <a:chOff x="0" y="0"/>
              <a:chExt cx="4434" cy="3398"/>
            </a:xfrm>
          </p:grpSpPr>
          <p:grpSp>
            <p:nvGrpSpPr>
              <p:cNvPr id="16391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1478" cy="864"/>
                <a:chOff x="0" y="0"/>
                <a:chExt cx="1478" cy="864"/>
              </a:xfrm>
            </p:grpSpPr>
            <p:sp>
              <p:nvSpPr>
                <p:cNvPr id="16416" name="Rectangle 3"/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1392" cy="86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8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1200" b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 b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6417" name="Rectangle 12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478" cy="86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8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6392" name="Group 15"/>
              <p:cNvGrpSpPr>
                <a:grpSpLocks/>
              </p:cNvGrpSpPr>
              <p:nvPr/>
            </p:nvGrpSpPr>
            <p:grpSpPr bwMode="auto">
              <a:xfrm>
                <a:off x="1478" y="0"/>
                <a:ext cx="1478" cy="864"/>
                <a:chOff x="1478" y="0"/>
                <a:chExt cx="1478" cy="864"/>
              </a:xfrm>
            </p:grpSpPr>
            <p:sp>
              <p:nvSpPr>
                <p:cNvPr id="16414" name="Rectangle 4"/>
                <p:cNvSpPr>
                  <a:spLocks noChangeArrowheads="1"/>
                </p:cNvSpPr>
                <p:nvPr/>
              </p:nvSpPr>
              <p:spPr bwMode="auto">
                <a:xfrm>
                  <a:off x="1521" y="0"/>
                  <a:ext cx="1392" cy="86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8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3000" b="0">
                      <a:latin typeface="Arial Narrow" panose="020B0606020202030204" pitchFamily="34" charset="0"/>
                      <a:cs typeface="Times New Roman" panose="02020603050405020304" pitchFamily="18" charset="0"/>
                    </a:rPr>
                    <a:t>Danger Present</a:t>
                  </a:r>
                  <a:endParaRPr lang="en-US" altLang="en-US" sz="1200" b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 b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6415" name="Rectangle 14"/>
                <p:cNvSpPr>
                  <a:spLocks noChangeArrowheads="1"/>
                </p:cNvSpPr>
                <p:nvPr/>
              </p:nvSpPr>
              <p:spPr bwMode="auto">
                <a:xfrm>
                  <a:off x="1478" y="0"/>
                  <a:ext cx="1478" cy="86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8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6393" name="Group 17"/>
              <p:cNvGrpSpPr>
                <a:grpSpLocks/>
              </p:cNvGrpSpPr>
              <p:nvPr/>
            </p:nvGrpSpPr>
            <p:grpSpPr bwMode="auto">
              <a:xfrm>
                <a:off x="2956" y="0"/>
                <a:ext cx="1478" cy="864"/>
                <a:chOff x="2956" y="0"/>
                <a:chExt cx="1478" cy="864"/>
              </a:xfrm>
            </p:grpSpPr>
            <p:sp>
              <p:nvSpPr>
                <p:cNvPr id="16412" name="Rectangle 5"/>
                <p:cNvSpPr>
                  <a:spLocks noChangeArrowheads="1"/>
                </p:cNvSpPr>
                <p:nvPr/>
              </p:nvSpPr>
              <p:spPr bwMode="auto">
                <a:xfrm>
                  <a:off x="2999" y="0"/>
                  <a:ext cx="1392" cy="86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8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3000" b="0">
                      <a:latin typeface="Arial Narrow" panose="020B0606020202030204" pitchFamily="34" charset="0"/>
                      <a:cs typeface="Times New Roman" panose="02020603050405020304" pitchFamily="18" charset="0"/>
                    </a:rPr>
                    <a:t>Danger Not Present</a:t>
                  </a:r>
                  <a:endParaRPr lang="en-US" altLang="en-US" sz="1200" b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 b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6413" name="Rectangle 16"/>
                <p:cNvSpPr>
                  <a:spLocks noChangeArrowheads="1"/>
                </p:cNvSpPr>
                <p:nvPr/>
              </p:nvSpPr>
              <p:spPr bwMode="auto">
                <a:xfrm>
                  <a:off x="2956" y="0"/>
                  <a:ext cx="1478" cy="86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8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6394" name="Group 19"/>
              <p:cNvGrpSpPr>
                <a:grpSpLocks/>
              </p:cNvGrpSpPr>
              <p:nvPr/>
            </p:nvGrpSpPr>
            <p:grpSpPr bwMode="auto">
              <a:xfrm>
                <a:off x="0" y="864"/>
                <a:ext cx="1478" cy="1267"/>
                <a:chOff x="0" y="864"/>
                <a:chExt cx="1478" cy="1267"/>
              </a:xfrm>
            </p:grpSpPr>
            <p:sp>
              <p:nvSpPr>
                <p:cNvPr id="16410" name="Rectangle 6"/>
                <p:cNvSpPr>
                  <a:spLocks noChangeArrowheads="1"/>
                </p:cNvSpPr>
                <p:nvPr/>
              </p:nvSpPr>
              <p:spPr bwMode="auto">
                <a:xfrm>
                  <a:off x="43" y="864"/>
                  <a:ext cx="1392" cy="126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8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3000" b="0">
                      <a:latin typeface="Arial Narrow" panose="020B0606020202030204" pitchFamily="34" charset="0"/>
                      <a:cs typeface="Times New Roman" panose="02020603050405020304" pitchFamily="18" charset="0"/>
                    </a:rPr>
                    <a:t> </a:t>
                  </a:r>
                  <a:endParaRPr lang="en-US" altLang="en-US" sz="1200" b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3000" b="0">
                      <a:latin typeface="Arial Narrow" panose="020B0606020202030204" pitchFamily="34" charset="0"/>
                      <a:cs typeface="Times New Roman" panose="02020603050405020304" pitchFamily="18" charset="0"/>
                    </a:rPr>
                    <a:t>Sound Alarm</a:t>
                  </a:r>
                  <a:endParaRPr lang="en-US" altLang="en-US" sz="1200" b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1200" b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 b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6411" name="Rectangle 18"/>
                <p:cNvSpPr>
                  <a:spLocks noChangeArrowheads="1"/>
                </p:cNvSpPr>
                <p:nvPr/>
              </p:nvSpPr>
              <p:spPr bwMode="auto">
                <a:xfrm>
                  <a:off x="0" y="864"/>
                  <a:ext cx="1478" cy="1267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8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6395" name="Group 21"/>
              <p:cNvGrpSpPr>
                <a:grpSpLocks/>
              </p:cNvGrpSpPr>
              <p:nvPr/>
            </p:nvGrpSpPr>
            <p:grpSpPr bwMode="auto">
              <a:xfrm>
                <a:off x="1478" y="864"/>
                <a:ext cx="1478" cy="1267"/>
                <a:chOff x="1478" y="864"/>
                <a:chExt cx="1478" cy="1267"/>
              </a:xfrm>
            </p:grpSpPr>
            <p:sp>
              <p:nvSpPr>
                <p:cNvPr id="16408" name="Rectangle 7"/>
                <p:cNvSpPr>
                  <a:spLocks noChangeArrowheads="1"/>
                </p:cNvSpPr>
                <p:nvPr/>
              </p:nvSpPr>
              <p:spPr bwMode="auto">
                <a:xfrm>
                  <a:off x="1521" y="864"/>
                  <a:ext cx="1392" cy="126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8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3000" b="0">
                      <a:latin typeface="Arial Narrow" panose="020B0606020202030204" pitchFamily="34" charset="0"/>
                      <a:cs typeface="Times New Roman" panose="02020603050405020304" pitchFamily="18" charset="0"/>
                    </a:rPr>
                    <a:t> </a:t>
                  </a:r>
                  <a:endParaRPr lang="en-US" altLang="en-US" sz="1200" b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3000" b="0" i="1">
                      <a:latin typeface="Arial Narrow" panose="020B0606020202030204" pitchFamily="34" charset="0"/>
                      <a:cs typeface="Times New Roman" panose="02020603050405020304" pitchFamily="18" charset="0"/>
                    </a:rPr>
                    <a:t>Hit</a:t>
                  </a:r>
                  <a:endParaRPr lang="en-US" altLang="en-US" sz="1200" b="0" i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1200" b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 </a:t>
                  </a:r>
                </a:p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 b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6409" name="Rectangle 20"/>
                <p:cNvSpPr>
                  <a:spLocks noChangeArrowheads="1"/>
                </p:cNvSpPr>
                <p:nvPr/>
              </p:nvSpPr>
              <p:spPr bwMode="auto">
                <a:xfrm>
                  <a:off x="1478" y="864"/>
                  <a:ext cx="1478" cy="1267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8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6396" name="Group 23"/>
              <p:cNvGrpSpPr>
                <a:grpSpLocks/>
              </p:cNvGrpSpPr>
              <p:nvPr/>
            </p:nvGrpSpPr>
            <p:grpSpPr bwMode="auto">
              <a:xfrm>
                <a:off x="2956" y="864"/>
                <a:ext cx="1478" cy="1267"/>
                <a:chOff x="2956" y="864"/>
                <a:chExt cx="1478" cy="1267"/>
              </a:xfrm>
            </p:grpSpPr>
            <p:sp>
              <p:nvSpPr>
                <p:cNvPr id="16406" name="Rectangle 8"/>
                <p:cNvSpPr>
                  <a:spLocks noChangeArrowheads="1"/>
                </p:cNvSpPr>
                <p:nvPr/>
              </p:nvSpPr>
              <p:spPr bwMode="auto">
                <a:xfrm>
                  <a:off x="2999" y="864"/>
                  <a:ext cx="1392" cy="126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8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3000" b="0">
                      <a:latin typeface="Arial Narrow" panose="020B0606020202030204" pitchFamily="34" charset="0"/>
                      <a:cs typeface="Times New Roman" panose="02020603050405020304" pitchFamily="18" charset="0"/>
                    </a:rPr>
                    <a:t> </a:t>
                  </a:r>
                  <a:endParaRPr lang="en-US" altLang="en-US" sz="1200" b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3000" b="0" i="1">
                      <a:latin typeface="Arial Narrow" panose="020B0606020202030204" pitchFamily="34" charset="0"/>
                      <a:cs typeface="Times New Roman" panose="02020603050405020304" pitchFamily="18" charset="0"/>
                    </a:rPr>
                    <a:t>False </a:t>
                  </a:r>
                  <a:endParaRPr lang="en-US" altLang="en-US" sz="1200" b="0" i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3000" b="0" i="1">
                      <a:latin typeface="Arial Narrow" panose="020B0606020202030204" pitchFamily="34" charset="0"/>
                      <a:cs typeface="Times New Roman" panose="02020603050405020304" pitchFamily="18" charset="0"/>
                    </a:rPr>
                    <a:t>Positive</a:t>
                  </a:r>
                  <a:endParaRPr lang="en-US" altLang="en-US" sz="1200" b="0" i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1200" b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 </a:t>
                  </a:r>
                </a:p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 b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6407" name="Rectangle 22"/>
                <p:cNvSpPr>
                  <a:spLocks noChangeArrowheads="1"/>
                </p:cNvSpPr>
                <p:nvPr/>
              </p:nvSpPr>
              <p:spPr bwMode="auto">
                <a:xfrm>
                  <a:off x="2956" y="864"/>
                  <a:ext cx="1478" cy="1267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8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6397" name="Group 25"/>
              <p:cNvGrpSpPr>
                <a:grpSpLocks/>
              </p:cNvGrpSpPr>
              <p:nvPr/>
            </p:nvGrpSpPr>
            <p:grpSpPr bwMode="auto">
              <a:xfrm>
                <a:off x="0" y="2131"/>
                <a:ext cx="1478" cy="1267"/>
                <a:chOff x="0" y="2131"/>
                <a:chExt cx="1478" cy="1267"/>
              </a:xfrm>
            </p:grpSpPr>
            <p:sp>
              <p:nvSpPr>
                <p:cNvPr id="16404" name="Rectangle 9"/>
                <p:cNvSpPr>
                  <a:spLocks noChangeArrowheads="1"/>
                </p:cNvSpPr>
                <p:nvPr/>
              </p:nvSpPr>
              <p:spPr bwMode="auto">
                <a:xfrm>
                  <a:off x="43" y="2131"/>
                  <a:ext cx="1392" cy="126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8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3000" b="0">
                      <a:latin typeface="Arial Narrow" panose="020B0606020202030204" pitchFamily="34" charset="0"/>
                      <a:cs typeface="Times New Roman" panose="02020603050405020304" pitchFamily="18" charset="0"/>
                    </a:rPr>
                    <a:t> </a:t>
                  </a:r>
                  <a:endParaRPr lang="en-US" altLang="en-US" sz="1200" b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3000" b="0">
                      <a:latin typeface="Arial Narrow" panose="020B0606020202030204" pitchFamily="34" charset="0"/>
                      <a:cs typeface="Times New Roman" panose="02020603050405020304" pitchFamily="18" charset="0"/>
                    </a:rPr>
                    <a:t>Don’t Alarm</a:t>
                  </a:r>
                  <a:endParaRPr lang="en-US" altLang="en-US" sz="1200" b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 b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6405" name="Rectangle 24"/>
                <p:cNvSpPr>
                  <a:spLocks noChangeArrowheads="1"/>
                </p:cNvSpPr>
                <p:nvPr/>
              </p:nvSpPr>
              <p:spPr bwMode="auto">
                <a:xfrm>
                  <a:off x="0" y="2131"/>
                  <a:ext cx="1478" cy="1267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8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6398" name="Group 27"/>
              <p:cNvGrpSpPr>
                <a:grpSpLocks/>
              </p:cNvGrpSpPr>
              <p:nvPr/>
            </p:nvGrpSpPr>
            <p:grpSpPr bwMode="auto">
              <a:xfrm>
                <a:off x="1478" y="2131"/>
                <a:ext cx="1478" cy="1267"/>
                <a:chOff x="1478" y="2131"/>
                <a:chExt cx="1478" cy="1267"/>
              </a:xfrm>
            </p:grpSpPr>
            <p:sp>
              <p:nvSpPr>
                <p:cNvPr id="16402" name="Rectangle 10"/>
                <p:cNvSpPr>
                  <a:spLocks noChangeArrowheads="1"/>
                </p:cNvSpPr>
                <p:nvPr/>
              </p:nvSpPr>
              <p:spPr bwMode="auto">
                <a:xfrm>
                  <a:off x="1521" y="2131"/>
                  <a:ext cx="1392" cy="126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8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3000" b="0">
                      <a:latin typeface="Arial Narrow" panose="020B0606020202030204" pitchFamily="34" charset="0"/>
                      <a:cs typeface="Times New Roman" panose="02020603050405020304" pitchFamily="18" charset="0"/>
                    </a:rPr>
                    <a:t> </a:t>
                  </a:r>
                  <a:endParaRPr lang="en-US" altLang="en-US" sz="1200" b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3000" b="0" i="1">
                      <a:latin typeface="Arial Narrow" panose="020B0606020202030204" pitchFamily="34" charset="0"/>
                      <a:cs typeface="Times New Roman" panose="02020603050405020304" pitchFamily="18" charset="0"/>
                    </a:rPr>
                    <a:t>False </a:t>
                  </a:r>
                  <a:endParaRPr lang="en-US" altLang="en-US" sz="1200" b="0" i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3000" b="0" i="1">
                      <a:latin typeface="Arial Narrow" panose="020B0606020202030204" pitchFamily="34" charset="0"/>
                      <a:cs typeface="Times New Roman" panose="02020603050405020304" pitchFamily="18" charset="0"/>
                    </a:rPr>
                    <a:t>Negative</a:t>
                  </a:r>
                  <a:endParaRPr lang="en-US" altLang="en-US" sz="1200" b="0" i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1200" b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 </a:t>
                  </a:r>
                </a:p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 b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6403" name="Rectangle 26"/>
                <p:cNvSpPr>
                  <a:spLocks noChangeArrowheads="1"/>
                </p:cNvSpPr>
                <p:nvPr/>
              </p:nvSpPr>
              <p:spPr bwMode="auto">
                <a:xfrm>
                  <a:off x="1478" y="2131"/>
                  <a:ext cx="1478" cy="1267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8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6399" name="Group 29"/>
              <p:cNvGrpSpPr>
                <a:grpSpLocks/>
              </p:cNvGrpSpPr>
              <p:nvPr/>
            </p:nvGrpSpPr>
            <p:grpSpPr bwMode="auto">
              <a:xfrm>
                <a:off x="2956" y="2131"/>
                <a:ext cx="1478" cy="1267"/>
                <a:chOff x="2956" y="2131"/>
                <a:chExt cx="1478" cy="1267"/>
              </a:xfrm>
            </p:grpSpPr>
            <p:sp>
              <p:nvSpPr>
                <p:cNvPr id="16400" name="Rectangle 11"/>
                <p:cNvSpPr>
                  <a:spLocks noChangeArrowheads="1"/>
                </p:cNvSpPr>
                <p:nvPr/>
              </p:nvSpPr>
              <p:spPr bwMode="auto">
                <a:xfrm>
                  <a:off x="2999" y="2131"/>
                  <a:ext cx="1392" cy="126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8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3000" b="0">
                      <a:latin typeface="Arial Narrow" panose="020B0606020202030204" pitchFamily="34" charset="0"/>
                      <a:cs typeface="Times New Roman" panose="02020603050405020304" pitchFamily="18" charset="0"/>
                    </a:rPr>
                    <a:t> </a:t>
                  </a:r>
                  <a:endParaRPr lang="en-US" altLang="en-US" sz="1200" b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3000" b="0" i="1">
                      <a:latin typeface="Arial Narrow" panose="020B0606020202030204" pitchFamily="34" charset="0"/>
                      <a:cs typeface="Times New Roman" panose="02020603050405020304" pitchFamily="18" charset="0"/>
                    </a:rPr>
                    <a:t>Hit</a:t>
                  </a:r>
                  <a:endParaRPr lang="en-US" altLang="en-US" sz="1200" b="0" i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 b="0" i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6401" name="Rectangle 28"/>
                <p:cNvSpPr>
                  <a:spLocks noChangeArrowheads="1"/>
                </p:cNvSpPr>
                <p:nvPr/>
              </p:nvSpPr>
              <p:spPr bwMode="auto">
                <a:xfrm>
                  <a:off x="2956" y="2131"/>
                  <a:ext cx="1478" cy="1267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8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16390" name="Rectangle 31"/>
            <p:cNvSpPr>
              <a:spLocks noChangeArrowheads="1"/>
            </p:cNvSpPr>
            <p:nvPr/>
          </p:nvSpPr>
          <p:spPr bwMode="auto">
            <a:xfrm>
              <a:off x="-3" y="-3"/>
              <a:ext cx="4440" cy="3404"/>
            </a:xfrm>
            <a:prstGeom prst="rect">
              <a:avLst/>
            </a:prstGeom>
            <a:noFill/>
            <a:ln w="9525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189473" name="Text Box 33"/>
          <p:cNvSpPr txBox="1">
            <a:spLocks noChangeArrowheads="1"/>
          </p:cNvSpPr>
          <p:nvPr/>
        </p:nvSpPr>
        <p:spPr bwMode="auto">
          <a:xfrm>
            <a:off x="7543800" y="33528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A45292-0E6A-47D6-A523-BFCA14C62B5C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7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latin typeface="Arial Narrow" panose="020B0606020202030204" pitchFamily="34" charset="0"/>
              </a:rPr>
              <a:t>Why Humans “Favor” False Alarms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219200" y="2133600"/>
            <a:ext cx="754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990600" y="1062038"/>
            <a:ext cx="7924800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0" dirty="0">
                <a:latin typeface="Arial Narrow" panose="020B0606020202030204" pitchFamily="34" charset="0"/>
              </a:rPr>
              <a:t>Humans faced signal detection dilemma for millennia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0" dirty="0">
                <a:latin typeface="Arial Narrow" panose="020B0606020202030204" pitchFamily="34" charset="0"/>
              </a:rPr>
              <a:t>Evolved in a highly dangerous world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0" dirty="0">
                <a:latin typeface="Arial Narrow" panose="020B0606020202030204" pitchFamily="34" charset="0"/>
              </a:rPr>
              <a:t>Evolutionary lessons “learned” by psyche are that: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0" dirty="0">
                <a:latin typeface="Arial Narrow" panose="020B0606020202030204" pitchFamily="34" charset="0"/>
              </a:rPr>
              <a:t>	</a:t>
            </a:r>
            <a:r>
              <a:rPr lang="en-US" altLang="en-US" sz="2400" b="0" i="1" dirty="0">
                <a:latin typeface="Arial Narrow" panose="020B0606020202030204" pitchFamily="34" charset="0"/>
              </a:rPr>
              <a:t>1.  Defenses must activate quickly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0" i="1" dirty="0">
                <a:latin typeface="Arial Narrow" panose="020B0606020202030204" pitchFamily="34" charset="0"/>
              </a:rPr>
              <a:t>	2.  Must activate at hint of threat, not at certainty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0" i="1" dirty="0">
                <a:latin typeface="Arial Narrow" panose="020B0606020202030204" pitchFamily="34" charset="0"/>
              </a:rPr>
              <a:t>	3.  Threat needs to be registered with minimal cues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800" b="0" i="1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0" dirty="0">
                <a:latin typeface="Arial Narrow" panose="020B0606020202030204" pitchFamily="34" charset="0"/>
              </a:rPr>
              <a:t>Le </a:t>
            </a:r>
            <a:r>
              <a:rPr lang="en-US" altLang="en-US" sz="2400" b="0" dirty="0" err="1">
                <a:latin typeface="Arial Narrow" panose="020B0606020202030204" pitchFamily="34" charset="0"/>
              </a:rPr>
              <a:t>Doux's</a:t>
            </a:r>
            <a:r>
              <a:rPr lang="en-US" altLang="en-US" sz="2400" b="0" dirty="0">
                <a:latin typeface="Arial Narrow" panose="020B0606020202030204" pitchFamily="34" charset="0"/>
              </a:rPr>
              <a:t> "Fear Loop":  Direct  link: auditory nuclei to amygdala. 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0" i="1" dirty="0">
                <a:latin typeface="Arial Narrow" panose="020B0606020202030204" pitchFamily="34" charset="0"/>
              </a:rPr>
              <a:t>     Bypasses </a:t>
            </a:r>
            <a:r>
              <a:rPr lang="en-US" altLang="en-US" sz="2400" b="0" i="1" dirty="0" err="1">
                <a:latin typeface="Arial Narrow" panose="020B0606020202030204" pitchFamily="34" charset="0"/>
              </a:rPr>
              <a:t>thalamo</a:t>
            </a:r>
            <a:r>
              <a:rPr lang="en-US" altLang="en-US" sz="2400" b="0" i="1" dirty="0">
                <a:latin typeface="Arial Narrow" panose="020B0606020202030204" pitchFamily="34" charset="0"/>
              </a:rPr>
              <a:t>-cortical path.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0" i="1" dirty="0">
                <a:latin typeface="Arial Narrow" panose="020B0606020202030204" pitchFamily="34" charset="0"/>
              </a:rPr>
              <a:t>     Threat doesn’t require high-level analyses</a:t>
            </a:r>
          </a:p>
        </p:txBody>
      </p:sp>
      <p:pic>
        <p:nvPicPr>
          <p:cNvPr id="1741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963" y="1600200"/>
            <a:ext cx="190500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A45292-0E6A-47D6-A523-BFCA14C62B5C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089185"/>
            <a:ext cx="1746643" cy="1662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1371600" y="228600"/>
            <a:ext cx="6781800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800">
                <a:latin typeface="Arial Narrow" panose="020B0606020202030204" pitchFamily="34" charset="0"/>
              </a:rPr>
              <a:t>Problem of Attention and Threat</a:t>
            </a:r>
          </a:p>
        </p:txBody>
      </p:sp>
      <p:sp>
        <p:nvSpPr>
          <p:cNvPr id="37891" name="Text Box 5"/>
          <p:cNvSpPr txBox="1">
            <a:spLocks noChangeArrowheads="1"/>
          </p:cNvSpPr>
          <p:nvPr/>
        </p:nvSpPr>
        <p:spPr bwMode="auto">
          <a:xfrm>
            <a:off x="838200" y="1371600"/>
            <a:ext cx="8077200" cy="397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indent="-514350" eaLnBrk="1" hangingPunct="1">
              <a:spcBef>
                <a:spcPct val="50000"/>
              </a:spcBef>
              <a:buClrTx/>
              <a:buSzTx/>
              <a:buFontTx/>
              <a:buAutoNum type="arabicPeriod"/>
              <a:defRPr/>
            </a:pPr>
            <a:r>
              <a:rPr lang="en-US" altLang="en-US" sz="2800" b="0" dirty="0">
                <a:latin typeface="Arial Narrow" panose="020B0606020202030204" pitchFamily="34" charset="0"/>
              </a:rPr>
              <a:t>Where to point the "radar dish",                                                              to best detect threat?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endParaRPr lang="en-US" altLang="en-US" sz="2800" b="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en-US" sz="2800" b="0" dirty="0">
                <a:latin typeface="Arial Narrow" panose="020B0606020202030204" pitchFamily="34" charset="0"/>
              </a:rPr>
              <a:t>2.  Timing:  How do look at the right place                              	AT THE RIGHT TIME to find threats?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endParaRPr lang="en-US" altLang="en-US" sz="2800" b="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en-US" sz="2800" b="0" dirty="0">
                <a:latin typeface="Arial Narrow" panose="020B0606020202030204" pitchFamily="34" charset="0"/>
              </a:rPr>
              <a:t>3.  How do we do anything else, if focusing only on threat?</a:t>
            </a:r>
          </a:p>
        </p:txBody>
      </p:sp>
      <p:pic>
        <p:nvPicPr>
          <p:cNvPr id="1843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143000"/>
            <a:ext cx="249555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124200"/>
            <a:ext cx="1416050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410200"/>
            <a:ext cx="1857375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410200"/>
            <a:ext cx="211455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7" b="25336"/>
          <a:stretch>
            <a:fillRect/>
          </a:stretch>
        </p:blipFill>
        <p:spPr bwMode="auto">
          <a:xfrm>
            <a:off x="5362575" y="5399088"/>
            <a:ext cx="187642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BD13B-EF0A-4D5F-9367-20A62F3510C4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/>
          <p:cNvGrpSpPr>
            <a:grpSpLocks/>
          </p:cNvGrpSpPr>
          <p:nvPr/>
        </p:nvGrpSpPr>
        <p:grpSpPr bwMode="auto">
          <a:xfrm>
            <a:off x="1524000" y="1211263"/>
            <a:ext cx="7315200" cy="5418137"/>
            <a:chOff x="0" y="1440"/>
            <a:chExt cx="4293" cy="4661"/>
          </a:xfrm>
        </p:grpSpPr>
        <p:sp>
          <p:nvSpPr>
            <p:cNvPr id="19460" name="Rectangle 3"/>
            <p:cNvSpPr>
              <a:spLocks noChangeArrowheads="1"/>
            </p:cNvSpPr>
            <p:nvPr/>
          </p:nvSpPr>
          <p:spPr bwMode="auto">
            <a:xfrm>
              <a:off x="43" y="2073"/>
              <a:ext cx="2016" cy="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b="0">
                  <a:latin typeface="Arial Narrow" panose="020B0606020202030204" pitchFamily="34" charset="0"/>
                  <a:cs typeface="Times New Roman" panose="02020603050405020304" pitchFamily="18" charset="0"/>
                </a:rPr>
                <a:t>Gross characteristics</a:t>
              </a:r>
              <a:endParaRPr lang="en-US" altLang="en-US" sz="1200" b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200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b="0">
                <a:latin typeface="Times New Roman" panose="02020603050405020304" pitchFamily="18" charset="0"/>
              </a:endParaRPr>
            </a:p>
          </p:txBody>
        </p:sp>
        <p:sp>
          <p:nvSpPr>
            <p:cNvPr id="19461" name="Rectangle 4"/>
            <p:cNvSpPr>
              <a:spLocks noChangeArrowheads="1"/>
            </p:cNvSpPr>
            <p:nvPr/>
          </p:nvSpPr>
          <p:spPr bwMode="auto">
            <a:xfrm>
              <a:off x="2059" y="2073"/>
              <a:ext cx="2016" cy="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b="0">
                  <a:latin typeface="Arial Narrow" panose="020B0606020202030204" pitchFamily="34" charset="0"/>
                  <a:cs typeface="Times New Roman" panose="02020603050405020304" pitchFamily="18" charset="0"/>
                </a:rPr>
                <a:t>Fine characteristics</a:t>
              </a:r>
              <a:endParaRPr lang="en-US" altLang="en-US" sz="1200" b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b="0">
                <a:latin typeface="Times New Roman" panose="02020603050405020304" pitchFamily="18" charset="0"/>
              </a:endParaRPr>
            </a:p>
          </p:txBody>
        </p:sp>
        <p:sp>
          <p:nvSpPr>
            <p:cNvPr id="19462" name="Rectangle 5"/>
            <p:cNvSpPr>
              <a:spLocks noChangeArrowheads="1"/>
            </p:cNvSpPr>
            <p:nvPr/>
          </p:nvSpPr>
          <p:spPr bwMode="auto">
            <a:xfrm>
              <a:off x="43" y="2706"/>
              <a:ext cx="2016" cy="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b="0">
                  <a:latin typeface="Arial Narrow" panose="020B0606020202030204" pitchFamily="34" charset="0"/>
                  <a:cs typeface="Times New Roman" panose="02020603050405020304" pitchFamily="18" charset="0"/>
                </a:rPr>
                <a:t>Unconscious, voluntary</a:t>
              </a:r>
              <a:endParaRPr lang="en-US" altLang="en-US" sz="1200" b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200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b="0">
                <a:latin typeface="Times New Roman" panose="02020603050405020304" pitchFamily="18" charset="0"/>
              </a:endParaRPr>
            </a:p>
          </p:txBody>
        </p:sp>
        <p:sp>
          <p:nvSpPr>
            <p:cNvPr id="19463" name="Rectangle 6"/>
            <p:cNvSpPr>
              <a:spLocks noChangeArrowheads="1"/>
            </p:cNvSpPr>
            <p:nvPr/>
          </p:nvSpPr>
          <p:spPr bwMode="auto">
            <a:xfrm>
              <a:off x="2059" y="2706"/>
              <a:ext cx="2016" cy="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b="0">
                  <a:latin typeface="Arial Narrow" panose="020B0606020202030204" pitchFamily="34" charset="0"/>
                  <a:cs typeface="Times New Roman" panose="02020603050405020304" pitchFamily="18" charset="0"/>
                </a:rPr>
                <a:t>Conscious, directed</a:t>
              </a:r>
              <a:endParaRPr lang="en-US" altLang="en-US" sz="1200" b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b="0">
                <a:latin typeface="Times New Roman" panose="02020603050405020304" pitchFamily="18" charset="0"/>
              </a:endParaRPr>
            </a:p>
          </p:txBody>
        </p:sp>
        <p:sp>
          <p:nvSpPr>
            <p:cNvPr id="19464" name="Rectangle 7"/>
            <p:cNvSpPr>
              <a:spLocks noChangeArrowheads="1"/>
            </p:cNvSpPr>
            <p:nvPr/>
          </p:nvSpPr>
          <p:spPr bwMode="auto">
            <a:xfrm>
              <a:off x="43" y="3339"/>
              <a:ext cx="2016" cy="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b="0">
                  <a:latin typeface="Arial Narrow" panose="020B0606020202030204" pitchFamily="34" charset="0"/>
                  <a:cs typeface="Times New Roman" panose="02020603050405020304" pitchFamily="18" charset="0"/>
                </a:rPr>
                <a:t>Can’t suppress/distract</a:t>
              </a:r>
              <a:endParaRPr lang="en-US" altLang="en-US" sz="1200" b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200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b="0">
                <a:latin typeface="Times New Roman" panose="02020603050405020304" pitchFamily="18" charset="0"/>
              </a:endParaRPr>
            </a:p>
          </p:txBody>
        </p:sp>
        <p:sp>
          <p:nvSpPr>
            <p:cNvPr id="19465" name="Rectangle 8"/>
            <p:cNvSpPr>
              <a:spLocks noChangeArrowheads="1"/>
            </p:cNvSpPr>
            <p:nvPr/>
          </p:nvSpPr>
          <p:spPr bwMode="auto">
            <a:xfrm>
              <a:off x="2059" y="3339"/>
              <a:ext cx="2016" cy="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b="0">
                  <a:latin typeface="Arial Narrow" panose="020B0606020202030204" pitchFamily="34" charset="0"/>
                  <a:cs typeface="Times New Roman" panose="02020603050405020304" pitchFamily="18" charset="0"/>
                </a:rPr>
                <a:t>Can suppress/distract</a:t>
              </a:r>
              <a:endParaRPr lang="en-US" altLang="en-US" sz="1200" b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b="0">
                <a:latin typeface="Times New Roman" panose="02020603050405020304" pitchFamily="18" charset="0"/>
              </a:endParaRPr>
            </a:p>
          </p:txBody>
        </p:sp>
        <p:sp>
          <p:nvSpPr>
            <p:cNvPr id="19466" name="Rectangle 9"/>
            <p:cNvSpPr>
              <a:spLocks noChangeArrowheads="1"/>
            </p:cNvSpPr>
            <p:nvPr/>
          </p:nvSpPr>
          <p:spPr bwMode="auto">
            <a:xfrm>
              <a:off x="43" y="3972"/>
              <a:ext cx="2016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b="0">
                  <a:latin typeface="Arial Narrow" panose="020B0606020202030204" pitchFamily="34" charset="0"/>
                  <a:cs typeface="Times New Roman" panose="02020603050405020304" pitchFamily="18" charset="0"/>
                </a:rPr>
                <a:t>Parallel--several modes </a:t>
              </a:r>
              <a:endParaRPr lang="en-US" altLang="en-US" sz="1200" b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b="0">
                  <a:latin typeface="Arial Narrow" panose="020B0606020202030204" pitchFamily="34" charset="0"/>
                  <a:cs typeface="Times New Roman" panose="02020603050405020304" pitchFamily="18" charset="0"/>
                </a:rPr>
                <a:t>at once: hear </a:t>
              </a:r>
              <a:r>
                <a:rPr lang="en-US" altLang="en-US" sz="2400" b="0" u="sng">
                  <a:latin typeface="Arial Narrow" panose="020B0606020202030204" pitchFamily="34" charset="0"/>
                  <a:cs typeface="Times New Roman" panose="02020603050405020304" pitchFamily="18" charset="0"/>
                </a:rPr>
                <a:t>+</a:t>
              </a:r>
              <a:r>
                <a:rPr lang="en-US" altLang="en-US" sz="2400" b="0">
                  <a:latin typeface="Arial Narrow" panose="020B0606020202030204" pitchFamily="34" charset="0"/>
                  <a:cs typeface="Times New Roman" panose="02020603050405020304" pitchFamily="18" charset="0"/>
                </a:rPr>
                <a:t> see </a:t>
              </a:r>
              <a:r>
                <a:rPr lang="en-US" altLang="en-US" sz="2400" b="0" u="sng">
                  <a:latin typeface="Arial Narrow" panose="020B0606020202030204" pitchFamily="34" charset="0"/>
                  <a:cs typeface="Times New Roman" panose="02020603050405020304" pitchFamily="18" charset="0"/>
                </a:rPr>
                <a:t>+</a:t>
              </a:r>
              <a:r>
                <a:rPr lang="en-US" altLang="en-US" sz="2400" b="0">
                  <a:latin typeface="Arial Narrow" panose="020B0606020202030204" pitchFamily="34" charset="0"/>
                  <a:cs typeface="Times New Roman" panose="02020603050405020304" pitchFamily="18" charset="0"/>
                </a:rPr>
                <a:t> smell</a:t>
              </a:r>
              <a:endParaRPr lang="en-US" altLang="en-US" sz="1200" b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b="0">
                <a:latin typeface="Times New Roman" panose="02020603050405020304" pitchFamily="18" charset="0"/>
              </a:endParaRPr>
            </a:p>
          </p:txBody>
        </p:sp>
        <p:sp>
          <p:nvSpPr>
            <p:cNvPr id="19467" name="Rectangle 10"/>
            <p:cNvSpPr>
              <a:spLocks noChangeArrowheads="1"/>
            </p:cNvSpPr>
            <p:nvPr/>
          </p:nvSpPr>
          <p:spPr bwMode="auto">
            <a:xfrm>
              <a:off x="2059" y="3972"/>
              <a:ext cx="2234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b="0">
                  <a:latin typeface="Arial Narrow" panose="020B0606020202030204" pitchFamily="34" charset="0"/>
                  <a:cs typeface="Times New Roman" panose="02020603050405020304" pitchFamily="18" charset="0"/>
                </a:rPr>
                <a:t>Sequential--only one mode at a time: hear </a:t>
              </a:r>
              <a:r>
                <a:rPr lang="en-US" altLang="en-US" sz="2400" b="0" u="sng">
                  <a:latin typeface="Arial Narrow" panose="020B0606020202030204" pitchFamily="34" charset="0"/>
                  <a:cs typeface="Times New Roman" panose="02020603050405020304" pitchFamily="18" charset="0"/>
                </a:rPr>
                <a:t>or</a:t>
              </a:r>
              <a:r>
                <a:rPr lang="en-US" altLang="en-US" sz="2400" b="0">
                  <a:latin typeface="Arial Narrow" panose="020B0606020202030204" pitchFamily="34" charset="0"/>
                  <a:cs typeface="Times New Roman" panose="02020603050405020304" pitchFamily="18" charset="0"/>
                </a:rPr>
                <a:t> see </a:t>
              </a:r>
              <a:r>
                <a:rPr lang="en-US" altLang="en-US" sz="2400" b="0" u="sng">
                  <a:latin typeface="Arial Narrow" panose="020B0606020202030204" pitchFamily="34" charset="0"/>
                  <a:cs typeface="Times New Roman" panose="02020603050405020304" pitchFamily="18" charset="0"/>
                </a:rPr>
                <a:t>or</a:t>
              </a:r>
              <a:r>
                <a:rPr lang="en-US" altLang="en-US" sz="2400" b="0">
                  <a:latin typeface="Arial Narrow" panose="020B0606020202030204" pitchFamily="34" charset="0"/>
                  <a:cs typeface="Times New Roman" panose="02020603050405020304" pitchFamily="18" charset="0"/>
                </a:rPr>
                <a:t> smell</a:t>
              </a:r>
              <a:endParaRPr lang="en-US" altLang="en-US" sz="1200" b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b="0">
                <a:latin typeface="Times New Roman" panose="02020603050405020304" pitchFamily="18" charset="0"/>
              </a:endParaRPr>
            </a:p>
          </p:txBody>
        </p:sp>
        <p:sp>
          <p:nvSpPr>
            <p:cNvPr id="19468" name="Rectangle 11"/>
            <p:cNvSpPr>
              <a:spLocks noChangeArrowheads="1"/>
            </p:cNvSpPr>
            <p:nvPr/>
          </p:nvSpPr>
          <p:spPr bwMode="auto">
            <a:xfrm>
              <a:off x="43" y="4720"/>
              <a:ext cx="2016" cy="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b="0">
                  <a:latin typeface="Arial Narrow" panose="020B0606020202030204" pitchFamily="34" charset="0"/>
                  <a:cs typeface="Times New Roman" panose="02020603050405020304" pitchFamily="18" charset="0"/>
                </a:rPr>
                <a:t>Does not require effort</a:t>
              </a:r>
              <a:endParaRPr lang="en-US" altLang="en-US" sz="1200" b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200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b="0">
                <a:latin typeface="Times New Roman" panose="02020603050405020304" pitchFamily="18" charset="0"/>
              </a:endParaRPr>
            </a:p>
          </p:txBody>
        </p:sp>
        <p:sp>
          <p:nvSpPr>
            <p:cNvPr id="19469" name="Rectangle 12"/>
            <p:cNvSpPr>
              <a:spLocks noChangeArrowheads="1"/>
            </p:cNvSpPr>
            <p:nvPr/>
          </p:nvSpPr>
          <p:spPr bwMode="auto">
            <a:xfrm>
              <a:off x="2059" y="4720"/>
              <a:ext cx="2016" cy="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b="0">
                  <a:latin typeface="Arial Narrow" panose="020B0606020202030204" pitchFamily="34" charset="0"/>
                  <a:cs typeface="Times New Roman" panose="02020603050405020304" pitchFamily="18" charset="0"/>
                </a:rPr>
                <a:t>Effortful</a:t>
              </a:r>
              <a:endParaRPr lang="en-US" altLang="en-US" sz="1200" b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b="0">
                <a:latin typeface="Times New Roman" panose="02020603050405020304" pitchFamily="18" charset="0"/>
              </a:endParaRPr>
            </a:p>
          </p:txBody>
        </p:sp>
        <p:sp>
          <p:nvSpPr>
            <p:cNvPr id="19470" name="Rectangle 13"/>
            <p:cNvSpPr>
              <a:spLocks noChangeArrowheads="1"/>
            </p:cNvSpPr>
            <p:nvPr/>
          </p:nvSpPr>
          <p:spPr bwMode="auto">
            <a:xfrm>
              <a:off x="43" y="5353"/>
              <a:ext cx="2016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b="0">
                  <a:latin typeface="Arial Narrow" panose="020B0606020202030204" pitchFamily="34" charset="0"/>
                  <a:cs typeface="Times New Roman" panose="02020603050405020304" pitchFamily="18" charset="0"/>
                </a:rPr>
                <a:t>Can’t be observed by self</a:t>
              </a:r>
              <a:endParaRPr lang="en-US" altLang="en-US" sz="1200" b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b="0">
                <a:latin typeface="Times New Roman" panose="02020603050405020304" pitchFamily="18" charset="0"/>
              </a:endParaRPr>
            </a:p>
          </p:txBody>
        </p:sp>
        <p:sp>
          <p:nvSpPr>
            <p:cNvPr id="19471" name="Rectangle 14"/>
            <p:cNvSpPr>
              <a:spLocks noChangeArrowheads="1"/>
            </p:cNvSpPr>
            <p:nvPr/>
          </p:nvSpPr>
          <p:spPr bwMode="auto">
            <a:xfrm>
              <a:off x="2059" y="5353"/>
              <a:ext cx="2016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b="0">
                  <a:latin typeface="Arial Narrow" panose="020B0606020202030204" pitchFamily="34" charset="0"/>
                  <a:cs typeface="Times New Roman" panose="02020603050405020304" pitchFamily="18" charset="0"/>
                </a:rPr>
                <a:t>Can be observed by self</a:t>
              </a:r>
              <a:endParaRPr lang="en-US" altLang="en-US" sz="1200" b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b="0">
                  <a:latin typeface="Arial Narrow" panose="020B0606020202030204" pitchFamily="34" charset="0"/>
                  <a:cs typeface="Times New Roman" panose="02020603050405020304" pitchFamily="18" charset="0"/>
                </a:rPr>
                <a:t>(introspection).</a:t>
              </a:r>
              <a:endParaRPr lang="en-US" altLang="en-US" sz="1200" b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b="0">
                <a:latin typeface="Times New Roman" panose="02020603050405020304" pitchFamily="18" charset="0"/>
              </a:endParaRPr>
            </a:p>
          </p:txBody>
        </p:sp>
        <p:grpSp>
          <p:nvGrpSpPr>
            <p:cNvPr id="19472" name="Group 15"/>
            <p:cNvGrpSpPr>
              <a:grpSpLocks/>
            </p:cNvGrpSpPr>
            <p:nvPr/>
          </p:nvGrpSpPr>
          <p:grpSpPr bwMode="auto">
            <a:xfrm>
              <a:off x="0" y="1440"/>
              <a:ext cx="2102" cy="633"/>
              <a:chOff x="0" y="1440"/>
              <a:chExt cx="2102" cy="633"/>
            </a:xfrm>
          </p:grpSpPr>
          <p:sp>
            <p:nvSpPr>
              <p:cNvPr id="19476" name="Rectangle 16"/>
              <p:cNvSpPr>
                <a:spLocks noChangeArrowheads="1"/>
              </p:cNvSpPr>
              <p:nvPr/>
            </p:nvSpPr>
            <p:spPr bwMode="auto">
              <a:xfrm>
                <a:off x="43" y="1440"/>
                <a:ext cx="2016" cy="6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u="sng"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Automatic</a:t>
                </a:r>
                <a:endPara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200" b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</a:p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 b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477" name="Rectangle 17"/>
              <p:cNvSpPr>
                <a:spLocks noChangeArrowheads="1"/>
              </p:cNvSpPr>
              <p:nvPr/>
            </p:nvSpPr>
            <p:spPr bwMode="auto">
              <a:xfrm>
                <a:off x="0" y="1440"/>
                <a:ext cx="2102" cy="63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9473" name="Group 18"/>
            <p:cNvGrpSpPr>
              <a:grpSpLocks/>
            </p:cNvGrpSpPr>
            <p:nvPr/>
          </p:nvGrpSpPr>
          <p:grpSpPr bwMode="auto">
            <a:xfrm>
              <a:off x="2102" y="1440"/>
              <a:ext cx="2102" cy="633"/>
              <a:chOff x="2102" y="1440"/>
              <a:chExt cx="2102" cy="633"/>
            </a:xfrm>
          </p:grpSpPr>
          <p:sp>
            <p:nvSpPr>
              <p:cNvPr id="19474" name="Rectangle 19"/>
              <p:cNvSpPr>
                <a:spLocks noChangeArrowheads="1"/>
              </p:cNvSpPr>
              <p:nvPr/>
            </p:nvSpPr>
            <p:spPr bwMode="auto">
              <a:xfrm>
                <a:off x="2145" y="1440"/>
                <a:ext cx="2016" cy="6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u="sng"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Controlled</a:t>
                </a:r>
                <a:endPara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475" name="Rectangle 20"/>
              <p:cNvSpPr>
                <a:spLocks noChangeArrowheads="1"/>
              </p:cNvSpPr>
              <p:nvPr/>
            </p:nvSpPr>
            <p:spPr bwMode="auto">
              <a:xfrm>
                <a:off x="2102" y="1440"/>
                <a:ext cx="2102" cy="63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19459" name="Text Box 21"/>
          <p:cNvSpPr txBox="1">
            <a:spLocks noChangeArrowheads="1"/>
          </p:cNvSpPr>
          <p:nvPr/>
        </p:nvSpPr>
        <p:spPr bwMode="auto">
          <a:xfrm>
            <a:off x="1295400" y="381000"/>
            <a:ext cx="7010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>
                <a:latin typeface="Arial Narrow" panose="020B0606020202030204" pitchFamily="34" charset="0"/>
              </a:rPr>
              <a:t>Automatic vs. Controlled Info. Processing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BD13B-EF0A-4D5F-9367-20A62F3510C4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1"/>
          <p:cNvSpPr txBox="1">
            <a:spLocks noChangeArrowheads="1"/>
          </p:cNvSpPr>
          <p:nvPr/>
        </p:nvSpPr>
        <p:spPr bwMode="auto">
          <a:xfrm>
            <a:off x="1219200" y="533400"/>
            <a:ext cx="7543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70C0"/>
                </a:solidFill>
                <a:latin typeface="Arial Narrow" panose="020B0606020202030204" pitchFamily="34" charset="0"/>
              </a:rPr>
              <a:t>Gavin de Becker "Gift of Fear" Examples</a:t>
            </a:r>
          </a:p>
        </p:txBody>
      </p:sp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990600" y="1828800"/>
            <a:ext cx="6553200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600">
                <a:latin typeface="Arial Narrow" panose="020B0606020202030204" pitchFamily="34" charset="0"/>
              </a:rPr>
              <a:t>Unexpected Apprehension:  </a:t>
            </a:r>
            <a:r>
              <a:rPr lang="en-US" altLang="en-US" sz="2600" b="0">
                <a:latin typeface="Arial Narrow" panose="020B0606020202030204" pitchFamily="34" charset="0"/>
              </a:rPr>
              <a:t>Woman at drive-up ATM:  Flash of fear due to suddenness, speed, closeness of approaching person.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600" b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600">
                <a:latin typeface="Arial Narrow" panose="020B0606020202030204" pitchFamily="34" charset="0"/>
              </a:rPr>
              <a:t>Dark Humor:  </a:t>
            </a:r>
            <a:r>
              <a:rPr lang="en-US" altLang="en-US" sz="2600" b="0">
                <a:latin typeface="Arial Narrow" panose="020B0606020202030204" pitchFamily="34" charset="0"/>
              </a:rPr>
              <a:t>Package without return address "I'm going back to my office before the bomb goes off."  Bomb went off--Unibomber.  Joke allows for socially safe way to express fear.</a:t>
            </a:r>
          </a:p>
        </p:txBody>
      </p:sp>
      <p:pic>
        <p:nvPicPr>
          <p:cNvPr id="2048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953000"/>
            <a:ext cx="2286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28" b="13623"/>
          <a:stretch>
            <a:fillRect/>
          </a:stretch>
        </p:blipFill>
        <p:spPr bwMode="auto">
          <a:xfrm>
            <a:off x="7294563" y="2057400"/>
            <a:ext cx="1676400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BD13B-EF0A-4D5F-9367-20A62F3510C4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 sz="3600">
                <a:solidFill>
                  <a:srgbClr val="0070C0"/>
                </a:solidFill>
                <a:latin typeface="Arial Narrow" panose="020B0606020202030204" pitchFamily="34" charset="0"/>
              </a:rPr>
              <a:t>Automatic Processing and Threat Detection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143000" y="1670050"/>
            <a:ext cx="7391400" cy="366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b="0">
                <a:latin typeface="Arial Narrow" panose="020B0606020202030204" pitchFamily="34" charset="0"/>
              </a:rPr>
              <a:t>Automatic, non-conscious mental activity gives us early warning system for detecting threat.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>
                <a:latin typeface="Arial Narrow" panose="020B0606020202030204" pitchFamily="34" charset="0"/>
              </a:rPr>
              <a:t>Implication:  </a:t>
            </a:r>
            <a:r>
              <a:rPr lang="en-US" altLang="en-US" sz="2600" b="0">
                <a:latin typeface="Arial Narrow" panose="020B0606020202030204" pitchFamily="34" charset="0"/>
              </a:rPr>
              <a:t>You can </a:t>
            </a:r>
            <a:r>
              <a:rPr lang="en-US" altLang="en-US" sz="2600" b="0" u="sng">
                <a:latin typeface="Arial Narrow" panose="020B0606020202030204" pitchFamily="34" charset="0"/>
              </a:rPr>
              <a:t>know and not know something at the same time</a:t>
            </a:r>
            <a:r>
              <a:rPr lang="en-US" altLang="en-US" sz="2600" b="0">
                <a:latin typeface="Arial Narrow" panose="020B0606020202030204" pitchFamily="34" charset="0"/>
              </a:rPr>
              <a:t>--know it unconsciously, but not consciously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>
                <a:latin typeface="Arial Narrow" panose="020B0606020202030204" pitchFamily="34" charset="0"/>
              </a:rPr>
              <a:t>Arne Ohman studies: </a:t>
            </a:r>
            <a:r>
              <a:rPr lang="en-US" altLang="en-US" sz="2600" b="0">
                <a:latin typeface="Arial Narrow" panose="020B0606020202030204" pitchFamily="34" charset="0"/>
              </a:rPr>
              <a:t>Show how this occurs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>
                <a:latin typeface="Arial Narrow" panose="020B0606020202030204" pitchFamily="34" charset="0"/>
              </a:rPr>
              <a:t>Basic technique: </a:t>
            </a:r>
            <a:r>
              <a:rPr lang="en-US" altLang="en-US" sz="2600" b="0">
                <a:latin typeface="Arial Narrow" panose="020B0606020202030204" pitchFamily="34" charset="0"/>
              </a:rPr>
              <a:t>Backward masking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b="0">
                <a:latin typeface="Arial Narrow" panose="020B0606020202030204" pitchFamily="34" charset="0"/>
              </a:rPr>
              <a:t>	</a:t>
            </a:r>
          </a:p>
        </p:txBody>
      </p:sp>
      <p:pic>
        <p:nvPicPr>
          <p:cNvPr id="2150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4181475"/>
            <a:ext cx="14478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Box 2"/>
          <p:cNvSpPr txBox="1">
            <a:spLocks noChangeArrowheads="1"/>
          </p:cNvSpPr>
          <p:nvPr/>
        </p:nvSpPr>
        <p:spPr bwMode="auto">
          <a:xfrm>
            <a:off x="6705600" y="6096000"/>
            <a:ext cx="198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Arne Ohman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A45292-0E6A-47D6-A523-BFCA14C62B5C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990600" y="1681163"/>
            <a:ext cx="5257800" cy="429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b="0">
                <a:latin typeface="Arial Narrow" panose="020B0606020202030204" pitchFamily="34" charset="0"/>
                <a:cs typeface="Times New Roman" panose="02020603050405020304" pitchFamily="18" charset="0"/>
              </a:rPr>
              <a:t>1.  Present picture of threatening stimulus very quickly (30 milliseconds) 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6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b="0">
                <a:latin typeface="Arial Narrow" panose="020B0606020202030204" pitchFamily="34" charset="0"/>
                <a:cs typeface="Times New Roman" panose="02020603050405020304" pitchFamily="18" charset="0"/>
              </a:rPr>
              <a:t>2.  Immediately after threat pix is shown, show a non-threatening picture.  The second picture is a mask, blocks first picture from consciousness. </a:t>
            </a:r>
            <a:endParaRPr lang="en-US" altLang="en-US" sz="26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b="0">
                <a:latin typeface="Arial Narrow" panose="020B0606020202030204" pitchFamily="34" charset="0"/>
                <a:cs typeface="Times New Roman" panose="02020603050405020304" pitchFamily="18" charset="0"/>
              </a:rPr>
              <a:t>3.  Reaction to first picture (e.g., snake) indicates unconscious processing</a:t>
            </a:r>
            <a:endParaRPr lang="en-US" altLang="en-US" sz="2600" b="0">
              <a:latin typeface="Times New Roman" panose="02020603050405020304" pitchFamily="18" charset="0"/>
            </a:endParaRP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524000" y="457200"/>
            <a:ext cx="6248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0">
                <a:solidFill>
                  <a:srgbClr val="0070C0"/>
                </a:solidFill>
                <a:latin typeface="Arial Narrow" panose="020B0606020202030204" pitchFamily="34" charset="0"/>
              </a:rPr>
              <a:t>Backward Masking</a:t>
            </a:r>
          </a:p>
        </p:txBody>
      </p:sp>
      <p:pic>
        <p:nvPicPr>
          <p:cNvPr id="2253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1681163"/>
            <a:ext cx="26289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3" name="Group 7"/>
          <p:cNvGrpSpPr>
            <a:grpSpLocks/>
          </p:cNvGrpSpPr>
          <p:nvPr/>
        </p:nvGrpSpPr>
        <p:grpSpPr bwMode="auto">
          <a:xfrm>
            <a:off x="6194425" y="3657600"/>
            <a:ext cx="2255838" cy="2352675"/>
            <a:chOff x="6194697" y="3657599"/>
            <a:chExt cx="2255716" cy="2352390"/>
          </a:xfrm>
        </p:grpSpPr>
        <p:pic>
          <p:nvPicPr>
            <p:cNvPr id="22535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3657600"/>
              <a:ext cx="951058" cy="1743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6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5658" y="3657599"/>
              <a:ext cx="646232" cy="1743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7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4697" y="5388143"/>
              <a:ext cx="2255716" cy="621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8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1889" y="3669792"/>
              <a:ext cx="528523" cy="1731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34" name="TextBox 6"/>
          <p:cNvSpPr txBox="1">
            <a:spLocks noChangeArrowheads="1"/>
          </p:cNvSpPr>
          <p:nvPr/>
        </p:nvSpPr>
        <p:spPr bwMode="auto">
          <a:xfrm>
            <a:off x="6551613" y="6010275"/>
            <a:ext cx="1905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 Narrow" panose="020B0606020202030204" pitchFamily="34" charset="0"/>
              </a:rPr>
              <a:t>Mask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BD13B-EF0A-4D5F-9367-20A62F3510C4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990600" y="914400"/>
            <a:ext cx="8001000" cy="523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45720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0">
                <a:latin typeface="Arial Narrow" panose="020B0606020202030204" pitchFamily="34" charset="0"/>
                <a:cs typeface="Times New Roman" panose="02020603050405020304" pitchFamily="18" charset="0"/>
              </a:rPr>
              <a:t>1.  </a:t>
            </a:r>
            <a:r>
              <a:rPr lang="en-US" altLang="en-US" sz="2400">
                <a:latin typeface="Arial Narrow" panose="020B0606020202030204" pitchFamily="34" charset="0"/>
                <a:cs typeface="Times New Roman" panose="02020603050405020304" pitchFamily="18" charset="0"/>
              </a:rPr>
              <a:t>Pre-select people who are:</a:t>
            </a:r>
            <a:r>
              <a:rPr lang="en-US" altLang="en-US" sz="2400" b="0">
                <a:latin typeface="Arial Narrow" panose="020B0606020202030204" pitchFamily="34" charset="0"/>
                <a:cs typeface="Times New Roman" panose="02020603050405020304" pitchFamily="18" charset="0"/>
              </a:rPr>
              <a:t>   Snake phobic, not spider phobic</a:t>
            </a:r>
            <a:endParaRPr lang="en-US" altLang="en-US" sz="1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0">
                <a:latin typeface="Arial Narrow" panose="020B0606020202030204" pitchFamily="34" charset="0"/>
                <a:cs typeface="Times New Roman" panose="02020603050405020304" pitchFamily="18" charset="0"/>
              </a:rPr>
              <a:t>			 	        Spider phobic, not snake phobic</a:t>
            </a:r>
            <a:endParaRPr lang="en-US" altLang="en-US" sz="1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0">
                <a:latin typeface="Arial Narrow" panose="020B0606020202030204" pitchFamily="34" charset="0"/>
                <a:cs typeface="Times New Roman" panose="02020603050405020304" pitchFamily="18" charset="0"/>
              </a:rPr>
              <a:t>			                     Fear neither spiders or snakes</a:t>
            </a:r>
            <a:endParaRPr lang="en-US" altLang="en-US" sz="1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b="0">
                <a:latin typeface="Arial Narrow" panose="020B0606020202030204" pitchFamily="34" charset="0"/>
                <a:cs typeface="Times New Roman" panose="02020603050405020304" pitchFamily="18" charset="0"/>
              </a:rPr>
              <a:t> </a:t>
            </a:r>
            <a:endParaRPr lang="en-US" altLang="en-US" sz="1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0">
                <a:latin typeface="Arial Narrow" panose="020B0606020202030204" pitchFamily="34" charset="0"/>
                <a:cs typeface="Times New Roman" panose="02020603050405020304" pitchFamily="18" charset="0"/>
              </a:rPr>
              <a:t>2.  </a:t>
            </a:r>
            <a:r>
              <a:rPr lang="en-US" altLang="en-US" sz="2400">
                <a:latin typeface="Arial Narrow" panose="020B0606020202030204" pitchFamily="34" charset="0"/>
                <a:cs typeface="Times New Roman" panose="02020603050405020304" pitchFamily="18" charset="0"/>
              </a:rPr>
              <a:t>Targets:</a:t>
            </a:r>
            <a:r>
              <a:rPr lang="en-US" altLang="en-US" sz="2400" b="0">
                <a:latin typeface="Arial Narrow" panose="020B0606020202030204" pitchFamily="34" charset="0"/>
                <a:cs typeface="Times New Roman" panose="02020603050405020304" pitchFamily="18" charset="0"/>
              </a:rPr>
              <a:t>   photos of snakes, spiders, flowers, mushrooms</a:t>
            </a:r>
            <a:endParaRPr lang="en-US" altLang="en-US" sz="1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b="0">
                <a:latin typeface="Arial Narrow" panose="020B0606020202030204" pitchFamily="34" charset="0"/>
                <a:cs typeface="Times New Roman" panose="02020603050405020304" pitchFamily="18" charset="0"/>
              </a:rPr>
              <a:t>					 </a:t>
            </a:r>
            <a:endParaRPr lang="en-US" altLang="en-US" sz="1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0">
                <a:latin typeface="Arial Narrow" panose="020B0606020202030204" pitchFamily="34" charset="0"/>
                <a:cs typeface="Times New Roman" panose="02020603050405020304" pitchFamily="18" charset="0"/>
              </a:rPr>
              <a:t>3.  </a:t>
            </a:r>
            <a:r>
              <a:rPr lang="en-US" altLang="en-US" sz="2400">
                <a:latin typeface="Arial Narrow" panose="020B0606020202030204" pitchFamily="34" charset="0"/>
                <a:cs typeface="Times New Roman" panose="02020603050405020304" pitchFamily="18" charset="0"/>
              </a:rPr>
              <a:t>Masks:</a:t>
            </a:r>
            <a:r>
              <a:rPr lang="en-US" altLang="en-US" sz="2400" b="0">
                <a:latin typeface="Arial Narrow" panose="020B0606020202030204" pitchFamily="34" charset="0"/>
                <a:cs typeface="Times New Roman" panose="02020603050405020304" pitchFamily="18" charset="0"/>
              </a:rPr>
              <a:t>  Cut-up/reassembled target photos</a:t>
            </a:r>
            <a:endParaRPr lang="en-US" altLang="en-US" sz="1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b="0">
                <a:latin typeface="Arial Narrow" panose="020B0606020202030204" pitchFamily="34" charset="0"/>
                <a:cs typeface="Times New Roman" panose="02020603050405020304" pitchFamily="18" charset="0"/>
              </a:rPr>
              <a:t> </a:t>
            </a:r>
            <a:endParaRPr lang="en-US" altLang="en-US" sz="1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0">
                <a:latin typeface="Arial Narrow" panose="020B0606020202030204" pitchFamily="34" charset="0"/>
                <a:cs typeface="Times New Roman" panose="02020603050405020304" pitchFamily="18" charset="0"/>
              </a:rPr>
              <a:t>4.  </a:t>
            </a:r>
            <a:r>
              <a:rPr lang="en-US" altLang="en-US" sz="2400">
                <a:latin typeface="Arial Narrow" panose="020B0606020202030204" pitchFamily="34" charset="0"/>
                <a:cs typeface="Times New Roman" panose="02020603050405020304" pitchFamily="18" charset="0"/>
              </a:rPr>
              <a:t>Show target</a:t>
            </a:r>
            <a:r>
              <a:rPr lang="en-US" altLang="en-US" sz="2400" b="0">
                <a:latin typeface="Arial Narrow" panose="020B0606020202030204" pitchFamily="34" charset="0"/>
                <a:cs typeface="Times New Roman" panose="02020603050405020304" pitchFamily="18" charset="0"/>
              </a:rPr>
              <a:t> photo for 30 milliseconds.</a:t>
            </a:r>
            <a:endParaRPr lang="en-US" altLang="en-US" sz="1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b="0">
                <a:latin typeface="Arial Narrow" panose="020B0606020202030204" pitchFamily="34" charset="0"/>
                <a:cs typeface="Times New Roman" panose="02020603050405020304" pitchFamily="18" charset="0"/>
              </a:rPr>
              <a:t> </a:t>
            </a:r>
            <a:endParaRPr lang="en-US" altLang="en-US" sz="1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0">
                <a:latin typeface="Arial Narrow" panose="020B0606020202030204" pitchFamily="34" charset="0"/>
                <a:cs typeface="Times New Roman" panose="02020603050405020304" pitchFamily="18" charset="0"/>
              </a:rPr>
              <a:t>5.  </a:t>
            </a:r>
            <a:r>
              <a:rPr lang="en-US" altLang="en-US" sz="2400">
                <a:latin typeface="Arial Narrow" panose="020B0606020202030204" pitchFamily="34" charset="0"/>
                <a:cs typeface="Times New Roman" panose="02020603050405020304" pitchFamily="18" charset="0"/>
              </a:rPr>
              <a:t>Show mask</a:t>
            </a:r>
            <a:r>
              <a:rPr lang="en-US" altLang="en-US" sz="2400" b="0">
                <a:latin typeface="Arial Narrow" panose="020B0606020202030204" pitchFamily="34" charset="0"/>
                <a:cs typeface="Times New Roman" panose="02020603050405020304" pitchFamily="18" charset="0"/>
              </a:rPr>
              <a:t> for 100 milliseconds</a:t>
            </a:r>
            <a:endParaRPr lang="en-US" altLang="en-US" sz="1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b="0">
                <a:latin typeface="Arial Narrow" panose="020B0606020202030204" pitchFamily="34" charset="0"/>
                <a:cs typeface="Times New Roman" panose="02020603050405020304" pitchFamily="18" charset="0"/>
              </a:rPr>
              <a:t> </a:t>
            </a:r>
            <a:endParaRPr lang="en-US" altLang="en-US" sz="1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0">
                <a:latin typeface="Arial Narrow" panose="020B0606020202030204" pitchFamily="34" charset="0"/>
                <a:cs typeface="Times New Roman" panose="02020603050405020304" pitchFamily="18" charset="0"/>
              </a:rPr>
              <a:t>6.  Later, show target without mask</a:t>
            </a:r>
            <a:endParaRPr lang="en-US" altLang="en-US" sz="1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b="0">
                <a:latin typeface="Arial Narrow" panose="020B0606020202030204" pitchFamily="34" charset="0"/>
                <a:cs typeface="Times New Roman" panose="02020603050405020304" pitchFamily="18" charset="0"/>
              </a:rPr>
              <a:t> </a:t>
            </a:r>
            <a:endParaRPr lang="en-US" altLang="en-US" sz="1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0">
                <a:latin typeface="Arial Narrow" panose="020B0606020202030204" pitchFamily="34" charset="0"/>
                <a:cs typeface="Times New Roman" panose="02020603050405020304" pitchFamily="18" charset="0"/>
              </a:rPr>
              <a:t>7. </a:t>
            </a:r>
            <a:r>
              <a:rPr lang="en-US" altLang="en-US" sz="2400">
                <a:latin typeface="Arial Narrow" panose="020B0606020202030204" pitchFamily="34" charset="0"/>
                <a:cs typeface="Times New Roman" panose="02020603050405020304" pitchFamily="18" charset="0"/>
              </a:rPr>
              <a:t>Outcome measure:</a:t>
            </a:r>
            <a:r>
              <a:rPr lang="en-US" altLang="en-US" sz="2400" b="0">
                <a:latin typeface="Arial Narrow" panose="020B0606020202030204" pitchFamily="34" charset="0"/>
                <a:cs typeface="Times New Roman" panose="02020603050405020304" pitchFamily="18" charset="0"/>
              </a:rPr>
              <a:t>  GSR—a measure of anxiety.</a:t>
            </a:r>
            <a:endParaRPr lang="en-US" altLang="en-US" sz="1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b="0">
                <a:latin typeface="Arial Narrow" panose="020B0606020202030204" pitchFamily="34" charset="0"/>
                <a:cs typeface="Times New Roman" panose="02020603050405020304" pitchFamily="18" charset="0"/>
              </a:rPr>
              <a:t>					</a:t>
            </a:r>
            <a:endParaRPr lang="en-US" altLang="en-US" sz="1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0">
                <a:latin typeface="Arial Narrow" panose="020B0606020202030204" pitchFamily="34" charset="0"/>
                <a:cs typeface="Times New Roman" panose="02020603050405020304" pitchFamily="18" charset="0"/>
              </a:rPr>
              <a:t>8.  All subjects exposed to photos of snakes, spiders, </a:t>
            </a:r>
            <a:endParaRPr lang="en-US" altLang="en-US" sz="1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0">
                <a:latin typeface="Arial Narrow" panose="020B0606020202030204" pitchFamily="34" charset="0"/>
                <a:cs typeface="Times New Roman" panose="02020603050405020304" pitchFamily="18" charset="0"/>
              </a:rPr>
              <a:t>flowers, mushrooms in masked and, later, un-masked condition.</a:t>
            </a:r>
            <a:r>
              <a:rPr lang="en-US" altLang="en-US" sz="1100" b="0">
                <a:latin typeface="Times New Roman" panose="02020603050405020304" pitchFamily="18" charset="0"/>
              </a:rPr>
              <a:t> </a:t>
            </a:r>
            <a:endParaRPr lang="en-US" altLang="en-US" sz="2400" b="0">
              <a:latin typeface="Times New Roman" panose="02020603050405020304" pitchFamily="18" charset="0"/>
            </a:endParaRP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990600" y="228600"/>
            <a:ext cx="815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0">
                <a:latin typeface="Arial Narrow" panose="020B0606020202030204" pitchFamily="34" charset="0"/>
              </a:rPr>
              <a:t>Automatic Processing of Fearful Stimuli</a:t>
            </a:r>
            <a:r>
              <a:rPr lang="en-US" altLang="en-US" sz="2600" b="0">
                <a:latin typeface="Arial Narrow" panose="020B0606020202030204" pitchFamily="34" charset="0"/>
              </a:rPr>
              <a:t> </a:t>
            </a:r>
            <a:r>
              <a:rPr lang="en-US" altLang="en-US" sz="2400" b="0">
                <a:latin typeface="Arial Narrow" panose="020B0606020202030204" pitchFamily="34" charset="0"/>
              </a:rPr>
              <a:t>(Ohman &amp; Soares, 1994)</a:t>
            </a:r>
          </a:p>
        </p:txBody>
      </p:sp>
      <p:pic>
        <p:nvPicPr>
          <p:cNvPr id="2355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100" y="2616200"/>
            <a:ext cx="13779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800600"/>
            <a:ext cx="129540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863" y="3697288"/>
            <a:ext cx="1479550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559" name="Straight Arrow Connector 2"/>
          <p:cNvCxnSpPr>
            <a:cxnSpLocks noChangeShapeType="1"/>
          </p:cNvCxnSpPr>
          <p:nvPr/>
        </p:nvCxnSpPr>
        <p:spPr bwMode="auto">
          <a:xfrm flipV="1">
            <a:off x="6400800" y="3124200"/>
            <a:ext cx="762000" cy="3048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560" name="Straight Arrow Connector 4"/>
          <p:cNvCxnSpPr>
            <a:cxnSpLocks noChangeShapeType="1"/>
          </p:cNvCxnSpPr>
          <p:nvPr/>
        </p:nvCxnSpPr>
        <p:spPr bwMode="auto">
          <a:xfrm>
            <a:off x="5715000" y="3962400"/>
            <a:ext cx="1371600" cy="152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BD13B-EF0A-4D5F-9367-20A62F3510C4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5638800"/>
            <a:ext cx="5592763" cy="1143000"/>
          </a:xfrm>
        </p:spPr>
        <p:txBody>
          <a:bodyPr/>
          <a:lstStyle/>
          <a:p>
            <a:pPr eaLnBrk="1" hangingPunct="1"/>
            <a:r>
              <a:rPr lang="en-US" altLang="en-US" sz="2400" b="1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Note</a:t>
            </a:r>
            <a:r>
              <a:rPr lang="en-US" altLang="en-US" sz="240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:  Response is to the brief subliminal stims, not to the masks that follows them.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766763" y="1271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graphicFrame>
        <p:nvGraphicFramePr>
          <p:cNvPr id="2458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8453483"/>
              </p:ext>
            </p:extLst>
          </p:nvPr>
        </p:nvGraphicFramePr>
        <p:xfrm>
          <a:off x="1108075" y="1524000"/>
          <a:ext cx="7610475" cy="431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0" name="Chart" r:id="rId3" imgW="7604783" imgH="4312872" progId="MSGraph.Chart.8">
                  <p:embed/>
                </p:oleObj>
              </mc:Choice>
              <mc:Fallback>
                <p:oleObj name="Chart" r:id="rId3" imgW="7604783" imgH="4312872" progId="MSGraph.Char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8075" y="1524000"/>
                        <a:ext cx="7610475" cy="431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1" name="TextBox 1"/>
          <p:cNvSpPr txBox="1">
            <a:spLocks noChangeArrowheads="1"/>
          </p:cNvSpPr>
          <p:nvPr/>
        </p:nvSpPr>
        <p:spPr bwMode="auto">
          <a:xfrm>
            <a:off x="7010400" y="2286000"/>
            <a:ext cx="205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00B050"/>
                </a:solidFill>
                <a:latin typeface="Arial Narrow" panose="020B0606020202030204" pitchFamily="34" charset="0"/>
              </a:rPr>
              <a:t>Masked Stims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82675" y="269875"/>
            <a:ext cx="81835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500" b="0" kern="0" dirty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Automatic Processing of Fearful Stimuli:</a:t>
            </a:r>
            <a:br>
              <a:rPr lang="en-US" altLang="en-US" sz="3500" b="0" kern="0" dirty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en-US" altLang="en-US" sz="3500" b="0" kern="0" dirty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Results of Masked Stimuli Only</a:t>
            </a:r>
            <a:endParaRPr lang="en-US" altLang="en-US" b="0" kern="0" dirty="0">
              <a:solidFill>
                <a:srgbClr val="0070C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A45292-0E6A-47D6-A523-BFCA14C62B5C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A45292-0E6A-47D6-A523-BFCA14C62B5C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676400" y="1066800"/>
            <a:ext cx="6477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solidFill>
                  <a:srgbClr val="0070C0"/>
                </a:solidFill>
                <a:latin typeface="Arial Narrow" panose="020B0606020202030204" pitchFamily="34" charset="0"/>
              </a:rPr>
              <a:t>Break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269" y="2339020"/>
            <a:ext cx="4515262" cy="390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004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533400"/>
            <a:ext cx="777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dirty="0">
                <a:solidFill>
                  <a:srgbClr val="0070C0"/>
                </a:solidFill>
                <a:latin typeface="Arial Narrow" panose="020B0606020202030204" pitchFamily="34" charset="0"/>
              </a:rPr>
              <a:t>Warburton, Williams, and Cairns showed that subjects required another person to consume more hot sauce if the subjects: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2590800"/>
            <a:ext cx="723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latin typeface="Arial Narrow" panose="020B0606020202030204" pitchFamily="34" charset="0"/>
              </a:rPr>
              <a:t>___ A. Had been deprived of food and water</a:t>
            </a:r>
          </a:p>
          <a:p>
            <a:r>
              <a:rPr lang="en-US" b="0" dirty="0">
                <a:latin typeface="Arial Narrow" panose="020B0606020202030204" pitchFamily="34" charset="0"/>
              </a:rPr>
              <a:t>___ B. Had been poked with a needle by an unskilled nurse</a:t>
            </a:r>
          </a:p>
          <a:p>
            <a:r>
              <a:rPr lang="en-US" b="0" dirty="0">
                <a:latin typeface="Arial Narrow" panose="020B0606020202030204" pitchFamily="34" charset="0"/>
              </a:rPr>
              <a:t>___ C. Had been socially rejected in a ball-toss game</a:t>
            </a:r>
          </a:p>
          <a:p>
            <a:r>
              <a:rPr lang="en-US" b="0" dirty="0">
                <a:latin typeface="Arial Narrow" panose="020B0606020202030204" pitchFamily="34" charset="0"/>
              </a:rPr>
              <a:t>___ D. Failed in public task</a:t>
            </a:r>
          </a:p>
          <a:p>
            <a:r>
              <a:rPr lang="en-US" b="0" dirty="0">
                <a:latin typeface="Arial Narrow" panose="020B0606020202030204" pitchFamily="34" charset="0"/>
              </a:rPr>
              <a:t>___ E. None of the above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BD13B-EF0A-4D5F-9367-20A62F3510C4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pic>
        <p:nvPicPr>
          <p:cNvPr id="3" name="slide3">
            <a:hlinkClick r:id="" action="ppaction://media"/>
            <a:extLst>
              <a:ext uri="{FF2B5EF4-FFF2-40B4-BE49-F238E27FC236}">
                <a16:creationId xmlns:a16="http://schemas.microsoft.com/office/drawing/2014/main" id="{E82327D3-98DF-47BD-BF50-D287DF8522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0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 Narrow" panose="020B0606020202030204" pitchFamily="34" charset="0"/>
              </a:rPr>
              <a:t>Stigma:  Where fear, anger, </a:t>
            </a:r>
            <a:r>
              <a:rPr lang="en-US" altLang="en-US">
                <a:latin typeface="Arial Narrow" panose="020B0606020202030204" pitchFamily="34" charset="0"/>
              </a:rPr>
              <a:t>and caring intersect.</a:t>
            </a:r>
            <a:endParaRPr lang="en-US" altLang="en-US" dirty="0">
              <a:latin typeface="Arial Narrow" panose="020B0606020202030204" pitchFamily="34" charset="0"/>
            </a:endParaRPr>
          </a:p>
        </p:txBody>
      </p:sp>
      <p:sp>
        <p:nvSpPr>
          <p:cNvPr id="27651" name="Text Box 6"/>
          <p:cNvSpPr txBox="1">
            <a:spLocks noChangeArrowheads="1"/>
          </p:cNvSpPr>
          <p:nvPr/>
        </p:nvSpPr>
        <p:spPr bwMode="auto">
          <a:xfrm>
            <a:off x="1219200" y="1811338"/>
            <a:ext cx="5105400" cy="1084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>
                <a:latin typeface="Arial Narrow" panose="020B0606020202030204" pitchFamily="34" charset="0"/>
              </a:rPr>
              <a:t>Stigma</a:t>
            </a:r>
            <a:r>
              <a:rPr lang="en-US" altLang="en-US" sz="2600" b="0">
                <a:latin typeface="Arial Narrow" panose="020B0606020202030204" pitchFamily="34" charset="0"/>
              </a:rPr>
              <a:t>—from “Stigmata”, a mark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>
                <a:latin typeface="Arial Narrow" panose="020B0606020202030204" pitchFamily="34" charset="0"/>
              </a:rPr>
              <a:t>Who are the stigmatized?</a:t>
            </a:r>
            <a:r>
              <a:rPr lang="en-US" altLang="en-US" sz="2600" b="0"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195591" name="Text Box 7"/>
          <p:cNvSpPr txBox="1">
            <a:spLocks noChangeArrowheads="1"/>
          </p:cNvSpPr>
          <p:nvPr/>
        </p:nvSpPr>
        <p:spPr bwMode="auto">
          <a:xfrm>
            <a:off x="1219200" y="3124200"/>
            <a:ext cx="739140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b="0">
                <a:latin typeface="Arial Narrow" panose="020B0606020202030204" pitchFamily="34" charset="0"/>
              </a:rPr>
              <a:t>Those who violate social norms: Old, infirm, disfigured, disabled, social outcast, criminal, “the other” </a:t>
            </a:r>
          </a:p>
        </p:txBody>
      </p:sp>
      <p:sp>
        <p:nvSpPr>
          <p:cNvPr id="27653" name="Text Box 8"/>
          <p:cNvSpPr txBox="1">
            <a:spLocks noChangeArrowheads="1"/>
          </p:cNvSpPr>
          <p:nvPr/>
        </p:nvSpPr>
        <p:spPr bwMode="auto">
          <a:xfrm>
            <a:off x="1219200" y="4387850"/>
            <a:ext cx="7391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>
                <a:latin typeface="Arial Narrow" panose="020B0606020202030204" pitchFamily="34" charset="0"/>
              </a:rPr>
              <a:t>Reactions to the stigmatized?</a:t>
            </a:r>
          </a:p>
        </p:txBody>
      </p:sp>
      <p:sp>
        <p:nvSpPr>
          <p:cNvPr id="195593" name="Text Box 9"/>
          <p:cNvSpPr txBox="1">
            <a:spLocks noChangeArrowheads="1"/>
          </p:cNvSpPr>
          <p:nvPr/>
        </p:nvSpPr>
        <p:spPr bwMode="auto">
          <a:xfrm>
            <a:off x="1219200" y="5057775"/>
            <a:ext cx="7391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b="0">
                <a:latin typeface="Arial Narrow" panose="020B0606020202030204" pitchFamily="34" charset="0"/>
              </a:rPr>
              <a:t>Fear, anger, fascination, disgust, interest, anxiety, derision</a:t>
            </a:r>
          </a:p>
        </p:txBody>
      </p:sp>
      <p:pic>
        <p:nvPicPr>
          <p:cNvPr id="2765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675" y="1136650"/>
            <a:ext cx="28289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A45292-0E6A-47D6-A523-BFCA14C62B5C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91" grpId="0" build="p" autoUpdateAnimBg="0"/>
      <p:bldP spid="195593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Arial Narrow" panose="020B0606020202030204" pitchFamily="34" charset="0"/>
              </a:rPr>
              <a:t>Why the Strong Reactions to the Stigmatized?</a:t>
            </a:r>
          </a:p>
        </p:txBody>
      </p:sp>
      <p:sp>
        <p:nvSpPr>
          <p:cNvPr id="196611" name="Text Box 3"/>
          <p:cNvSpPr txBox="1">
            <a:spLocks noChangeArrowheads="1"/>
          </p:cNvSpPr>
          <p:nvPr/>
        </p:nvSpPr>
        <p:spPr bwMode="auto">
          <a:xfrm>
            <a:off x="1371600" y="2438400"/>
            <a:ext cx="71628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>
                <a:latin typeface="Arial Narrow" panose="020B0606020202030204" pitchFamily="34" charset="0"/>
              </a:rPr>
              <a:t>Learned </a:t>
            </a:r>
            <a:r>
              <a:rPr lang="en-US" altLang="en-US" sz="2600" b="0">
                <a:latin typeface="Arial Narrow" panose="020B0606020202030204" pitchFamily="34" charset="0"/>
              </a:rPr>
              <a:t>: e.g.,  parents to young</a:t>
            </a:r>
          </a:p>
        </p:txBody>
      </p:sp>
      <p:sp>
        <p:nvSpPr>
          <p:cNvPr id="196612" name="Text Box 4"/>
          <p:cNvSpPr txBox="1">
            <a:spLocks noChangeArrowheads="1"/>
          </p:cNvSpPr>
          <p:nvPr/>
        </p:nvSpPr>
        <p:spPr bwMode="auto">
          <a:xfrm>
            <a:off x="1371600" y="3197225"/>
            <a:ext cx="7162800" cy="167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>
                <a:latin typeface="Arial Narrow" panose="020B0606020202030204" pitchFamily="34" charset="0"/>
              </a:rPr>
              <a:t>Inborn </a:t>
            </a:r>
            <a:r>
              <a:rPr lang="en-US" altLang="en-US" sz="2600" b="0">
                <a:latin typeface="Arial Narrow" panose="020B0606020202030204" pitchFamily="34" charset="0"/>
              </a:rPr>
              <a:t>: Part of evolutionary make-up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b="0">
                <a:latin typeface="Arial Narrow" panose="020B0606020202030204" pitchFamily="34" charset="0"/>
              </a:rPr>
              <a:t>	a.  Strong attack weak in hierarchical species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b="0">
                <a:latin typeface="Arial Narrow" panose="020B0606020202030204" pitchFamily="34" charset="0"/>
              </a:rPr>
              <a:t>	b.  Immediate fear and loathing to dead animals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A45292-0E6A-47D6-A523-BFCA14C62B5C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1" grpId="0"/>
      <p:bldP spid="1966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latin typeface="Arial Narrow" panose="020B0606020202030204" pitchFamily="34" charset="0"/>
              </a:rPr>
              <a:t>Reactions of Chimps to the Dead and Disabled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1066800" y="1752600"/>
            <a:ext cx="7772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b="0">
                <a:latin typeface="Arial Narrow" panose="020B0606020202030204" pitchFamily="34" charset="0"/>
              </a:rPr>
              <a:t>Reactions to anesthetized chimps (Hebb &amp; Thompson, 1954)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1066800" y="2743200"/>
            <a:ext cx="7772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b="0">
                <a:latin typeface="Arial Narrow" panose="020B0606020202030204" pitchFamily="34" charset="0"/>
              </a:rPr>
              <a:t>Reactions to paralyzed chimps (Goodall, 1971)</a:t>
            </a: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1066800" y="3657600"/>
            <a:ext cx="59436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b="0">
                <a:latin typeface="Arial Narrow" panose="020B0606020202030204" pitchFamily="34" charset="0"/>
              </a:rPr>
              <a:t>Emotional reactions?</a:t>
            </a:r>
          </a:p>
        </p:txBody>
      </p:sp>
      <p:sp>
        <p:nvSpPr>
          <p:cNvPr id="197640" name="Text Box 8"/>
          <p:cNvSpPr txBox="1">
            <a:spLocks noChangeArrowheads="1"/>
          </p:cNvSpPr>
          <p:nvPr/>
        </p:nvSpPr>
        <p:spPr bwMode="auto">
          <a:xfrm>
            <a:off x="1143000" y="4540250"/>
            <a:ext cx="80010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b="0">
                <a:latin typeface="Arial Narrow" panose="020B0606020202030204" pitchFamily="34" charset="0"/>
              </a:rPr>
              <a:t>Fear, anger, disgust, distain 	</a:t>
            </a:r>
          </a:p>
        </p:txBody>
      </p:sp>
      <p:pic>
        <p:nvPicPr>
          <p:cNvPr id="2970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657600"/>
            <a:ext cx="24384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A45292-0E6A-47D6-A523-BFCA14C62B5C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40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500">
                <a:latin typeface="Arial Narrow" panose="020B0606020202030204" pitchFamily="34" charset="0"/>
              </a:rPr>
              <a:t>Are responses to stigma always negative?</a:t>
            </a:r>
          </a:p>
        </p:txBody>
      </p:sp>
      <p:sp>
        <p:nvSpPr>
          <p:cNvPr id="235523" name="Text Box 3"/>
          <p:cNvSpPr txBox="1">
            <a:spLocks noChangeArrowheads="1"/>
          </p:cNvSpPr>
          <p:nvPr/>
        </p:nvSpPr>
        <p:spPr bwMode="auto">
          <a:xfrm>
            <a:off x="1173163" y="1143000"/>
            <a:ext cx="7315200" cy="505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>
                <a:latin typeface="Arial Narrow" panose="020B0606020202030204" pitchFamily="34" charset="0"/>
              </a:rPr>
              <a:t>Compassion:</a:t>
            </a:r>
            <a:r>
              <a:rPr lang="en-US" altLang="en-US" sz="2600" b="0">
                <a:latin typeface="Arial Narrow" panose="020B0606020202030204" pitchFamily="34" charset="0"/>
              </a:rPr>
              <a:t> Some chimps adopted the polio victims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>
                <a:latin typeface="Arial Narrow" panose="020B0606020202030204" pitchFamily="34" charset="0"/>
              </a:rPr>
              <a:t>Fascination:</a:t>
            </a:r>
            <a:r>
              <a:rPr lang="en-US" altLang="en-US" sz="2600" b="0">
                <a:latin typeface="Arial Narrow" panose="020B0606020202030204" pitchFamily="34" charset="0"/>
              </a:rPr>
              <a:t>  Curious about people, who violate norms.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b="0">
                <a:latin typeface="Arial Narrow" panose="020B0606020202030204" pitchFamily="34" charset="0"/>
              </a:rPr>
              <a:t>	a.  “Freak shows”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b="0">
                <a:latin typeface="Arial Narrow" panose="020B0606020202030204" pitchFamily="34" charset="0"/>
              </a:rPr>
              <a:t>	b.  Tourists to East Village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>
                <a:latin typeface="Arial Narrow" panose="020B0606020202030204" pitchFamily="34" charset="0"/>
              </a:rPr>
              <a:t>Admiration: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b="0">
                <a:latin typeface="Arial Narrow" panose="020B0606020202030204" pitchFamily="34" charset="0"/>
              </a:rPr>
              <a:t>	a.  Glamour of the rebel, bad boy/girl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b="0">
                <a:latin typeface="Arial Narrow" panose="020B0606020202030204" pitchFamily="34" charset="0"/>
              </a:rPr>
              <a:t>	b.  Respect for courage—Helen Keller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>
                <a:latin typeface="Arial Narrow" panose="020B0606020202030204" pitchFamily="34" charset="0"/>
              </a:rPr>
              <a:t>Ambivalence</a:t>
            </a:r>
            <a:r>
              <a:rPr lang="en-US" altLang="en-US" sz="2600" b="0">
                <a:latin typeface="Arial Narrow" panose="020B0606020202030204" pitchFamily="34" charset="0"/>
              </a:rPr>
              <a:t>:  Emotions that go strongly in two directions 	at once—uncomfortable and powerful. 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3072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2286000"/>
            <a:ext cx="30003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A45292-0E6A-47D6-A523-BFCA14C62B5C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2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800">
                <a:latin typeface="Arial Narrow" panose="020B0606020202030204" pitchFamily="34" charset="0"/>
              </a:rPr>
              <a:t>Stigmatized:  Hyper-visible and invisible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909638" y="1114425"/>
            <a:ext cx="8229600" cy="163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>
                <a:latin typeface="Arial Narrow" panose="020B0606020202030204" pitchFamily="34" charset="0"/>
              </a:rPr>
              <a:t>Hyper-visible:</a:t>
            </a:r>
            <a:r>
              <a:rPr lang="en-US" altLang="en-US" sz="2600" b="0">
                <a:latin typeface="Arial Narrow" panose="020B0606020202030204" pitchFamily="34" charset="0"/>
              </a:rPr>
              <a:t>  Staring at the handicapped (Langer, et al. 1976)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200" b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>
                <a:latin typeface="Arial Narrow" panose="020B0606020202030204" pitchFamily="34" charset="0"/>
              </a:rPr>
              <a:t>Invisibility and being stigmatized?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200">
              <a:latin typeface="Arial Narrow" panose="020B0606020202030204" pitchFamily="34" charset="0"/>
            </a:endParaRPr>
          </a:p>
        </p:txBody>
      </p:sp>
      <p:sp>
        <p:nvSpPr>
          <p:cNvPr id="236548" name="Text Box 4"/>
          <p:cNvSpPr txBox="1">
            <a:spLocks noChangeArrowheads="1"/>
          </p:cNvSpPr>
          <p:nvPr/>
        </p:nvSpPr>
        <p:spPr bwMode="auto">
          <a:xfrm>
            <a:off x="914400" y="3505200"/>
            <a:ext cx="7772400" cy="304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 Narrow" panose="020B0606020202030204" pitchFamily="34" charset="0"/>
              </a:rPr>
              <a:t>Invisibility:</a:t>
            </a:r>
            <a:r>
              <a:rPr lang="en-US" altLang="en-US" sz="2400" b="0">
                <a:latin typeface="Arial Narrow" panose="020B0606020202030204" pitchFamily="34" charset="0"/>
              </a:rPr>
              <a:t>  People try to not see the stigmatized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0" i="1">
                <a:latin typeface="Arial Narrow" panose="020B0606020202030204" pitchFamily="34" charset="0"/>
              </a:rPr>
              <a:t>I am invisible, understand, simply because people refuse to see me.  … it is as though I have been surrounded by mirrors of hard, distorting glass.  [People see] only my surroundings, themselves, or figments of their imagination—indeed, everything and anything except me.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b="0" i="1"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0" i="1">
                <a:latin typeface="Arial Narrow" panose="020B0606020202030204" pitchFamily="34" charset="0"/>
              </a:rPr>
              <a:t>   </a:t>
            </a:r>
            <a:r>
              <a:rPr lang="en-US" altLang="en-US" sz="2400" b="0">
                <a:latin typeface="Arial Narrow" panose="020B0606020202030204" pitchFamily="34" charset="0"/>
              </a:rPr>
              <a:t>Ralph Ellison, </a:t>
            </a:r>
            <a:r>
              <a:rPr lang="en-US" altLang="en-US" sz="2400" b="0" u="sng">
                <a:latin typeface="Arial Narrow" panose="020B0606020202030204" pitchFamily="34" charset="0"/>
              </a:rPr>
              <a:t>Invisible Man</a:t>
            </a:r>
            <a:endParaRPr lang="en-US" altLang="en-US" sz="2400">
              <a:latin typeface="Arial Narrow" panose="020B0606020202030204" pitchFamily="34" charset="0"/>
            </a:endParaRPr>
          </a:p>
        </p:txBody>
      </p:sp>
      <p:pic>
        <p:nvPicPr>
          <p:cNvPr id="3174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0" y="1936750"/>
            <a:ext cx="30289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A45292-0E6A-47D6-A523-BFCA14C62B5C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4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Object 2"/>
          <p:cNvGraphicFramePr>
            <a:graphicFrameLocks noChangeAspect="1"/>
          </p:cNvGraphicFramePr>
          <p:nvPr/>
        </p:nvGraphicFramePr>
        <p:xfrm>
          <a:off x="381000" y="1371600"/>
          <a:ext cx="8763000" cy="410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7" name="Image" r:id="rId3" imgW="2246761" imgH="780488" progId="Photoshop.Image.4">
                  <p:embed/>
                </p:oleObj>
              </mc:Choice>
              <mc:Fallback>
                <p:oleObj name="Image" r:id="rId3" imgW="2246761" imgH="780488" progId="Photoshop.Image.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371600"/>
                        <a:ext cx="8763000" cy="410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BD13B-EF0A-4D5F-9367-20A62F3510C4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533400"/>
            <a:ext cx="777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dirty="0">
                <a:solidFill>
                  <a:srgbClr val="0070C0"/>
                </a:solidFill>
                <a:latin typeface="Arial Narrow" panose="020B0606020202030204" pitchFamily="34" charset="0"/>
              </a:rPr>
              <a:t>Warburton, Williams, and Cairns showed that subjects required another person to consume more hot sauce if the subjects: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2590800"/>
            <a:ext cx="723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latin typeface="Arial Narrow" panose="020B0606020202030204" pitchFamily="34" charset="0"/>
              </a:rPr>
              <a:t>___ A. Had been deprived of food and water</a:t>
            </a:r>
          </a:p>
          <a:p>
            <a:r>
              <a:rPr lang="en-US" b="0" dirty="0">
                <a:latin typeface="Arial Narrow" panose="020B0606020202030204" pitchFamily="34" charset="0"/>
              </a:rPr>
              <a:t>___ B. Had been poked with a needle by an unskilled nurse</a:t>
            </a:r>
          </a:p>
          <a:p>
            <a:r>
              <a:rPr lang="en-US" b="0" dirty="0">
                <a:latin typeface="Arial Narrow" panose="020B0606020202030204" pitchFamily="34" charset="0"/>
              </a:rPr>
              <a:t>___ C. Had been socially rejected in a ball-toss game</a:t>
            </a:r>
          </a:p>
          <a:p>
            <a:r>
              <a:rPr lang="en-US" b="0" dirty="0">
                <a:latin typeface="Arial Narrow" panose="020B0606020202030204" pitchFamily="34" charset="0"/>
              </a:rPr>
              <a:t>___ D. Failed in public task</a:t>
            </a:r>
          </a:p>
          <a:p>
            <a:r>
              <a:rPr lang="en-US" b="0" dirty="0">
                <a:latin typeface="Arial Narrow" panose="020B0606020202030204" pitchFamily="34" charset="0"/>
              </a:rPr>
              <a:t>___ E. None of the above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3000" y="3329463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 Narrow" panose="020B0606020202030204" pitchFamily="34" charset="0"/>
              </a:rPr>
              <a:t>X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BD13B-EF0A-4D5F-9367-20A62F3510C4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pic>
        <p:nvPicPr>
          <p:cNvPr id="6" name="slide4">
            <a:hlinkClick r:id="" action="ppaction://media"/>
            <a:extLst>
              <a:ext uri="{FF2B5EF4-FFF2-40B4-BE49-F238E27FC236}">
                <a16:creationId xmlns:a16="http://schemas.microsoft.com/office/drawing/2014/main" id="{2094A228-710E-456A-9D46-923048D2DE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4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533400"/>
            <a:ext cx="777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dirty="0">
                <a:solidFill>
                  <a:srgbClr val="0070C0"/>
                </a:solidFill>
                <a:latin typeface="Arial Narrow" panose="020B0606020202030204" pitchFamily="34" charset="0"/>
              </a:rPr>
              <a:t>Which emotion can sometimes be good for relationships: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2590800"/>
            <a:ext cx="723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latin typeface="Arial Narrow" panose="020B0606020202030204" pitchFamily="34" charset="0"/>
              </a:rPr>
              <a:t>___ A. Anger</a:t>
            </a:r>
          </a:p>
          <a:p>
            <a:r>
              <a:rPr lang="en-US" b="0" dirty="0">
                <a:latin typeface="Arial Narrow" panose="020B0606020202030204" pitchFamily="34" charset="0"/>
              </a:rPr>
              <a:t>___ B. Contempt</a:t>
            </a:r>
          </a:p>
          <a:p>
            <a:r>
              <a:rPr lang="en-US" b="0" dirty="0">
                <a:latin typeface="Arial Narrow" panose="020B0606020202030204" pitchFamily="34" charset="0"/>
              </a:rPr>
              <a:t>___ C. Withdrawal</a:t>
            </a:r>
          </a:p>
          <a:p>
            <a:r>
              <a:rPr lang="en-US" b="0" dirty="0">
                <a:latin typeface="Arial Narrow" panose="020B0606020202030204" pitchFamily="34" charset="0"/>
              </a:rPr>
              <a:t>___ D. Whining</a:t>
            </a:r>
          </a:p>
          <a:p>
            <a:r>
              <a:rPr lang="en-US" b="0" dirty="0">
                <a:latin typeface="Arial Narrow" panose="020B0606020202030204" pitchFamily="34" charset="0"/>
              </a:rPr>
              <a:t>___ E. None of the above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BD13B-EF0A-4D5F-9367-20A62F3510C4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pic>
        <p:nvPicPr>
          <p:cNvPr id="3" name="slide5">
            <a:hlinkClick r:id="" action="ppaction://media"/>
            <a:extLst>
              <a:ext uri="{FF2B5EF4-FFF2-40B4-BE49-F238E27FC236}">
                <a16:creationId xmlns:a16="http://schemas.microsoft.com/office/drawing/2014/main" id="{7918DF46-8420-4227-853B-7697FF8616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40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533400"/>
            <a:ext cx="777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dirty="0">
                <a:solidFill>
                  <a:srgbClr val="0070C0"/>
                </a:solidFill>
                <a:latin typeface="Arial Narrow" panose="020B0606020202030204" pitchFamily="34" charset="0"/>
              </a:rPr>
              <a:t>Which emotion can sometimes be good for relationships: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2590800"/>
            <a:ext cx="723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latin typeface="Arial Narrow" panose="020B0606020202030204" pitchFamily="34" charset="0"/>
              </a:rPr>
              <a:t>___ A. Anger</a:t>
            </a:r>
          </a:p>
          <a:p>
            <a:r>
              <a:rPr lang="en-US" b="0" dirty="0">
                <a:latin typeface="Arial Narrow" panose="020B0606020202030204" pitchFamily="34" charset="0"/>
              </a:rPr>
              <a:t>___ B. Contempt</a:t>
            </a:r>
          </a:p>
          <a:p>
            <a:r>
              <a:rPr lang="en-US" b="0" dirty="0">
                <a:latin typeface="Arial Narrow" panose="020B0606020202030204" pitchFamily="34" charset="0"/>
              </a:rPr>
              <a:t>___ C. Withdrawal</a:t>
            </a:r>
          </a:p>
          <a:p>
            <a:r>
              <a:rPr lang="en-US" b="0" dirty="0">
                <a:latin typeface="Arial Narrow" panose="020B0606020202030204" pitchFamily="34" charset="0"/>
              </a:rPr>
              <a:t>___ D. Whining</a:t>
            </a:r>
          </a:p>
          <a:p>
            <a:r>
              <a:rPr lang="en-US" b="0" dirty="0">
                <a:latin typeface="Arial Narrow" panose="020B0606020202030204" pitchFamily="34" charset="0"/>
              </a:rPr>
              <a:t>___ E. None of the above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BD13B-EF0A-4D5F-9367-20A62F3510C4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6" name="TextBox 5"/>
          <p:cNvSpPr txBox="1"/>
          <p:nvPr/>
        </p:nvSpPr>
        <p:spPr>
          <a:xfrm>
            <a:off x="1143000" y="25146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 Narrow" panose="020B0606020202030204" pitchFamily="34" charset="0"/>
              </a:rPr>
              <a:t>X</a:t>
            </a:r>
          </a:p>
        </p:txBody>
      </p:sp>
      <p:pic>
        <p:nvPicPr>
          <p:cNvPr id="3" name="slide6">
            <a:hlinkClick r:id="" action="ppaction://media"/>
            <a:extLst>
              <a:ext uri="{FF2B5EF4-FFF2-40B4-BE49-F238E27FC236}">
                <a16:creationId xmlns:a16="http://schemas.microsoft.com/office/drawing/2014/main" id="{E44A3A26-0639-461E-8C73-1E8227AD50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47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latin typeface="Arial Narrow" panose="020B0606020202030204" pitchFamily="34" charset="0"/>
              </a:rPr>
              <a:t>Fear and Anxiety </a:t>
            </a:r>
            <a:r>
              <a:rPr lang="en-US" altLang="en-US" sz="3400">
                <a:latin typeface="Arial Narrow" panose="020B0606020202030204" pitchFamily="34" charset="0"/>
              </a:rPr>
              <a:t>(</a:t>
            </a:r>
            <a:r>
              <a:rPr lang="en-US" altLang="en-US" sz="3400">
                <a:latin typeface="Arial Narrow" panose="020B0606020202030204" pitchFamily="34" charset="0"/>
                <a:cs typeface="Times New Roman" panose="02020603050405020304" pitchFamily="18" charset="0"/>
              </a:rPr>
              <a:t>Öhman Chapter)</a:t>
            </a:r>
            <a:endParaRPr lang="en-US" altLang="en-US" sz="3400">
              <a:latin typeface="Arial Narrow" panose="020B0606020202030204" pitchFamily="34" charset="0"/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219200" y="1905000"/>
            <a:ext cx="495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219200" y="990600"/>
            <a:ext cx="2895600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500" dirty="0">
                <a:latin typeface="Arial Narrow" panose="020B0606020202030204" pitchFamily="34" charset="0"/>
              </a:rPr>
              <a:t>Fear    </a:t>
            </a:r>
            <a:r>
              <a:rPr lang="en-US" altLang="en-US" sz="2500" b="0" u="sng" dirty="0">
                <a:latin typeface="Arial Narrow" panose="020B0606020202030204" pitchFamily="34" charset="0"/>
              </a:rPr>
              <a:t>Thoughts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500" b="0" dirty="0">
                <a:latin typeface="Arial Narrow" panose="020B0606020202030204" pitchFamily="34" charset="0"/>
              </a:rPr>
              <a:t>	</a:t>
            </a:r>
            <a:r>
              <a:rPr lang="en-US" altLang="en-US" sz="2500" b="0" u="sng" dirty="0">
                <a:latin typeface="Arial Narrow" panose="020B0606020202030204" pitchFamily="34" charset="0"/>
              </a:rPr>
              <a:t>Physiology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500" b="0" dirty="0">
                <a:latin typeface="Arial Narrow" panose="020B0606020202030204" pitchFamily="34" charset="0"/>
              </a:rPr>
              <a:t>	</a:t>
            </a:r>
            <a:r>
              <a:rPr lang="en-US" altLang="en-US" sz="2500" b="0" u="sng" dirty="0">
                <a:latin typeface="Arial Narrow" panose="020B0606020202030204" pitchFamily="34" charset="0"/>
              </a:rPr>
              <a:t>Behavior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500" b="0" dirty="0">
                <a:latin typeface="Arial Narrow" panose="020B0606020202030204" pitchFamily="34" charset="0"/>
              </a:rPr>
              <a:t>	</a:t>
            </a:r>
            <a:r>
              <a:rPr lang="en-US" altLang="en-US" sz="2500" b="0" u="sng" dirty="0">
                <a:latin typeface="Arial Narrow" panose="020B0606020202030204" pitchFamily="34" charset="0"/>
              </a:rPr>
              <a:t>Timing</a:t>
            </a:r>
            <a:r>
              <a:rPr lang="en-US" altLang="en-US" sz="2500" b="0" dirty="0"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1066800" y="3565525"/>
            <a:ext cx="2895600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500">
                <a:latin typeface="Arial Narrow" panose="020B0606020202030204" pitchFamily="34" charset="0"/>
              </a:rPr>
              <a:t>Anxiety   </a:t>
            </a:r>
            <a:r>
              <a:rPr lang="en-US" altLang="en-US" sz="2500" b="0" u="sng">
                <a:latin typeface="Arial Narrow" panose="020B0606020202030204" pitchFamily="34" charset="0"/>
              </a:rPr>
              <a:t>Thoughts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500" b="0">
                <a:latin typeface="Arial Narrow" panose="020B0606020202030204" pitchFamily="34" charset="0"/>
              </a:rPr>
              <a:t>	    </a:t>
            </a:r>
            <a:r>
              <a:rPr lang="en-US" altLang="en-US" sz="2500" b="0" u="sng">
                <a:latin typeface="Arial Narrow" panose="020B0606020202030204" pitchFamily="34" charset="0"/>
              </a:rPr>
              <a:t>Physiology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500" b="0">
                <a:latin typeface="Arial Narrow" panose="020B0606020202030204" pitchFamily="34" charset="0"/>
              </a:rPr>
              <a:t>	    </a:t>
            </a:r>
            <a:r>
              <a:rPr lang="en-US" altLang="en-US" sz="2500" b="0" u="sng">
                <a:latin typeface="Arial Narrow" panose="020B0606020202030204" pitchFamily="34" charset="0"/>
              </a:rPr>
              <a:t>Behavior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500" b="0">
                <a:latin typeface="Arial Narrow" panose="020B0606020202030204" pitchFamily="34" charset="0"/>
              </a:rPr>
              <a:t>                 </a:t>
            </a:r>
            <a:r>
              <a:rPr lang="en-US" altLang="en-US" sz="2500" b="0" u="sng">
                <a:latin typeface="Arial Narrow" panose="020B0606020202030204" pitchFamily="34" charset="0"/>
              </a:rPr>
              <a:t>Timing</a:t>
            </a:r>
          </a:p>
        </p:txBody>
      </p:sp>
      <p:grpSp>
        <p:nvGrpSpPr>
          <p:cNvPr id="190479" name="Group 15"/>
          <p:cNvGrpSpPr>
            <a:grpSpLocks/>
          </p:cNvGrpSpPr>
          <p:nvPr/>
        </p:nvGrpSpPr>
        <p:grpSpPr bwMode="auto">
          <a:xfrm>
            <a:off x="4114800" y="1066800"/>
            <a:ext cx="4724400" cy="2057400"/>
            <a:chOff x="2592" y="624"/>
            <a:chExt cx="2976" cy="1296"/>
          </a:xfrm>
        </p:grpSpPr>
        <p:sp>
          <p:nvSpPr>
            <p:cNvPr id="7181" name="Text Box 6"/>
            <p:cNvSpPr txBox="1">
              <a:spLocks noChangeArrowheads="1"/>
            </p:cNvSpPr>
            <p:nvPr/>
          </p:nvSpPr>
          <p:spPr bwMode="auto">
            <a:xfrm>
              <a:off x="2592" y="624"/>
              <a:ext cx="2640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500" b="0" dirty="0">
                  <a:latin typeface="Arial Narrow" panose="020B0606020202030204" pitchFamily="34" charset="0"/>
                </a:rPr>
                <a:t>Something bad </a:t>
              </a:r>
              <a:r>
                <a:rPr lang="en-US" altLang="en-US" sz="2500" b="0" u="sng" dirty="0">
                  <a:latin typeface="Arial Narrow" panose="020B0606020202030204" pitchFamily="34" charset="0"/>
                </a:rPr>
                <a:t>now, very soon</a:t>
              </a:r>
            </a:p>
          </p:txBody>
        </p:sp>
        <p:sp>
          <p:nvSpPr>
            <p:cNvPr id="7182" name="Text Box 7"/>
            <p:cNvSpPr txBox="1">
              <a:spLocks noChangeArrowheads="1"/>
            </p:cNvSpPr>
            <p:nvPr/>
          </p:nvSpPr>
          <p:spPr bwMode="auto">
            <a:xfrm>
              <a:off x="2592" y="956"/>
              <a:ext cx="2976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500" b="0">
                  <a:latin typeface="Arial Narrow" panose="020B0606020202030204" pitchFamily="34" charset="0"/>
                </a:rPr>
                <a:t>Weak limbs, heart races, dry mouth </a:t>
              </a:r>
            </a:p>
          </p:txBody>
        </p:sp>
        <p:sp>
          <p:nvSpPr>
            <p:cNvPr id="7183" name="Text Box 8"/>
            <p:cNvSpPr txBox="1">
              <a:spLocks noChangeArrowheads="1"/>
            </p:cNvSpPr>
            <p:nvPr/>
          </p:nvSpPr>
          <p:spPr bwMode="auto">
            <a:xfrm>
              <a:off x="2592" y="1289"/>
              <a:ext cx="2304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500" b="0">
                  <a:latin typeface="Arial Narrow" panose="020B0606020202030204" pitchFamily="34" charset="0"/>
                </a:rPr>
                <a:t>Flee, desire to escape</a:t>
              </a:r>
            </a:p>
          </p:txBody>
        </p:sp>
        <p:sp>
          <p:nvSpPr>
            <p:cNvPr id="7184" name="Text Box 9"/>
            <p:cNvSpPr txBox="1">
              <a:spLocks noChangeArrowheads="1"/>
            </p:cNvSpPr>
            <p:nvPr/>
          </p:nvSpPr>
          <p:spPr bwMode="auto">
            <a:xfrm>
              <a:off x="2592" y="1622"/>
              <a:ext cx="2304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500" b="0">
                  <a:latin typeface="Arial Narrow" panose="020B0606020202030204" pitchFamily="34" charset="0"/>
                </a:rPr>
                <a:t>Occurs post-stimulus</a:t>
              </a:r>
            </a:p>
          </p:txBody>
        </p:sp>
      </p:grpSp>
      <p:sp>
        <p:nvSpPr>
          <p:cNvPr id="7175" name="Text Box 10"/>
          <p:cNvSpPr txBox="1">
            <a:spLocks noChangeArrowheads="1"/>
          </p:cNvSpPr>
          <p:nvPr/>
        </p:nvSpPr>
        <p:spPr bwMode="auto">
          <a:xfrm>
            <a:off x="4343400" y="3260725"/>
            <a:ext cx="36576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500" b="0">
                <a:latin typeface="Arial Narrow" panose="020B0606020202030204" pitchFamily="34" charset="0"/>
              </a:rPr>
              <a:t> </a:t>
            </a:r>
          </a:p>
        </p:txBody>
      </p:sp>
      <p:grpSp>
        <p:nvGrpSpPr>
          <p:cNvPr id="190480" name="Group 16"/>
          <p:cNvGrpSpPr>
            <a:grpSpLocks/>
          </p:cNvGrpSpPr>
          <p:nvPr/>
        </p:nvGrpSpPr>
        <p:grpSpPr bwMode="auto">
          <a:xfrm>
            <a:off x="4267200" y="3657600"/>
            <a:ext cx="4724400" cy="2057400"/>
            <a:chOff x="2688" y="2256"/>
            <a:chExt cx="2976" cy="1296"/>
          </a:xfrm>
        </p:grpSpPr>
        <p:sp>
          <p:nvSpPr>
            <p:cNvPr id="7177" name="Text Box 11"/>
            <p:cNvSpPr txBox="1">
              <a:spLocks noChangeArrowheads="1"/>
            </p:cNvSpPr>
            <p:nvPr/>
          </p:nvSpPr>
          <p:spPr bwMode="auto">
            <a:xfrm>
              <a:off x="2688" y="2256"/>
              <a:ext cx="2304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500" b="0" dirty="0">
                  <a:latin typeface="Arial Narrow" panose="020B0606020202030204" pitchFamily="34" charset="0"/>
                </a:rPr>
                <a:t>Something bad </a:t>
              </a:r>
              <a:r>
                <a:rPr lang="en-US" altLang="en-US" sz="2500" b="0" u="sng" dirty="0">
                  <a:latin typeface="Arial Narrow" panose="020B0606020202030204" pitchFamily="34" charset="0"/>
                </a:rPr>
                <a:t>in the future</a:t>
              </a:r>
            </a:p>
          </p:txBody>
        </p:sp>
        <p:sp>
          <p:nvSpPr>
            <p:cNvPr id="7178" name="Text Box 12"/>
            <p:cNvSpPr txBox="1">
              <a:spLocks noChangeArrowheads="1"/>
            </p:cNvSpPr>
            <p:nvPr/>
          </p:nvSpPr>
          <p:spPr bwMode="auto">
            <a:xfrm>
              <a:off x="2688" y="2588"/>
              <a:ext cx="2976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500" b="0">
                  <a:latin typeface="Arial Narrow" panose="020B0606020202030204" pitchFamily="34" charset="0"/>
                </a:rPr>
                <a:t>Tension </a:t>
              </a:r>
            </a:p>
          </p:txBody>
        </p:sp>
        <p:sp>
          <p:nvSpPr>
            <p:cNvPr id="7179" name="Text Box 13"/>
            <p:cNvSpPr txBox="1">
              <a:spLocks noChangeArrowheads="1"/>
            </p:cNvSpPr>
            <p:nvPr/>
          </p:nvSpPr>
          <p:spPr bwMode="auto">
            <a:xfrm>
              <a:off x="2688" y="2921"/>
              <a:ext cx="2304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500" b="0">
                  <a:latin typeface="Arial Narrow" panose="020B0606020202030204" pitchFamily="34" charset="0"/>
                </a:rPr>
                <a:t>Limited responses</a:t>
              </a:r>
            </a:p>
          </p:txBody>
        </p:sp>
        <p:sp>
          <p:nvSpPr>
            <p:cNvPr id="7180" name="Text Box 14"/>
            <p:cNvSpPr txBox="1">
              <a:spLocks noChangeArrowheads="1"/>
            </p:cNvSpPr>
            <p:nvPr/>
          </p:nvSpPr>
          <p:spPr bwMode="auto">
            <a:xfrm>
              <a:off x="2688" y="3254"/>
              <a:ext cx="2304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500" b="0">
                  <a:latin typeface="Arial Narrow" panose="020B0606020202030204" pitchFamily="34" charset="0"/>
                </a:rPr>
                <a:t>Occurs pre-stimulus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A45292-0E6A-47D6-A523-BFCA14C62B5C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pic>
        <p:nvPicPr>
          <p:cNvPr id="3" name="slide7">
            <a:hlinkClick r:id="" action="ppaction://media"/>
            <a:extLst>
              <a:ext uri="{FF2B5EF4-FFF2-40B4-BE49-F238E27FC236}">
                <a16:creationId xmlns:a16="http://schemas.microsoft.com/office/drawing/2014/main" id="{D4EEFC50-0847-4C8F-BBB6-0161EED921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55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17847" y="168276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latin typeface="Arial Narrow" panose="020B0606020202030204" pitchFamily="34" charset="0"/>
              </a:rPr>
              <a:t>Evolutionary  Basis for Fears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219200" y="1516063"/>
            <a:ext cx="2514600" cy="488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b="0" u="sng">
                <a:latin typeface="Arial Narrow" panose="020B0606020202030204" pitchFamily="34" charset="0"/>
              </a:rPr>
              <a:t>Social Fears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200" b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600" b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b="0" u="sng">
                <a:latin typeface="Arial Narrow" panose="020B0606020202030204" pitchFamily="34" charset="0"/>
              </a:rPr>
              <a:t>Mortality fears</a:t>
            </a:r>
            <a:r>
              <a:rPr lang="en-US" altLang="en-US" sz="2600" b="0">
                <a:latin typeface="Arial Narrow" panose="020B0606020202030204" pitchFamily="34" charset="0"/>
              </a:rPr>
              <a:t>	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600" b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200" b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b="0" u="sng">
                <a:latin typeface="Arial Narrow" panose="020B0606020202030204" pitchFamily="34" charset="0"/>
              </a:rPr>
              <a:t>Animals</a:t>
            </a:r>
            <a:r>
              <a:rPr lang="en-US" altLang="en-US" sz="2600" b="0">
                <a:latin typeface="Arial Narrow" panose="020B0606020202030204" pitchFamily="34" charset="0"/>
              </a:rPr>
              <a:t>	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600" b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200" b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b="0" u="sng">
                <a:latin typeface="Arial Narrow" panose="020B0606020202030204" pitchFamily="34" charset="0"/>
              </a:rPr>
              <a:t>Agoraphobia</a:t>
            </a:r>
            <a:r>
              <a:rPr lang="en-US" altLang="en-US" sz="2600" b="0">
                <a:latin typeface="Arial Narrow" panose="020B0606020202030204" pitchFamily="34" charset="0"/>
              </a:rPr>
              <a:t>	</a:t>
            </a:r>
          </a:p>
        </p:txBody>
      </p:sp>
      <p:sp>
        <p:nvSpPr>
          <p:cNvPr id="206852" name="Text Box 4"/>
          <p:cNvSpPr txBox="1">
            <a:spLocks noChangeArrowheads="1"/>
          </p:cNvSpPr>
          <p:nvPr/>
        </p:nvSpPr>
        <p:spPr bwMode="auto">
          <a:xfrm>
            <a:off x="4419600" y="1628775"/>
            <a:ext cx="373380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b="0">
                <a:latin typeface="Arial Narrow" panose="020B0606020202030204" pitchFamily="34" charset="0"/>
              </a:rPr>
              <a:t>Fear of Rejection            Humans prey on humans</a:t>
            </a:r>
          </a:p>
        </p:txBody>
      </p:sp>
      <p:sp>
        <p:nvSpPr>
          <p:cNvPr id="206853" name="Text Box 5"/>
          <p:cNvSpPr txBox="1">
            <a:spLocks noChangeArrowheads="1"/>
          </p:cNvSpPr>
          <p:nvPr/>
        </p:nvSpPr>
        <p:spPr bwMode="auto">
          <a:xfrm>
            <a:off x="4419600" y="3076575"/>
            <a:ext cx="373380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b="0">
                <a:latin typeface="Arial Narrow" panose="020B0606020202030204" pitchFamily="34" charset="0"/>
              </a:rPr>
              <a:t>Humans only species aware of its own mortality</a:t>
            </a:r>
          </a:p>
        </p:txBody>
      </p:sp>
      <p:sp>
        <p:nvSpPr>
          <p:cNvPr id="206854" name="Text Box 6"/>
          <p:cNvSpPr txBox="1">
            <a:spLocks noChangeArrowheads="1"/>
          </p:cNvSpPr>
          <p:nvPr/>
        </p:nvSpPr>
        <p:spPr bwMode="auto">
          <a:xfrm>
            <a:off x="4419600" y="4371975"/>
            <a:ext cx="373380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b="0">
                <a:latin typeface="Arial Narrow" panose="020B0606020202030204" pitchFamily="34" charset="0"/>
              </a:rPr>
              <a:t>Predators                    Disease agents</a:t>
            </a:r>
          </a:p>
        </p:txBody>
      </p:sp>
      <p:sp>
        <p:nvSpPr>
          <p:cNvPr id="206855" name="Text Box 7"/>
          <p:cNvSpPr txBox="1">
            <a:spLocks noChangeArrowheads="1"/>
          </p:cNvSpPr>
          <p:nvPr/>
        </p:nvSpPr>
        <p:spPr bwMode="auto">
          <a:xfrm>
            <a:off x="4419600" y="5819775"/>
            <a:ext cx="434340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b="0">
                <a:latin typeface="Arial Narrow" panose="020B0606020202030204" pitchFamily="34" charset="0"/>
              </a:rPr>
              <a:t>Separation fears, lost in open space, lost in crowds 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A45292-0E6A-47D6-A523-BFCA14C62B5C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546989-D294-4A1A-8933-BC9DADAA8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104776"/>
            <a:ext cx="2266767" cy="1508430"/>
          </a:xfrm>
          <a:prstGeom prst="rect">
            <a:avLst/>
          </a:prstGeom>
        </p:spPr>
      </p:pic>
      <p:pic>
        <p:nvPicPr>
          <p:cNvPr id="4" name="slide8">
            <a:hlinkClick r:id="" action="ppaction://media"/>
            <a:extLst>
              <a:ext uri="{FF2B5EF4-FFF2-40B4-BE49-F238E27FC236}">
                <a16:creationId xmlns:a16="http://schemas.microsoft.com/office/drawing/2014/main" id="{DDB65750-543C-46D5-915B-AC67B39956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84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6852" grpId="0"/>
      <p:bldP spid="206853" grpId="0"/>
      <p:bldP spid="206854" grpId="0"/>
      <p:bldP spid="20685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123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 sz="3400" dirty="0">
                <a:latin typeface="Arial Narrow" panose="020B0606020202030204" pitchFamily="34" charset="0"/>
              </a:rPr>
              <a:t>Classes of Fear Inducing Situations</a:t>
            </a:r>
          </a:p>
        </p:txBody>
      </p:sp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1219200" y="1391806"/>
            <a:ext cx="7086600" cy="3747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500" dirty="0">
                <a:latin typeface="Arial Narrow" panose="020B0606020202030204" pitchFamily="34" charset="0"/>
              </a:rPr>
              <a:t>Interpersonal Threat                                                                 </a:t>
            </a:r>
            <a:r>
              <a:rPr lang="en-US" altLang="en-US" sz="2500" b="0" dirty="0">
                <a:latin typeface="Arial Narrow" panose="020B0606020202030204" pitchFamily="34" charset="0"/>
              </a:rPr>
              <a:t>(rejection, ostracism, shaming)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500" dirty="0">
                <a:latin typeface="Arial Narrow" panose="020B0606020202030204" pitchFamily="34" charset="0"/>
              </a:rPr>
              <a:t>Mortality Fears                                                                              </a:t>
            </a:r>
            <a:r>
              <a:rPr lang="en-US" altLang="en-US" sz="2500" b="0" dirty="0">
                <a:latin typeface="Arial Narrow" panose="020B0606020202030204" pitchFamily="34" charset="0"/>
              </a:rPr>
              <a:t>(death, injury, illness, blood, surgery)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500" dirty="0">
                <a:latin typeface="Arial Narrow" panose="020B0606020202030204" pitchFamily="34" charset="0"/>
              </a:rPr>
              <a:t>Fear of animals                                                                       </a:t>
            </a:r>
            <a:r>
              <a:rPr lang="en-US" altLang="en-US" sz="2500" b="0" dirty="0">
                <a:latin typeface="Arial Narrow" panose="020B0606020202030204" pitchFamily="34" charset="0"/>
              </a:rPr>
              <a:t>(domestics, small ones, bugs, reptiles)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500" dirty="0">
                <a:latin typeface="Arial Narrow" panose="020B0606020202030204" pitchFamily="34" charset="0"/>
              </a:rPr>
              <a:t>Agoraphobic fear                                                                       </a:t>
            </a:r>
            <a:r>
              <a:rPr lang="en-US" altLang="en-US" sz="2500" b="0" dirty="0">
                <a:latin typeface="Arial Narrow" panose="020B0606020202030204" pitchFamily="34" charset="0"/>
              </a:rPr>
              <a:t>(open/closed spaces, traveling alone)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8197" name="Text Box 8"/>
          <p:cNvSpPr txBox="1">
            <a:spLocks noChangeArrowheads="1"/>
          </p:cNvSpPr>
          <p:nvPr/>
        </p:nvSpPr>
        <p:spPr bwMode="auto">
          <a:xfrm>
            <a:off x="1295400" y="5775325"/>
            <a:ext cx="60198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500" dirty="0">
                <a:solidFill>
                  <a:srgbClr val="FF0000"/>
                </a:solidFill>
                <a:latin typeface="Arial Narrow" panose="020B0606020202030204" pitchFamily="34" charset="0"/>
              </a:rPr>
              <a:t>Which of these is greatest fear? 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A45292-0E6A-47D6-A523-BFCA14C62B5C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11076"/>
          <a:stretch/>
        </p:blipFill>
        <p:spPr>
          <a:xfrm>
            <a:off x="6779923" y="2459496"/>
            <a:ext cx="1600200" cy="10236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9923" y="3592503"/>
            <a:ext cx="1553586" cy="11598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b="24429"/>
          <a:stretch/>
        </p:blipFill>
        <p:spPr>
          <a:xfrm>
            <a:off x="6553200" y="919136"/>
            <a:ext cx="1952192" cy="13986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b="13732"/>
          <a:stretch/>
        </p:blipFill>
        <p:spPr>
          <a:xfrm>
            <a:off x="6850055" y="5021886"/>
            <a:ext cx="1760545" cy="1343615"/>
          </a:xfrm>
          <a:prstGeom prst="rect">
            <a:avLst/>
          </a:prstGeom>
        </p:spPr>
      </p:pic>
      <p:pic>
        <p:nvPicPr>
          <p:cNvPr id="7" name="slide9">
            <a:hlinkClick r:id="" action="ppaction://media"/>
            <a:extLst>
              <a:ext uri="{FF2B5EF4-FFF2-40B4-BE49-F238E27FC236}">
                <a16:creationId xmlns:a16="http://schemas.microsoft.com/office/drawing/2014/main" id="{996D5315-DF4C-4A6F-82A5-40A1718029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90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ad`s Tie">
  <a:themeElements>
    <a:clrScheme name="Dad`s Tie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Dad`s Ti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ad`s Tie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d`s Tie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`s Ti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`s Tie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`s Tie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`s Tie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Designs\Dad`s Tie.pot</Template>
  <TotalTime>4793</TotalTime>
  <Words>1303</Words>
  <Application>Microsoft Office PowerPoint</Application>
  <PresentationFormat>On-screen Show (4:3)</PresentationFormat>
  <Paragraphs>331</Paragraphs>
  <Slides>35</Slides>
  <Notes>0</Notes>
  <HiddenSlides>0</HiddenSlides>
  <MMClips>12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Arial Narrow</vt:lpstr>
      <vt:lpstr>Calibri</vt:lpstr>
      <vt:lpstr>Times New Roman</vt:lpstr>
      <vt:lpstr>Wingdings</vt:lpstr>
      <vt:lpstr>Dad`s Tie</vt:lpstr>
      <vt:lpstr>Microsoft Graph Chart</vt:lpstr>
      <vt:lpstr>Chart</vt:lpstr>
      <vt:lpstr>Image</vt:lpstr>
      <vt:lpstr>Fear and Anxiety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Fear and Anxiety (Öhman Chapter)</vt:lpstr>
      <vt:lpstr>Evolutionary  Basis for Fears</vt:lpstr>
      <vt:lpstr>Classes of Fear Inducing Situations</vt:lpstr>
      <vt:lpstr>Classes of Fear Inducing Situations</vt:lpstr>
      <vt:lpstr>PowerPoint Presentation</vt:lpstr>
      <vt:lpstr>“Preparedness” as Evidence                         of Evolutionary Basis for Phobias</vt:lpstr>
      <vt:lpstr>“Preparedness” as Evidence                         of Evolutionary Basis for Phobias</vt:lpstr>
      <vt:lpstr>“Preparedness” as Evidence                         of Evolutionary Basis for Phobias</vt:lpstr>
      <vt:lpstr>Experimental Evidence of Preparedness              (Ohman et al., 1975)</vt:lpstr>
      <vt:lpstr>Extinction Rate of Conditioned Fear, When UCS (Pain) Paired with Phobic or Neutral Stimuli</vt:lpstr>
      <vt:lpstr>PowerPoint Presentation</vt:lpstr>
      <vt:lpstr>PowerPoint Presentation</vt:lpstr>
      <vt:lpstr>PowerPoint Presentation</vt:lpstr>
      <vt:lpstr>Signal Detection: Where is it best to be wrong. </vt:lpstr>
      <vt:lpstr>Why Humans “Favor” False Alarms</vt:lpstr>
      <vt:lpstr>PowerPoint Presentation</vt:lpstr>
      <vt:lpstr>PowerPoint Presentation</vt:lpstr>
      <vt:lpstr>PowerPoint Presentation</vt:lpstr>
      <vt:lpstr>Automatic Processing and Threat Detection</vt:lpstr>
      <vt:lpstr>PowerPoint Presentation</vt:lpstr>
      <vt:lpstr>PowerPoint Presentation</vt:lpstr>
      <vt:lpstr>Note:  Response is to the brief subliminal stims, not to the masks that follows them.</vt:lpstr>
      <vt:lpstr>PowerPoint Presentation</vt:lpstr>
      <vt:lpstr>Stigma:  Where fear, anger, and caring intersect.</vt:lpstr>
      <vt:lpstr>Why the Strong Reactions to the Stigmatized?</vt:lpstr>
      <vt:lpstr>Reactions of Chimps to the Dead and Disabled</vt:lpstr>
      <vt:lpstr>Are responses to stigma always negative?</vt:lpstr>
      <vt:lpstr>Stigmatized:  Hyper-visible and invisible</vt:lpstr>
      <vt:lpstr>PowerPoint Presentation</vt:lpstr>
    </vt:vector>
  </TitlesOfParts>
  <Company>Rutgers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Evolution and Emotions</dc:title>
  <dc:creator>Kent Harber</dc:creator>
  <cp:lastModifiedBy>Kent Harber</cp:lastModifiedBy>
  <cp:revision>249</cp:revision>
  <cp:lastPrinted>2017-04-11T18:35:34Z</cp:lastPrinted>
  <dcterms:created xsi:type="dcterms:W3CDTF">2006-08-09T20:27:24Z</dcterms:created>
  <dcterms:modified xsi:type="dcterms:W3CDTF">2023-04-10T19:46:42Z</dcterms:modified>
</cp:coreProperties>
</file>