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313" r:id="rId2"/>
    <p:sldId id="320" r:id="rId3"/>
    <p:sldId id="338" r:id="rId4"/>
    <p:sldId id="339" r:id="rId5"/>
    <p:sldId id="369" r:id="rId6"/>
    <p:sldId id="371" r:id="rId7"/>
    <p:sldId id="292" r:id="rId8"/>
    <p:sldId id="323" r:id="rId9"/>
    <p:sldId id="293" r:id="rId10"/>
    <p:sldId id="314" r:id="rId11"/>
    <p:sldId id="315" r:id="rId12"/>
    <p:sldId id="316" r:id="rId13"/>
    <p:sldId id="317" r:id="rId14"/>
    <p:sldId id="324" r:id="rId15"/>
    <p:sldId id="331" r:id="rId16"/>
    <p:sldId id="318" r:id="rId17"/>
    <p:sldId id="340" r:id="rId18"/>
    <p:sldId id="295" r:id="rId19"/>
    <p:sldId id="294" r:id="rId20"/>
    <p:sldId id="297" r:id="rId21"/>
    <p:sldId id="299" r:id="rId22"/>
    <p:sldId id="332" r:id="rId23"/>
    <p:sldId id="301" r:id="rId24"/>
    <p:sldId id="302" r:id="rId25"/>
    <p:sldId id="290" r:id="rId26"/>
    <p:sldId id="319" r:id="rId27"/>
    <p:sldId id="305" r:id="rId28"/>
    <p:sldId id="335" r:id="rId29"/>
    <p:sldId id="281" r:id="rId30"/>
    <p:sldId id="372" r:id="rId31"/>
    <p:sldId id="282" r:id="rId32"/>
    <p:sldId id="283" r:id="rId33"/>
    <p:sldId id="334" r:id="rId34"/>
  </p:sldIdLst>
  <p:sldSz cx="9144000" cy="6858000" type="screen4x3"/>
  <p:notesSz cx="7010400" cy="9236075"/>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34" autoAdjust="0"/>
  </p:normalViewPr>
  <p:slideViewPr>
    <p:cSldViewPr>
      <p:cViewPr varScale="1">
        <p:scale>
          <a:sx n="68" d="100"/>
          <a:sy n="68" d="100"/>
        </p:scale>
        <p:origin x="15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Physical</a:t>
            </a:r>
            <a:r>
              <a:rPr lang="en-US" baseline="0" dirty="0"/>
              <a:t> Qualities</a:t>
            </a:r>
            <a:endParaRPr lang="en-US" dirty="0"/>
          </a:p>
        </c:rich>
      </c:tx>
      <c:layout>
        <c:manualLayout>
          <c:xMode val="edge"/>
          <c:yMode val="edge"/>
          <c:x val="0.24563702974628171"/>
          <c:y val="2.45901639344262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Sheet1!$A$2:$A$4</c:f>
              <c:strCache>
                <c:ptCount val="3"/>
                <c:pt idx="0">
                  <c:v>Not Good Looking</c:v>
                </c:pt>
                <c:pt idx="1">
                  <c:v>5 years Older</c:v>
                </c:pt>
                <c:pt idx="2">
                  <c:v>5 years Younger</c:v>
                </c:pt>
              </c:strCache>
            </c:strRef>
          </c:cat>
          <c:val>
            <c:numRef>
              <c:f>Sheet1!$B$2:$B$4</c:f>
              <c:numCache>
                <c:formatCode>General</c:formatCode>
                <c:ptCount val="3"/>
                <c:pt idx="0">
                  <c:v>3.4</c:v>
                </c:pt>
                <c:pt idx="1">
                  <c:v>4.2</c:v>
                </c:pt>
                <c:pt idx="2">
                  <c:v>4.5</c:v>
                </c:pt>
              </c:numCache>
            </c:numRef>
          </c:val>
          <c:extLst>
            <c:ext xmlns:c16="http://schemas.microsoft.com/office/drawing/2014/chart" uri="{C3380CC4-5D6E-409C-BE32-E72D297353CC}">
              <c16:uniqueId val="{00000000-CCA6-469C-B481-9867CC8DCF50}"/>
            </c:ext>
          </c:extLst>
        </c:ser>
        <c:ser>
          <c:idx val="1"/>
          <c:order val="1"/>
          <c:tx>
            <c:strRef>
              <c:f>Sheet1!$C$1</c:f>
              <c:strCache>
                <c:ptCount val="1"/>
                <c:pt idx="0">
                  <c:v>Women</c:v>
                </c:pt>
              </c:strCache>
            </c:strRef>
          </c:tx>
          <c:spPr>
            <a:solidFill>
              <a:schemeClr val="accent2"/>
            </a:solidFill>
            <a:ln>
              <a:noFill/>
            </a:ln>
            <a:effectLst/>
          </c:spPr>
          <c:invertIfNegative val="0"/>
          <c:cat>
            <c:strRef>
              <c:f>Sheet1!$A$2:$A$4</c:f>
              <c:strCache>
                <c:ptCount val="3"/>
                <c:pt idx="0">
                  <c:v>Not Good Looking</c:v>
                </c:pt>
                <c:pt idx="1">
                  <c:v>5 years Older</c:v>
                </c:pt>
                <c:pt idx="2">
                  <c:v>5 years Younger</c:v>
                </c:pt>
              </c:strCache>
            </c:strRef>
          </c:cat>
          <c:val>
            <c:numRef>
              <c:f>Sheet1!$C$2:$C$4</c:f>
              <c:numCache>
                <c:formatCode>General</c:formatCode>
                <c:ptCount val="3"/>
                <c:pt idx="0">
                  <c:v>4.4000000000000004</c:v>
                </c:pt>
                <c:pt idx="1">
                  <c:v>5.3</c:v>
                </c:pt>
                <c:pt idx="2">
                  <c:v>2.8</c:v>
                </c:pt>
              </c:numCache>
            </c:numRef>
          </c:val>
          <c:extLst>
            <c:ext xmlns:c16="http://schemas.microsoft.com/office/drawing/2014/chart" uri="{C3380CC4-5D6E-409C-BE32-E72D297353CC}">
              <c16:uniqueId val="{00000001-CCA6-469C-B481-9867CC8DCF50}"/>
            </c:ext>
          </c:extLst>
        </c:ser>
        <c:dLbls>
          <c:showLegendKey val="0"/>
          <c:showVal val="0"/>
          <c:showCatName val="0"/>
          <c:showSerName val="0"/>
          <c:showPercent val="0"/>
          <c:showBubbleSize val="0"/>
        </c:dLbls>
        <c:gapWidth val="219"/>
        <c:overlap val="-27"/>
        <c:axId val="688277880"/>
        <c:axId val="688282472"/>
      </c:barChart>
      <c:catAx>
        <c:axId val="68827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82472"/>
        <c:crosses val="autoZero"/>
        <c:auto val="1"/>
        <c:lblAlgn val="ctr"/>
        <c:lblOffset val="100"/>
        <c:noMultiLvlLbl val="0"/>
      </c:catAx>
      <c:valAx>
        <c:axId val="68828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77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Status</a:t>
            </a:r>
            <a:r>
              <a:rPr lang="en-US" baseline="0" dirty="0"/>
              <a:t> Qualities</a:t>
            </a:r>
            <a:endParaRPr lang="en-US" dirty="0"/>
          </a:p>
        </c:rich>
      </c:tx>
      <c:layout>
        <c:manualLayout>
          <c:xMode val="edge"/>
          <c:yMode val="edge"/>
          <c:x val="0.24563702974628171"/>
          <c:y val="2.45901639344262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Sheet1!$A$2:$A$4</c:f>
              <c:strCache>
                <c:ptCount val="3"/>
                <c:pt idx="0">
                  <c:v>No Job</c:v>
                </c:pt>
                <c:pt idx="1">
                  <c:v>You Earn More</c:v>
                </c:pt>
                <c:pt idx="2">
                  <c:v>You Better Educated</c:v>
                </c:pt>
              </c:strCache>
            </c:strRef>
          </c:cat>
          <c:val>
            <c:numRef>
              <c:f>Sheet1!$B$2:$B$4</c:f>
              <c:numCache>
                <c:formatCode>General</c:formatCode>
                <c:ptCount val="3"/>
                <c:pt idx="0">
                  <c:v>2.7</c:v>
                </c:pt>
                <c:pt idx="1">
                  <c:v>4.5999999999999996</c:v>
                </c:pt>
                <c:pt idx="2">
                  <c:v>4.7</c:v>
                </c:pt>
              </c:numCache>
            </c:numRef>
          </c:val>
          <c:extLst>
            <c:ext xmlns:c16="http://schemas.microsoft.com/office/drawing/2014/chart" uri="{C3380CC4-5D6E-409C-BE32-E72D297353CC}">
              <c16:uniqueId val="{00000000-B6F6-45FA-9065-A15320BCBF96}"/>
            </c:ext>
          </c:extLst>
        </c:ser>
        <c:ser>
          <c:idx val="1"/>
          <c:order val="1"/>
          <c:tx>
            <c:strRef>
              <c:f>Sheet1!$C$1</c:f>
              <c:strCache>
                <c:ptCount val="1"/>
                <c:pt idx="0">
                  <c:v>Women</c:v>
                </c:pt>
              </c:strCache>
            </c:strRef>
          </c:tx>
          <c:spPr>
            <a:solidFill>
              <a:schemeClr val="accent2"/>
            </a:solidFill>
            <a:ln>
              <a:noFill/>
            </a:ln>
            <a:effectLst/>
          </c:spPr>
          <c:invertIfNegative val="0"/>
          <c:cat>
            <c:strRef>
              <c:f>Sheet1!$A$2:$A$4</c:f>
              <c:strCache>
                <c:ptCount val="3"/>
                <c:pt idx="0">
                  <c:v>No Job</c:v>
                </c:pt>
                <c:pt idx="1">
                  <c:v>You Earn More</c:v>
                </c:pt>
                <c:pt idx="2">
                  <c:v>You Better Educated</c:v>
                </c:pt>
              </c:strCache>
            </c:strRef>
          </c:cat>
          <c:val>
            <c:numRef>
              <c:f>Sheet1!$C$2:$C$4</c:f>
              <c:numCache>
                <c:formatCode>General</c:formatCode>
                <c:ptCount val="3"/>
                <c:pt idx="0">
                  <c:v>1.6</c:v>
                </c:pt>
                <c:pt idx="1">
                  <c:v>3.8</c:v>
                </c:pt>
                <c:pt idx="2">
                  <c:v>4.0999999999999996</c:v>
                </c:pt>
              </c:numCache>
            </c:numRef>
          </c:val>
          <c:extLst>
            <c:ext xmlns:c16="http://schemas.microsoft.com/office/drawing/2014/chart" uri="{C3380CC4-5D6E-409C-BE32-E72D297353CC}">
              <c16:uniqueId val="{00000001-B6F6-45FA-9065-A15320BCBF96}"/>
            </c:ext>
          </c:extLst>
        </c:ser>
        <c:dLbls>
          <c:showLegendKey val="0"/>
          <c:showVal val="0"/>
          <c:showCatName val="0"/>
          <c:showSerName val="0"/>
          <c:showPercent val="0"/>
          <c:showBubbleSize val="0"/>
        </c:dLbls>
        <c:gapWidth val="219"/>
        <c:overlap val="-27"/>
        <c:axId val="688277880"/>
        <c:axId val="688282472"/>
      </c:barChart>
      <c:catAx>
        <c:axId val="68827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82472"/>
        <c:crosses val="autoZero"/>
        <c:auto val="1"/>
        <c:lblAlgn val="ctr"/>
        <c:lblOffset val="100"/>
        <c:noMultiLvlLbl val="0"/>
      </c:catAx>
      <c:valAx>
        <c:axId val="68828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77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602D8A8-D8A5-4B89-A657-DC676B9FFC0A}"/>
              </a:ext>
            </a:extLst>
          </p:cNvPr>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eaLnBrk="1" hangingPunct="1">
              <a:defRPr sz="1200" b="0"/>
            </a:lvl1pPr>
          </a:lstStyle>
          <a:p>
            <a:pPr>
              <a:defRPr/>
            </a:pPr>
            <a:endParaRPr lang="en-US"/>
          </a:p>
        </p:txBody>
      </p:sp>
      <p:sp>
        <p:nvSpPr>
          <p:cNvPr id="26627" name="Rectangle 3">
            <a:extLst>
              <a:ext uri="{FF2B5EF4-FFF2-40B4-BE49-F238E27FC236}">
                <a16:creationId xmlns:a16="http://schemas.microsoft.com/office/drawing/2014/main" id="{FB6C7CC5-E993-4BAC-9910-ADCA47646A20}"/>
              </a:ext>
            </a:extLst>
          </p:cNvPr>
          <p:cNvSpPr>
            <a:spLocks noGrp="1" noChangeArrowheads="1"/>
          </p:cNvSpPr>
          <p:nvPr>
            <p:ph type="dt" sz="quarter"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eaLnBrk="1" hangingPunct="1">
              <a:defRPr sz="1200" b="0"/>
            </a:lvl1pPr>
          </a:lstStyle>
          <a:p>
            <a:pPr>
              <a:defRPr/>
            </a:pPr>
            <a:endParaRPr lang="en-US"/>
          </a:p>
        </p:txBody>
      </p:sp>
      <p:sp>
        <p:nvSpPr>
          <p:cNvPr id="26628" name="Rectangle 4">
            <a:extLst>
              <a:ext uri="{FF2B5EF4-FFF2-40B4-BE49-F238E27FC236}">
                <a16:creationId xmlns:a16="http://schemas.microsoft.com/office/drawing/2014/main" id="{B4D5DD10-4425-49F8-A017-BD940BABBEA2}"/>
              </a:ext>
            </a:extLst>
          </p:cNvPr>
          <p:cNvSpPr>
            <a:spLocks noGrp="1" noChangeArrowheads="1"/>
          </p:cNvSpPr>
          <p:nvPr>
            <p:ph type="ftr" sz="quarter" idx="2"/>
          </p:nvPr>
        </p:nvSpPr>
        <p:spPr bwMode="auto">
          <a:xfrm>
            <a:off x="0"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eaLnBrk="1" hangingPunct="1">
              <a:defRPr sz="1200" b="0"/>
            </a:lvl1pPr>
          </a:lstStyle>
          <a:p>
            <a:pPr>
              <a:defRPr/>
            </a:pPr>
            <a:endParaRPr lang="en-US"/>
          </a:p>
        </p:txBody>
      </p:sp>
      <p:sp>
        <p:nvSpPr>
          <p:cNvPr id="26629" name="Rectangle 5">
            <a:extLst>
              <a:ext uri="{FF2B5EF4-FFF2-40B4-BE49-F238E27FC236}">
                <a16:creationId xmlns:a16="http://schemas.microsoft.com/office/drawing/2014/main" id="{330778C4-3AC3-46CF-AC76-3D646A5D4F18}"/>
              </a:ext>
            </a:extLst>
          </p:cNvPr>
          <p:cNvSpPr>
            <a:spLocks noGrp="1" noChangeArrowheads="1"/>
          </p:cNvSpPr>
          <p:nvPr>
            <p:ph type="sldNum" sz="quarter" idx="3"/>
          </p:nvPr>
        </p:nvSpPr>
        <p:spPr bwMode="auto">
          <a:xfrm>
            <a:off x="3971925"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eaLnBrk="1" hangingPunct="1">
              <a:defRPr sz="1200" b="0"/>
            </a:lvl1pPr>
          </a:lstStyle>
          <a:p>
            <a:fld id="{5E807BED-39DE-4769-AB4F-4A6DBB81D8C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288C0448-3865-400E-B63C-4C3FBBAD5B7D}" type="datetimeFigureOut">
              <a:rPr lang="en-US" smtClean="0"/>
              <a:t>4/4/2023</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B246AC77-509C-4C8B-9BD8-7ACD86D31496}" type="slidenum">
              <a:rPr lang="en-US" smtClean="0"/>
              <a:t>‹#›</a:t>
            </a:fld>
            <a:endParaRPr lang="en-US"/>
          </a:p>
        </p:txBody>
      </p:sp>
    </p:spTree>
    <p:extLst>
      <p:ext uri="{BB962C8B-B14F-4D97-AF65-F5344CB8AC3E}">
        <p14:creationId xmlns:p14="http://schemas.microsoft.com/office/powerpoint/2010/main" val="10089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C4F4FDB-306D-4A47-A238-0DE42350E06C}"/>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FB4472F-FA0B-48EE-BDB1-686BEFBFFD41}"/>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A713311C-5338-494E-82F4-9723ABAF7A53}"/>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9 w 1000"/>
                  <a:gd name="T5" fmla="*/ 2147483646 h 720"/>
                  <a:gd name="T6" fmla="*/ 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0B58AC83-252F-4E6C-A88A-C16DD552C36F}"/>
                  </a:ext>
                </a:extLst>
              </p:cNvPr>
              <p:cNvSpPr>
                <a:spLocks/>
              </p:cNvSpPr>
              <p:nvPr/>
            </p:nvSpPr>
            <p:spPr bwMode="ltGray">
              <a:xfrm rot="-5400000">
                <a:off x="1323"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6D3ECCA8-A22C-4AE1-B796-D4AD1C81139E}"/>
                  </a:ext>
                </a:extLst>
              </p:cNvPr>
              <p:cNvSpPr>
                <a:spLocks/>
              </p:cNvSpPr>
              <p:nvPr/>
            </p:nvSpPr>
            <p:spPr bwMode="ltGray">
              <a:xfrm rot="-5400000">
                <a:off x="982"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1AA2603F-E3FE-45E6-B8AB-983B94E61BA7}"/>
                  </a:ext>
                </a:extLst>
              </p:cNvPr>
              <p:cNvSpPr>
                <a:spLocks/>
              </p:cNvSpPr>
              <p:nvPr/>
            </p:nvSpPr>
            <p:spPr bwMode="ltGray">
              <a:xfrm rot="-5400000">
                <a:off x="-57" y="1752"/>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C41FCC7A-5BA6-4BFB-A5C3-F6FDA7201C55}"/>
                  </a:ext>
                </a:extLst>
              </p:cNvPr>
              <p:cNvSpPr>
                <a:spLocks/>
              </p:cNvSpPr>
              <p:nvPr/>
            </p:nvSpPr>
            <p:spPr bwMode="ltGray">
              <a:xfrm rot="-5400000">
                <a:off x="664" y="1733"/>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4E6F7DCF-6D68-4950-AE0C-C791FFFBCF70}"/>
                  </a:ext>
                </a:extLst>
              </p:cNvPr>
              <p:cNvSpPr>
                <a:spLocks/>
              </p:cNvSpPr>
              <p:nvPr/>
            </p:nvSpPr>
            <p:spPr bwMode="ltGray">
              <a:xfrm rot="-5400000">
                <a:off x="442" y="1699"/>
                <a:ext cx="624" cy="362"/>
              </a:xfrm>
              <a:custGeom>
                <a:avLst/>
                <a:gdLst>
                  <a:gd name="T0" fmla="*/ 0 w 624"/>
                  <a:gd name="T1" fmla="*/ 0 h 272"/>
                  <a:gd name="T2" fmla="*/ 0 w 624"/>
                  <a:gd name="T3" fmla="*/ 4739 h 272"/>
                  <a:gd name="T4" fmla="*/ 240 w 624"/>
                  <a:gd name="T5" fmla="*/ 4184 h 272"/>
                  <a:gd name="T6" fmla="*/ 624 w 624"/>
                  <a:gd name="T7" fmla="*/ 473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749594D8-29A3-44BD-A5E3-1E04C432F654}"/>
                  </a:ext>
                </a:extLst>
              </p:cNvPr>
              <p:cNvSpPr>
                <a:spLocks/>
              </p:cNvSpPr>
              <p:nvPr/>
            </p:nvSpPr>
            <p:spPr bwMode="ltGray">
              <a:xfrm rot="-5400000">
                <a:off x="156" y="1726"/>
                <a:ext cx="632" cy="315"/>
              </a:xfrm>
              <a:custGeom>
                <a:avLst/>
                <a:gdLst>
                  <a:gd name="T0" fmla="*/ 8 w 632"/>
                  <a:gd name="T1" fmla="*/ 11 h 362"/>
                  <a:gd name="T2" fmla="*/ 8 w 632"/>
                  <a:gd name="T3" fmla="*/ 78 h 362"/>
                  <a:gd name="T4" fmla="*/ 248 w 632"/>
                  <a:gd name="T5" fmla="*/ 78 h 362"/>
                  <a:gd name="T6" fmla="*/ 632 w 632"/>
                  <a:gd name="T7" fmla="*/ 78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8E2691B9-BB01-4E96-8780-83D2BE5351E0}"/>
                  </a:ext>
                </a:extLst>
              </p:cNvPr>
              <p:cNvSpPr>
                <a:spLocks/>
              </p:cNvSpPr>
              <p:nvPr/>
            </p:nvSpPr>
            <p:spPr bwMode="ltGray">
              <a:xfrm rot="-5400000">
                <a:off x="3211" y="1664"/>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88C3A7A3-5CAF-428A-8B86-F924BB279F77}"/>
                  </a:ext>
                </a:extLst>
              </p:cNvPr>
              <p:cNvSpPr>
                <a:spLocks/>
              </p:cNvSpPr>
              <p:nvPr/>
            </p:nvSpPr>
            <p:spPr bwMode="ltGray">
              <a:xfrm rot="-5400000">
                <a:off x="2870" y="1664"/>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F9C9334B-4642-4AB0-923F-E2444FF0EB1E}"/>
                  </a:ext>
                </a:extLst>
              </p:cNvPr>
              <p:cNvSpPr>
                <a:spLocks/>
              </p:cNvSpPr>
              <p:nvPr/>
            </p:nvSpPr>
            <p:spPr bwMode="ltGray">
              <a:xfrm rot="-5400000">
                <a:off x="1830"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003E696F-1A27-4503-985F-667F0C30FCA3}"/>
                  </a:ext>
                </a:extLst>
              </p:cNvPr>
              <p:cNvSpPr>
                <a:spLocks/>
              </p:cNvSpPr>
              <p:nvPr/>
            </p:nvSpPr>
            <p:spPr bwMode="ltGray">
              <a:xfrm rot="-5400000">
                <a:off x="2551" y="1728"/>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5531F126-6674-4352-8377-7B3C9EEB175A}"/>
                  </a:ext>
                </a:extLst>
              </p:cNvPr>
              <p:cNvSpPr>
                <a:spLocks/>
              </p:cNvSpPr>
              <p:nvPr/>
            </p:nvSpPr>
            <p:spPr bwMode="ltGray">
              <a:xfrm rot="-5400000">
                <a:off x="2330"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D4FF18D5-C5CF-4B3F-81E3-3A3EA00C4435}"/>
                  </a:ext>
                </a:extLst>
              </p:cNvPr>
              <p:cNvSpPr>
                <a:spLocks/>
              </p:cNvSpPr>
              <p:nvPr/>
            </p:nvSpPr>
            <p:spPr bwMode="ltGray">
              <a:xfrm rot="-5400000">
                <a:off x="2043"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6C85BF2F-6114-402F-A475-6260CBA436CD}"/>
                  </a:ext>
                </a:extLst>
              </p:cNvPr>
              <p:cNvSpPr>
                <a:spLocks/>
              </p:cNvSpPr>
              <p:nvPr/>
            </p:nvSpPr>
            <p:spPr bwMode="ltGray">
              <a:xfrm rot="-5400000">
                <a:off x="4077"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1D01B094-74CB-480A-AA5C-E4D71F1287C7}"/>
                  </a:ext>
                </a:extLst>
              </p:cNvPr>
              <p:cNvSpPr>
                <a:spLocks/>
              </p:cNvSpPr>
              <p:nvPr/>
            </p:nvSpPr>
            <p:spPr bwMode="ltGray">
              <a:xfrm rot="-5400000">
                <a:off x="3736"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B2D2EE0C-2D88-47F2-B098-43D3E51D106F}"/>
                  </a:ext>
                </a:extLst>
              </p:cNvPr>
              <p:cNvSpPr>
                <a:spLocks/>
              </p:cNvSpPr>
              <p:nvPr/>
            </p:nvSpPr>
            <p:spPr bwMode="ltGray">
              <a:xfrm rot="-5400000">
                <a:off x="4584"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C86EFE3B-6569-49E8-AB49-DE5B23B07D83}"/>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FFA0071-460F-4DD6-A693-4C27005E784C}"/>
                  </a:ext>
                </a:extLst>
              </p:cNvPr>
              <p:cNvSpPr>
                <a:spLocks/>
              </p:cNvSpPr>
              <p:nvPr/>
            </p:nvSpPr>
            <p:spPr bwMode="ltGray">
              <a:xfrm rot="-5400000">
                <a:off x="5084"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77A27C8B-08CC-4F3B-8DD8-3F042441C565}"/>
                  </a:ext>
                </a:extLst>
              </p:cNvPr>
              <p:cNvSpPr>
                <a:spLocks/>
              </p:cNvSpPr>
              <p:nvPr/>
            </p:nvSpPr>
            <p:spPr bwMode="ltGray">
              <a:xfrm rot="-5400000">
                <a:off x="4797"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77E2F2DD-6C5C-46AB-8FAE-45A60614F7A8}"/>
                </a:ext>
              </a:extLst>
            </p:cNvPr>
            <p:cNvSpPr>
              <a:spLocks/>
            </p:cNvSpPr>
            <p:nvPr/>
          </p:nvSpPr>
          <p:spPr bwMode="ltGray">
            <a:xfrm flipH="1">
              <a:off x="-2" y="1536"/>
              <a:ext cx="5762" cy="412"/>
            </a:xfrm>
            <a:custGeom>
              <a:avLst/>
              <a:gdLst>
                <a:gd name="T0" fmla="*/ 0 w 5762"/>
                <a:gd name="T1" fmla="*/ 387 h 385"/>
                <a:gd name="T2" fmla="*/ 5762 w 5762"/>
                <a:gd name="T3" fmla="*/ 369 h 385"/>
                <a:gd name="T4" fmla="*/ 5762 w 5762"/>
                <a:gd name="T5" fmla="*/ 4 h 385"/>
                <a:gd name="T6" fmla="*/ 0 w 5762"/>
                <a:gd name="T7" fmla="*/ 0 h 385"/>
                <a:gd name="T8" fmla="*/ 0 w 5762"/>
                <a:gd name="T9" fmla="*/ 38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a:extLst>
                <a:ext uri="{FF2B5EF4-FFF2-40B4-BE49-F238E27FC236}">
                  <a16:creationId xmlns:a16="http://schemas.microsoft.com/office/drawing/2014/main" id="{0917A728-6FD7-4F7D-B922-7F4BCF47528C}"/>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27" name="Rectangle 27">
            <a:extLst>
              <a:ext uri="{FF2B5EF4-FFF2-40B4-BE49-F238E27FC236}">
                <a16:creationId xmlns:a16="http://schemas.microsoft.com/office/drawing/2014/main" id="{6459C765-09AA-4225-88C8-91BFBFE58DF3}"/>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941B7686-5C25-434B-9967-489240A940F8}"/>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ECBAAD39-3977-4EEE-8E7A-58A24B31E0BD}"/>
              </a:ext>
            </a:extLst>
          </p:cNvPr>
          <p:cNvSpPr>
            <a:spLocks noGrp="1" noChangeArrowheads="1"/>
          </p:cNvSpPr>
          <p:nvPr>
            <p:ph type="sldNum" sz="quarter" idx="12"/>
          </p:nvPr>
        </p:nvSpPr>
        <p:spPr/>
        <p:txBody>
          <a:bodyPr/>
          <a:lstStyle>
            <a:lvl1pPr>
              <a:defRPr>
                <a:solidFill>
                  <a:srgbClr val="000000"/>
                </a:solidFill>
              </a:defRPr>
            </a:lvl1pPr>
          </a:lstStyle>
          <a:p>
            <a:fld id="{87B448DB-8615-4644-9E82-F5D337B59D39}" type="slidenum">
              <a:rPr lang="en-US" altLang="en-US"/>
              <a:pPr/>
              <a:t>‹#›</a:t>
            </a:fld>
            <a:endParaRPr lang="en-US" altLang="en-US"/>
          </a:p>
        </p:txBody>
      </p:sp>
    </p:spTree>
    <p:extLst>
      <p:ext uri="{BB962C8B-B14F-4D97-AF65-F5344CB8AC3E}">
        <p14:creationId xmlns:p14="http://schemas.microsoft.com/office/powerpoint/2010/main" val="28863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5ECD11F8-4A2F-4EE9-A459-AA5068994B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409FC1E7-39C0-4111-AAD9-C3026BB0B9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FFE4E65E-BB1D-4DA9-8805-20BC387790C7}"/>
              </a:ext>
            </a:extLst>
          </p:cNvPr>
          <p:cNvSpPr>
            <a:spLocks noGrp="1" noChangeArrowheads="1"/>
          </p:cNvSpPr>
          <p:nvPr>
            <p:ph type="sldNum" sz="quarter" idx="12"/>
          </p:nvPr>
        </p:nvSpPr>
        <p:spPr>
          <a:ln/>
        </p:spPr>
        <p:txBody>
          <a:bodyPr/>
          <a:lstStyle>
            <a:lvl1pPr>
              <a:defRPr/>
            </a:lvl1pPr>
          </a:lstStyle>
          <a:p>
            <a:fld id="{C66CA786-2673-4B16-8BD6-DC06F223120B}" type="slidenum">
              <a:rPr lang="en-US" altLang="en-US"/>
              <a:pPr/>
              <a:t>‹#›</a:t>
            </a:fld>
            <a:endParaRPr lang="en-US" altLang="en-US"/>
          </a:p>
        </p:txBody>
      </p:sp>
    </p:spTree>
    <p:extLst>
      <p:ext uri="{BB962C8B-B14F-4D97-AF65-F5344CB8AC3E}">
        <p14:creationId xmlns:p14="http://schemas.microsoft.com/office/powerpoint/2010/main" val="335493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02809989-9A37-4F95-B647-206CDCF788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40D3CDBF-4E55-4068-8D0F-163057DA1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5AE2CC46-5235-47A3-BD86-8458585140DB}"/>
              </a:ext>
            </a:extLst>
          </p:cNvPr>
          <p:cNvSpPr>
            <a:spLocks noGrp="1" noChangeArrowheads="1"/>
          </p:cNvSpPr>
          <p:nvPr>
            <p:ph type="sldNum" sz="quarter" idx="12"/>
          </p:nvPr>
        </p:nvSpPr>
        <p:spPr>
          <a:ln/>
        </p:spPr>
        <p:txBody>
          <a:bodyPr/>
          <a:lstStyle>
            <a:lvl1pPr>
              <a:defRPr/>
            </a:lvl1pPr>
          </a:lstStyle>
          <a:p>
            <a:fld id="{9E915709-A82C-44DE-ACA8-174F0395C4DE}" type="slidenum">
              <a:rPr lang="en-US" altLang="en-US"/>
              <a:pPr/>
              <a:t>‹#›</a:t>
            </a:fld>
            <a:endParaRPr lang="en-US" altLang="en-US"/>
          </a:p>
        </p:txBody>
      </p:sp>
    </p:spTree>
    <p:extLst>
      <p:ext uri="{BB962C8B-B14F-4D97-AF65-F5344CB8AC3E}">
        <p14:creationId xmlns:p14="http://schemas.microsoft.com/office/powerpoint/2010/main" val="324591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C79CBB7A-6687-4797-99B9-924FA4758F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1537490-E8B4-40A8-9761-7354A7286E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8924BC5-0E7C-465C-9426-A9FFF80C64B9}"/>
              </a:ext>
            </a:extLst>
          </p:cNvPr>
          <p:cNvSpPr>
            <a:spLocks noGrp="1" noChangeArrowheads="1"/>
          </p:cNvSpPr>
          <p:nvPr>
            <p:ph type="sldNum" sz="quarter" idx="12"/>
          </p:nvPr>
        </p:nvSpPr>
        <p:spPr>
          <a:ln/>
        </p:spPr>
        <p:txBody>
          <a:bodyPr/>
          <a:lstStyle>
            <a:lvl1pPr>
              <a:defRPr/>
            </a:lvl1pPr>
          </a:lstStyle>
          <a:p>
            <a:fld id="{E4B23761-E81E-4970-9EF3-E104E24CA726}" type="slidenum">
              <a:rPr lang="en-US" altLang="en-US"/>
              <a:pPr/>
              <a:t>‹#›</a:t>
            </a:fld>
            <a:endParaRPr lang="en-US" altLang="en-US"/>
          </a:p>
        </p:txBody>
      </p:sp>
    </p:spTree>
    <p:extLst>
      <p:ext uri="{BB962C8B-B14F-4D97-AF65-F5344CB8AC3E}">
        <p14:creationId xmlns:p14="http://schemas.microsoft.com/office/powerpoint/2010/main" val="328719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B0921A84-FDDD-48DB-92CF-CD4E1E33A8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16B89DCC-D2F5-49EA-9EC9-D871EE415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B0815EB7-BAEF-4FE4-A02B-5D7537545F45}"/>
              </a:ext>
            </a:extLst>
          </p:cNvPr>
          <p:cNvSpPr>
            <a:spLocks noGrp="1" noChangeArrowheads="1"/>
          </p:cNvSpPr>
          <p:nvPr>
            <p:ph type="sldNum" sz="quarter" idx="12"/>
          </p:nvPr>
        </p:nvSpPr>
        <p:spPr>
          <a:ln/>
        </p:spPr>
        <p:txBody>
          <a:bodyPr/>
          <a:lstStyle>
            <a:lvl1pPr>
              <a:defRPr/>
            </a:lvl1pPr>
          </a:lstStyle>
          <a:p>
            <a:fld id="{D0E702CC-6DE3-42F8-A79A-98E855F589F0}" type="slidenum">
              <a:rPr lang="en-US" altLang="en-US"/>
              <a:pPr/>
              <a:t>‹#›</a:t>
            </a:fld>
            <a:endParaRPr lang="en-US" altLang="en-US"/>
          </a:p>
        </p:txBody>
      </p:sp>
    </p:spTree>
    <p:extLst>
      <p:ext uri="{BB962C8B-B14F-4D97-AF65-F5344CB8AC3E}">
        <p14:creationId xmlns:p14="http://schemas.microsoft.com/office/powerpoint/2010/main" val="258257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100091CD-4C62-45F5-B367-CA495B5EA0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4BF741E5-A28C-4A53-903D-7FB003B5D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5B0355A4-09EE-4291-B711-D4AF6F0806A5}"/>
              </a:ext>
            </a:extLst>
          </p:cNvPr>
          <p:cNvSpPr>
            <a:spLocks noGrp="1" noChangeArrowheads="1"/>
          </p:cNvSpPr>
          <p:nvPr>
            <p:ph type="sldNum" sz="quarter" idx="12"/>
          </p:nvPr>
        </p:nvSpPr>
        <p:spPr>
          <a:ln/>
        </p:spPr>
        <p:txBody>
          <a:bodyPr/>
          <a:lstStyle>
            <a:lvl1pPr>
              <a:defRPr/>
            </a:lvl1pPr>
          </a:lstStyle>
          <a:p>
            <a:fld id="{C292BDF4-F0A5-4C18-BC21-4F1FF5D4964A}" type="slidenum">
              <a:rPr lang="en-US" altLang="en-US"/>
              <a:pPr/>
              <a:t>‹#›</a:t>
            </a:fld>
            <a:endParaRPr lang="en-US" altLang="en-US"/>
          </a:p>
        </p:txBody>
      </p:sp>
    </p:spTree>
    <p:extLst>
      <p:ext uri="{BB962C8B-B14F-4D97-AF65-F5344CB8AC3E}">
        <p14:creationId xmlns:p14="http://schemas.microsoft.com/office/powerpoint/2010/main" val="310704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EC9FEC45-5F0B-437B-8E6E-143054AB53E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5BE4832-4965-4B95-A9C5-C29CFAEF47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EE078AF7-0651-4930-BD9B-2AF0EAA8C61B}"/>
              </a:ext>
            </a:extLst>
          </p:cNvPr>
          <p:cNvSpPr>
            <a:spLocks noGrp="1" noChangeArrowheads="1"/>
          </p:cNvSpPr>
          <p:nvPr>
            <p:ph type="sldNum" sz="quarter" idx="12"/>
          </p:nvPr>
        </p:nvSpPr>
        <p:spPr>
          <a:ln/>
        </p:spPr>
        <p:txBody>
          <a:bodyPr/>
          <a:lstStyle>
            <a:lvl1pPr>
              <a:defRPr/>
            </a:lvl1pPr>
          </a:lstStyle>
          <a:p>
            <a:fld id="{AAF6FA61-D64A-4A35-BCC3-FF6CE82354C1}" type="slidenum">
              <a:rPr lang="en-US" altLang="en-US"/>
              <a:pPr/>
              <a:t>‹#›</a:t>
            </a:fld>
            <a:endParaRPr lang="en-US" altLang="en-US"/>
          </a:p>
        </p:txBody>
      </p:sp>
    </p:spTree>
    <p:extLst>
      <p:ext uri="{BB962C8B-B14F-4D97-AF65-F5344CB8AC3E}">
        <p14:creationId xmlns:p14="http://schemas.microsoft.com/office/powerpoint/2010/main" val="280358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80C9E4C3-960E-467A-B0E4-9E7A6A6823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206EB98B-EC9C-4136-83D8-375828633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D4BFB0E9-6FD2-4D0F-8769-D3E8093392C2}"/>
              </a:ext>
            </a:extLst>
          </p:cNvPr>
          <p:cNvSpPr>
            <a:spLocks noGrp="1" noChangeArrowheads="1"/>
          </p:cNvSpPr>
          <p:nvPr>
            <p:ph type="sldNum" sz="quarter" idx="12"/>
          </p:nvPr>
        </p:nvSpPr>
        <p:spPr>
          <a:ln/>
        </p:spPr>
        <p:txBody>
          <a:bodyPr/>
          <a:lstStyle>
            <a:lvl1pPr>
              <a:defRPr/>
            </a:lvl1pPr>
          </a:lstStyle>
          <a:p>
            <a:fld id="{6BC46530-F139-4591-8958-E07F6D1ED540}" type="slidenum">
              <a:rPr lang="en-US" altLang="en-US"/>
              <a:pPr/>
              <a:t>‹#›</a:t>
            </a:fld>
            <a:endParaRPr lang="en-US" altLang="en-US"/>
          </a:p>
        </p:txBody>
      </p:sp>
    </p:spTree>
    <p:extLst>
      <p:ext uri="{BB962C8B-B14F-4D97-AF65-F5344CB8AC3E}">
        <p14:creationId xmlns:p14="http://schemas.microsoft.com/office/powerpoint/2010/main" val="151772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DAE0E25D-A166-44C8-9087-D295673923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7E34EB2D-6ECE-4B01-A4F0-264C9CEAC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91BA4AB0-061F-4024-BA02-93B8D321D3B8}"/>
              </a:ext>
            </a:extLst>
          </p:cNvPr>
          <p:cNvSpPr>
            <a:spLocks noGrp="1" noChangeArrowheads="1"/>
          </p:cNvSpPr>
          <p:nvPr>
            <p:ph type="sldNum" sz="quarter" idx="12"/>
          </p:nvPr>
        </p:nvSpPr>
        <p:spPr>
          <a:ln/>
        </p:spPr>
        <p:txBody>
          <a:bodyPr/>
          <a:lstStyle>
            <a:lvl1pPr>
              <a:defRPr/>
            </a:lvl1pPr>
          </a:lstStyle>
          <a:p>
            <a:fld id="{C39E33F6-914C-4897-9D99-30AEC7358EE4}" type="slidenum">
              <a:rPr lang="en-US" altLang="en-US"/>
              <a:pPr/>
              <a:t>‹#›</a:t>
            </a:fld>
            <a:endParaRPr lang="en-US" altLang="en-US"/>
          </a:p>
        </p:txBody>
      </p:sp>
    </p:spTree>
    <p:extLst>
      <p:ext uri="{BB962C8B-B14F-4D97-AF65-F5344CB8AC3E}">
        <p14:creationId xmlns:p14="http://schemas.microsoft.com/office/powerpoint/2010/main" val="198131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B6FF6B06-5964-41A9-A37D-1F8B5F3A5F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73403A86-3CAF-4CC9-93DB-F56D75D577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6929CF79-7704-49FE-977A-2F497FE70D9A}"/>
              </a:ext>
            </a:extLst>
          </p:cNvPr>
          <p:cNvSpPr>
            <a:spLocks noGrp="1" noChangeArrowheads="1"/>
          </p:cNvSpPr>
          <p:nvPr>
            <p:ph type="sldNum" sz="quarter" idx="12"/>
          </p:nvPr>
        </p:nvSpPr>
        <p:spPr>
          <a:ln/>
        </p:spPr>
        <p:txBody>
          <a:bodyPr/>
          <a:lstStyle>
            <a:lvl1pPr>
              <a:defRPr/>
            </a:lvl1pPr>
          </a:lstStyle>
          <a:p>
            <a:fld id="{1D9B6F38-EE95-494C-B5FD-0A904E117CA7}" type="slidenum">
              <a:rPr lang="en-US" altLang="en-US"/>
              <a:pPr/>
              <a:t>‹#›</a:t>
            </a:fld>
            <a:endParaRPr lang="en-US" altLang="en-US"/>
          </a:p>
        </p:txBody>
      </p:sp>
    </p:spTree>
    <p:extLst>
      <p:ext uri="{BB962C8B-B14F-4D97-AF65-F5344CB8AC3E}">
        <p14:creationId xmlns:p14="http://schemas.microsoft.com/office/powerpoint/2010/main" val="42643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AD4173CB-9AAE-4A65-A117-9A0AE59DF9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9A2388F-F359-405B-936B-1AA8089F0C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92C6225E-02C2-4D3A-AD77-08FE57FBFD4E}"/>
              </a:ext>
            </a:extLst>
          </p:cNvPr>
          <p:cNvSpPr>
            <a:spLocks noGrp="1" noChangeArrowheads="1"/>
          </p:cNvSpPr>
          <p:nvPr>
            <p:ph type="sldNum" sz="quarter" idx="12"/>
          </p:nvPr>
        </p:nvSpPr>
        <p:spPr>
          <a:ln/>
        </p:spPr>
        <p:txBody>
          <a:bodyPr/>
          <a:lstStyle>
            <a:lvl1pPr>
              <a:defRPr/>
            </a:lvl1pPr>
          </a:lstStyle>
          <a:p>
            <a:fld id="{DE0FF2AA-3D16-44B5-A669-BF5377C419B4}" type="slidenum">
              <a:rPr lang="en-US" altLang="en-US"/>
              <a:pPr/>
              <a:t>‹#›</a:t>
            </a:fld>
            <a:endParaRPr lang="en-US" altLang="en-US"/>
          </a:p>
        </p:txBody>
      </p:sp>
    </p:spTree>
    <p:extLst>
      <p:ext uri="{BB962C8B-B14F-4D97-AF65-F5344CB8AC3E}">
        <p14:creationId xmlns:p14="http://schemas.microsoft.com/office/powerpoint/2010/main" val="70405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6ECD8E0-E1BD-4E8C-AF01-107944C5E1E4}"/>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D2144144-B235-4376-9524-79BF7DFA9B28}"/>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CFFA9273-E4AA-48B9-818B-89026F76A404}"/>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9 w 1000"/>
                  <a:gd name="T5" fmla="*/ 2147483646 h 720"/>
                  <a:gd name="T6" fmla="*/ 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CD107A52-73AC-4769-BC1C-B6E605FEE560}"/>
                  </a:ext>
                </a:extLst>
              </p:cNvPr>
              <p:cNvSpPr>
                <a:spLocks/>
              </p:cNvSpPr>
              <p:nvPr/>
            </p:nvSpPr>
            <p:spPr bwMode="ltGray">
              <a:xfrm rot="-5400000">
                <a:off x="1323"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94BB10EE-28BB-4250-B7EC-D82159EFC0B7}"/>
                  </a:ext>
                </a:extLst>
              </p:cNvPr>
              <p:cNvSpPr>
                <a:spLocks/>
              </p:cNvSpPr>
              <p:nvPr/>
            </p:nvSpPr>
            <p:spPr bwMode="ltGray">
              <a:xfrm rot="-5400000">
                <a:off x="982"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D10E461F-7CD4-42AB-ACC6-F3EC2F885891}"/>
                  </a:ext>
                </a:extLst>
              </p:cNvPr>
              <p:cNvSpPr>
                <a:spLocks/>
              </p:cNvSpPr>
              <p:nvPr/>
            </p:nvSpPr>
            <p:spPr bwMode="ltGray">
              <a:xfrm rot="-5400000">
                <a:off x="-57" y="1752"/>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B2E0C5C3-2B66-4625-B6FA-9ED0CE0E24E1}"/>
                  </a:ext>
                </a:extLst>
              </p:cNvPr>
              <p:cNvSpPr>
                <a:spLocks/>
              </p:cNvSpPr>
              <p:nvPr/>
            </p:nvSpPr>
            <p:spPr bwMode="ltGray">
              <a:xfrm rot="-5400000">
                <a:off x="664" y="1733"/>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7C4D5B96-FB11-46FA-A1F3-E73017660089}"/>
                  </a:ext>
                </a:extLst>
              </p:cNvPr>
              <p:cNvSpPr>
                <a:spLocks/>
              </p:cNvSpPr>
              <p:nvPr/>
            </p:nvSpPr>
            <p:spPr bwMode="ltGray">
              <a:xfrm rot="-5400000">
                <a:off x="442" y="1699"/>
                <a:ext cx="624" cy="362"/>
              </a:xfrm>
              <a:custGeom>
                <a:avLst/>
                <a:gdLst>
                  <a:gd name="T0" fmla="*/ 0 w 624"/>
                  <a:gd name="T1" fmla="*/ 0 h 272"/>
                  <a:gd name="T2" fmla="*/ 0 w 624"/>
                  <a:gd name="T3" fmla="*/ 4739 h 272"/>
                  <a:gd name="T4" fmla="*/ 240 w 624"/>
                  <a:gd name="T5" fmla="*/ 4184 h 272"/>
                  <a:gd name="T6" fmla="*/ 624 w 624"/>
                  <a:gd name="T7" fmla="*/ 473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4123A927-BA76-441C-9DBF-1416FDD9C0B5}"/>
                  </a:ext>
                </a:extLst>
              </p:cNvPr>
              <p:cNvSpPr>
                <a:spLocks/>
              </p:cNvSpPr>
              <p:nvPr/>
            </p:nvSpPr>
            <p:spPr bwMode="ltGray">
              <a:xfrm rot="-5400000">
                <a:off x="156" y="1726"/>
                <a:ext cx="632" cy="315"/>
              </a:xfrm>
              <a:custGeom>
                <a:avLst/>
                <a:gdLst>
                  <a:gd name="T0" fmla="*/ 8 w 632"/>
                  <a:gd name="T1" fmla="*/ 11 h 362"/>
                  <a:gd name="T2" fmla="*/ 8 w 632"/>
                  <a:gd name="T3" fmla="*/ 78 h 362"/>
                  <a:gd name="T4" fmla="*/ 248 w 632"/>
                  <a:gd name="T5" fmla="*/ 78 h 362"/>
                  <a:gd name="T6" fmla="*/ 632 w 632"/>
                  <a:gd name="T7" fmla="*/ 78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49A57F7A-E3B9-4F5F-93DE-FA0E4406AC51}"/>
                  </a:ext>
                </a:extLst>
              </p:cNvPr>
              <p:cNvSpPr>
                <a:spLocks/>
              </p:cNvSpPr>
              <p:nvPr/>
            </p:nvSpPr>
            <p:spPr bwMode="ltGray">
              <a:xfrm rot="-5400000">
                <a:off x="3211" y="1664"/>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C57A76AF-81D7-451C-B841-0D9EDFA2BF06}"/>
                  </a:ext>
                </a:extLst>
              </p:cNvPr>
              <p:cNvSpPr>
                <a:spLocks/>
              </p:cNvSpPr>
              <p:nvPr/>
            </p:nvSpPr>
            <p:spPr bwMode="ltGray">
              <a:xfrm rot="-5400000">
                <a:off x="2870" y="1664"/>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34FEF483-1BB2-4B1F-98A0-EB92E1EB2504}"/>
                  </a:ext>
                </a:extLst>
              </p:cNvPr>
              <p:cNvSpPr>
                <a:spLocks/>
              </p:cNvSpPr>
              <p:nvPr/>
            </p:nvSpPr>
            <p:spPr bwMode="ltGray">
              <a:xfrm rot="-5400000">
                <a:off x="1830"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8CC522BA-453D-4E1A-84ED-9B165E31063F}"/>
                  </a:ext>
                </a:extLst>
              </p:cNvPr>
              <p:cNvSpPr>
                <a:spLocks/>
              </p:cNvSpPr>
              <p:nvPr/>
            </p:nvSpPr>
            <p:spPr bwMode="ltGray">
              <a:xfrm rot="-5400000">
                <a:off x="2551" y="1728"/>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D388972A-BC30-4714-9B43-7AABAA9CDE3B}"/>
                  </a:ext>
                </a:extLst>
              </p:cNvPr>
              <p:cNvSpPr>
                <a:spLocks/>
              </p:cNvSpPr>
              <p:nvPr/>
            </p:nvSpPr>
            <p:spPr bwMode="ltGray">
              <a:xfrm rot="-5400000">
                <a:off x="2330"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A24C693F-B198-46C2-AFC6-8298AF9C4481}"/>
                  </a:ext>
                </a:extLst>
              </p:cNvPr>
              <p:cNvSpPr>
                <a:spLocks/>
              </p:cNvSpPr>
              <p:nvPr/>
            </p:nvSpPr>
            <p:spPr bwMode="ltGray">
              <a:xfrm rot="-5400000">
                <a:off x="2043"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A959DFA1-B0CF-4AA8-B7CC-89795FBFFAF0}"/>
                  </a:ext>
                </a:extLst>
              </p:cNvPr>
              <p:cNvSpPr>
                <a:spLocks/>
              </p:cNvSpPr>
              <p:nvPr/>
            </p:nvSpPr>
            <p:spPr bwMode="ltGray">
              <a:xfrm rot="-5400000">
                <a:off x="4077"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2E08254D-71ED-48AC-8729-21B9D7E7E90E}"/>
                  </a:ext>
                </a:extLst>
              </p:cNvPr>
              <p:cNvSpPr>
                <a:spLocks/>
              </p:cNvSpPr>
              <p:nvPr/>
            </p:nvSpPr>
            <p:spPr bwMode="ltGray">
              <a:xfrm rot="-5400000">
                <a:off x="3736"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8169393E-1793-4F56-B390-80ED984B47E4}"/>
                  </a:ext>
                </a:extLst>
              </p:cNvPr>
              <p:cNvSpPr>
                <a:spLocks/>
              </p:cNvSpPr>
              <p:nvPr/>
            </p:nvSpPr>
            <p:spPr bwMode="ltGray">
              <a:xfrm rot="-5400000">
                <a:off x="4584"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3307B35A-7296-4A2C-A389-DEE2B5B55DE7}"/>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FF6B9EEF-FC18-497C-9CA2-90146574FA04}"/>
                  </a:ext>
                </a:extLst>
              </p:cNvPr>
              <p:cNvSpPr>
                <a:spLocks/>
              </p:cNvSpPr>
              <p:nvPr/>
            </p:nvSpPr>
            <p:spPr bwMode="ltGray">
              <a:xfrm rot="-5400000">
                <a:off x="5084"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A5D0E304-D9EF-4CD1-B419-9865FE0C01B3}"/>
                  </a:ext>
                </a:extLst>
              </p:cNvPr>
              <p:cNvSpPr>
                <a:spLocks/>
              </p:cNvSpPr>
              <p:nvPr/>
            </p:nvSpPr>
            <p:spPr bwMode="ltGray">
              <a:xfrm rot="-5400000">
                <a:off x="4797"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8B7CB3A5-0ACB-4AC1-AE65-914DDD17BCEB}"/>
                </a:ext>
              </a:extLst>
            </p:cNvPr>
            <p:cNvSpPr>
              <a:spLocks/>
            </p:cNvSpPr>
            <p:nvPr/>
          </p:nvSpPr>
          <p:spPr bwMode="ltGray">
            <a:xfrm rot="16200000" flipH="1">
              <a:off x="-1954" y="1951"/>
              <a:ext cx="4320" cy="412"/>
            </a:xfrm>
            <a:custGeom>
              <a:avLst/>
              <a:gdLst>
                <a:gd name="T0" fmla="*/ 0 w 5762"/>
                <a:gd name="T1" fmla="*/ 387 h 385"/>
                <a:gd name="T2" fmla="*/ 323 w 5762"/>
                <a:gd name="T3" fmla="*/ 369 h 385"/>
                <a:gd name="T4" fmla="*/ 323 w 5762"/>
                <a:gd name="T5" fmla="*/ 4 h 385"/>
                <a:gd name="T6" fmla="*/ 0 w 5762"/>
                <a:gd name="T7" fmla="*/ 0 h 385"/>
                <a:gd name="T8" fmla="*/ 0 w 5762"/>
                <a:gd name="T9" fmla="*/ 38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24">
              <a:extLst>
                <a:ext uri="{FF2B5EF4-FFF2-40B4-BE49-F238E27FC236}">
                  <a16:creationId xmlns:a16="http://schemas.microsoft.com/office/drawing/2014/main" id="{059AEA85-D806-4F28-8220-8970B97B8C29}"/>
                </a:ext>
              </a:extLst>
            </p:cNvPr>
            <p:cNvSpPr>
              <a:spLocks/>
            </p:cNvSpPr>
            <p:nvPr/>
          </p:nvSpPr>
          <p:spPr bwMode="ltGray">
            <a:xfrm rot="16200000" flipH="1">
              <a:off x="-1584" y="2062"/>
              <a:ext cx="4319" cy="189"/>
            </a:xfrm>
            <a:custGeom>
              <a:avLst/>
              <a:gdLst>
                <a:gd name="T0" fmla="*/ 0 w 5761"/>
                <a:gd name="T1" fmla="*/ 28 h 189"/>
                <a:gd name="T2" fmla="*/ 323 w 5761"/>
                <a:gd name="T3" fmla="*/ 0 h 189"/>
                <a:gd name="T4" fmla="*/ 3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25">
            <a:extLst>
              <a:ext uri="{FF2B5EF4-FFF2-40B4-BE49-F238E27FC236}">
                <a16:creationId xmlns:a16="http://schemas.microsoft.com/office/drawing/2014/main" id="{C9EB50B7-FB0B-4B31-B39A-99AB9BBF5F56}"/>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66FF7162-9B52-4491-8B48-5D491CC7E196}"/>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a:extLst>
              <a:ext uri="{FF2B5EF4-FFF2-40B4-BE49-F238E27FC236}">
                <a16:creationId xmlns:a16="http://schemas.microsoft.com/office/drawing/2014/main" id="{6F819639-4B0C-4FAB-A70C-2BDA870D81DB}"/>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b="0">
                <a:latin typeface="+mn-lt"/>
              </a:defRPr>
            </a:lvl1pPr>
          </a:lstStyle>
          <a:p>
            <a:pPr>
              <a:defRPr/>
            </a:pPr>
            <a:endParaRPr lang="en-US"/>
          </a:p>
        </p:txBody>
      </p:sp>
      <p:sp>
        <p:nvSpPr>
          <p:cNvPr id="3100" name="Rectangle 28">
            <a:extLst>
              <a:ext uri="{FF2B5EF4-FFF2-40B4-BE49-F238E27FC236}">
                <a16:creationId xmlns:a16="http://schemas.microsoft.com/office/drawing/2014/main" id="{85BFD99E-9BEF-4CDA-ADFB-844DFE959B52}"/>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b="0">
                <a:latin typeface="+mn-lt"/>
              </a:defRPr>
            </a:lvl1pPr>
          </a:lstStyle>
          <a:p>
            <a:pPr>
              <a:defRPr/>
            </a:pPr>
            <a:endParaRPr lang="en-US"/>
          </a:p>
        </p:txBody>
      </p:sp>
      <p:sp>
        <p:nvSpPr>
          <p:cNvPr id="3101" name="Rectangle 29">
            <a:extLst>
              <a:ext uri="{FF2B5EF4-FFF2-40B4-BE49-F238E27FC236}">
                <a16:creationId xmlns:a16="http://schemas.microsoft.com/office/drawing/2014/main" id="{698F9622-4170-48B1-8C7C-2B3B6CA80807}"/>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b="0">
                <a:latin typeface="Arial" panose="020B0604020202020204" pitchFamily="34" charset="0"/>
              </a:defRPr>
            </a:lvl1pPr>
          </a:lstStyle>
          <a:p>
            <a:fld id="{61CB0C91-6B9B-490F-913A-C7EBE72B49C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A9C329F-D3B5-40BA-AE1D-E69D78FE79A8}"/>
              </a:ext>
            </a:extLst>
          </p:cNvPr>
          <p:cNvSpPr>
            <a:spLocks noGrp="1" noChangeArrowheads="1"/>
          </p:cNvSpPr>
          <p:nvPr>
            <p:ph type="ctrTitle"/>
          </p:nvPr>
        </p:nvSpPr>
        <p:spPr>
          <a:xfrm>
            <a:off x="1173163" y="1477963"/>
            <a:ext cx="7772400" cy="1006475"/>
          </a:xfrm>
        </p:spPr>
        <p:txBody>
          <a:bodyPr/>
          <a:lstStyle/>
          <a:p>
            <a:pPr algn="ctr" eaLnBrk="1" hangingPunct="1"/>
            <a:r>
              <a:rPr lang="en-US" altLang="en-US" sz="6000" dirty="0">
                <a:latin typeface="Arial Narrow" panose="020B0606020202030204" pitchFamily="34" charset="0"/>
              </a:rPr>
              <a:t>Positive Emotions </a:t>
            </a:r>
          </a:p>
        </p:txBody>
      </p:sp>
      <p:sp>
        <p:nvSpPr>
          <p:cNvPr id="4099" name="Rectangle 3">
            <a:extLst>
              <a:ext uri="{FF2B5EF4-FFF2-40B4-BE49-F238E27FC236}">
                <a16:creationId xmlns:a16="http://schemas.microsoft.com/office/drawing/2014/main" id="{C5D41D5B-198C-45D2-BE1D-E9820E881517}"/>
              </a:ext>
            </a:extLst>
          </p:cNvPr>
          <p:cNvSpPr>
            <a:spLocks noGrp="1" noChangeArrowheads="1"/>
          </p:cNvSpPr>
          <p:nvPr>
            <p:ph type="subTitle" idx="1"/>
          </p:nvPr>
        </p:nvSpPr>
        <p:spPr/>
        <p:txBody>
          <a:bodyPr/>
          <a:lstStyle/>
          <a:p>
            <a:pPr algn="ctr" eaLnBrk="1" hangingPunct="1"/>
            <a:r>
              <a:rPr lang="en-US" altLang="en-US" dirty="0"/>
              <a:t>Class 19</a:t>
            </a:r>
          </a:p>
        </p:txBody>
      </p:sp>
      <p:sp>
        <p:nvSpPr>
          <p:cNvPr id="3" name="Slide Number Placeholder 2">
            <a:extLst>
              <a:ext uri="{FF2B5EF4-FFF2-40B4-BE49-F238E27FC236}">
                <a16:creationId xmlns:a16="http://schemas.microsoft.com/office/drawing/2014/main" id="{81DF3B58-ED59-4DEF-824F-8FAA3040FD6F}"/>
              </a:ext>
            </a:extLst>
          </p:cNvPr>
          <p:cNvSpPr>
            <a:spLocks noGrp="1"/>
          </p:cNvSpPr>
          <p:nvPr>
            <p:ph type="sldNum" sz="quarter" idx="12"/>
          </p:nvPr>
        </p:nvSpPr>
        <p:spPr/>
        <p:txBody>
          <a:bodyPr/>
          <a:lstStyle/>
          <a:p>
            <a:fld id="{87B448DB-8615-4644-9E82-F5D337B59D39}"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56040BD1-FFFD-4108-866E-3FBEE587D1C9}"/>
              </a:ext>
            </a:extLst>
          </p:cNvPr>
          <p:cNvSpPr txBox="1">
            <a:spLocks noChangeArrowheads="1"/>
          </p:cNvSpPr>
          <p:nvPr/>
        </p:nvSpPr>
        <p:spPr bwMode="auto">
          <a:xfrm>
            <a:off x="1371600" y="427038"/>
            <a:ext cx="6705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a:solidFill>
                  <a:schemeClr val="tx2"/>
                </a:solidFill>
                <a:latin typeface="Arial Narrow" panose="020B0606020202030204" pitchFamily="34" charset="0"/>
              </a:rPr>
              <a:t>What is This Thing Called (Romantic) Love?</a:t>
            </a:r>
          </a:p>
        </p:txBody>
      </p:sp>
      <p:sp>
        <p:nvSpPr>
          <p:cNvPr id="12291" name="Text Box 3">
            <a:extLst>
              <a:ext uri="{FF2B5EF4-FFF2-40B4-BE49-F238E27FC236}">
                <a16:creationId xmlns:a16="http://schemas.microsoft.com/office/drawing/2014/main" id="{A11D0A83-F797-4BD0-92A8-3DC464E96DC1}"/>
              </a:ext>
            </a:extLst>
          </p:cNvPr>
          <p:cNvSpPr txBox="1">
            <a:spLocks noChangeArrowheads="1"/>
          </p:cNvSpPr>
          <p:nvPr/>
        </p:nvSpPr>
        <p:spPr bwMode="auto">
          <a:xfrm>
            <a:off x="2133600" y="2286000"/>
            <a:ext cx="6096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a:latin typeface="Arial Narrow" panose="020B0606020202030204" pitchFamily="34" charset="0"/>
              </a:rPr>
              <a:t>What is the formula for love?  </a:t>
            </a:r>
          </a:p>
          <a:p>
            <a:pPr eaLnBrk="1" hangingPunct="1">
              <a:spcBef>
                <a:spcPct val="50000"/>
              </a:spcBef>
              <a:buClrTx/>
              <a:buSzTx/>
              <a:buFontTx/>
              <a:buNone/>
            </a:pPr>
            <a:r>
              <a:rPr lang="en-US" altLang="en-US" sz="3000">
                <a:latin typeface="Arial Narrow" panose="020B0606020202030204" pitchFamily="34" charset="0"/>
              </a:rPr>
              <a:t>What are the necessary ingredients?</a:t>
            </a:r>
          </a:p>
        </p:txBody>
      </p:sp>
      <p:sp>
        <p:nvSpPr>
          <p:cNvPr id="12292" name="Text Box 4">
            <a:extLst>
              <a:ext uri="{FF2B5EF4-FFF2-40B4-BE49-F238E27FC236}">
                <a16:creationId xmlns:a16="http://schemas.microsoft.com/office/drawing/2014/main" id="{3030BC46-046D-4287-9924-1A9A351C2E3B}"/>
              </a:ext>
            </a:extLst>
          </p:cNvPr>
          <p:cNvSpPr txBox="1">
            <a:spLocks noChangeArrowheads="1"/>
          </p:cNvSpPr>
          <p:nvPr/>
        </p:nvSpPr>
        <p:spPr bwMode="auto">
          <a:xfrm>
            <a:off x="5811393" y="4480846"/>
            <a:ext cx="25161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dirty="0">
                <a:latin typeface="Arial Narrow" panose="020B0606020202030204" pitchFamily="34" charset="0"/>
              </a:rPr>
              <a:t>Romantic Love</a:t>
            </a:r>
          </a:p>
        </p:txBody>
      </p:sp>
      <p:sp>
        <p:nvSpPr>
          <p:cNvPr id="2" name="Slide Number Placeholder 1">
            <a:extLst>
              <a:ext uri="{FF2B5EF4-FFF2-40B4-BE49-F238E27FC236}">
                <a16:creationId xmlns:a16="http://schemas.microsoft.com/office/drawing/2014/main" id="{8328AFCF-5561-4C8E-AE30-10BCD092A02A}"/>
              </a:ext>
            </a:extLst>
          </p:cNvPr>
          <p:cNvSpPr>
            <a:spLocks noGrp="1"/>
          </p:cNvSpPr>
          <p:nvPr>
            <p:ph type="sldNum" sz="quarter" idx="12"/>
          </p:nvPr>
        </p:nvSpPr>
        <p:spPr/>
        <p:txBody>
          <a:bodyPr/>
          <a:lstStyle/>
          <a:p>
            <a:fld id="{C39E33F6-914C-4897-9D99-30AEC7358EE4}" type="slidenum">
              <a:rPr lang="en-US" altLang="en-US" smtClean="0"/>
              <a:pPr/>
              <a:t>10</a:t>
            </a:fld>
            <a:endParaRPr lang="en-US" altLang="en-US"/>
          </a:p>
        </p:txBody>
      </p:sp>
      <p:cxnSp>
        <p:nvCxnSpPr>
          <p:cNvPr id="5" name="Straight Connector 4">
            <a:extLst>
              <a:ext uri="{FF2B5EF4-FFF2-40B4-BE49-F238E27FC236}">
                <a16:creationId xmlns:a16="http://schemas.microsoft.com/office/drawing/2014/main" id="{F67559FD-360D-B294-BCCE-F7C54976FDF4}"/>
              </a:ext>
            </a:extLst>
          </p:cNvPr>
          <p:cNvCxnSpPr/>
          <p:nvPr/>
        </p:nvCxnSpPr>
        <p:spPr bwMode="auto">
          <a:xfrm>
            <a:off x="2003679" y="4943928"/>
            <a:ext cx="12954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B10B4E95-536E-0FC0-1CB4-DF337A559E37}"/>
              </a:ext>
            </a:extLst>
          </p:cNvPr>
          <p:cNvSpPr txBox="1"/>
          <p:nvPr/>
        </p:nvSpPr>
        <p:spPr>
          <a:xfrm>
            <a:off x="3374517" y="4435474"/>
            <a:ext cx="533400" cy="615553"/>
          </a:xfrm>
          <a:prstGeom prst="rect">
            <a:avLst/>
          </a:prstGeom>
          <a:noFill/>
        </p:spPr>
        <p:txBody>
          <a:bodyPr wrap="square" rtlCol="0">
            <a:spAutoFit/>
          </a:bodyPr>
          <a:lstStyle/>
          <a:p>
            <a:pPr algn="ctr"/>
            <a:r>
              <a:rPr lang="en-US" sz="3400" dirty="0">
                <a:solidFill>
                  <a:srgbClr val="0070C0"/>
                </a:solidFill>
                <a:latin typeface="Arial Narrow" panose="020B0606020202030204" pitchFamily="34" charset="0"/>
              </a:rPr>
              <a:t>+</a:t>
            </a:r>
          </a:p>
        </p:txBody>
      </p:sp>
      <p:cxnSp>
        <p:nvCxnSpPr>
          <p:cNvPr id="7" name="Straight Connector 6">
            <a:extLst>
              <a:ext uri="{FF2B5EF4-FFF2-40B4-BE49-F238E27FC236}">
                <a16:creationId xmlns:a16="http://schemas.microsoft.com/office/drawing/2014/main" id="{37F534AE-7610-0413-7764-508858E25E94}"/>
              </a:ext>
            </a:extLst>
          </p:cNvPr>
          <p:cNvCxnSpPr/>
          <p:nvPr/>
        </p:nvCxnSpPr>
        <p:spPr bwMode="auto">
          <a:xfrm>
            <a:off x="4060317" y="4958716"/>
            <a:ext cx="12954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D83976C3-36DE-9F62-DD1A-53DBAD572480}"/>
              </a:ext>
            </a:extLst>
          </p:cNvPr>
          <p:cNvSpPr txBox="1"/>
          <p:nvPr/>
        </p:nvSpPr>
        <p:spPr>
          <a:xfrm>
            <a:off x="5355717" y="4489847"/>
            <a:ext cx="533400" cy="615553"/>
          </a:xfrm>
          <a:prstGeom prst="rect">
            <a:avLst/>
          </a:prstGeom>
          <a:noFill/>
        </p:spPr>
        <p:txBody>
          <a:bodyPr wrap="square" rtlCol="0">
            <a:spAutoFit/>
          </a:bodyPr>
          <a:lstStyle/>
          <a:p>
            <a:pPr algn="ctr"/>
            <a:r>
              <a:rPr lang="en-US" sz="3400" dirty="0">
                <a:solidFill>
                  <a:srgbClr val="0070C0"/>
                </a:solidFill>
                <a:latin typeface="Arial Narrow" panose="020B0606020202030204" pitchFamily="34" charset="0"/>
              </a:rPr>
              <a:t>=</a:t>
            </a:r>
          </a:p>
        </p:txBody>
      </p:sp>
      <p:sp>
        <p:nvSpPr>
          <p:cNvPr id="9" name="Text Box 4">
            <a:extLst>
              <a:ext uri="{FF2B5EF4-FFF2-40B4-BE49-F238E27FC236}">
                <a16:creationId xmlns:a16="http://schemas.microsoft.com/office/drawing/2014/main" id="{07B80062-B527-7302-5762-7CD94D4F52DF}"/>
              </a:ext>
            </a:extLst>
          </p:cNvPr>
          <p:cNvSpPr txBox="1">
            <a:spLocks noChangeArrowheads="1"/>
          </p:cNvSpPr>
          <p:nvPr/>
        </p:nvSpPr>
        <p:spPr bwMode="auto">
          <a:xfrm>
            <a:off x="1981200" y="4380786"/>
            <a:ext cx="16009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dirty="0">
                <a:latin typeface="Arial Narrow" panose="020B0606020202030204" pitchFamily="34" charset="0"/>
              </a:rPr>
              <a:t>Intimacy</a:t>
            </a:r>
          </a:p>
        </p:txBody>
      </p:sp>
      <p:sp>
        <p:nvSpPr>
          <p:cNvPr id="10" name="Text Box 4">
            <a:extLst>
              <a:ext uri="{FF2B5EF4-FFF2-40B4-BE49-F238E27FC236}">
                <a16:creationId xmlns:a16="http://schemas.microsoft.com/office/drawing/2014/main" id="{ED2856C8-6829-3618-1047-3496282E40CC}"/>
              </a:ext>
            </a:extLst>
          </p:cNvPr>
          <p:cNvSpPr txBox="1">
            <a:spLocks noChangeArrowheads="1"/>
          </p:cNvSpPr>
          <p:nvPr/>
        </p:nvSpPr>
        <p:spPr bwMode="auto">
          <a:xfrm>
            <a:off x="3984117" y="4389930"/>
            <a:ext cx="16009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dirty="0">
                <a:latin typeface="Arial Narrow" panose="020B0606020202030204" pitchFamily="34" charset="0"/>
              </a:rPr>
              <a:t>Passion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FD473BD-FEA8-43CA-98E5-C1FF29313C5D}"/>
              </a:ext>
            </a:extLst>
          </p:cNvPr>
          <p:cNvSpPr>
            <a:spLocks noGrp="1" noChangeArrowheads="1"/>
          </p:cNvSpPr>
          <p:nvPr>
            <p:ph type="title"/>
          </p:nvPr>
        </p:nvSpPr>
        <p:spPr>
          <a:xfrm>
            <a:off x="2743200" y="0"/>
            <a:ext cx="4541838" cy="1143000"/>
          </a:xfrm>
        </p:spPr>
        <p:txBody>
          <a:bodyPr/>
          <a:lstStyle/>
          <a:p>
            <a:pPr algn="ctr"/>
            <a:r>
              <a:rPr lang="en-US" altLang="en-US" sz="3600" dirty="0">
                <a:latin typeface="Arial Narrow" panose="020B0606020202030204" pitchFamily="34" charset="0"/>
              </a:rPr>
              <a:t>Elements of </a:t>
            </a:r>
            <a:r>
              <a:rPr lang="en-US" altLang="en-US" sz="3600" u="sng" dirty="0">
                <a:latin typeface="Arial Narrow" panose="020B0606020202030204" pitchFamily="34" charset="0"/>
              </a:rPr>
              <a:t>Intimacy</a:t>
            </a:r>
          </a:p>
        </p:txBody>
      </p:sp>
      <p:sp>
        <p:nvSpPr>
          <p:cNvPr id="13315" name="Rectangle 3">
            <a:extLst>
              <a:ext uri="{FF2B5EF4-FFF2-40B4-BE49-F238E27FC236}">
                <a16:creationId xmlns:a16="http://schemas.microsoft.com/office/drawing/2014/main" id="{BE62EA7D-D405-4D74-B654-D7210F8063A2}"/>
              </a:ext>
            </a:extLst>
          </p:cNvPr>
          <p:cNvSpPr>
            <a:spLocks noChangeArrowheads="1"/>
          </p:cNvSpPr>
          <p:nvPr/>
        </p:nvSpPr>
        <p:spPr bwMode="auto">
          <a:xfrm>
            <a:off x="1447800" y="1524000"/>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600" dirty="0">
                <a:latin typeface="Arial Narrow" panose="020B0606020202030204" pitchFamily="34" charset="0"/>
                <a:cs typeface="Times New Roman" panose="02020603050405020304" pitchFamily="18" charset="0"/>
              </a:rPr>
              <a:t>Baumeister &amp; </a:t>
            </a:r>
            <a:r>
              <a:rPr lang="en-US" altLang="en-US" sz="2600" dirty="0" err="1">
                <a:latin typeface="Arial Narrow" panose="020B0606020202030204" pitchFamily="34" charset="0"/>
                <a:cs typeface="Times New Roman" panose="02020603050405020304" pitchFamily="18" charset="0"/>
              </a:rPr>
              <a:t>Bratslavsky</a:t>
            </a:r>
            <a:r>
              <a:rPr lang="en-US" altLang="en-US" sz="2600" dirty="0">
                <a:latin typeface="Arial Narrow" panose="020B0606020202030204" pitchFamily="34" charset="0"/>
                <a:cs typeface="Times New Roman" panose="02020603050405020304" pitchFamily="18" charset="0"/>
              </a:rPr>
              <a:t> definition:</a:t>
            </a:r>
            <a:endParaRPr lang="en-US" altLang="en-US" sz="26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b="0" dirty="0">
                <a:latin typeface="Arial Narrow" panose="020B0606020202030204" pitchFamily="34" charset="0"/>
                <a:cs typeface="Times New Roman" panose="02020603050405020304" pitchFamily="18" charset="0"/>
              </a:rPr>
              <a:t> </a:t>
            </a:r>
            <a:endParaRPr lang="en-US" altLang="en-US" sz="12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0" dirty="0">
                <a:latin typeface="Arial Narrow" panose="020B0606020202030204" pitchFamily="34" charset="0"/>
                <a:cs typeface="Times New Roman" panose="02020603050405020304" pitchFamily="18" charset="0"/>
              </a:rPr>
              <a:t>			</a:t>
            </a:r>
            <a:r>
              <a:rPr lang="en-US" altLang="en-US" sz="2600" b="0" dirty="0">
                <a:latin typeface="Arial Narrow" panose="020B0606020202030204" pitchFamily="34" charset="0"/>
                <a:cs typeface="Times New Roman" panose="02020603050405020304" pitchFamily="18" charset="0"/>
              </a:rPr>
              <a:t>a.  Mutual disclosure</a:t>
            </a:r>
            <a:endParaRPr lang="en-US" altLang="en-US" sz="26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b="0" dirty="0">
                <a:latin typeface="Arial Narrow" panose="020B0606020202030204" pitchFamily="34" charset="0"/>
                <a:cs typeface="Times New Roman" panose="02020603050405020304" pitchFamily="18" charset="0"/>
              </a:rPr>
              <a:t>			b.  Strong, positive attitude</a:t>
            </a:r>
            <a:endParaRPr lang="en-US" altLang="en-US" sz="26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b="0" dirty="0">
                <a:latin typeface="Arial Narrow" panose="020B0606020202030204" pitchFamily="34" charset="0"/>
                <a:cs typeface="Times New Roman" panose="02020603050405020304" pitchFamily="18" charset="0"/>
              </a:rPr>
              <a:t>			c.  Communication of affection</a:t>
            </a:r>
            <a:endParaRPr lang="en-US" altLang="en-US" sz="26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000" b="0" dirty="0">
                <a:latin typeface="Arial Narrow" panose="020B0606020202030204" pitchFamily="34" charset="0"/>
                <a:cs typeface="Times New Roman" panose="02020603050405020304" pitchFamily="18" charset="0"/>
              </a:rPr>
              <a:t> </a:t>
            </a:r>
            <a:endParaRPr lang="en-US" altLang="en-US" sz="1200" b="0" dirty="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800" b="0"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600" dirty="0">
                <a:latin typeface="Arial Narrow" panose="020B0606020202030204" pitchFamily="34" charset="0"/>
                <a:cs typeface="Times New Roman" panose="02020603050405020304" pitchFamily="18" charset="0"/>
              </a:rPr>
              <a:t>	Other ingredients:</a:t>
            </a:r>
            <a:r>
              <a:rPr lang="en-US" altLang="en-US" sz="2200" b="0" dirty="0">
                <a:latin typeface="Arial Narrow" panose="020B0606020202030204" pitchFamily="34" charset="0"/>
                <a:cs typeface="Times New Roman" panose="02020603050405020304" pitchFamily="18" charset="0"/>
              </a:rPr>
              <a:t>  </a:t>
            </a:r>
          </a:p>
          <a:p>
            <a:pPr>
              <a:spcBef>
                <a:spcPct val="0"/>
              </a:spcBef>
              <a:buClrTx/>
              <a:buSzTx/>
              <a:buFontTx/>
              <a:buNone/>
            </a:pPr>
            <a:endParaRPr lang="en-US" altLang="en-US" sz="12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0" dirty="0">
                <a:latin typeface="Arial Narrow" panose="020B0606020202030204" pitchFamily="34" charset="0"/>
                <a:cs typeface="Times New Roman" panose="02020603050405020304" pitchFamily="18" charset="0"/>
              </a:rPr>
              <a:t>	</a:t>
            </a:r>
            <a:r>
              <a:rPr lang="en-US" altLang="en-US" sz="2600" b="0" dirty="0">
                <a:latin typeface="Arial Narrow" panose="020B0606020202030204" pitchFamily="34" charset="0"/>
                <a:cs typeface="Times New Roman" panose="02020603050405020304" pitchFamily="18" charset="0"/>
              </a:rPr>
              <a:t>Concern</a:t>
            </a:r>
            <a:endParaRPr lang="en-US" altLang="en-US" sz="26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b="0" dirty="0">
                <a:latin typeface="Arial Narrow" panose="020B0606020202030204" pitchFamily="34" charset="0"/>
                <a:cs typeface="Times New Roman" panose="02020603050405020304" pitchFamily="18" charset="0"/>
              </a:rPr>
              <a:t>	Interdependence: soldiers in battle, ropes courses  </a:t>
            </a:r>
            <a:endParaRPr lang="en-US" altLang="en-US" sz="26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600" b="0" dirty="0">
                <a:latin typeface="Arial Narrow" panose="020B0606020202030204" pitchFamily="34" charset="0"/>
                <a:cs typeface="Times New Roman" panose="02020603050405020304" pitchFamily="18" charset="0"/>
              </a:rPr>
              <a:t>	Vulnerability			</a:t>
            </a:r>
            <a:endParaRPr lang="en-US" altLang="en-US" sz="2600" b="0" dirty="0">
              <a:latin typeface="Times New Roman" panose="02020603050405020304" pitchFamily="18" charset="0"/>
            </a:endParaRPr>
          </a:p>
        </p:txBody>
      </p:sp>
      <p:grpSp>
        <p:nvGrpSpPr>
          <p:cNvPr id="13316" name="Group 8">
            <a:extLst>
              <a:ext uri="{FF2B5EF4-FFF2-40B4-BE49-F238E27FC236}">
                <a16:creationId xmlns:a16="http://schemas.microsoft.com/office/drawing/2014/main" id="{C95D8489-DAF7-4159-9EA9-07D57F599490}"/>
              </a:ext>
            </a:extLst>
          </p:cNvPr>
          <p:cNvGrpSpPr>
            <a:grpSpLocks/>
          </p:cNvGrpSpPr>
          <p:nvPr/>
        </p:nvGrpSpPr>
        <p:grpSpPr bwMode="auto">
          <a:xfrm>
            <a:off x="7010400" y="5638800"/>
            <a:ext cx="1447800" cy="838200"/>
            <a:chOff x="3984" y="2784"/>
            <a:chExt cx="912" cy="528"/>
          </a:xfrm>
        </p:grpSpPr>
        <p:sp>
          <p:nvSpPr>
            <p:cNvPr id="13319" name="Oval 4">
              <a:extLst>
                <a:ext uri="{FF2B5EF4-FFF2-40B4-BE49-F238E27FC236}">
                  <a16:creationId xmlns:a16="http://schemas.microsoft.com/office/drawing/2014/main" id="{7EE3B20A-CC79-4BA4-A873-5E285DF71194}"/>
                </a:ext>
              </a:extLst>
            </p:cNvPr>
            <p:cNvSpPr>
              <a:spLocks noChangeArrowheads="1"/>
            </p:cNvSpPr>
            <p:nvPr/>
          </p:nvSpPr>
          <p:spPr bwMode="auto">
            <a:xfrm>
              <a:off x="3984" y="2784"/>
              <a:ext cx="57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3320" name="Oval 5">
              <a:extLst>
                <a:ext uri="{FF2B5EF4-FFF2-40B4-BE49-F238E27FC236}">
                  <a16:creationId xmlns:a16="http://schemas.microsoft.com/office/drawing/2014/main" id="{5E492E72-34A4-4CF5-9A8F-985CB609149D}"/>
                </a:ext>
              </a:extLst>
            </p:cNvPr>
            <p:cNvSpPr>
              <a:spLocks noChangeArrowheads="1"/>
            </p:cNvSpPr>
            <p:nvPr/>
          </p:nvSpPr>
          <p:spPr bwMode="auto">
            <a:xfrm>
              <a:off x="4320" y="2784"/>
              <a:ext cx="576" cy="528"/>
            </a:xfrm>
            <a:prstGeom prst="ellipse">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3321" name="Oval 6">
              <a:extLst>
                <a:ext uri="{FF2B5EF4-FFF2-40B4-BE49-F238E27FC236}">
                  <a16:creationId xmlns:a16="http://schemas.microsoft.com/office/drawing/2014/main" id="{D8C90FB5-B656-4ECA-B649-D178EEA18628}"/>
                </a:ext>
              </a:extLst>
            </p:cNvPr>
            <p:cNvSpPr>
              <a:spLocks noChangeArrowheads="1"/>
            </p:cNvSpPr>
            <p:nvPr/>
          </p:nvSpPr>
          <p:spPr bwMode="auto">
            <a:xfrm>
              <a:off x="4320" y="2832"/>
              <a:ext cx="288" cy="432"/>
            </a:xfrm>
            <a:prstGeom prst="ellipse">
              <a:avLst/>
            </a:prstGeom>
            <a:solidFill>
              <a:srgbClr val="99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13317" name="Text Box 7">
            <a:extLst>
              <a:ext uri="{FF2B5EF4-FFF2-40B4-BE49-F238E27FC236}">
                <a16:creationId xmlns:a16="http://schemas.microsoft.com/office/drawing/2014/main" id="{2E82F166-B03E-4FF5-9247-96EE692B5196}"/>
              </a:ext>
            </a:extLst>
          </p:cNvPr>
          <p:cNvSpPr txBox="1">
            <a:spLocks noChangeArrowheads="1"/>
          </p:cNvSpPr>
          <p:nvPr/>
        </p:nvSpPr>
        <p:spPr bwMode="auto">
          <a:xfrm>
            <a:off x="1066800" y="5578475"/>
            <a:ext cx="556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Aron:  Overlapping selves;                  individual "I" becomes a common "we"</a:t>
            </a:r>
          </a:p>
        </p:txBody>
      </p:sp>
      <p:sp>
        <p:nvSpPr>
          <p:cNvPr id="13318" name="TextBox 1">
            <a:extLst>
              <a:ext uri="{FF2B5EF4-FFF2-40B4-BE49-F238E27FC236}">
                <a16:creationId xmlns:a16="http://schemas.microsoft.com/office/drawing/2014/main" id="{25579472-B935-40B0-88F7-23DA51676DEE}"/>
              </a:ext>
            </a:extLst>
          </p:cNvPr>
          <p:cNvSpPr txBox="1">
            <a:spLocks noChangeArrowheads="1"/>
          </p:cNvSpPr>
          <p:nvPr/>
        </p:nvSpPr>
        <p:spPr bwMode="auto">
          <a:xfrm>
            <a:off x="3049588" y="858838"/>
            <a:ext cx="393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u="sng">
                <a:solidFill>
                  <a:srgbClr val="C00000"/>
                </a:solidFill>
                <a:latin typeface="Times New Roman" panose="02020603050405020304" pitchFamily="18" charset="0"/>
              </a:rPr>
              <a:t>Intimacy</a:t>
            </a:r>
            <a:r>
              <a:rPr lang="en-US" altLang="en-US" sz="2400" b="0">
                <a:solidFill>
                  <a:srgbClr val="C00000"/>
                </a:solidFill>
                <a:latin typeface="Times New Roman" panose="02020603050405020304" pitchFamily="18" charset="0"/>
              </a:rPr>
              <a:t> + Passion = Love</a:t>
            </a:r>
          </a:p>
        </p:txBody>
      </p:sp>
      <p:pic>
        <p:nvPicPr>
          <p:cNvPr id="2" name="Picture 1">
            <a:extLst>
              <a:ext uri="{FF2B5EF4-FFF2-40B4-BE49-F238E27FC236}">
                <a16:creationId xmlns:a16="http://schemas.microsoft.com/office/drawing/2014/main" id="{4A3E427D-22FD-41EE-8186-FAE1FD69B1D1}"/>
              </a:ext>
            </a:extLst>
          </p:cNvPr>
          <p:cNvPicPr>
            <a:picLocks noChangeAspect="1"/>
          </p:cNvPicPr>
          <p:nvPr/>
        </p:nvPicPr>
        <p:blipFill>
          <a:blip r:embed="rId2"/>
          <a:stretch>
            <a:fillRect/>
          </a:stretch>
        </p:blipFill>
        <p:spPr>
          <a:xfrm>
            <a:off x="304800" y="2133600"/>
            <a:ext cx="1981200" cy="3355975"/>
          </a:xfrm>
          <a:prstGeom prst="rect">
            <a:avLst/>
          </a:prstGeom>
        </p:spPr>
      </p:pic>
      <p:sp>
        <p:nvSpPr>
          <p:cNvPr id="3" name="Slide Number Placeholder 2">
            <a:extLst>
              <a:ext uri="{FF2B5EF4-FFF2-40B4-BE49-F238E27FC236}">
                <a16:creationId xmlns:a16="http://schemas.microsoft.com/office/drawing/2014/main" id="{0240677E-7480-4515-8510-C6864DEC1CC1}"/>
              </a:ext>
            </a:extLst>
          </p:cNvPr>
          <p:cNvSpPr>
            <a:spLocks noGrp="1"/>
          </p:cNvSpPr>
          <p:nvPr>
            <p:ph type="sldNum" sz="quarter" idx="12"/>
          </p:nvPr>
        </p:nvSpPr>
        <p:spPr/>
        <p:txBody>
          <a:bodyPr/>
          <a:lstStyle/>
          <a:p>
            <a:fld id="{6BC46530-F139-4591-8958-E07F6D1ED540}"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E891EAB-16FE-4623-B0E3-BA6B669754FC}"/>
              </a:ext>
            </a:extLst>
          </p:cNvPr>
          <p:cNvSpPr>
            <a:spLocks noGrp="1" noChangeArrowheads="1"/>
          </p:cNvSpPr>
          <p:nvPr>
            <p:ph type="title"/>
          </p:nvPr>
        </p:nvSpPr>
        <p:spPr>
          <a:xfrm>
            <a:off x="1371600" y="-52388"/>
            <a:ext cx="7772400" cy="1143001"/>
          </a:xfrm>
        </p:spPr>
        <p:txBody>
          <a:bodyPr/>
          <a:lstStyle/>
          <a:p>
            <a:pPr algn="ctr"/>
            <a:r>
              <a:rPr lang="en-US" altLang="en-US" sz="3600" dirty="0">
                <a:latin typeface="Arial Narrow" panose="020B0606020202030204" pitchFamily="34" charset="0"/>
              </a:rPr>
              <a:t>Elements of </a:t>
            </a:r>
            <a:r>
              <a:rPr lang="en-US" altLang="en-US" sz="3600" u="sng" dirty="0">
                <a:latin typeface="Arial Narrow" panose="020B0606020202030204" pitchFamily="34" charset="0"/>
              </a:rPr>
              <a:t>Passion</a:t>
            </a:r>
          </a:p>
        </p:txBody>
      </p:sp>
      <p:sp>
        <p:nvSpPr>
          <p:cNvPr id="14339" name="Rectangle 3">
            <a:extLst>
              <a:ext uri="{FF2B5EF4-FFF2-40B4-BE49-F238E27FC236}">
                <a16:creationId xmlns:a16="http://schemas.microsoft.com/office/drawing/2014/main" id="{150D3EE6-6AA8-455B-810B-BC8F2404E559}"/>
              </a:ext>
            </a:extLst>
          </p:cNvPr>
          <p:cNvSpPr>
            <a:spLocks noChangeArrowheads="1"/>
          </p:cNvSpPr>
          <p:nvPr/>
        </p:nvSpPr>
        <p:spPr bwMode="auto">
          <a:xfrm>
            <a:off x="1828800" y="1676400"/>
            <a:ext cx="6553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AutoNum type="alphaLcPeriod"/>
            </a:pPr>
            <a:r>
              <a:rPr lang="en-US" altLang="en-US" sz="2800" b="0" dirty="0">
                <a:latin typeface="Arial Narrow" panose="020B0606020202030204" pitchFamily="34" charset="0"/>
                <a:cs typeface="Times New Roman" panose="02020603050405020304" pitchFamily="18" charset="0"/>
              </a:rPr>
              <a:t>Physiological arousal</a:t>
            </a:r>
          </a:p>
          <a:p>
            <a:pPr eaLnBrk="1" hangingPunct="1">
              <a:spcBef>
                <a:spcPct val="0"/>
              </a:spcBef>
              <a:buClrTx/>
              <a:buSzTx/>
              <a:buFontTx/>
              <a:buNone/>
            </a:pPr>
            <a:endParaRPr lang="en-US" altLang="en-US" sz="2800" b="0" dirty="0">
              <a:latin typeface="Times New Roman" panose="02020603050405020304" pitchFamily="18" charset="0"/>
              <a:cs typeface="Times New Roman" panose="02020603050405020304" pitchFamily="18" charset="0"/>
            </a:endParaRPr>
          </a:p>
          <a:p>
            <a:pPr>
              <a:spcBef>
                <a:spcPct val="0"/>
              </a:spcBef>
              <a:buClrTx/>
              <a:buSzTx/>
              <a:buFontTx/>
              <a:buAutoNum type="alphaLcPeriod" startAt="2"/>
            </a:pPr>
            <a:r>
              <a:rPr lang="en-US" altLang="en-US" sz="2800" b="0" dirty="0">
                <a:latin typeface="Arial Narrow" panose="020B0606020202030204" pitchFamily="34" charset="0"/>
                <a:cs typeface="Times New Roman" panose="02020603050405020304" pitchFamily="18" charset="0"/>
              </a:rPr>
              <a:t>Strong feelings of attraction</a:t>
            </a:r>
          </a:p>
          <a:p>
            <a:pPr>
              <a:spcBef>
                <a:spcPct val="0"/>
              </a:spcBef>
              <a:buClrTx/>
              <a:buSzTx/>
              <a:buFontTx/>
              <a:buNone/>
            </a:pPr>
            <a:endParaRPr lang="en-US" altLang="en-US" sz="2800" b="0" dirty="0">
              <a:latin typeface="Times New Roman" panose="02020603050405020304" pitchFamily="18" charset="0"/>
              <a:cs typeface="Times New Roman" panose="02020603050405020304" pitchFamily="18" charset="0"/>
            </a:endParaRPr>
          </a:p>
          <a:p>
            <a:pPr>
              <a:spcBef>
                <a:spcPct val="0"/>
              </a:spcBef>
              <a:buClrTx/>
              <a:buSzTx/>
              <a:buFontTx/>
              <a:buAutoNum type="alphaLcPeriod" startAt="3"/>
            </a:pPr>
            <a:r>
              <a:rPr lang="en-US" altLang="en-US" sz="2800" b="0" dirty="0">
                <a:latin typeface="Arial Narrow" panose="020B0606020202030204" pitchFamily="34" charset="0"/>
                <a:cs typeface="Times New Roman" panose="02020603050405020304" pitchFamily="18" charset="0"/>
              </a:rPr>
              <a:t>Desire to be united with partner</a:t>
            </a:r>
            <a:r>
              <a:rPr lang="en-US" altLang="en-US" sz="2800" b="0" dirty="0">
                <a:latin typeface="Times New Roman" panose="02020603050405020304" pitchFamily="18" charset="0"/>
              </a:rPr>
              <a:t> </a:t>
            </a:r>
          </a:p>
          <a:p>
            <a:pPr>
              <a:spcBef>
                <a:spcPct val="0"/>
              </a:spcBef>
              <a:buClrTx/>
              <a:buSzTx/>
              <a:buFontTx/>
              <a:buNone/>
            </a:pPr>
            <a:endParaRPr lang="en-US" altLang="en-US" sz="2800" b="0" dirty="0">
              <a:latin typeface="Times New Roman" panose="02020603050405020304" pitchFamily="18" charset="0"/>
            </a:endParaRPr>
          </a:p>
          <a:p>
            <a:pPr>
              <a:spcBef>
                <a:spcPct val="0"/>
              </a:spcBef>
              <a:buClrTx/>
              <a:buSzTx/>
              <a:buFontTx/>
              <a:buNone/>
            </a:pPr>
            <a:r>
              <a:rPr lang="en-US" altLang="en-US" sz="2800" b="0" dirty="0">
                <a:latin typeface="Arial Narrow" panose="020B0606020202030204" pitchFamily="34" charset="0"/>
              </a:rPr>
              <a:t>d.  Sexuality:  Can have sex w/o passion, but can’t have passion w/o sex</a:t>
            </a:r>
          </a:p>
          <a:p>
            <a:pPr>
              <a:spcBef>
                <a:spcPct val="0"/>
              </a:spcBef>
              <a:buClrTx/>
              <a:buSzTx/>
              <a:buFontTx/>
              <a:buNone/>
            </a:pPr>
            <a:endParaRPr lang="en-US" altLang="en-US" sz="2800" dirty="0">
              <a:latin typeface="Arial Narrow" panose="020B0606020202030204" pitchFamily="34" charset="0"/>
            </a:endParaRPr>
          </a:p>
          <a:p>
            <a:pPr>
              <a:spcBef>
                <a:spcPct val="0"/>
              </a:spcBef>
              <a:buClrTx/>
              <a:buSzTx/>
              <a:buFontTx/>
              <a:buNone/>
            </a:pPr>
            <a:r>
              <a:rPr lang="en-US" altLang="en-US" sz="2800" dirty="0">
                <a:latin typeface="Arial Narrow" panose="020B0606020202030204" pitchFamily="34" charset="0"/>
              </a:rPr>
              <a:t>Passionate love</a:t>
            </a:r>
            <a:r>
              <a:rPr lang="en-US" altLang="en-US" sz="2800" b="0" dirty="0">
                <a:latin typeface="Arial Narrow" panose="020B0606020202030204" pitchFamily="34" charset="0"/>
              </a:rPr>
              <a:t> = Physio arousal + attraction + 		         desire for union</a:t>
            </a:r>
          </a:p>
        </p:txBody>
      </p:sp>
      <p:sp>
        <p:nvSpPr>
          <p:cNvPr id="14340" name="TextBox 3">
            <a:extLst>
              <a:ext uri="{FF2B5EF4-FFF2-40B4-BE49-F238E27FC236}">
                <a16:creationId xmlns:a16="http://schemas.microsoft.com/office/drawing/2014/main" id="{83C24B5A-7DBE-4736-A12A-D804407EDB46}"/>
              </a:ext>
            </a:extLst>
          </p:cNvPr>
          <p:cNvSpPr txBox="1">
            <a:spLocks noChangeArrowheads="1"/>
          </p:cNvSpPr>
          <p:nvPr/>
        </p:nvSpPr>
        <p:spPr bwMode="auto">
          <a:xfrm>
            <a:off x="3049588" y="858838"/>
            <a:ext cx="393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0">
                <a:solidFill>
                  <a:srgbClr val="C00000"/>
                </a:solidFill>
                <a:latin typeface="Times New Roman" panose="02020603050405020304" pitchFamily="18" charset="0"/>
              </a:rPr>
              <a:t>Intimacy + </a:t>
            </a:r>
            <a:r>
              <a:rPr lang="en-US" altLang="en-US" sz="2400" u="sng">
                <a:solidFill>
                  <a:srgbClr val="C00000"/>
                </a:solidFill>
                <a:latin typeface="Times New Roman" panose="02020603050405020304" pitchFamily="18" charset="0"/>
              </a:rPr>
              <a:t>Passion</a:t>
            </a:r>
            <a:r>
              <a:rPr lang="en-US" altLang="en-US" sz="2400" b="0">
                <a:solidFill>
                  <a:srgbClr val="C00000"/>
                </a:solidFill>
                <a:latin typeface="Times New Roman" panose="02020603050405020304" pitchFamily="18" charset="0"/>
              </a:rPr>
              <a:t> = Love</a:t>
            </a:r>
          </a:p>
        </p:txBody>
      </p:sp>
      <p:sp>
        <p:nvSpPr>
          <p:cNvPr id="2" name="Slide Number Placeholder 1">
            <a:extLst>
              <a:ext uri="{FF2B5EF4-FFF2-40B4-BE49-F238E27FC236}">
                <a16:creationId xmlns:a16="http://schemas.microsoft.com/office/drawing/2014/main" id="{211A02F4-771B-4BEA-BCCA-2AD37708D23B}"/>
              </a:ext>
            </a:extLst>
          </p:cNvPr>
          <p:cNvSpPr>
            <a:spLocks noGrp="1"/>
          </p:cNvSpPr>
          <p:nvPr>
            <p:ph type="sldNum" sz="quarter" idx="12"/>
          </p:nvPr>
        </p:nvSpPr>
        <p:spPr/>
        <p:txBody>
          <a:bodyPr/>
          <a:lstStyle/>
          <a:p>
            <a:fld id="{6BC46530-F139-4591-8958-E07F6D1ED540}" type="slidenum">
              <a:rPr lang="en-US" altLang="en-US" smtClean="0"/>
              <a:pPr/>
              <a:t>12</a:t>
            </a:fld>
            <a:endParaRPr lang="en-US" altLang="en-US"/>
          </a:p>
        </p:txBody>
      </p:sp>
      <p:pic>
        <p:nvPicPr>
          <p:cNvPr id="3" name="Picture 2">
            <a:extLst>
              <a:ext uri="{FF2B5EF4-FFF2-40B4-BE49-F238E27FC236}">
                <a16:creationId xmlns:a16="http://schemas.microsoft.com/office/drawing/2014/main" id="{A33D051A-35BF-44E3-892B-A50F83F7337A}"/>
              </a:ext>
            </a:extLst>
          </p:cNvPr>
          <p:cNvPicPr>
            <a:picLocks noChangeAspect="1"/>
          </p:cNvPicPr>
          <p:nvPr/>
        </p:nvPicPr>
        <p:blipFill>
          <a:blip r:embed="rId2"/>
          <a:stretch>
            <a:fillRect/>
          </a:stretch>
        </p:blipFill>
        <p:spPr>
          <a:xfrm>
            <a:off x="6181725" y="1446213"/>
            <a:ext cx="2466975" cy="1847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A5BF113-B810-4988-895D-4AF6CFFE9F70}"/>
              </a:ext>
            </a:extLst>
          </p:cNvPr>
          <p:cNvSpPr>
            <a:spLocks noGrp="1" noChangeArrowheads="1"/>
          </p:cNvSpPr>
          <p:nvPr>
            <p:ph type="title"/>
          </p:nvPr>
        </p:nvSpPr>
        <p:spPr>
          <a:xfrm>
            <a:off x="1371600" y="46038"/>
            <a:ext cx="7772400" cy="1143000"/>
          </a:xfrm>
        </p:spPr>
        <p:txBody>
          <a:bodyPr/>
          <a:lstStyle/>
          <a:p>
            <a:pPr algn="ctr"/>
            <a:r>
              <a:rPr lang="en-US" altLang="en-US" sz="3600">
                <a:latin typeface="Arial Narrow" panose="020B0606020202030204" pitchFamily="34" charset="0"/>
              </a:rPr>
              <a:t>Time Course of Intimacy</a:t>
            </a:r>
          </a:p>
        </p:txBody>
      </p:sp>
      <p:sp>
        <p:nvSpPr>
          <p:cNvPr id="15363" name="Rectangle 3">
            <a:extLst>
              <a:ext uri="{FF2B5EF4-FFF2-40B4-BE49-F238E27FC236}">
                <a16:creationId xmlns:a16="http://schemas.microsoft.com/office/drawing/2014/main" id="{353828AE-6897-4509-9B10-1EF6B592F033}"/>
              </a:ext>
            </a:extLst>
          </p:cNvPr>
          <p:cNvSpPr>
            <a:spLocks noChangeArrowheads="1"/>
          </p:cNvSpPr>
          <p:nvPr/>
        </p:nvSpPr>
        <p:spPr bwMode="auto">
          <a:xfrm>
            <a:off x="180975"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15364" name="Object 4">
            <a:extLst>
              <a:ext uri="{FF2B5EF4-FFF2-40B4-BE49-F238E27FC236}">
                <a16:creationId xmlns:a16="http://schemas.microsoft.com/office/drawing/2014/main" id="{E7F09958-C6A5-43F2-B550-CF9B25758FBB}"/>
              </a:ext>
            </a:extLst>
          </p:cNvPr>
          <p:cNvGraphicFramePr>
            <a:graphicFrameLocks noChangeAspect="1"/>
          </p:cNvGraphicFramePr>
          <p:nvPr/>
        </p:nvGraphicFramePr>
        <p:xfrm>
          <a:off x="1130300" y="1189038"/>
          <a:ext cx="7162800" cy="3605212"/>
        </p:xfrm>
        <a:graphic>
          <a:graphicData uri="http://schemas.openxmlformats.org/presentationml/2006/ole">
            <mc:AlternateContent xmlns:mc="http://schemas.openxmlformats.org/markup-compatibility/2006">
              <mc:Choice xmlns:v="urn:schemas-microsoft-com:vml" Requires="v">
                <p:oleObj name="Chart" r:id="rId2" imgW="8782022" imgH="4419630" progId="MSGraph.Chart.8">
                  <p:embed/>
                </p:oleObj>
              </mc:Choice>
              <mc:Fallback>
                <p:oleObj name="Chart" r:id="rId2" imgW="8782022" imgH="4419630" progId="MSGraph.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189038"/>
                        <a:ext cx="7162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 Box 6">
            <a:extLst>
              <a:ext uri="{FF2B5EF4-FFF2-40B4-BE49-F238E27FC236}">
                <a16:creationId xmlns:a16="http://schemas.microsoft.com/office/drawing/2014/main" id="{B8C26490-9C6A-4DE4-A22A-5B79156875D1}"/>
              </a:ext>
            </a:extLst>
          </p:cNvPr>
          <p:cNvSpPr txBox="1">
            <a:spLocks noChangeArrowheads="1"/>
          </p:cNvSpPr>
          <p:nvPr/>
        </p:nvSpPr>
        <p:spPr bwMode="auto">
          <a:xfrm>
            <a:off x="1600200" y="5029200"/>
            <a:ext cx="685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0">
                <a:latin typeface="Arial Narrow" panose="020B0606020202030204" pitchFamily="34" charset="0"/>
              </a:rPr>
              <a:t>When is passion greatest, early phase, middle phase, or later phase?</a:t>
            </a:r>
          </a:p>
        </p:txBody>
      </p:sp>
      <p:sp>
        <p:nvSpPr>
          <p:cNvPr id="15366" name="TextBox 1">
            <a:extLst>
              <a:ext uri="{FF2B5EF4-FFF2-40B4-BE49-F238E27FC236}">
                <a16:creationId xmlns:a16="http://schemas.microsoft.com/office/drawing/2014/main" id="{F46894B7-92B0-4131-AFC2-45E8B1F1479A}"/>
              </a:ext>
            </a:extLst>
          </p:cNvPr>
          <p:cNvSpPr txBox="1">
            <a:spLocks noChangeArrowheads="1"/>
          </p:cNvSpPr>
          <p:nvPr/>
        </p:nvSpPr>
        <p:spPr bwMode="auto">
          <a:xfrm>
            <a:off x="2362200" y="456088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Early Phase</a:t>
            </a:r>
          </a:p>
        </p:txBody>
      </p:sp>
      <p:sp>
        <p:nvSpPr>
          <p:cNvPr id="15367" name="TextBox 7">
            <a:extLst>
              <a:ext uri="{FF2B5EF4-FFF2-40B4-BE49-F238E27FC236}">
                <a16:creationId xmlns:a16="http://schemas.microsoft.com/office/drawing/2014/main" id="{1873515D-64B5-479F-8FBC-A5084A788402}"/>
              </a:ext>
            </a:extLst>
          </p:cNvPr>
          <p:cNvSpPr txBox="1">
            <a:spLocks noChangeArrowheads="1"/>
          </p:cNvSpPr>
          <p:nvPr/>
        </p:nvSpPr>
        <p:spPr bwMode="auto">
          <a:xfrm>
            <a:off x="4375150" y="4524375"/>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Middle Phase</a:t>
            </a:r>
          </a:p>
        </p:txBody>
      </p:sp>
      <p:sp>
        <p:nvSpPr>
          <p:cNvPr id="15368" name="TextBox 8">
            <a:extLst>
              <a:ext uri="{FF2B5EF4-FFF2-40B4-BE49-F238E27FC236}">
                <a16:creationId xmlns:a16="http://schemas.microsoft.com/office/drawing/2014/main" id="{98061719-D034-4D59-B9FA-BEA4AD5CC28E}"/>
              </a:ext>
            </a:extLst>
          </p:cNvPr>
          <p:cNvSpPr txBox="1">
            <a:spLocks noChangeArrowheads="1"/>
          </p:cNvSpPr>
          <p:nvPr/>
        </p:nvSpPr>
        <p:spPr bwMode="auto">
          <a:xfrm>
            <a:off x="6388100" y="4541838"/>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Later Phase</a:t>
            </a:r>
          </a:p>
        </p:txBody>
      </p:sp>
      <p:sp>
        <p:nvSpPr>
          <p:cNvPr id="2" name="Slide Number Placeholder 1">
            <a:extLst>
              <a:ext uri="{FF2B5EF4-FFF2-40B4-BE49-F238E27FC236}">
                <a16:creationId xmlns:a16="http://schemas.microsoft.com/office/drawing/2014/main" id="{733393C2-3F3C-4763-8AD3-6B4538C481F8}"/>
              </a:ext>
            </a:extLst>
          </p:cNvPr>
          <p:cNvSpPr>
            <a:spLocks noGrp="1"/>
          </p:cNvSpPr>
          <p:nvPr>
            <p:ph type="sldNum" sz="quarter" idx="12"/>
          </p:nvPr>
        </p:nvSpPr>
        <p:spPr/>
        <p:txBody>
          <a:bodyPr/>
          <a:lstStyle/>
          <a:p>
            <a:fld id="{6BC46530-F139-4591-8958-E07F6D1ED540}"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E57EF3F-0704-47A0-AB6B-C7D22C034553}"/>
              </a:ext>
            </a:extLst>
          </p:cNvPr>
          <p:cNvSpPr>
            <a:spLocks noGrp="1" noChangeArrowheads="1"/>
          </p:cNvSpPr>
          <p:nvPr>
            <p:ph type="title"/>
          </p:nvPr>
        </p:nvSpPr>
        <p:spPr>
          <a:xfrm>
            <a:off x="1371600" y="46038"/>
            <a:ext cx="7772400" cy="1143000"/>
          </a:xfrm>
        </p:spPr>
        <p:txBody>
          <a:bodyPr/>
          <a:lstStyle/>
          <a:p>
            <a:pPr algn="ctr"/>
            <a:r>
              <a:rPr lang="en-US" altLang="en-US" sz="3600">
                <a:latin typeface="Arial Narrow" panose="020B0606020202030204" pitchFamily="34" charset="0"/>
              </a:rPr>
              <a:t>Time Course of Intimacy</a:t>
            </a:r>
          </a:p>
        </p:txBody>
      </p:sp>
      <p:sp>
        <p:nvSpPr>
          <p:cNvPr id="16387" name="Rectangle 3">
            <a:extLst>
              <a:ext uri="{FF2B5EF4-FFF2-40B4-BE49-F238E27FC236}">
                <a16:creationId xmlns:a16="http://schemas.microsoft.com/office/drawing/2014/main" id="{5F96379B-6965-4C4A-90AA-26AC5E99EC82}"/>
              </a:ext>
            </a:extLst>
          </p:cNvPr>
          <p:cNvSpPr>
            <a:spLocks noChangeArrowheads="1"/>
          </p:cNvSpPr>
          <p:nvPr/>
        </p:nvSpPr>
        <p:spPr bwMode="auto">
          <a:xfrm>
            <a:off x="180975"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16388" name="Object 4">
            <a:extLst>
              <a:ext uri="{FF2B5EF4-FFF2-40B4-BE49-F238E27FC236}">
                <a16:creationId xmlns:a16="http://schemas.microsoft.com/office/drawing/2014/main" id="{24E3D14D-E214-4A06-B6E0-D6771DFBE929}"/>
              </a:ext>
            </a:extLst>
          </p:cNvPr>
          <p:cNvGraphicFramePr>
            <a:graphicFrameLocks noChangeAspect="1"/>
          </p:cNvGraphicFramePr>
          <p:nvPr/>
        </p:nvGraphicFramePr>
        <p:xfrm>
          <a:off x="1130300" y="1189038"/>
          <a:ext cx="7162800" cy="3605212"/>
        </p:xfrm>
        <a:graphic>
          <a:graphicData uri="http://schemas.openxmlformats.org/presentationml/2006/ole">
            <mc:AlternateContent xmlns:mc="http://schemas.openxmlformats.org/markup-compatibility/2006">
              <mc:Choice xmlns:v="urn:schemas-microsoft-com:vml" Requires="v">
                <p:oleObj name="Chart" r:id="rId2" imgW="8782022" imgH="4419630" progId="MSGraph.Chart.8">
                  <p:embed/>
                </p:oleObj>
              </mc:Choice>
              <mc:Fallback>
                <p:oleObj name="Chart" r:id="rId2" imgW="8782022" imgH="4419630" progId="MSGraph.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189038"/>
                        <a:ext cx="71628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6">
            <a:extLst>
              <a:ext uri="{FF2B5EF4-FFF2-40B4-BE49-F238E27FC236}">
                <a16:creationId xmlns:a16="http://schemas.microsoft.com/office/drawing/2014/main" id="{C498855F-0039-407F-91D0-1B4E4BFF5D75}"/>
              </a:ext>
            </a:extLst>
          </p:cNvPr>
          <p:cNvSpPr txBox="1">
            <a:spLocks noChangeArrowheads="1"/>
          </p:cNvSpPr>
          <p:nvPr/>
        </p:nvSpPr>
        <p:spPr bwMode="auto">
          <a:xfrm>
            <a:off x="1600200" y="5029200"/>
            <a:ext cx="685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0">
                <a:latin typeface="Arial Narrow" panose="020B0606020202030204" pitchFamily="34" charset="0"/>
              </a:rPr>
              <a:t>When is passion greatest, early phase, middle phase, or later phase?</a:t>
            </a:r>
          </a:p>
        </p:txBody>
      </p:sp>
      <p:sp>
        <p:nvSpPr>
          <p:cNvPr id="16390" name="Text Box 7">
            <a:extLst>
              <a:ext uri="{FF2B5EF4-FFF2-40B4-BE49-F238E27FC236}">
                <a16:creationId xmlns:a16="http://schemas.microsoft.com/office/drawing/2014/main" id="{5BDF3A9B-1A1F-4127-A4B0-8C395E9AE0F8}"/>
              </a:ext>
            </a:extLst>
          </p:cNvPr>
          <p:cNvSpPr txBox="1">
            <a:spLocks noChangeArrowheads="1"/>
          </p:cNvSpPr>
          <p:nvPr/>
        </p:nvSpPr>
        <p:spPr bwMode="auto">
          <a:xfrm>
            <a:off x="1676400" y="5959475"/>
            <a:ext cx="6781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Middle Phase:  </a:t>
            </a:r>
            <a:r>
              <a:rPr lang="en-US" altLang="en-US" sz="2400" b="0" dirty="0">
                <a:latin typeface="Arial Narrow" panose="020B0606020202030204" pitchFamily="34" charset="0"/>
              </a:rPr>
              <a:t>Why?  Passion is an emotion.                   		Emotions occur when change occurs.</a:t>
            </a:r>
          </a:p>
        </p:txBody>
      </p:sp>
      <p:sp>
        <p:nvSpPr>
          <p:cNvPr id="16391" name="TextBox 1">
            <a:extLst>
              <a:ext uri="{FF2B5EF4-FFF2-40B4-BE49-F238E27FC236}">
                <a16:creationId xmlns:a16="http://schemas.microsoft.com/office/drawing/2014/main" id="{925FD910-CD3B-49A8-81F0-C1FA5667F988}"/>
              </a:ext>
            </a:extLst>
          </p:cNvPr>
          <p:cNvSpPr txBox="1">
            <a:spLocks noChangeArrowheads="1"/>
          </p:cNvSpPr>
          <p:nvPr/>
        </p:nvSpPr>
        <p:spPr bwMode="auto">
          <a:xfrm>
            <a:off x="2362200" y="456088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Early Phase</a:t>
            </a:r>
          </a:p>
        </p:txBody>
      </p:sp>
      <p:sp>
        <p:nvSpPr>
          <p:cNvPr id="16392" name="TextBox 7">
            <a:extLst>
              <a:ext uri="{FF2B5EF4-FFF2-40B4-BE49-F238E27FC236}">
                <a16:creationId xmlns:a16="http://schemas.microsoft.com/office/drawing/2014/main" id="{9DF87239-4B75-467B-AABA-F608FCC42398}"/>
              </a:ext>
            </a:extLst>
          </p:cNvPr>
          <p:cNvSpPr txBox="1">
            <a:spLocks noChangeArrowheads="1"/>
          </p:cNvSpPr>
          <p:nvPr/>
        </p:nvSpPr>
        <p:spPr bwMode="auto">
          <a:xfrm>
            <a:off x="4375150" y="4524375"/>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Middle Phase</a:t>
            </a:r>
          </a:p>
        </p:txBody>
      </p:sp>
      <p:sp>
        <p:nvSpPr>
          <p:cNvPr id="16393" name="TextBox 8">
            <a:extLst>
              <a:ext uri="{FF2B5EF4-FFF2-40B4-BE49-F238E27FC236}">
                <a16:creationId xmlns:a16="http://schemas.microsoft.com/office/drawing/2014/main" id="{F8ADEAF0-41BA-4632-A93F-FE1DC342065A}"/>
              </a:ext>
            </a:extLst>
          </p:cNvPr>
          <p:cNvSpPr txBox="1">
            <a:spLocks noChangeArrowheads="1"/>
          </p:cNvSpPr>
          <p:nvPr/>
        </p:nvSpPr>
        <p:spPr bwMode="auto">
          <a:xfrm>
            <a:off x="6388100" y="4541838"/>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rgbClr val="C00000"/>
                </a:solidFill>
                <a:latin typeface="Arial Narrow" panose="020B0606020202030204" pitchFamily="34" charset="0"/>
              </a:rPr>
              <a:t>Later Phase</a:t>
            </a:r>
          </a:p>
        </p:txBody>
      </p:sp>
      <p:sp>
        <p:nvSpPr>
          <p:cNvPr id="2" name="Slide Number Placeholder 1">
            <a:extLst>
              <a:ext uri="{FF2B5EF4-FFF2-40B4-BE49-F238E27FC236}">
                <a16:creationId xmlns:a16="http://schemas.microsoft.com/office/drawing/2014/main" id="{A59AEB6C-3266-4936-AB97-7B8DC2A56C8A}"/>
              </a:ext>
            </a:extLst>
          </p:cNvPr>
          <p:cNvSpPr>
            <a:spLocks noGrp="1"/>
          </p:cNvSpPr>
          <p:nvPr>
            <p:ph type="sldNum" sz="quarter" idx="12"/>
          </p:nvPr>
        </p:nvSpPr>
        <p:spPr/>
        <p:txBody>
          <a:bodyPr/>
          <a:lstStyle/>
          <a:p>
            <a:fld id="{6BC46530-F139-4591-8958-E07F6D1ED540}"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1AA2861-4E1E-43DA-8C66-FA4FC4C50873}"/>
              </a:ext>
            </a:extLst>
          </p:cNvPr>
          <p:cNvSpPr>
            <a:spLocks noGrp="1" noChangeArrowheads="1"/>
          </p:cNvSpPr>
          <p:nvPr>
            <p:ph type="title"/>
          </p:nvPr>
        </p:nvSpPr>
        <p:spPr>
          <a:xfrm>
            <a:off x="1173163" y="228600"/>
            <a:ext cx="7772400" cy="1143000"/>
          </a:xfrm>
        </p:spPr>
        <p:txBody>
          <a:bodyPr/>
          <a:lstStyle/>
          <a:p>
            <a:r>
              <a:rPr lang="en-US" altLang="en-US">
                <a:latin typeface="Arial Narrow" panose="020B0606020202030204" pitchFamily="34" charset="0"/>
              </a:rPr>
              <a:t>How to Keep Passion Alive</a:t>
            </a:r>
          </a:p>
        </p:txBody>
      </p:sp>
      <p:sp>
        <p:nvSpPr>
          <p:cNvPr id="17411" name="Text Box 3">
            <a:extLst>
              <a:ext uri="{FF2B5EF4-FFF2-40B4-BE49-F238E27FC236}">
                <a16:creationId xmlns:a16="http://schemas.microsoft.com/office/drawing/2014/main" id="{F0F5DC06-532F-4EFA-A3FD-E7E2FE32AA6C}"/>
              </a:ext>
            </a:extLst>
          </p:cNvPr>
          <p:cNvSpPr txBox="1">
            <a:spLocks noChangeArrowheads="1"/>
          </p:cNvSpPr>
          <p:nvPr/>
        </p:nvSpPr>
        <p:spPr bwMode="auto">
          <a:xfrm>
            <a:off x="457200" y="1477963"/>
            <a:ext cx="6096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a:latin typeface="Arial Narrow" panose="020B0606020202030204" pitchFamily="34" charset="0"/>
                <a:cs typeface="Times New Roman" panose="02020603050405020304" pitchFamily="18" charset="0"/>
              </a:rPr>
              <a:t>	*  New experiences (home childbirth)</a:t>
            </a:r>
            <a:endParaRPr lang="en-US" altLang="en-US" sz="2600" b="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600" b="0">
                <a:latin typeface="Arial Narrow" panose="020B0606020202030204" pitchFamily="34" charset="0"/>
                <a:cs typeface="Times New Roman" panose="02020603050405020304" pitchFamily="18" charset="0"/>
              </a:rPr>
              <a:t>	*  Risk of loss of loved one</a:t>
            </a:r>
            <a:endParaRPr lang="en-US" altLang="en-US" sz="2600" b="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600" b="0">
                <a:latin typeface="Arial Narrow" panose="020B0606020202030204" pitchFamily="34" charset="0"/>
                <a:cs typeface="Times New Roman" panose="02020603050405020304" pitchFamily="18" charset="0"/>
              </a:rPr>
              <a:t>	*  Fights, arguments, marital therapy</a:t>
            </a:r>
            <a:r>
              <a:rPr lang="en-US" altLang="en-US" sz="2400" b="0">
                <a:latin typeface="Times New Roman" panose="02020603050405020304" pitchFamily="18" charset="0"/>
              </a:rPr>
              <a:t> </a:t>
            </a:r>
          </a:p>
        </p:txBody>
      </p:sp>
      <p:sp>
        <p:nvSpPr>
          <p:cNvPr id="17412" name="Text Box 4">
            <a:extLst>
              <a:ext uri="{FF2B5EF4-FFF2-40B4-BE49-F238E27FC236}">
                <a16:creationId xmlns:a16="http://schemas.microsoft.com/office/drawing/2014/main" id="{B9138C09-6C50-43A2-80BF-067A639F18F0}"/>
              </a:ext>
            </a:extLst>
          </p:cNvPr>
          <p:cNvSpPr txBox="1">
            <a:spLocks noChangeArrowheads="1"/>
          </p:cNvSpPr>
          <p:nvPr/>
        </p:nvSpPr>
        <p:spPr bwMode="auto">
          <a:xfrm>
            <a:off x="1371600" y="3429000"/>
            <a:ext cx="6781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a:latin typeface="Arial Narrow" panose="020B0606020202030204" pitchFamily="34" charset="0"/>
              </a:rPr>
              <a:t>Evolutionary Innovation to enhance romantic intimacy: </a:t>
            </a:r>
          </a:p>
          <a:p>
            <a:pPr eaLnBrk="1" hangingPunct="1">
              <a:spcBef>
                <a:spcPct val="50000"/>
              </a:spcBef>
              <a:buClrTx/>
              <a:buSzTx/>
              <a:buFontTx/>
              <a:buNone/>
            </a:pPr>
            <a:r>
              <a:rPr lang="en-US" altLang="en-US" sz="2600" b="0">
                <a:latin typeface="Arial Narrow" panose="020B0606020202030204" pitchFamily="34" charset="0"/>
              </a:rPr>
              <a:t>Hint:  Bonobo Apes do it, humans do it,                       no other species does </a:t>
            </a:r>
            <a:r>
              <a:rPr lang="en-US" altLang="en-US" sz="2600" i="1" u="sng">
                <a:latin typeface="Arial Narrow" panose="020B0606020202030204" pitchFamily="34" charset="0"/>
              </a:rPr>
              <a:t>it</a:t>
            </a:r>
            <a:r>
              <a:rPr lang="en-US" altLang="en-US" sz="2600" b="0">
                <a:latin typeface="Arial Narrow" panose="020B0606020202030204" pitchFamily="34" charset="0"/>
              </a:rPr>
              <a:t>—this way.</a:t>
            </a:r>
          </a:p>
        </p:txBody>
      </p:sp>
      <p:pic>
        <p:nvPicPr>
          <p:cNvPr id="17414" name="Picture 2">
            <a:extLst>
              <a:ext uri="{FF2B5EF4-FFF2-40B4-BE49-F238E27FC236}">
                <a16:creationId xmlns:a16="http://schemas.microsoft.com/office/drawing/2014/main" id="{F99C2F83-B211-4FA5-86C8-3AEB4934B7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24300"/>
            <a:ext cx="1733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a:extLst>
              <a:ext uri="{FF2B5EF4-FFF2-40B4-BE49-F238E27FC236}">
                <a16:creationId xmlns:a16="http://schemas.microsoft.com/office/drawing/2014/main" id="{07F57E57-0B06-49B9-B91F-015199A9EA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33538"/>
            <a:ext cx="16430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7B2322A-85B5-4089-AD60-8DA758745BA5}"/>
              </a:ext>
            </a:extLst>
          </p:cNvPr>
          <p:cNvSpPr>
            <a:spLocks noGrp="1"/>
          </p:cNvSpPr>
          <p:nvPr>
            <p:ph type="sldNum" sz="quarter" idx="12"/>
          </p:nvPr>
        </p:nvSpPr>
        <p:spPr/>
        <p:txBody>
          <a:bodyPr/>
          <a:lstStyle/>
          <a:p>
            <a:fld id="{6BC46530-F139-4591-8958-E07F6D1ED540}" type="slidenum">
              <a:rPr lang="en-US" altLang="en-US" smtClean="0"/>
              <a:pPr/>
              <a:t>15</a:t>
            </a:fld>
            <a:endParaRPr lang="en-US" altLang="en-US"/>
          </a:p>
        </p:txBody>
      </p:sp>
    </p:spTree>
    <p:extLst>
      <p:ext uri="{BB962C8B-B14F-4D97-AF65-F5344CB8AC3E}">
        <p14:creationId xmlns:p14="http://schemas.microsoft.com/office/powerpoint/2010/main" val="399077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1AA2861-4E1E-43DA-8C66-FA4FC4C50873}"/>
              </a:ext>
            </a:extLst>
          </p:cNvPr>
          <p:cNvSpPr>
            <a:spLocks noGrp="1" noChangeArrowheads="1"/>
          </p:cNvSpPr>
          <p:nvPr>
            <p:ph type="title"/>
          </p:nvPr>
        </p:nvSpPr>
        <p:spPr>
          <a:xfrm>
            <a:off x="1173163" y="228600"/>
            <a:ext cx="7772400" cy="1143000"/>
          </a:xfrm>
        </p:spPr>
        <p:txBody>
          <a:bodyPr/>
          <a:lstStyle/>
          <a:p>
            <a:r>
              <a:rPr lang="en-US" altLang="en-US" dirty="0">
                <a:latin typeface="Arial Narrow" panose="020B0606020202030204" pitchFamily="34" charset="0"/>
              </a:rPr>
              <a:t>How to Keep Passion Alive?</a:t>
            </a:r>
          </a:p>
        </p:txBody>
      </p:sp>
      <p:sp>
        <p:nvSpPr>
          <p:cNvPr id="17411" name="Text Box 3">
            <a:extLst>
              <a:ext uri="{FF2B5EF4-FFF2-40B4-BE49-F238E27FC236}">
                <a16:creationId xmlns:a16="http://schemas.microsoft.com/office/drawing/2014/main" id="{F0F5DC06-532F-4EFA-A3FD-E7E2FE32AA6C}"/>
              </a:ext>
            </a:extLst>
          </p:cNvPr>
          <p:cNvSpPr txBox="1">
            <a:spLocks noChangeArrowheads="1"/>
          </p:cNvSpPr>
          <p:nvPr/>
        </p:nvSpPr>
        <p:spPr bwMode="auto">
          <a:xfrm>
            <a:off x="457200" y="1477963"/>
            <a:ext cx="6096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  New experiences (home childbirth)</a:t>
            </a:r>
            <a:endParaRPr lang="en-US" altLang="en-US" sz="2600" b="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  Risk of loss of loved one</a:t>
            </a:r>
            <a:endParaRPr lang="en-US" altLang="en-US" sz="2600" b="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  Fights, arguments, marital therapy</a:t>
            </a:r>
            <a:r>
              <a:rPr lang="en-US" altLang="en-US" sz="2400" b="0" dirty="0">
                <a:latin typeface="Times New Roman" panose="02020603050405020304" pitchFamily="18" charset="0"/>
              </a:rPr>
              <a:t> </a:t>
            </a:r>
          </a:p>
        </p:txBody>
      </p:sp>
      <p:sp>
        <p:nvSpPr>
          <p:cNvPr id="17412" name="Text Box 4">
            <a:extLst>
              <a:ext uri="{FF2B5EF4-FFF2-40B4-BE49-F238E27FC236}">
                <a16:creationId xmlns:a16="http://schemas.microsoft.com/office/drawing/2014/main" id="{B9138C09-6C50-43A2-80BF-067A639F18F0}"/>
              </a:ext>
            </a:extLst>
          </p:cNvPr>
          <p:cNvSpPr txBox="1">
            <a:spLocks noChangeArrowheads="1"/>
          </p:cNvSpPr>
          <p:nvPr/>
        </p:nvSpPr>
        <p:spPr bwMode="auto">
          <a:xfrm>
            <a:off x="1371600" y="3429000"/>
            <a:ext cx="6781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Evolutionary Innovation to enhance romantic intimacy: </a:t>
            </a:r>
          </a:p>
          <a:p>
            <a:pPr eaLnBrk="1" hangingPunct="1">
              <a:spcBef>
                <a:spcPct val="50000"/>
              </a:spcBef>
              <a:buClrTx/>
              <a:buSzTx/>
              <a:buFontTx/>
              <a:buNone/>
            </a:pPr>
            <a:r>
              <a:rPr lang="en-US" altLang="en-US" sz="2600" b="0" dirty="0">
                <a:latin typeface="Arial Narrow" panose="020B0606020202030204" pitchFamily="34" charset="0"/>
              </a:rPr>
              <a:t>Hint:  Bonobo Apes do it, humans do it,                       no other species does </a:t>
            </a:r>
            <a:r>
              <a:rPr lang="en-US" altLang="en-US" sz="2600" i="1" u="sng" dirty="0">
                <a:latin typeface="Arial Narrow" panose="020B0606020202030204" pitchFamily="34" charset="0"/>
              </a:rPr>
              <a:t>it</a:t>
            </a:r>
            <a:r>
              <a:rPr lang="en-US" altLang="en-US" sz="2600" b="0" dirty="0">
                <a:latin typeface="Arial Narrow" panose="020B0606020202030204" pitchFamily="34" charset="0"/>
              </a:rPr>
              <a:t>—this way.</a:t>
            </a:r>
          </a:p>
        </p:txBody>
      </p:sp>
      <p:sp>
        <p:nvSpPr>
          <p:cNvPr id="17413" name="Text Box 5">
            <a:extLst>
              <a:ext uri="{FF2B5EF4-FFF2-40B4-BE49-F238E27FC236}">
                <a16:creationId xmlns:a16="http://schemas.microsoft.com/office/drawing/2014/main" id="{7C024BCB-20CD-4CC7-B366-1537D0A9109B}"/>
              </a:ext>
            </a:extLst>
          </p:cNvPr>
          <p:cNvSpPr txBox="1">
            <a:spLocks noChangeArrowheads="1"/>
          </p:cNvSpPr>
          <p:nvPr/>
        </p:nvSpPr>
        <p:spPr bwMode="auto">
          <a:xfrm>
            <a:off x="1295400" y="5267325"/>
            <a:ext cx="7848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b="0" dirty="0">
                <a:latin typeface="Arial Narrow" panose="020B0606020202030204" pitchFamily="34" charset="0"/>
              </a:rPr>
              <a:t>Frontal Sex:  </a:t>
            </a:r>
          </a:p>
          <a:p>
            <a:pPr eaLnBrk="1" hangingPunct="1">
              <a:spcBef>
                <a:spcPct val="0"/>
              </a:spcBef>
              <a:buClrTx/>
              <a:buSzTx/>
              <a:buFontTx/>
              <a:buNone/>
            </a:pPr>
            <a:r>
              <a:rPr lang="en-US" altLang="en-US" sz="2600" b="0" dirty="0">
                <a:latin typeface="Arial Narrow" panose="020B0606020202030204" pitchFamily="34" charset="0"/>
              </a:rPr>
              <a:t>eye contact, communication </a:t>
            </a:r>
            <a:r>
              <a:rPr lang="en-US" altLang="en-US" sz="2600" b="0" dirty="0">
                <a:latin typeface="Arial Narrow" panose="020B0606020202030204" pitchFamily="34" charset="0"/>
                <a:sym typeface="Wingdings" panose="05000000000000000000" pitchFamily="2" charset="2"/>
              </a:rPr>
              <a:t> more intimacy  more passion</a:t>
            </a:r>
            <a:endParaRPr lang="en-US" altLang="en-US" sz="2600" b="0" dirty="0">
              <a:latin typeface="Arial Narrow" panose="020B0606020202030204" pitchFamily="34" charset="0"/>
            </a:endParaRPr>
          </a:p>
        </p:txBody>
      </p:sp>
      <p:pic>
        <p:nvPicPr>
          <p:cNvPr id="17414" name="Picture 2">
            <a:extLst>
              <a:ext uri="{FF2B5EF4-FFF2-40B4-BE49-F238E27FC236}">
                <a16:creationId xmlns:a16="http://schemas.microsoft.com/office/drawing/2014/main" id="{F99C2F83-B211-4FA5-86C8-3AEB4934B7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24300"/>
            <a:ext cx="1733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a:extLst>
              <a:ext uri="{FF2B5EF4-FFF2-40B4-BE49-F238E27FC236}">
                <a16:creationId xmlns:a16="http://schemas.microsoft.com/office/drawing/2014/main" id="{07F57E57-0B06-49B9-B91F-015199A9EA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33538"/>
            <a:ext cx="16430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E7F7483-3868-4DBA-A683-7E46C6C9FD45}"/>
              </a:ext>
            </a:extLst>
          </p:cNvPr>
          <p:cNvSpPr>
            <a:spLocks noGrp="1"/>
          </p:cNvSpPr>
          <p:nvPr>
            <p:ph type="sldNum" sz="quarter" idx="12"/>
          </p:nvPr>
        </p:nvSpPr>
        <p:spPr/>
        <p:txBody>
          <a:bodyPr/>
          <a:lstStyle/>
          <a:p>
            <a:fld id="{6BC46530-F139-4591-8958-E07F6D1ED540}" type="slidenum">
              <a:rPr lang="en-US" altLang="en-US" smtClean="0"/>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65C4AE-096F-7048-121F-8E28190D9E89}"/>
              </a:ext>
            </a:extLst>
          </p:cNvPr>
          <p:cNvSpPr>
            <a:spLocks noGrp="1" noChangeArrowheads="1"/>
          </p:cNvSpPr>
          <p:nvPr>
            <p:ph type="title"/>
          </p:nvPr>
        </p:nvSpPr>
        <p:spPr>
          <a:xfrm>
            <a:off x="1173163" y="-76200"/>
            <a:ext cx="7772400" cy="1143000"/>
          </a:xfrm>
        </p:spPr>
        <p:txBody>
          <a:bodyPr/>
          <a:lstStyle/>
          <a:p>
            <a:pPr eaLnBrk="1" hangingPunct="1"/>
            <a:r>
              <a:rPr lang="en-US" altLang="en-US" sz="3600">
                <a:latin typeface="Arial Narrow" panose="020B0606020202030204" pitchFamily="34" charset="0"/>
              </a:rPr>
              <a:t>Is Romantic Love Common Across Cultures?</a:t>
            </a:r>
          </a:p>
        </p:txBody>
      </p:sp>
      <p:sp>
        <p:nvSpPr>
          <p:cNvPr id="12291" name="Text Box 3">
            <a:extLst>
              <a:ext uri="{FF2B5EF4-FFF2-40B4-BE49-F238E27FC236}">
                <a16:creationId xmlns:a16="http://schemas.microsoft.com/office/drawing/2014/main" id="{32FBA876-D572-E5B9-695E-B82C78E6F6A3}"/>
              </a:ext>
            </a:extLst>
          </p:cNvPr>
          <p:cNvSpPr txBox="1">
            <a:spLocks noChangeArrowheads="1"/>
          </p:cNvSpPr>
          <p:nvPr/>
        </p:nvSpPr>
        <p:spPr bwMode="auto">
          <a:xfrm>
            <a:off x="1165225" y="892175"/>
            <a:ext cx="7620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b="0">
                <a:latin typeface="Arial Narrow" panose="020B0606020202030204" pitchFamily="34" charset="0"/>
              </a:rPr>
              <a:t>Criteria:</a:t>
            </a:r>
          </a:p>
        </p:txBody>
      </p:sp>
      <p:sp>
        <p:nvSpPr>
          <p:cNvPr id="151556" name="Text Box 4">
            <a:extLst>
              <a:ext uri="{FF2B5EF4-FFF2-40B4-BE49-F238E27FC236}">
                <a16:creationId xmlns:a16="http://schemas.microsoft.com/office/drawing/2014/main" id="{92D59D2E-B91A-BBF0-6F1C-CA590E5DEE3B}"/>
              </a:ext>
            </a:extLst>
          </p:cNvPr>
          <p:cNvSpPr txBox="1">
            <a:spLocks noChangeArrowheads="1"/>
          </p:cNvSpPr>
          <p:nvPr/>
        </p:nvSpPr>
        <p:spPr bwMode="auto">
          <a:xfrm>
            <a:off x="1371600" y="1527175"/>
            <a:ext cx="69342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1.  It arouses personal anguish or longing</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2.  Love songs, poetry, etc.</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3.  Elopement due to mutual affection</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4.  Indigenous account of romantic love</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5.  Confirmation by anthropologist that love occurred</a:t>
            </a:r>
            <a:endParaRPr lang="en-US" altLang="en-US" sz="2600" b="0" dirty="0">
              <a:latin typeface="Arial Narrow" panose="020B0606020202030204" pitchFamily="34" charset="0"/>
            </a:endParaRPr>
          </a:p>
        </p:txBody>
      </p:sp>
      <p:sp>
        <p:nvSpPr>
          <p:cNvPr id="12293" name="Text Box 5">
            <a:extLst>
              <a:ext uri="{FF2B5EF4-FFF2-40B4-BE49-F238E27FC236}">
                <a16:creationId xmlns:a16="http://schemas.microsoft.com/office/drawing/2014/main" id="{7D3A5B0D-5CA0-47A9-AACC-08EA67396A4D}"/>
              </a:ext>
            </a:extLst>
          </p:cNvPr>
          <p:cNvSpPr txBox="1">
            <a:spLocks noChangeArrowheads="1"/>
          </p:cNvSpPr>
          <p:nvPr/>
        </p:nvSpPr>
        <p:spPr bwMode="auto">
          <a:xfrm>
            <a:off x="914400" y="6016625"/>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b="0">
                <a:latin typeface="Arial Narrow" panose="020B0606020202030204" pitchFamily="34" charset="0"/>
              </a:rPr>
              <a:t>Percent of cultures that display romantic love?:</a:t>
            </a:r>
          </a:p>
        </p:txBody>
      </p:sp>
      <p:sp>
        <p:nvSpPr>
          <p:cNvPr id="151558" name="Text Box 6">
            <a:extLst>
              <a:ext uri="{FF2B5EF4-FFF2-40B4-BE49-F238E27FC236}">
                <a16:creationId xmlns:a16="http://schemas.microsoft.com/office/drawing/2014/main" id="{A6664814-8109-B4C4-768C-2D34597F903B}"/>
              </a:ext>
            </a:extLst>
          </p:cNvPr>
          <p:cNvSpPr txBox="1">
            <a:spLocks noChangeArrowheads="1"/>
          </p:cNvSpPr>
          <p:nvPr/>
        </p:nvSpPr>
        <p:spPr bwMode="auto">
          <a:xfrm>
            <a:off x="8085138" y="6064250"/>
            <a:ext cx="83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a:latin typeface="Arial Narrow" panose="020B0606020202030204" pitchFamily="34" charset="0"/>
              </a:rPr>
              <a:t>90%</a:t>
            </a:r>
          </a:p>
        </p:txBody>
      </p:sp>
      <p:pic>
        <p:nvPicPr>
          <p:cNvPr id="12295" name="Picture 1">
            <a:extLst>
              <a:ext uri="{FF2B5EF4-FFF2-40B4-BE49-F238E27FC236}">
                <a16:creationId xmlns:a16="http://schemas.microsoft.com/office/drawing/2014/main" id="{75D718F6-8D27-45D9-E324-BBF847EC3C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4387850"/>
            <a:ext cx="14033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a:extLst>
              <a:ext uri="{FF2B5EF4-FFF2-40B4-BE49-F238E27FC236}">
                <a16:creationId xmlns:a16="http://schemas.microsoft.com/office/drawing/2014/main" id="{EAE491E4-FB67-51ED-4FBD-06A5E6D9C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70400"/>
            <a:ext cx="2071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7" name="Straight Arrow Connector 4">
            <a:extLst>
              <a:ext uri="{FF2B5EF4-FFF2-40B4-BE49-F238E27FC236}">
                <a16:creationId xmlns:a16="http://schemas.microsoft.com/office/drawing/2014/main" id="{E8C50CD3-CD73-BF3D-1614-377D11D45D53}"/>
              </a:ext>
            </a:extLst>
          </p:cNvPr>
          <p:cNvCxnSpPr>
            <a:cxnSpLocks noChangeShapeType="1"/>
          </p:cNvCxnSpPr>
          <p:nvPr/>
        </p:nvCxnSpPr>
        <p:spPr bwMode="auto">
          <a:xfrm flipH="1">
            <a:off x="5195888" y="5013325"/>
            <a:ext cx="381000" cy="0"/>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A6C5532-32AF-4AE8-9C74-BDB6AD2E82D9}"/>
              </a:ext>
            </a:extLst>
          </p:cNvPr>
          <p:cNvSpPr>
            <a:spLocks noGrp="1" noChangeArrowheads="1"/>
          </p:cNvSpPr>
          <p:nvPr>
            <p:ph type="title"/>
          </p:nvPr>
        </p:nvSpPr>
        <p:spPr>
          <a:xfrm>
            <a:off x="1135063" y="101600"/>
            <a:ext cx="7772400" cy="1143000"/>
          </a:xfrm>
        </p:spPr>
        <p:txBody>
          <a:bodyPr/>
          <a:lstStyle/>
          <a:p>
            <a:pPr algn="ctr" eaLnBrk="1" hangingPunct="1"/>
            <a:r>
              <a:rPr lang="en-US" altLang="en-US" dirty="0">
                <a:latin typeface="Arial Narrow" panose="020B0606020202030204" pitchFamily="34" charset="0"/>
              </a:rPr>
              <a:t>Lovers on a Train</a:t>
            </a:r>
          </a:p>
        </p:txBody>
      </p:sp>
      <p:sp>
        <p:nvSpPr>
          <p:cNvPr id="19459" name="Text Box 3">
            <a:extLst>
              <a:ext uri="{FF2B5EF4-FFF2-40B4-BE49-F238E27FC236}">
                <a16:creationId xmlns:a16="http://schemas.microsoft.com/office/drawing/2014/main" id="{1AE576D0-C34B-4A0A-87AF-3759682D5000}"/>
              </a:ext>
            </a:extLst>
          </p:cNvPr>
          <p:cNvSpPr txBox="1">
            <a:spLocks noChangeArrowheads="1"/>
          </p:cNvSpPr>
          <p:nvPr/>
        </p:nvSpPr>
        <p:spPr bwMode="auto">
          <a:xfrm>
            <a:off x="1211263" y="3505200"/>
            <a:ext cx="7696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0" i="1">
                <a:latin typeface="Arial Narrow" panose="020B0606020202030204" pitchFamily="34" charset="0"/>
              </a:rPr>
              <a:t>On Monday Cpl. Floyd Johnson, 23 and then Ellen Skinner, 19, total strangers, boarded a train at San Francisco and sat across the aisle from each other.  Johnson didn’t cross the aisle until Weds., but his bride said “I’d already made up my mind to say ‘yes’ if he asked me to marry him.” “We did most of our talking with our eyes,” Johnson explained.  The couple got off the train in Omaha, crossed the river to …Iowa, where they were married on Friday.</a:t>
            </a:r>
          </a:p>
        </p:txBody>
      </p:sp>
      <p:pic>
        <p:nvPicPr>
          <p:cNvPr id="19460" name="Picture 1">
            <a:extLst>
              <a:ext uri="{FF2B5EF4-FFF2-40B4-BE49-F238E27FC236}">
                <a16:creationId xmlns:a16="http://schemas.microsoft.com/office/drawing/2014/main" id="{8B122FEB-5F26-4B01-BBF2-679D1A6FAE74}"/>
              </a:ext>
            </a:extLst>
          </p:cNvPr>
          <p:cNvPicPr>
            <a:picLocks noChangeAspect="1"/>
          </p:cNvPicPr>
          <p:nvPr/>
        </p:nvPicPr>
        <p:blipFill>
          <a:blip r:embed="rId2">
            <a:extLst>
              <a:ext uri="{28A0092B-C50C-407E-A947-70E740481C1C}">
                <a14:useLocalDpi xmlns:a14="http://schemas.microsoft.com/office/drawing/2010/main" val="0"/>
              </a:ext>
            </a:extLst>
          </a:blip>
          <a:srcRect b="31659"/>
          <a:stretch>
            <a:fillRect/>
          </a:stretch>
        </p:blipFill>
        <p:spPr bwMode="auto">
          <a:xfrm>
            <a:off x="3505200" y="1619250"/>
            <a:ext cx="24098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BF589939-4356-4BA2-95AE-5D386F1E63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19250"/>
            <a:ext cx="1905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a:extLst>
              <a:ext uri="{FF2B5EF4-FFF2-40B4-BE49-F238E27FC236}">
                <a16:creationId xmlns:a16="http://schemas.microsoft.com/office/drawing/2014/main" id="{2C4BE527-5387-4D87-91B7-93E6ADC35E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549400"/>
            <a:ext cx="18383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CE2C1DF-06DC-40FA-8591-9AD9A3FF5F6C}"/>
              </a:ext>
            </a:extLst>
          </p:cNvPr>
          <p:cNvSpPr>
            <a:spLocks noGrp="1"/>
          </p:cNvSpPr>
          <p:nvPr>
            <p:ph type="sldNum" sz="quarter" idx="12"/>
          </p:nvPr>
        </p:nvSpPr>
        <p:spPr/>
        <p:txBody>
          <a:bodyPr/>
          <a:lstStyle/>
          <a:p>
            <a:fld id="{6BC46530-F139-4591-8958-E07F6D1ED540}"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C02B986-5239-4FBC-83BD-3B998C0904E5}"/>
              </a:ext>
            </a:extLst>
          </p:cNvPr>
          <p:cNvSpPr>
            <a:spLocks noGrp="1" noChangeArrowheads="1"/>
          </p:cNvSpPr>
          <p:nvPr>
            <p:ph type="title"/>
          </p:nvPr>
        </p:nvSpPr>
        <p:spPr>
          <a:xfrm>
            <a:off x="952500" y="-76200"/>
            <a:ext cx="7772400" cy="1143000"/>
          </a:xfrm>
        </p:spPr>
        <p:txBody>
          <a:bodyPr/>
          <a:lstStyle/>
          <a:p>
            <a:pPr eaLnBrk="1" hangingPunct="1"/>
            <a:r>
              <a:rPr lang="en-US" altLang="en-US">
                <a:latin typeface="Arial Narrow" panose="020B0606020202030204" pitchFamily="34" charset="0"/>
              </a:rPr>
              <a:t>Falling in Love:  Is it for real?</a:t>
            </a:r>
          </a:p>
        </p:txBody>
      </p:sp>
      <p:sp>
        <p:nvSpPr>
          <p:cNvPr id="20483" name="Text Box 3">
            <a:extLst>
              <a:ext uri="{FF2B5EF4-FFF2-40B4-BE49-F238E27FC236}">
                <a16:creationId xmlns:a16="http://schemas.microsoft.com/office/drawing/2014/main" id="{303484B5-8852-4B99-8B08-CC438705FD78}"/>
              </a:ext>
            </a:extLst>
          </p:cNvPr>
          <p:cNvSpPr txBox="1">
            <a:spLocks noChangeArrowheads="1"/>
          </p:cNvSpPr>
          <p:nvPr/>
        </p:nvSpPr>
        <p:spPr bwMode="auto">
          <a:xfrm>
            <a:off x="876300" y="1066800"/>
            <a:ext cx="78486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Falling in love, love at first sight,                                                          may be Western invention.</a:t>
            </a:r>
          </a:p>
          <a:p>
            <a:pPr eaLnBrk="1" hangingPunct="1">
              <a:spcBef>
                <a:spcPct val="50000"/>
              </a:spcBef>
              <a:buClrTx/>
              <a:buSzTx/>
              <a:buFontTx/>
              <a:buNone/>
            </a:pPr>
            <a:r>
              <a:rPr lang="en-US" altLang="en-US" sz="2600" b="0" dirty="0">
                <a:latin typeface="Arial Narrow" panose="020B0606020202030204" pitchFamily="34" charset="0"/>
              </a:rPr>
              <a:t>History of “romantic love”</a:t>
            </a:r>
          </a:p>
          <a:p>
            <a:pPr eaLnBrk="1" hangingPunct="1">
              <a:spcBef>
                <a:spcPct val="50000"/>
              </a:spcBef>
              <a:buClrTx/>
              <a:buSzTx/>
              <a:buFontTx/>
              <a:buNone/>
            </a:pPr>
            <a:r>
              <a:rPr lang="en-US" altLang="en-US" sz="2600" b="0" dirty="0">
                <a:latin typeface="Arial Narrow" panose="020B0606020202030204" pitchFamily="34" charset="0"/>
              </a:rPr>
              <a:t>     1.  Courtly love, Provence, France, 11</a:t>
            </a:r>
            <a:r>
              <a:rPr lang="en-US" altLang="en-US" sz="2600" b="0" baseline="30000" dirty="0">
                <a:latin typeface="Arial Narrow" panose="020B0606020202030204" pitchFamily="34" charset="0"/>
              </a:rPr>
              <a:t>th</a:t>
            </a:r>
            <a:r>
              <a:rPr lang="en-US" altLang="en-US" sz="2600" b="0" dirty="0">
                <a:latin typeface="Arial Narrow" panose="020B0606020202030204" pitchFamily="34" charset="0"/>
              </a:rPr>
              <a:t> Century</a:t>
            </a:r>
          </a:p>
          <a:p>
            <a:pPr eaLnBrk="1" hangingPunct="1">
              <a:spcBef>
                <a:spcPct val="50000"/>
              </a:spcBef>
              <a:buClrTx/>
              <a:buSzTx/>
              <a:buFontTx/>
              <a:buNone/>
            </a:pPr>
            <a:r>
              <a:rPr lang="en-US" altLang="en-US" sz="2600" b="0" dirty="0">
                <a:latin typeface="Arial Narrow" panose="020B0606020202030204" pitchFamily="34" charset="0"/>
              </a:rPr>
              <a:t>     2.  Nobleman falls for Lady (typically married),         	commits to everlasting fidelity 	(Lancelot &amp; Guinevere) </a:t>
            </a:r>
          </a:p>
          <a:p>
            <a:pPr eaLnBrk="1" hangingPunct="1">
              <a:spcBef>
                <a:spcPct val="50000"/>
              </a:spcBef>
              <a:buClrTx/>
              <a:buSzTx/>
              <a:buFontTx/>
              <a:buNone/>
            </a:pPr>
            <a:r>
              <a:rPr lang="en-US" altLang="en-US" sz="2600" b="0" dirty="0">
                <a:latin typeface="Arial Narrow" panose="020B0606020202030204" pitchFamily="34" charset="0"/>
              </a:rPr>
              <a:t>	3.  Contradictions:</a:t>
            </a:r>
          </a:p>
          <a:p>
            <a:pPr eaLnBrk="1" hangingPunct="1">
              <a:spcBef>
                <a:spcPct val="50000"/>
              </a:spcBef>
              <a:buClrTx/>
              <a:buSzTx/>
              <a:buFontTx/>
              <a:buNone/>
            </a:pPr>
            <a:r>
              <a:rPr lang="en-US" altLang="en-US" sz="2600" b="0" dirty="0">
                <a:latin typeface="Arial Narrow" panose="020B0606020202030204" pitchFamily="34" charset="0"/>
              </a:rPr>
              <a:t>		a.  Pledge fidelity in service of adultery                    		b.  Love based on sex. attraction, cannot be 			      fulfilled.</a:t>
            </a:r>
          </a:p>
          <a:p>
            <a:pPr eaLnBrk="1" hangingPunct="1">
              <a:spcBef>
                <a:spcPct val="50000"/>
              </a:spcBef>
              <a:buClrTx/>
              <a:buSzTx/>
              <a:buFontTx/>
              <a:buNone/>
            </a:pPr>
            <a:r>
              <a:rPr lang="en-US" altLang="en-US" sz="2600" b="0" dirty="0">
                <a:latin typeface="Arial Narrow" panose="020B0606020202030204" pitchFamily="34" charset="0"/>
              </a:rPr>
              <a:t>Modern thinkers: “falling is love” a convenient fantasy</a:t>
            </a:r>
          </a:p>
        </p:txBody>
      </p:sp>
      <p:pic>
        <p:nvPicPr>
          <p:cNvPr id="20484" name="Picture 1">
            <a:extLst>
              <a:ext uri="{FF2B5EF4-FFF2-40B4-BE49-F238E27FC236}">
                <a16:creationId xmlns:a16="http://schemas.microsoft.com/office/drawing/2014/main" id="{BC8BA580-0CAF-46A4-A14E-3830B11F41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330200"/>
            <a:ext cx="1762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E4FF403-F1E8-4658-9704-56416981B8A5}"/>
              </a:ext>
            </a:extLst>
          </p:cNvPr>
          <p:cNvSpPr>
            <a:spLocks noGrp="1"/>
          </p:cNvSpPr>
          <p:nvPr>
            <p:ph type="sldNum" sz="quarter" idx="12"/>
          </p:nvPr>
        </p:nvSpPr>
        <p:spPr/>
        <p:txBody>
          <a:bodyPr/>
          <a:lstStyle/>
          <a:p>
            <a:fld id="{6BC46530-F139-4591-8958-E07F6D1ED540}"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FC654-9DC7-45E5-89E4-A538169E97DF}"/>
              </a:ext>
            </a:extLst>
          </p:cNvPr>
          <p:cNvSpPr txBox="1"/>
          <p:nvPr/>
        </p:nvSpPr>
        <p:spPr>
          <a:xfrm>
            <a:off x="914400" y="914400"/>
            <a:ext cx="6553200" cy="4308475"/>
          </a:xfrm>
          <a:prstGeom prst="rect">
            <a:avLst/>
          </a:prstGeom>
          <a:noFill/>
        </p:spPr>
        <p:txBody>
          <a:bodyPr>
            <a:spAutoFit/>
          </a:bodyPr>
          <a:lstStyle/>
          <a:p>
            <a:pPr algn="ctr">
              <a:defRPr/>
            </a:pPr>
            <a:r>
              <a:rPr lang="en-US" sz="3400" dirty="0">
                <a:solidFill>
                  <a:srgbClr val="0070C0"/>
                </a:solidFill>
                <a:latin typeface="Arial Narrow" panose="020B0606020202030204" pitchFamily="34" charset="0"/>
              </a:rPr>
              <a:t>UPDATES</a:t>
            </a:r>
          </a:p>
          <a:p>
            <a:pPr algn="ctr">
              <a:defRPr/>
            </a:pPr>
            <a:endParaRPr lang="en-US" dirty="0">
              <a:latin typeface="Arial Narrow" panose="020B0606020202030204" pitchFamily="34" charset="0"/>
            </a:endParaRPr>
          </a:p>
          <a:p>
            <a:pPr marL="457200" indent="-457200">
              <a:buFontTx/>
              <a:buAutoNum type="arabicPeriod"/>
              <a:defRPr/>
            </a:pPr>
            <a:r>
              <a:rPr lang="en-US" dirty="0">
                <a:latin typeface="Arial Narrow" panose="020B0606020202030204" pitchFamily="34" charset="0"/>
              </a:rPr>
              <a:t>Diary Study:  </a:t>
            </a:r>
          </a:p>
          <a:p>
            <a:pPr lvl="1">
              <a:defRPr/>
            </a:pPr>
            <a:r>
              <a:rPr lang="en-US" dirty="0">
                <a:latin typeface="Arial Narrow" panose="020B0606020202030204" pitchFamily="34" charset="0"/>
              </a:rPr>
              <a:t>	</a:t>
            </a:r>
            <a:r>
              <a:rPr lang="en-US" b="0" dirty="0">
                <a:latin typeface="Arial Narrow" panose="020B0606020202030204" pitchFamily="34" charset="0"/>
              </a:rPr>
              <a:t>Should complete Diary 4 today</a:t>
            </a:r>
          </a:p>
          <a:p>
            <a:pPr lvl="1">
              <a:defRPr/>
            </a:pPr>
            <a:r>
              <a:rPr lang="en-US" b="0" dirty="0">
                <a:latin typeface="Arial Narrow" panose="020B0606020202030204" pitchFamily="34" charset="0"/>
              </a:rPr>
              <a:t>	Write-up instructions given on April 13</a:t>
            </a:r>
          </a:p>
          <a:p>
            <a:pPr lvl="1">
              <a:defRPr/>
            </a:pPr>
            <a:endParaRPr lang="en-US" b="0" dirty="0">
              <a:latin typeface="Arial Narrow" panose="020B0606020202030204" pitchFamily="34" charset="0"/>
            </a:endParaRPr>
          </a:p>
          <a:p>
            <a:pPr lvl="1">
              <a:defRPr/>
            </a:pPr>
            <a:endParaRPr lang="en-US" b="0" dirty="0">
              <a:latin typeface="Arial Narrow" panose="020B0606020202030204" pitchFamily="34" charset="0"/>
            </a:endParaRPr>
          </a:p>
          <a:p>
            <a:pPr lvl="1">
              <a:defRPr/>
            </a:pPr>
            <a:endParaRPr lang="en-US" b="0" dirty="0">
              <a:latin typeface="Arial Narrow" panose="020B0606020202030204" pitchFamily="34" charset="0"/>
            </a:endParaRPr>
          </a:p>
          <a:p>
            <a:pPr lvl="1">
              <a:defRPr/>
            </a:pPr>
            <a:endParaRPr lang="en-US" b="0" dirty="0">
              <a:latin typeface="Arial Narrow" panose="020B0606020202030204" pitchFamily="34" charset="0"/>
            </a:endParaRPr>
          </a:p>
          <a:p>
            <a:pPr lvl="1">
              <a:defRPr/>
            </a:pPr>
            <a:endParaRPr lang="en-US" b="0" dirty="0">
              <a:latin typeface="Arial Narrow" panose="020B0606020202030204" pitchFamily="34" charset="0"/>
            </a:endParaRPr>
          </a:p>
          <a:p>
            <a:pPr marL="457200" indent="-457200">
              <a:buFontTx/>
              <a:buAutoNum type="arabicPeriod"/>
              <a:defRPr/>
            </a:pPr>
            <a:endParaRPr lang="en-US" dirty="0">
              <a:latin typeface="Arial Narrow" panose="020B0606020202030204" pitchFamily="34" charset="0"/>
            </a:endParaRPr>
          </a:p>
        </p:txBody>
      </p:sp>
      <p:sp>
        <p:nvSpPr>
          <p:cNvPr id="5" name="TextBox 4">
            <a:extLst>
              <a:ext uri="{FF2B5EF4-FFF2-40B4-BE49-F238E27FC236}">
                <a16:creationId xmlns:a16="http://schemas.microsoft.com/office/drawing/2014/main" id="{1A0FE9F8-3496-4641-A148-E62730226548}"/>
              </a:ext>
            </a:extLst>
          </p:cNvPr>
          <p:cNvSpPr txBox="1"/>
          <p:nvPr/>
        </p:nvSpPr>
        <p:spPr>
          <a:xfrm>
            <a:off x="914400" y="3429000"/>
            <a:ext cx="8077200" cy="3046988"/>
          </a:xfrm>
          <a:prstGeom prst="rect">
            <a:avLst/>
          </a:prstGeom>
          <a:noFill/>
        </p:spPr>
        <p:txBody>
          <a:bodyPr wrap="square">
            <a:spAutoFit/>
          </a:bodyPr>
          <a:lstStyle/>
          <a:p>
            <a:pPr marL="457200" indent="-457200">
              <a:buFontTx/>
              <a:buAutoNum type="arabicPeriod" startAt="2"/>
              <a:defRPr/>
            </a:pPr>
            <a:r>
              <a:rPr lang="en-US" dirty="0">
                <a:latin typeface="Arial Narrow" panose="020B0606020202030204" pitchFamily="34" charset="0"/>
              </a:rPr>
              <a:t>Note:  Quiz 2 on April 13, not April 11                                                                     	</a:t>
            </a:r>
            <a:r>
              <a:rPr lang="en-US" b="0" dirty="0">
                <a:latin typeface="Arial Narrow" panose="020B0606020202030204" pitchFamily="34" charset="0"/>
              </a:rPr>
              <a:t>  Covers Classes from Class 16 (Emotions &amp; Social Judgment) 	  to April 21 (Fear &amp; Anxiety)</a:t>
            </a:r>
          </a:p>
          <a:p>
            <a:pPr>
              <a:defRPr/>
            </a:pPr>
            <a:r>
              <a:rPr lang="en-US" b="0" dirty="0">
                <a:latin typeface="Arial Narrow" panose="020B0606020202030204" pitchFamily="34" charset="0"/>
              </a:rPr>
              <a:t>	  15 Questions, multi-choice</a:t>
            </a:r>
          </a:p>
          <a:p>
            <a:pPr>
              <a:defRPr/>
            </a:pPr>
            <a:r>
              <a:rPr lang="en-US" b="0" dirty="0">
                <a:latin typeface="Arial Narrow" panose="020B0606020202030204" pitchFamily="34" charset="0"/>
              </a:rPr>
              <a:t>	</a:t>
            </a:r>
          </a:p>
          <a:p>
            <a:pPr>
              <a:defRPr/>
            </a:pPr>
            <a:r>
              <a:rPr lang="en-US" dirty="0">
                <a:latin typeface="Arial Narrow" panose="020B0606020202030204" pitchFamily="34" charset="0"/>
              </a:rPr>
              <a:t>3.  Subject pool now open to Psychology of Emotions</a:t>
            </a:r>
          </a:p>
          <a:p>
            <a:pPr>
              <a:defRPr/>
            </a:pPr>
            <a:endParaRPr lang="en-US" b="0" dirty="0">
              <a:latin typeface="Arial Narrow" panose="020B0606020202030204" pitchFamily="34" charset="0"/>
            </a:endParaRPr>
          </a:p>
          <a:p>
            <a:pPr>
              <a:defRPr/>
            </a:pPr>
            <a:r>
              <a:rPr lang="en-US" dirty="0">
                <a:latin typeface="Arial Narrow" panose="020B0606020202030204" pitchFamily="34" charset="0"/>
              </a:rPr>
              <a:t> </a:t>
            </a:r>
          </a:p>
        </p:txBody>
      </p:sp>
      <p:sp>
        <p:nvSpPr>
          <p:cNvPr id="3" name="Slide Number Placeholder 2">
            <a:extLst>
              <a:ext uri="{FF2B5EF4-FFF2-40B4-BE49-F238E27FC236}">
                <a16:creationId xmlns:a16="http://schemas.microsoft.com/office/drawing/2014/main" id="{16B319BA-8FD7-411B-8BFF-EEA9C434B4C8}"/>
              </a:ext>
            </a:extLst>
          </p:cNvPr>
          <p:cNvSpPr>
            <a:spLocks noGrp="1"/>
          </p:cNvSpPr>
          <p:nvPr>
            <p:ph type="sldNum" sz="quarter" idx="12"/>
          </p:nvPr>
        </p:nvSpPr>
        <p:spPr/>
        <p:txBody>
          <a:bodyPr/>
          <a:lstStyle/>
          <a:p>
            <a:fld id="{C39E33F6-914C-4897-9D99-30AEC7358EE4}"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05222F9-3598-46A9-BA08-D3E0FB01F395}"/>
              </a:ext>
            </a:extLst>
          </p:cNvPr>
          <p:cNvSpPr>
            <a:spLocks noGrp="1" noChangeArrowheads="1"/>
          </p:cNvSpPr>
          <p:nvPr>
            <p:ph type="title"/>
          </p:nvPr>
        </p:nvSpPr>
        <p:spPr>
          <a:xfrm>
            <a:off x="1028700" y="-25749"/>
            <a:ext cx="7772400" cy="1143000"/>
          </a:xfrm>
        </p:spPr>
        <p:txBody>
          <a:bodyPr/>
          <a:lstStyle/>
          <a:p>
            <a:pPr algn="ctr" eaLnBrk="1" hangingPunct="1"/>
            <a:r>
              <a:rPr lang="en-US" altLang="en-US" sz="3800" dirty="0">
                <a:latin typeface="Arial Narrow" panose="020B0606020202030204" pitchFamily="34" charset="0"/>
              </a:rPr>
              <a:t>Evolutionary Theory and Sexual Attraction</a:t>
            </a:r>
            <a:br>
              <a:rPr lang="en-US" altLang="en-US" sz="3800" dirty="0">
                <a:latin typeface="Arial Narrow" panose="020B0606020202030204" pitchFamily="34" charset="0"/>
              </a:rPr>
            </a:br>
            <a:r>
              <a:rPr lang="en-US" altLang="en-US" sz="2200" dirty="0">
                <a:latin typeface="Arial Narrow" panose="020B0606020202030204" pitchFamily="34" charset="0"/>
              </a:rPr>
              <a:t>David Buss</a:t>
            </a:r>
            <a:endParaRPr lang="en-US" altLang="en-US" sz="3800" dirty="0">
              <a:latin typeface="Arial Narrow" panose="020B0606020202030204" pitchFamily="34" charset="0"/>
            </a:endParaRPr>
          </a:p>
        </p:txBody>
      </p:sp>
      <p:sp>
        <p:nvSpPr>
          <p:cNvPr id="21507" name="Text Box 3">
            <a:extLst>
              <a:ext uri="{FF2B5EF4-FFF2-40B4-BE49-F238E27FC236}">
                <a16:creationId xmlns:a16="http://schemas.microsoft.com/office/drawing/2014/main" id="{C2E5013E-3239-41D2-97A0-FC84E311574B}"/>
              </a:ext>
            </a:extLst>
          </p:cNvPr>
          <p:cNvSpPr txBox="1">
            <a:spLocks noChangeArrowheads="1"/>
          </p:cNvSpPr>
          <p:nvPr/>
        </p:nvSpPr>
        <p:spPr bwMode="auto">
          <a:xfrm>
            <a:off x="1028700" y="1068388"/>
            <a:ext cx="7543800"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0" dirty="0">
                <a:latin typeface="Arial Narrow" panose="020B0606020202030204" pitchFamily="34" charset="0"/>
              </a:rPr>
              <a:t>What explains attraction between the sexes?</a:t>
            </a:r>
            <a:r>
              <a:rPr lang="en-US" altLang="en-US" sz="2400" b="0" dirty="0">
                <a:latin typeface="Arial Narrow" panose="020B0606020202030204" pitchFamily="34" charset="0"/>
              </a:rPr>
              <a:t>  </a:t>
            </a:r>
          </a:p>
          <a:p>
            <a:pPr eaLnBrk="1" hangingPunct="1">
              <a:spcBef>
                <a:spcPct val="50000"/>
              </a:spcBef>
              <a:buClrTx/>
              <a:buSzTx/>
              <a:buFontTx/>
              <a:buNone/>
            </a:pPr>
            <a:r>
              <a:rPr lang="en-US" altLang="en-US" sz="2800" b="0" dirty="0">
                <a:latin typeface="Arial Narrow" panose="020B0606020202030204" pitchFamily="34" charset="0"/>
              </a:rPr>
              <a:t>David  Buss’s evolutionary perspective</a:t>
            </a:r>
          </a:p>
          <a:p>
            <a:pPr eaLnBrk="1" hangingPunct="1">
              <a:spcBef>
                <a:spcPct val="50000"/>
              </a:spcBef>
              <a:buClrTx/>
              <a:buSzTx/>
              <a:buFontTx/>
              <a:buNone/>
            </a:pPr>
            <a:r>
              <a:rPr lang="en-US" altLang="en-US" sz="2400" b="0" dirty="0">
                <a:latin typeface="Arial Narrow" panose="020B0606020202030204" pitchFamily="34" charset="0"/>
              </a:rPr>
              <a:t>	Both sexes driven by desire to pass on genes,               	But have different goals and therefore different attractions</a:t>
            </a:r>
          </a:p>
          <a:p>
            <a:pPr eaLnBrk="1" hangingPunct="1">
              <a:spcBef>
                <a:spcPct val="50000"/>
              </a:spcBef>
              <a:buClrTx/>
              <a:buSzTx/>
              <a:buFontTx/>
              <a:buNone/>
            </a:pPr>
            <a:r>
              <a:rPr lang="en-US" altLang="en-US" sz="2800" b="0" dirty="0">
                <a:latin typeface="Arial Narrow" panose="020B0606020202030204" pitchFamily="34" charset="0"/>
              </a:rPr>
              <a:t>Men want child-bearers:</a:t>
            </a:r>
            <a:endParaRPr lang="en-US" altLang="en-US" sz="2400" b="0" dirty="0">
              <a:latin typeface="Arial Narrow" panose="020B0606020202030204" pitchFamily="34" charset="0"/>
            </a:endParaRPr>
          </a:p>
        </p:txBody>
      </p:sp>
      <p:sp>
        <p:nvSpPr>
          <p:cNvPr id="155652" name="Text Box 4">
            <a:extLst>
              <a:ext uri="{FF2B5EF4-FFF2-40B4-BE49-F238E27FC236}">
                <a16:creationId xmlns:a16="http://schemas.microsoft.com/office/drawing/2014/main" id="{46CE50B1-E110-422F-ABD2-31BDC25CDEEE}"/>
              </a:ext>
            </a:extLst>
          </p:cNvPr>
          <p:cNvSpPr txBox="1">
            <a:spLocks noChangeArrowheads="1"/>
          </p:cNvSpPr>
          <p:nvPr/>
        </p:nvSpPr>
        <p:spPr bwMode="auto">
          <a:xfrm>
            <a:off x="914400" y="3860483"/>
            <a:ext cx="731520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dirty="0">
                <a:latin typeface="Times New Roman" panose="02020603050405020304" pitchFamily="18" charset="0"/>
              </a:rPr>
              <a:t>		</a:t>
            </a:r>
            <a:r>
              <a:rPr lang="en-US" altLang="en-US" sz="2700" b="0" dirty="0">
                <a:latin typeface="Arial Narrow" panose="020B0606020202030204" pitchFamily="34" charset="0"/>
              </a:rPr>
              <a:t>*  Youthful:  young enough to be fertile</a:t>
            </a:r>
          </a:p>
          <a:p>
            <a:pPr eaLnBrk="1" hangingPunct="1">
              <a:spcBef>
                <a:spcPct val="0"/>
              </a:spcBef>
              <a:buClrTx/>
              <a:buSzTx/>
              <a:buFontTx/>
              <a:buNone/>
            </a:pPr>
            <a:r>
              <a:rPr lang="en-US" altLang="en-US" sz="2700" b="0" dirty="0">
                <a:latin typeface="Arial Narrow" panose="020B0606020202030204" pitchFamily="34" charset="0"/>
              </a:rPr>
              <a:t>		*  Healthy enough to deliver, nurture kids</a:t>
            </a:r>
          </a:p>
          <a:p>
            <a:pPr eaLnBrk="1" hangingPunct="1">
              <a:spcBef>
                <a:spcPct val="0"/>
              </a:spcBef>
              <a:buClrTx/>
              <a:buSzTx/>
              <a:buFontTx/>
              <a:buNone/>
            </a:pPr>
            <a:r>
              <a:rPr lang="en-US" altLang="en-US" sz="2700" b="0" dirty="0">
                <a:latin typeface="Arial Narrow" panose="020B0606020202030204" pitchFamily="34" charset="0"/>
              </a:rPr>
              <a:t>			1.  hip/waste ratio</a:t>
            </a:r>
          </a:p>
          <a:p>
            <a:pPr eaLnBrk="1" hangingPunct="1">
              <a:spcBef>
                <a:spcPct val="0"/>
              </a:spcBef>
              <a:buClrTx/>
              <a:buSzTx/>
              <a:buFontTx/>
              <a:buNone/>
            </a:pPr>
            <a:r>
              <a:rPr lang="en-US" altLang="en-US" sz="2700" b="0" dirty="0">
                <a:latin typeface="Arial Narrow" panose="020B0606020202030204" pitchFamily="34" charset="0"/>
              </a:rPr>
              <a:t>			2.  Complexion	</a:t>
            </a:r>
          </a:p>
          <a:p>
            <a:pPr eaLnBrk="1" hangingPunct="1">
              <a:spcBef>
                <a:spcPct val="0"/>
              </a:spcBef>
              <a:buClrTx/>
              <a:buSzTx/>
              <a:buFontTx/>
              <a:buNone/>
            </a:pPr>
            <a:r>
              <a:rPr lang="en-US" altLang="en-US" sz="2700" b="0" dirty="0">
                <a:latin typeface="Arial Narrow" panose="020B0606020202030204" pitchFamily="34" charset="0"/>
              </a:rPr>
              <a:t>			3.  Good teeth</a:t>
            </a:r>
          </a:p>
          <a:p>
            <a:pPr eaLnBrk="1" hangingPunct="1">
              <a:spcBef>
                <a:spcPct val="0"/>
              </a:spcBef>
              <a:buClrTx/>
              <a:buSzTx/>
              <a:buFontTx/>
              <a:buNone/>
            </a:pPr>
            <a:r>
              <a:rPr lang="en-US" altLang="en-US" sz="2700" b="0" dirty="0">
                <a:latin typeface="Arial Narrow" panose="020B0606020202030204" pitchFamily="34" charset="0"/>
              </a:rPr>
              <a:t>			4.  Lustrous hair</a:t>
            </a:r>
            <a:endParaRPr lang="en-US" altLang="en-US" sz="2700" dirty="0">
              <a:latin typeface="Arial Narrow" panose="020B0606020202030204" pitchFamily="34" charset="0"/>
            </a:endParaRPr>
          </a:p>
        </p:txBody>
      </p:sp>
      <p:pic>
        <p:nvPicPr>
          <p:cNvPr id="21509" name="Picture 1">
            <a:extLst>
              <a:ext uri="{FF2B5EF4-FFF2-40B4-BE49-F238E27FC236}">
                <a16:creationId xmlns:a16="http://schemas.microsoft.com/office/drawing/2014/main" id="{BD867A89-DD07-47E1-85F9-3201BAB7B0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841995"/>
            <a:ext cx="1739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0AD2E62-A165-4BD6-AC63-F157AEBB6D83}"/>
              </a:ext>
            </a:extLst>
          </p:cNvPr>
          <p:cNvSpPr>
            <a:spLocks noGrp="1"/>
          </p:cNvSpPr>
          <p:nvPr>
            <p:ph type="sldNum" sz="quarter" idx="12"/>
          </p:nvPr>
        </p:nvSpPr>
        <p:spPr/>
        <p:txBody>
          <a:bodyPr/>
          <a:lstStyle/>
          <a:p>
            <a:fld id="{6BC46530-F139-4591-8958-E07F6D1ED540}" type="slidenum">
              <a:rPr lang="en-US" altLang="en-US" smtClean="0"/>
              <a:pPr/>
              <a:t>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A28ABE9-7E96-4B81-BC5D-56FE01DE9640}"/>
              </a:ext>
            </a:extLst>
          </p:cNvPr>
          <p:cNvSpPr>
            <a:spLocks noGrp="1" noChangeArrowheads="1"/>
          </p:cNvSpPr>
          <p:nvPr>
            <p:ph type="title"/>
          </p:nvPr>
        </p:nvSpPr>
        <p:spPr>
          <a:xfrm>
            <a:off x="1173163" y="228600"/>
            <a:ext cx="7772400" cy="1143000"/>
          </a:xfrm>
        </p:spPr>
        <p:txBody>
          <a:bodyPr/>
          <a:lstStyle/>
          <a:p>
            <a:pPr eaLnBrk="1" hangingPunct="1"/>
            <a:r>
              <a:rPr lang="en-US" altLang="en-US">
                <a:latin typeface="Arial Narrow" panose="020B0606020202030204" pitchFamily="34" charset="0"/>
              </a:rPr>
              <a:t>Evolution and Love, continued</a:t>
            </a:r>
          </a:p>
        </p:txBody>
      </p:sp>
      <p:sp>
        <p:nvSpPr>
          <p:cNvPr id="22531" name="Text Box 4">
            <a:extLst>
              <a:ext uri="{FF2B5EF4-FFF2-40B4-BE49-F238E27FC236}">
                <a16:creationId xmlns:a16="http://schemas.microsoft.com/office/drawing/2014/main" id="{90171ACB-314C-495A-8758-3F24140457B3}"/>
              </a:ext>
            </a:extLst>
          </p:cNvPr>
          <p:cNvSpPr txBox="1">
            <a:spLocks noChangeArrowheads="1"/>
          </p:cNvSpPr>
          <p:nvPr/>
        </p:nvSpPr>
        <p:spPr bwMode="auto">
          <a:xfrm>
            <a:off x="1066800" y="1828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a:latin typeface="Times New Roman" panose="02020603050405020304" pitchFamily="18" charset="0"/>
            </a:endParaRPr>
          </a:p>
        </p:txBody>
      </p:sp>
      <p:sp>
        <p:nvSpPr>
          <p:cNvPr id="22532" name="Text Box 5">
            <a:extLst>
              <a:ext uri="{FF2B5EF4-FFF2-40B4-BE49-F238E27FC236}">
                <a16:creationId xmlns:a16="http://schemas.microsoft.com/office/drawing/2014/main" id="{0B1A4FC8-4687-4ED1-B746-6D4ACC140882}"/>
              </a:ext>
            </a:extLst>
          </p:cNvPr>
          <p:cNvSpPr txBox="1">
            <a:spLocks noChangeArrowheads="1"/>
          </p:cNvSpPr>
          <p:nvPr/>
        </p:nvSpPr>
        <p:spPr bwMode="auto">
          <a:xfrm>
            <a:off x="1219200" y="1524000"/>
            <a:ext cx="6553200" cy="110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dirty="0">
                <a:latin typeface="Arial Narrow" panose="020B0606020202030204" pitchFamily="34" charset="0"/>
              </a:rPr>
              <a:t>Women want protectors/providers</a:t>
            </a:r>
          </a:p>
          <a:p>
            <a:pPr eaLnBrk="1" hangingPunct="1">
              <a:spcBef>
                <a:spcPct val="50000"/>
              </a:spcBef>
              <a:buClrTx/>
              <a:buSzTx/>
              <a:buFontTx/>
              <a:buNone/>
            </a:pPr>
            <a:r>
              <a:rPr lang="en-US" altLang="en-US" sz="2500" b="0" dirty="0">
                <a:latin typeface="Arial Narrow" panose="020B0606020202030204" pitchFamily="34" charset="0"/>
              </a:rPr>
              <a:t>	</a:t>
            </a:r>
          </a:p>
        </p:txBody>
      </p:sp>
      <p:sp>
        <p:nvSpPr>
          <p:cNvPr id="157702" name="Text Box 6">
            <a:extLst>
              <a:ext uri="{FF2B5EF4-FFF2-40B4-BE49-F238E27FC236}">
                <a16:creationId xmlns:a16="http://schemas.microsoft.com/office/drawing/2014/main" id="{1149A0E3-8733-4972-8811-A4EC45C1CEBD}"/>
              </a:ext>
            </a:extLst>
          </p:cNvPr>
          <p:cNvSpPr txBox="1">
            <a:spLocks noChangeArrowheads="1"/>
          </p:cNvSpPr>
          <p:nvPr/>
        </p:nvSpPr>
        <p:spPr bwMode="auto">
          <a:xfrm>
            <a:off x="1235476" y="2438400"/>
            <a:ext cx="68580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dirty="0">
                <a:latin typeface="Times New Roman" panose="02020603050405020304" pitchFamily="18" charset="0"/>
              </a:rPr>
              <a:t>	</a:t>
            </a:r>
            <a:r>
              <a:rPr lang="en-US" altLang="en-US" sz="2800" b="0" dirty="0">
                <a:latin typeface="Arial Narrow" panose="020B0606020202030204" pitchFamily="34" charset="0"/>
              </a:rPr>
              <a:t>Tall (confers social dominance)</a:t>
            </a:r>
          </a:p>
          <a:p>
            <a:pPr eaLnBrk="1" hangingPunct="1">
              <a:spcBef>
                <a:spcPct val="0"/>
              </a:spcBef>
              <a:buClrTx/>
              <a:buSzTx/>
              <a:buFontTx/>
              <a:buNone/>
            </a:pPr>
            <a:r>
              <a:rPr lang="en-US" altLang="en-US" sz="2800" b="0" dirty="0">
                <a:latin typeface="Arial Narrow" panose="020B0606020202030204" pitchFamily="34" charset="0"/>
              </a:rPr>
              <a:t>	Emotionally strong</a:t>
            </a:r>
          </a:p>
          <a:p>
            <a:pPr eaLnBrk="1" hangingPunct="1">
              <a:spcBef>
                <a:spcPct val="0"/>
              </a:spcBef>
              <a:buClrTx/>
              <a:buSzTx/>
              <a:buFontTx/>
              <a:buNone/>
            </a:pPr>
            <a:r>
              <a:rPr lang="en-US" altLang="en-US" sz="2800" b="0" dirty="0">
                <a:latin typeface="Arial Narrow" panose="020B0606020202030204" pitchFamily="34" charset="0"/>
              </a:rPr>
              <a:t>	Patient</a:t>
            </a:r>
          </a:p>
          <a:p>
            <a:pPr eaLnBrk="1" hangingPunct="1">
              <a:spcBef>
                <a:spcPct val="0"/>
              </a:spcBef>
              <a:buClrTx/>
              <a:buSzTx/>
              <a:buFontTx/>
              <a:buNone/>
            </a:pPr>
            <a:r>
              <a:rPr lang="en-US" altLang="en-US" sz="2800" b="0" dirty="0">
                <a:latin typeface="Arial Narrow" panose="020B0606020202030204" pitchFamily="34" charset="0"/>
              </a:rPr>
              <a:t>	Financially secure</a:t>
            </a:r>
          </a:p>
          <a:p>
            <a:pPr eaLnBrk="1" hangingPunct="1">
              <a:spcBef>
                <a:spcPct val="50000"/>
              </a:spcBef>
              <a:buClrTx/>
              <a:buSzTx/>
              <a:buFontTx/>
              <a:buNone/>
            </a:pPr>
            <a:endParaRPr lang="en-US" altLang="en-US" sz="3600" dirty="0">
              <a:latin typeface="Times New Roman" panose="02020603050405020304" pitchFamily="18" charset="0"/>
            </a:endParaRPr>
          </a:p>
        </p:txBody>
      </p:sp>
      <p:pic>
        <p:nvPicPr>
          <p:cNvPr id="2" name="Picture 1">
            <a:extLst>
              <a:ext uri="{FF2B5EF4-FFF2-40B4-BE49-F238E27FC236}">
                <a16:creationId xmlns:a16="http://schemas.microsoft.com/office/drawing/2014/main" id="{B64E7031-E919-4F5C-B01C-83E580F0052F}"/>
              </a:ext>
            </a:extLst>
          </p:cNvPr>
          <p:cNvPicPr>
            <a:picLocks noChangeAspect="1"/>
          </p:cNvPicPr>
          <p:nvPr/>
        </p:nvPicPr>
        <p:blipFill>
          <a:blip r:embed="rId2"/>
          <a:stretch>
            <a:fillRect/>
          </a:stretch>
        </p:blipFill>
        <p:spPr>
          <a:xfrm>
            <a:off x="1979258" y="4706136"/>
            <a:ext cx="2762250" cy="1657350"/>
          </a:xfrm>
          <a:prstGeom prst="rect">
            <a:avLst/>
          </a:prstGeom>
        </p:spPr>
      </p:pic>
      <p:pic>
        <p:nvPicPr>
          <p:cNvPr id="4" name="Picture 3">
            <a:extLst>
              <a:ext uri="{FF2B5EF4-FFF2-40B4-BE49-F238E27FC236}">
                <a16:creationId xmlns:a16="http://schemas.microsoft.com/office/drawing/2014/main" id="{DAD6733B-5FB8-485E-8F15-14541AD445F3}"/>
              </a:ext>
            </a:extLst>
          </p:cNvPr>
          <p:cNvPicPr>
            <a:picLocks noChangeAspect="1"/>
          </p:cNvPicPr>
          <p:nvPr/>
        </p:nvPicPr>
        <p:blipFill>
          <a:blip r:embed="rId3"/>
          <a:stretch>
            <a:fillRect/>
          </a:stretch>
        </p:blipFill>
        <p:spPr>
          <a:xfrm>
            <a:off x="6096000" y="4472774"/>
            <a:ext cx="2152650" cy="2124075"/>
          </a:xfrm>
          <a:prstGeom prst="rect">
            <a:avLst/>
          </a:prstGeom>
        </p:spPr>
      </p:pic>
      <p:pic>
        <p:nvPicPr>
          <p:cNvPr id="5" name="Picture 4">
            <a:extLst>
              <a:ext uri="{FF2B5EF4-FFF2-40B4-BE49-F238E27FC236}">
                <a16:creationId xmlns:a16="http://schemas.microsoft.com/office/drawing/2014/main" id="{BC9EC8D3-E2C0-4047-9BF7-74E36AB165EF}"/>
              </a:ext>
            </a:extLst>
          </p:cNvPr>
          <p:cNvPicPr>
            <a:picLocks noChangeAspect="1"/>
          </p:cNvPicPr>
          <p:nvPr/>
        </p:nvPicPr>
        <p:blipFill>
          <a:blip r:embed="rId4"/>
          <a:stretch>
            <a:fillRect/>
          </a:stretch>
        </p:blipFill>
        <p:spPr>
          <a:xfrm>
            <a:off x="6842880" y="1496627"/>
            <a:ext cx="1714500" cy="2190750"/>
          </a:xfrm>
          <a:prstGeom prst="rect">
            <a:avLst/>
          </a:prstGeom>
        </p:spPr>
      </p:pic>
      <p:sp>
        <p:nvSpPr>
          <p:cNvPr id="6" name="Slide Number Placeholder 5">
            <a:extLst>
              <a:ext uri="{FF2B5EF4-FFF2-40B4-BE49-F238E27FC236}">
                <a16:creationId xmlns:a16="http://schemas.microsoft.com/office/drawing/2014/main" id="{765D8C8A-212C-4558-A871-BE8B4C5CB815}"/>
              </a:ext>
            </a:extLst>
          </p:cNvPr>
          <p:cNvSpPr>
            <a:spLocks noGrp="1"/>
          </p:cNvSpPr>
          <p:nvPr>
            <p:ph type="sldNum" sz="quarter" idx="12"/>
          </p:nvPr>
        </p:nvSpPr>
        <p:spPr/>
        <p:txBody>
          <a:bodyPr/>
          <a:lstStyle/>
          <a:p>
            <a:fld id="{6BC46530-F139-4591-8958-E07F6D1ED540}"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A30C32-C119-45C4-9E9B-05ADFDA6DD56}"/>
              </a:ext>
            </a:extLst>
          </p:cNvPr>
          <p:cNvSpPr txBox="1"/>
          <p:nvPr/>
        </p:nvSpPr>
        <p:spPr>
          <a:xfrm>
            <a:off x="1143000" y="304800"/>
            <a:ext cx="7315200" cy="892552"/>
          </a:xfrm>
          <a:prstGeom prst="rect">
            <a:avLst/>
          </a:prstGeom>
          <a:noFill/>
        </p:spPr>
        <p:txBody>
          <a:bodyPr wrap="square" rtlCol="0">
            <a:spAutoFit/>
          </a:bodyPr>
          <a:lstStyle/>
          <a:p>
            <a:pPr algn="ctr"/>
            <a:r>
              <a:rPr lang="en-US" sz="3200" b="0" dirty="0">
                <a:solidFill>
                  <a:schemeClr val="accent1">
                    <a:lumMod val="75000"/>
                  </a:schemeClr>
                </a:solidFill>
                <a:latin typeface="Arial Narrow" panose="020B0606020202030204" pitchFamily="34" charset="0"/>
              </a:rPr>
              <a:t>How Men and Women Differ in Mate Attributes</a:t>
            </a:r>
          </a:p>
          <a:p>
            <a:pPr algn="ctr"/>
            <a:r>
              <a:rPr lang="en-US" sz="2000" b="0" dirty="0">
                <a:solidFill>
                  <a:schemeClr val="accent1">
                    <a:lumMod val="75000"/>
                  </a:schemeClr>
                </a:solidFill>
                <a:latin typeface="Arial Narrow" panose="020B0606020202030204" pitchFamily="34" charset="0"/>
              </a:rPr>
              <a:t>Sprecher, Sullivan, &amp; Hatfield, 1994</a:t>
            </a:r>
          </a:p>
        </p:txBody>
      </p:sp>
      <p:graphicFrame>
        <p:nvGraphicFramePr>
          <p:cNvPr id="5" name="Chart 4">
            <a:extLst>
              <a:ext uri="{FF2B5EF4-FFF2-40B4-BE49-F238E27FC236}">
                <a16:creationId xmlns:a16="http://schemas.microsoft.com/office/drawing/2014/main" id="{DCDB5B58-68BC-4B13-A27D-D77218C44289}"/>
              </a:ext>
            </a:extLst>
          </p:cNvPr>
          <p:cNvGraphicFramePr/>
          <p:nvPr>
            <p:extLst>
              <p:ext uri="{D42A27DB-BD31-4B8C-83A1-F6EECF244321}">
                <p14:modId xmlns:p14="http://schemas.microsoft.com/office/powerpoint/2010/main" val="1977468193"/>
              </p:ext>
            </p:extLst>
          </p:nvPr>
        </p:nvGraphicFramePr>
        <p:xfrm>
          <a:off x="1066800" y="2412507"/>
          <a:ext cx="36576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83D8064-69A2-4AB2-B9A8-1A8C01C9A256}"/>
              </a:ext>
            </a:extLst>
          </p:cNvPr>
          <p:cNvGraphicFramePr/>
          <p:nvPr>
            <p:extLst>
              <p:ext uri="{D42A27DB-BD31-4B8C-83A1-F6EECF244321}">
                <p14:modId xmlns:p14="http://schemas.microsoft.com/office/powerpoint/2010/main" val="3008468382"/>
              </p:ext>
            </p:extLst>
          </p:nvPr>
        </p:nvGraphicFramePr>
        <p:xfrm>
          <a:off x="5105400" y="2438400"/>
          <a:ext cx="3657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056673B-BFD6-4174-AD74-82D708CC1F5E}"/>
              </a:ext>
            </a:extLst>
          </p:cNvPr>
          <p:cNvSpPr txBox="1"/>
          <p:nvPr/>
        </p:nvSpPr>
        <p:spPr>
          <a:xfrm>
            <a:off x="1143000" y="1676400"/>
            <a:ext cx="7696200" cy="461665"/>
          </a:xfrm>
          <a:prstGeom prst="rect">
            <a:avLst/>
          </a:prstGeom>
          <a:noFill/>
        </p:spPr>
        <p:txBody>
          <a:bodyPr wrap="square" rtlCol="0">
            <a:spAutoFit/>
          </a:bodyPr>
          <a:lstStyle/>
          <a:p>
            <a:r>
              <a:rPr lang="en-US" b="0" i="1" dirty="0"/>
              <a:t>To what degree would you be attracted to someone who was:</a:t>
            </a:r>
          </a:p>
        </p:txBody>
      </p:sp>
      <p:sp>
        <p:nvSpPr>
          <p:cNvPr id="8" name="Slide Number Placeholder 7">
            <a:extLst>
              <a:ext uri="{FF2B5EF4-FFF2-40B4-BE49-F238E27FC236}">
                <a16:creationId xmlns:a16="http://schemas.microsoft.com/office/drawing/2014/main" id="{A2A35420-86A4-487C-9211-CFC089F40DE3}"/>
              </a:ext>
            </a:extLst>
          </p:cNvPr>
          <p:cNvSpPr>
            <a:spLocks noGrp="1"/>
          </p:cNvSpPr>
          <p:nvPr>
            <p:ph type="sldNum" sz="quarter" idx="12"/>
          </p:nvPr>
        </p:nvSpPr>
        <p:spPr/>
        <p:txBody>
          <a:bodyPr/>
          <a:lstStyle/>
          <a:p>
            <a:fld id="{C39E33F6-914C-4897-9D99-30AEC7358EE4}" type="slidenum">
              <a:rPr lang="en-US" altLang="en-US" smtClean="0"/>
              <a:pPr/>
              <a:t>22</a:t>
            </a:fld>
            <a:endParaRPr lang="en-US" altLang="en-US"/>
          </a:p>
        </p:txBody>
      </p:sp>
    </p:spTree>
    <p:extLst>
      <p:ext uri="{BB962C8B-B14F-4D97-AF65-F5344CB8AC3E}">
        <p14:creationId xmlns:p14="http://schemas.microsoft.com/office/powerpoint/2010/main" val="60509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B1AA361-45FB-47C5-8DFF-CE6AE051E8C6}"/>
              </a:ext>
            </a:extLst>
          </p:cNvPr>
          <p:cNvSpPr>
            <a:spLocks noGrp="1" noChangeArrowheads="1"/>
          </p:cNvSpPr>
          <p:nvPr>
            <p:ph type="title"/>
          </p:nvPr>
        </p:nvSpPr>
        <p:spPr>
          <a:xfrm>
            <a:off x="914400" y="76200"/>
            <a:ext cx="7772400" cy="1143000"/>
          </a:xfrm>
        </p:spPr>
        <p:txBody>
          <a:bodyPr/>
          <a:lstStyle/>
          <a:p>
            <a:pPr algn="ctr" eaLnBrk="1" hangingPunct="1"/>
            <a:r>
              <a:rPr lang="en-US" altLang="en-US" dirty="0">
                <a:latin typeface="Arial Narrow" panose="020B0606020202030204" pitchFamily="34" charset="0"/>
              </a:rPr>
              <a:t>Love is in the Air—Literally!</a:t>
            </a:r>
            <a:br>
              <a:rPr lang="en-US" altLang="en-US" dirty="0">
                <a:latin typeface="Arial Narrow" panose="020B0606020202030204" pitchFamily="34" charset="0"/>
              </a:rPr>
            </a:br>
            <a:endParaRPr lang="en-US" altLang="en-US" dirty="0">
              <a:latin typeface="Arial Narrow" panose="020B0606020202030204" pitchFamily="34" charset="0"/>
            </a:endParaRPr>
          </a:p>
        </p:txBody>
      </p:sp>
      <p:sp>
        <p:nvSpPr>
          <p:cNvPr id="25603" name="Text Box 3">
            <a:extLst>
              <a:ext uri="{FF2B5EF4-FFF2-40B4-BE49-F238E27FC236}">
                <a16:creationId xmlns:a16="http://schemas.microsoft.com/office/drawing/2014/main" id="{8857E8EF-737D-4A1C-AA85-E187329BBE42}"/>
              </a:ext>
            </a:extLst>
          </p:cNvPr>
          <p:cNvSpPr txBox="1">
            <a:spLocks noChangeArrowheads="1"/>
          </p:cNvSpPr>
          <p:nvPr/>
        </p:nvSpPr>
        <p:spPr bwMode="auto">
          <a:xfrm>
            <a:off x="1039427" y="2759267"/>
            <a:ext cx="8077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Body odor (BO) conveys info. about the immune system</a:t>
            </a:r>
          </a:p>
          <a:p>
            <a:pPr eaLnBrk="1" hangingPunct="1">
              <a:spcBef>
                <a:spcPct val="50000"/>
              </a:spcBef>
              <a:buClrTx/>
              <a:buSzTx/>
              <a:buFontTx/>
              <a:buNone/>
            </a:pPr>
            <a:r>
              <a:rPr lang="en-US" altLang="en-US" sz="2600" dirty="0">
                <a:latin typeface="Arial Narrow" panose="020B0606020202030204" pitchFamily="34" charset="0"/>
              </a:rPr>
              <a:t>MHC</a:t>
            </a:r>
            <a:r>
              <a:rPr lang="en-US" altLang="en-US" sz="2600" b="0" dirty="0">
                <a:latin typeface="Arial Narrow" panose="020B0606020202030204" pitchFamily="34" charset="0"/>
              </a:rPr>
              <a:t> = Major Histocompatibility Complex = genes that help 	immune system function</a:t>
            </a:r>
          </a:p>
          <a:p>
            <a:pPr eaLnBrk="1" hangingPunct="1">
              <a:spcBef>
                <a:spcPct val="50000"/>
              </a:spcBef>
              <a:buClrTx/>
              <a:buSzTx/>
              <a:buFontTx/>
              <a:buNone/>
            </a:pPr>
            <a:r>
              <a:rPr lang="en-US" altLang="en-US" sz="2600" dirty="0">
                <a:latin typeface="Arial Narrow" panose="020B0606020202030204" pitchFamily="34" charset="0"/>
              </a:rPr>
              <a:t>People differ in MHC mix—some</a:t>
            </a:r>
            <a:r>
              <a:rPr lang="en-US" altLang="en-US" sz="2600" b="0" dirty="0">
                <a:latin typeface="Arial Narrow" panose="020B0606020202030204" pitchFamily="34" charset="0"/>
              </a:rPr>
              <a:t> good for fighting flu, 	some good for fighting strep, for example. </a:t>
            </a:r>
          </a:p>
          <a:p>
            <a:pPr eaLnBrk="1" hangingPunct="1">
              <a:spcBef>
                <a:spcPct val="50000"/>
              </a:spcBef>
              <a:buClrTx/>
              <a:buSzTx/>
              <a:buFontTx/>
              <a:buNone/>
            </a:pPr>
            <a:r>
              <a:rPr lang="en-US" altLang="en-US" sz="2600" dirty="0">
                <a:latin typeface="Arial Narrow" panose="020B0606020202030204" pitchFamily="34" charset="0"/>
              </a:rPr>
              <a:t>BO </a:t>
            </a:r>
            <a:r>
              <a:rPr lang="en-US" altLang="en-US" sz="2600" dirty="0">
                <a:latin typeface="Arial Narrow" panose="020B0606020202030204" pitchFamily="34" charset="0"/>
                <a:sym typeface="Wingdings" panose="05000000000000000000" pitchFamily="2" charset="2"/>
              </a:rPr>
              <a:t>conveys info. of MHC</a:t>
            </a:r>
            <a:r>
              <a:rPr lang="en-US" altLang="en-US" sz="2600" b="0" dirty="0">
                <a:latin typeface="Arial Narrow" panose="020B0606020202030204" pitchFamily="34" charset="0"/>
                <a:sym typeface="Wingdings" panose="05000000000000000000" pitchFamily="2" charset="2"/>
              </a:rPr>
              <a:t>, and this info affects sexual attraction</a:t>
            </a:r>
          </a:p>
          <a:p>
            <a:pPr eaLnBrk="1" hangingPunct="1">
              <a:spcBef>
                <a:spcPct val="50000"/>
              </a:spcBef>
              <a:buClrTx/>
              <a:buSzTx/>
              <a:buFontTx/>
              <a:buNone/>
            </a:pPr>
            <a:r>
              <a:rPr lang="en-US" altLang="en-US" sz="2600" dirty="0">
                <a:latin typeface="Arial Narrow" panose="020B0606020202030204" pitchFamily="34" charset="0"/>
                <a:sym typeface="Wingdings" panose="05000000000000000000" pitchFamily="2" charset="2"/>
              </a:rPr>
              <a:t>Why?</a:t>
            </a:r>
            <a:endParaRPr lang="en-US" altLang="en-US" sz="2600" dirty="0">
              <a:latin typeface="Arial Narrow" panose="020B0606020202030204" pitchFamily="34" charset="0"/>
            </a:endParaRPr>
          </a:p>
        </p:txBody>
      </p:sp>
      <p:pic>
        <p:nvPicPr>
          <p:cNvPr id="25604" name="Picture 1">
            <a:extLst>
              <a:ext uri="{FF2B5EF4-FFF2-40B4-BE49-F238E27FC236}">
                <a16:creationId xmlns:a16="http://schemas.microsoft.com/office/drawing/2014/main" id="{2F43B77A-E2BA-4686-82A7-FA7CCCF19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3371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A3069AB-25F4-4D35-88D0-38D7EA4E10EA}"/>
              </a:ext>
            </a:extLst>
          </p:cNvPr>
          <p:cNvSpPr>
            <a:spLocks noGrp="1"/>
          </p:cNvSpPr>
          <p:nvPr>
            <p:ph type="sldNum" sz="quarter" idx="12"/>
          </p:nvPr>
        </p:nvSpPr>
        <p:spPr/>
        <p:txBody>
          <a:bodyPr/>
          <a:lstStyle/>
          <a:p>
            <a:fld id="{6BC46530-F139-4591-8958-E07F6D1ED540}" type="slidenum">
              <a:rPr lang="en-US" altLang="en-US" smtClean="0"/>
              <a:pPr/>
              <a:t>23</a:t>
            </a:fld>
            <a:endParaRPr lang="en-US" altLang="en-US"/>
          </a:p>
        </p:txBody>
      </p:sp>
      <p:sp>
        <p:nvSpPr>
          <p:cNvPr id="4" name="TextBox 3">
            <a:extLst>
              <a:ext uri="{FF2B5EF4-FFF2-40B4-BE49-F238E27FC236}">
                <a16:creationId xmlns:a16="http://schemas.microsoft.com/office/drawing/2014/main" id="{C94D7F01-913E-8232-371C-3B48E76F9CD0}"/>
              </a:ext>
            </a:extLst>
          </p:cNvPr>
          <p:cNvSpPr txBox="1"/>
          <p:nvPr/>
        </p:nvSpPr>
        <p:spPr>
          <a:xfrm>
            <a:off x="6629400" y="1106798"/>
            <a:ext cx="2286000" cy="430887"/>
          </a:xfrm>
          <a:prstGeom prst="rect">
            <a:avLst/>
          </a:prstGeom>
          <a:noFill/>
        </p:spPr>
        <p:txBody>
          <a:bodyPr wrap="square" rtlCol="0">
            <a:spAutoFit/>
          </a:bodyPr>
          <a:lstStyle/>
          <a:p>
            <a:pPr algn="ctr"/>
            <a:r>
              <a:rPr lang="en-US" sz="2200" i="1" dirty="0">
                <a:solidFill>
                  <a:srgbClr val="0070C0"/>
                </a:solidFill>
                <a:latin typeface="Arial Narrow" panose="020B0606020202030204" pitchFamily="34" charset="0"/>
              </a:rPr>
              <a:t>Get me </a:t>
            </a:r>
            <a:r>
              <a:rPr lang="en-US" sz="2200" i="1" dirty="0" err="1">
                <a:solidFill>
                  <a:srgbClr val="0070C0"/>
                </a:solidFill>
                <a:latin typeface="Arial Narrow" panose="020B0606020202030204" pitchFamily="34" charset="0"/>
              </a:rPr>
              <a:t>outta</a:t>
            </a:r>
            <a:r>
              <a:rPr lang="en-US" sz="2200" i="1" dirty="0">
                <a:solidFill>
                  <a:srgbClr val="0070C0"/>
                </a:solidFill>
                <a:latin typeface="Arial Narrow" panose="020B0606020202030204" pitchFamily="34" charset="0"/>
              </a:rPr>
              <a:t> here!</a:t>
            </a:r>
          </a:p>
        </p:txBody>
      </p:sp>
      <p:sp>
        <p:nvSpPr>
          <p:cNvPr id="5" name="TextBox 4">
            <a:extLst>
              <a:ext uri="{FF2B5EF4-FFF2-40B4-BE49-F238E27FC236}">
                <a16:creationId xmlns:a16="http://schemas.microsoft.com/office/drawing/2014/main" id="{B6B22DDB-60D0-0DD1-98BB-D8116B9FAAF2}"/>
              </a:ext>
            </a:extLst>
          </p:cNvPr>
          <p:cNvSpPr txBox="1"/>
          <p:nvPr/>
        </p:nvSpPr>
        <p:spPr>
          <a:xfrm>
            <a:off x="6629400" y="1575256"/>
            <a:ext cx="2286000" cy="430887"/>
          </a:xfrm>
          <a:prstGeom prst="rect">
            <a:avLst/>
          </a:prstGeom>
          <a:noFill/>
        </p:spPr>
        <p:txBody>
          <a:bodyPr wrap="square" rtlCol="0">
            <a:spAutoFit/>
          </a:bodyPr>
          <a:lstStyle/>
          <a:p>
            <a:pPr algn="ctr"/>
            <a:r>
              <a:rPr lang="en-US" sz="2200" i="1" dirty="0">
                <a:solidFill>
                  <a:srgbClr val="FF0000"/>
                </a:solidFill>
                <a:latin typeface="Arial Narrow" panose="020B0606020202030204" pitchFamily="34" charset="0"/>
              </a:rPr>
              <a:t>I’m in 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09EE789-D90C-4D3E-B07C-041B038562F9}"/>
              </a:ext>
            </a:extLst>
          </p:cNvPr>
          <p:cNvSpPr>
            <a:spLocks noGrp="1" noChangeArrowheads="1"/>
          </p:cNvSpPr>
          <p:nvPr>
            <p:ph type="title"/>
          </p:nvPr>
        </p:nvSpPr>
        <p:spPr>
          <a:xfrm>
            <a:off x="1173163" y="0"/>
            <a:ext cx="7772400" cy="1143000"/>
          </a:xfrm>
        </p:spPr>
        <p:txBody>
          <a:bodyPr/>
          <a:lstStyle/>
          <a:p>
            <a:pPr eaLnBrk="1" hangingPunct="1"/>
            <a:r>
              <a:rPr lang="en-US" altLang="en-US">
                <a:latin typeface="Arial Narrow" panose="020B0606020202030204" pitchFamily="34" charset="0"/>
              </a:rPr>
              <a:t>The Scent of Love, continued</a:t>
            </a:r>
          </a:p>
        </p:txBody>
      </p:sp>
      <p:sp>
        <p:nvSpPr>
          <p:cNvPr id="26627" name="Text Box 3">
            <a:extLst>
              <a:ext uri="{FF2B5EF4-FFF2-40B4-BE49-F238E27FC236}">
                <a16:creationId xmlns:a16="http://schemas.microsoft.com/office/drawing/2014/main" id="{65EDBBDC-FC93-433F-8774-7D62FFC21B20}"/>
              </a:ext>
            </a:extLst>
          </p:cNvPr>
          <p:cNvSpPr txBox="1">
            <a:spLocks noChangeArrowheads="1"/>
          </p:cNvSpPr>
          <p:nvPr/>
        </p:nvSpPr>
        <p:spPr bwMode="auto">
          <a:xfrm>
            <a:off x="1112837" y="990600"/>
            <a:ext cx="78025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b="0" dirty="0">
                <a:latin typeface="Arial Narrow" panose="020B0606020202030204" pitchFamily="34" charset="0"/>
              </a:rPr>
              <a:t>How does MHC (via BO) </a:t>
            </a:r>
            <a:r>
              <a:rPr lang="en-US" altLang="en-US" sz="2200" b="0" dirty="0">
                <a:latin typeface="Arial Narrow" panose="020B0606020202030204" pitchFamily="34" charset="0"/>
                <a:sym typeface="Wingdings" panose="05000000000000000000" pitchFamily="2" charset="2"/>
              </a:rPr>
              <a:t> sexual attraction?</a:t>
            </a:r>
          </a:p>
          <a:p>
            <a:pPr eaLnBrk="1" hangingPunct="1">
              <a:spcBef>
                <a:spcPct val="50000"/>
              </a:spcBef>
              <a:buClrTx/>
              <a:buSzTx/>
              <a:buFontTx/>
              <a:buNone/>
            </a:pPr>
            <a:r>
              <a:rPr lang="en-US" altLang="en-US" sz="2200" b="0" dirty="0">
                <a:latin typeface="Arial Narrow" panose="020B0606020202030204" pitchFamily="34" charset="0"/>
                <a:sym typeface="Wingdings" panose="05000000000000000000" pitchFamily="2" charset="2"/>
              </a:rPr>
              <a:t>Hint 1a:  People with same MHC ARE NOT mutually attracted.</a:t>
            </a:r>
          </a:p>
          <a:p>
            <a:pPr eaLnBrk="1" hangingPunct="1">
              <a:spcBef>
                <a:spcPct val="50000"/>
              </a:spcBef>
              <a:buClrTx/>
              <a:buSzTx/>
              <a:buFontTx/>
              <a:buNone/>
            </a:pPr>
            <a:r>
              <a:rPr lang="en-US" altLang="en-US" sz="2200" b="0" dirty="0">
                <a:latin typeface="Arial Narrow" panose="020B0606020202030204" pitchFamily="34" charset="0"/>
                <a:sym typeface="Wingdings" panose="05000000000000000000" pitchFamily="2" charset="2"/>
              </a:rPr>
              <a:t>Hint 1b:  People with different MHC  ARE mutually attracted.</a:t>
            </a:r>
            <a:endParaRPr lang="en-US" altLang="en-US" sz="2200" dirty="0">
              <a:latin typeface="Times New Roman" panose="02020603050405020304" pitchFamily="18" charset="0"/>
            </a:endParaRPr>
          </a:p>
        </p:txBody>
      </p:sp>
      <p:sp>
        <p:nvSpPr>
          <p:cNvPr id="26628" name="Text Box 4">
            <a:extLst>
              <a:ext uri="{FF2B5EF4-FFF2-40B4-BE49-F238E27FC236}">
                <a16:creationId xmlns:a16="http://schemas.microsoft.com/office/drawing/2014/main" id="{8C7AF495-4F89-46AE-8FFE-7A2D6993FE92}"/>
              </a:ext>
            </a:extLst>
          </p:cNvPr>
          <p:cNvSpPr txBox="1">
            <a:spLocks noChangeArrowheads="1"/>
          </p:cNvSpPr>
          <p:nvPr/>
        </p:nvSpPr>
        <p:spPr bwMode="auto">
          <a:xfrm>
            <a:off x="1219200" y="2971800"/>
            <a:ext cx="6629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b="0" dirty="0">
                <a:latin typeface="Arial Narrow" panose="020B0606020202030204" pitchFamily="34" charset="0"/>
              </a:rPr>
              <a:t>Hint 3:  People have sex to produce offspring</a:t>
            </a:r>
            <a:r>
              <a:rPr lang="en-US" altLang="en-US" sz="2200" dirty="0">
                <a:latin typeface="Times New Roman" panose="02020603050405020304" pitchFamily="18" charset="0"/>
              </a:rPr>
              <a:t>      </a:t>
            </a:r>
          </a:p>
        </p:txBody>
      </p:sp>
      <p:sp>
        <p:nvSpPr>
          <p:cNvPr id="26629" name="Text Box 5">
            <a:extLst>
              <a:ext uri="{FF2B5EF4-FFF2-40B4-BE49-F238E27FC236}">
                <a16:creationId xmlns:a16="http://schemas.microsoft.com/office/drawing/2014/main" id="{450CC062-1E99-448C-A2A1-B4A1170303C0}"/>
              </a:ext>
            </a:extLst>
          </p:cNvPr>
          <p:cNvSpPr txBox="1">
            <a:spLocks noChangeArrowheads="1"/>
          </p:cNvSpPr>
          <p:nvPr/>
        </p:nvSpPr>
        <p:spPr bwMode="auto">
          <a:xfrm>
            <a:off x="1189037" y="3450528"/>
            <a:ext cx="6629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b="0" dirty="0">
                <a:latin typeface="Arial Narrow" panose="020B0606020202030204" pitchFamily="34" charset="0"/>
              </a:rPr>
              <a:t>Hint 4:  People want offspring to be healthy</a:t>
            </a:r>
            <a:r>
              <a:rPr lang="en-US" altLang="en-US" sz="2200" dirty="0">
                <a:latin typeface="Times New Roman" panose="02020603050405020304" pitchFamily="18" charset="0"/>
              </a:rPr>
              <a:t> </a:t>
            </a:r>
          </a:p>
        </p:txBody>
      </p:sp>
      <p:sp>
        <p:nvSpPr>
          <p:cNvPr id="26630" name="Text Box 6">
            <a:extLst>
              <a:ext uri="{FF2B5EF4-FFF2-40B4-BE49-F238E27FC236}">
                <a16:creationId xmlns:a16="http://schemas.microsoft.com/office/drawing/2014/main" id="{F22163BC-C4AC-4332-9447-8F2DC2CD8B4F}"/>
              </a:ext>
            </a:extLst>
          </p:cNvPr>
          <p:cNvSpPr txBox="1">
            <a:spLocks noChangeArrowheads="1"/>
          </p:cNvSpPr>
          <p:nvPr/>
        </p:nvSpPr>
        <p:spPr bwMode="auto">
          <a:xfrm>
            <a:off x="1112837" y="4040982"/>
            <a:ext cx="7391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dirty="0">
                <a:latin typeface="Arial Narrow" panose="020B0606020202030204" pitchFamily="34" charset="0"/>
              </a:rPr>
              <a:t>Explanation:  </a:t>
            </a:r>
            <a:r>
              <a:rPr lang="en-US" altLang="en-US" sz="2200" b="0" dirty="0">
                <a:latin typeface="Arial Narrow" panose="020B0606020202030204" pitchFamily="34" charset="0"/>
              </a:rPr>
              <a:t>Differing MHC formulas mean kids have more comprehensive immune defense; anti-flu &amp; anti-strep</a:t>
            </a:r>
            <a:endParaRPr lang="en-US" altLang="en-US" sz="2200" dirty="0">
              <a:latin typeface="Arial Narrow" panose="020B0606020202030204" pitchFamily="34" charset="0"/>
            </a:endParaRPr>
          </a:p>
        </p:txBody>
      </p:sp>
      <p:sp>
        <p:nvSpPr>
          <p:cNvPr id="26631" name="Text Box 7">
            <a:extLst>
              <a:ext uri="{FF2B5EF4-FFF2-40B4-BE49-F238E27FC236}">
                <a16:creationId xmlns:a16="http://schemas.microsoft.com/office/drawing/2014/main" id="{EBE2E13D-79F9-44F2-9095-65E9D7226650}"/>
              </a:ext>
            </a:extLst>
          </p:cNvPr>
          <p:cNvSpPr txBox="1">
            <a:spLocks noChangeArrowheads="1"/>
          </p:cNvSpPr>
          <p:nvPr/>
        </p:nvSpPr>
        <p:spPr bwMode="auto">
          <a:xfrm>
            <a:off x="1219200" y="2438400"/>
            <a:ext cx="6629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b="0" dirty="0">
                <a:latin typeface="Arial Narrow" panose="020B0606020202030204" pitchFamily="34" charset="0"/>
              </a:rPr>
              <a:t>Hint 2:  MHC provides info about immune profile</a:t>
            </a:r>
            <a:r>
              <a:rPr lang="en-US" altLang="en-US" sz="2200" dirty="0">
                <a:latin typeface="Times New Roman" panose="02020603050405020304" pitchFamily="18" charset="0"/>
              </a:rPr>
              <a:t>      </a:t>
            </a:r>
          </a:p>
        </p:txBody>
      </p:sp>
      <p:cxnSp>
        <p:nvCxnSpPr>
          <p:cNvPr id="26632" name="Straight Connector 2">
            <a:extLst>
              <a:ext uri="{FF2B5EF4-FFF2-40B4-BE49-F238E27FC236}">
                <a16:creationId xmlns:a16="http://schemas.microsoft.com/office/drawing/2014/main" id="{BAA0E70E-6C74-404A-8DDE-FA89B0C7C94F}"/>
              </a:ext>
            </a:extLst>
          </p:cNvPr>
          <p:cNvCxnSpPr>
            <a:cxnSpLocks noChangeShapeType="1"/>
          </p:cNvCxnSpPr>
          <p:nvPr/>
        </p:nvCxnSpPr>
        <p:spPr bwMode="auto">
          <a:xfrm>
            <a:off x="4572000" y="1828800"/>
            <a:ext cx="914400"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3" name="Straight Connector 14">
            <a:extLst>
              <a:ext uri="{FF2B5EF4-FFF2-40B4-BE49-F238E27FC236}">
                <a16:creationId xmlns:a16="http://schemas.microsoft.com/office/drawing/2014/main" id="{BB8C309B-1C10-4DCF-98FE-95E3B398CEFD}"/>
              </a:ext>
            </a:extLst>
          </p:cNvPr>
          <p:cNvCxnSpPr>
            <a:cxnSpLocks noChangeShapeType="1"/>
          </p:cNvCxnSpPr>
          <p:nvPr/>
        </p:nvCxnSpPr>
        <p:spPr bwMode="auto">
          <a:xfrm>
            <a:off x="4893192" y="2362200"/>
            <a:ext cx="457200"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a:extLst>
              <a:ext uri="{FF2B5EF4-FFF2-40B4-BE49-F238E27FC236}">
                <a16:creationId xmlns:a16="http://schemas.microsoft.com/office/drawing/2014/main" id="{F0ED394F-21AB-48DC-9DDB-718FA99E0582}"/>
              </a:ext>
            </a:extLst>
          </p:cNvPr>
          <p:cNvSpPr>
            <a:spLocks noGrp="1"/>
          </p:cNvSpPr>
          <p:nvPr>
            <p:ph type="sldNum" sz="quarter" idx="12"/>
          </p:nvPr>
        </p:nvSpPr>
        <p:spPr/>
        <p:txBody>
          <a:bodyPr/>
          <a:lstStyle/>
          <a:p>
            <a:fld id="{6BC46530-F139-4591-8958-E07F6D1ED540}" type="slidenum">
              <a:rPr lang="en-US" altLang="en-US" smtClean="0"/>
              <a:pPr/>
              <a:t>24</a:t>
            </a:fld>
            <a:endParaRPr lang="en-US" altLang="en-US"/>
          </a:p>
        </p:txBody>
      </p:sp>
      <p:pic>
        <p:nvPicPr>
          <p:cNvPr id="3" name="Picture 2">
            <a:extLst>
              <a:ext uri="{FF2B5EF4-FFF2-40B4-BE49-F238E27FC236}">
                <a16:creationId xmlns:a16="http://schemas.microsoft.com/office/drawing/2014/main" id="{24880EC1-C256-41B9-A687-BE90F4B935E2}"/>
              </a:ext>
            </a:extLst>
          </p:cNvPr>
          <p:cNvPicPr>
            <a:picLocks noChangeAspect="1"/>
          </p:cNvPicPr>
          <p:nvPr/>
        </p:nvPicPr>
        <p:blipFill rotWithShape="1">
          <a:blip r:embed="rId2"/>
          <a:srcRect r="21364"/>
          <a:stretch/>
        </p:blipFill>
        <p:spPr>
          <a:xfrm>
            <a:off x="2095870" y="4898498"/>
            <a:ext cx="2651126" cy="1286367"/>
          </a:xfrm>
          <a:prstGeom prst="rect">
            <a:avLst/>
          </a:prstGeom>
        </p:spPr>
      </p:pic>
      <p:sp>
        <p:nvSpPr>
          <p:cNvPr id="6" name="TextBox 5">
            <a:extLst>
              <a:ext uri="{FF2B5EF4-FFF2-40B4-BE49-F238E27FC236}">
                <a16:creationId xmlns:a16="http://schemas.microsoft.com/office/drawing/2014/main" id="{05507D39-5CCB-4C92-B17B-66D07F4B8EAA}"/>
              </a:ext>
            </a:extLst>
          </p:cNvPr>
          <p:cNvSpPr txBox="1"/>
          <p:nvPr/>
        </p:nvSpPr>
        <p:spPr>
          <a:xfrm>
            <a:off x="1758858" y="6120877"/>
            <a:ext cx="1752600" cy="646331"/>
          </a:xfrm>
          <a:prstGeom prst="rect">
            <a:avLst/>
          </a:prstGeom>
          <a:noFill/>
        </p:spPr>
        <p:txBody>
          <a:bodyPr wrap="square" rtlCol="0">
            <a:spAutoFit/>
          </a:bodyPr>
          <a:lstStyle/>
          <a:p>
            <a:pPr algn="ctr"/>
            <a:r>
              <a:rPr lang="en-US" sz="1800" b="0" dirty="0">
                <a:solidFill>
                  <a:schemeClr val="accent2">
                    <a:lumMod val="75000"/>
                  </a:schemeClr>
                </a:solidFill>
                <a:latin typeface="Arial Narrow" panose="020B0606020202030204" pitchFamily="34" charset="0"/>
              </a:rPr>
              <a:t>John’s MHC: </a:t>
            </a:r>
          </a:p>
          <a:p>
            <a:pPr algn="ctr"/>
            <a:r>
              <a:rPr lang="en-US" sz="1800" b="0" dirty="0">
                <a:solidFill>
                  <a:schemeClr val="accent2">
                    <a:lumMod val="75000"/>
                  </a:schemeClr>
                </a:solidFill>
                <a:latin typeface="Arial Narrow" panose="020B0606020202030204" pitchFamily="34" charset="0"/>
              </a:rPr>
              <a:t>Anti-flu</a:t>
            </a:r>
          </a:p>
        </p:txBody>
      </p:sp>
      <p:sp>
        <p:nvSpPr>
          <p:cNvPr id="15" name="TextBox 14">
            <a:extLst>
              <a:ext uri="{FF2B5EF4-FFF2-40B4-BE49-F238E27FC236}">
                <a16:creationId xmlns:a16="http://schemas.microsoft.com/office/drawing/2014/main" id="{18604E99-5075-4D24-9DF9-523788F5CABD}"/>
              </a:ext>
            </a:extLst>
          </p:cNvPr>
          <p:cNvSpPr txBox="1"/>
          <p:nvPr/>
        </p:nvSpPr>
        <p:spPr>
          <a:xfrm>
            <a:off x="3353224" y="6155361"/>
            <a:ext cx="1752600" cy="646331"/>
          </a:xfrm>
          <a:prstGeom prst="rect">
            <a:avLst/>
          </a:prstGeom>
          <a:noFill/>
        </p:spPr>
        <p:txBody>
          <a:bodyPr wrap="square" rtlCol="0">
            <a:spAutoFit/>
          </a:bodyPr>
          <a:lstStyle/>
          <a:p>
            <a:pPr algn="ctr"/>
            <a:r>
              <a:rPr lang="en-US" sz="1800" b="0" dirty="0">
                <a:solidFill>
                  <a:srgbClr val="FF0000"/>
                </a:solidFill>
                <a:latin typeface="Arial Narrow" panose="020B0606020202030204" pitchFamily="34" charset="0"/>
              </a:rPr>
              <a:t>Sally’s MHC: </a:t>
            </a:r>
          </a:p>
          <a:p>
            <a:pPr algn="ctr"/>
            <a:r>
              <a:rPr lang="en-US" sz="1800" b="0" dirty="0">
                <a:solidFill>
                  <a:srgbClr val="FF0000"/>
                </a:solidFill>
                <a:latin typeface="Arial Narrow" panose="020B0606020202030204" pitchFamily="34" charset="0"/>
              </a:rPr>
              <a:t>Anti-strep throat</a:t>
            </a:r>
          </a:p>
        </p:txBody>
      </p:sp>
      <p:pic>
        <p:nvPicPr>
          <p:cNvPr id="7" name="Picture 6">
            <a:extLst>
              <a:ext uri="{FF2B5EF4-FFF2-40B4-BE49-F238E27FC236}">
                <a16:creationId xmlns:a16="http://schemas.microsoft.com/office/drawing/2014/main" id="{0211219D-1669-4A7D-A5D2-4EED57DAA288}"/>
              </a:ext>
            </a:extLst>
          </p:cNvPr>
          <p:cNvPicPr>
            <a:picLocks noChangeAspect="1"/>
          </p:cNvPicPr>
          <p:nvPr/>
        </p:nvPicPr>
        <p:blipFill>
          <a:blip r:embed="rId3"/>
          <a:stretch>
            <a:fillRect/>
          </a:stretch>
        </p:blipFill>
        <p:spPr>
          <a:xfrm>
            <a:off x="6514730" y="5087034"/>
            <a:ext cx="1066800" cy="1066800"/>
          </a:xfrm>
          <a:prstGeom prst="rect">
            <a:avLst/>
          </a:prstGeom>
        </p:spPr>
      </p:pic>
      <p:sp>
        <p:nvSpPr>
          <p:cNvPr id="18" name="TextBox 17">
            <a:extLst>
              <a:ext uri="{FF2B5EF4-FFF2-40B4-BE49-F238E27FC236}">
                <a16:creationId xmlns:a16="http://schemas.microsoft.com/office/drawing/2014/main" id="{BC1BDCAF-E2DF-45AB-A729-CE3F3F926261}"/>
              </a:ext>
            </a:extLst>
          </p:cNvPr>
          <p:cNvSpPr txBox="1"/>
          <p:nvPr/>
        </p:nvSpPr>
        <p:spPr>
          <a:xfrm>
            <a:off x="6183128" y="6120877"/>
            <a:ext cx="2239962" cy="646331"/>
          </a:xfrm>
          <a:prstGeom prst="rect">
            <a:avLst/>
          </a:prstGeom>
          <a:noFill/>
        </p:spPr>
        <p:txBody>
          <a:bodyPr wrap="square" rtlCol="0">
            <a:spAutoFit/>
          </a:bodyPr>
          <a:lstStyle/>
          <a:p>
            <a:pPr algn="ctr"/>
            <a:r>
              <a:rPr lang="en-US" sz="1800" b="0" dirty="0">
                <a:solidFill>
                  <a:srgbClr val="7030A0"/>
                </a:solidFill>
                <a:latin typeface="Arial Narrow" panose="020B0606020202030204" pitchFamily="34" charset="0"/>
              </a:rPr>
              <a:t>Baby Jessica’s MHC:</a:t>
            </a:r>
          </a:p>
          <a:p>
            <a:pPr algn="ctr"/>
            <a:r>
              <a:rPr lang="en-US" sz="1800" b="0" dirty="0">
                <a:solidFill>
                  <a:srgbClr val="7030A0"/>
                </a:solidFill>
                <a:latin typeface="Arial Narrow" panose="020B0606020202030204" pitchFamily="34" charset="0"/>
              </a:rPr>
              <a:t>Anti-flu &amp; Anti-Strep</a:t>
            </a:r>
          </a:p>
        </p:txBody>
      </p:sp>
      <p:cxnSp>
        <p:nvCxnSpPr>
          <p:cNvPr id="10" name="Straight Arrow Connector 9">
            <a:extLst>
              <a:ext uri="{FF2B5EF4-FFF2-40B4-BE49-F238E27FC236}">
                <a16:creationId xmlns:a16="http://schemas.microsoft.com/office/drawing/2014/main" id="{6F13C8A0-C608-4800-84E4-A4A9DFB323FE}"/>
              </a:ext>
            </a:extLst>
          </p:cNvPr>
          <p:cNvCxnSpPr/>
          <p:nvPr/>
        </p:nvCxnSpPr>
        <p:spPr bwMode="auto">
          <a:xfrm>
            <a:off x="4893192" y="5620434"/>
            <a:ext cx="1507608" cy="209284"/>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9EA57E0-C727-4F2D-A44D-B80F8424D58E}"/>
              </a:ext>
            </a:extLst>
          </p:cNvPr>
          <p:cNvSpPr>
            <a:spLocks noGrp="1" noChangeArrowheads="1"/>
          </p:cNvSpPr>
          <p:nvPr>
            <p:ph type="title"/>
          </p:nvPr>
        </p:nvSpPr>
        <p:spPr>
          <a:xfrm>
            <a:off x="1219200" y="76200"/>
            <a:ext cx="7772400" cy="1143000"/>
          </a:xfrm>
        </p:spPr>
        <p:txBody>
          <a:bodyPr/>
          <a:lstStyle/>
          <a:p>
            <a:pPr algn="ctr" eaLnBrk="1" hangingPunct="1"/>
            <a:r>
              <a:rPr lang="en-US" altLang="en-US">
                <a:latin typeface="Arial Narrow" panose="020B0606020202030204" pitchFamily="34" charset="0"/>
              </a:rPr>
              <a:t>Erotomania:  Love Gone Mad</a:t>
            </a:r>
            <a:br>
              <a:rPr lang="en-US" altLang="en-US">
                <a:latin typeface="Arial Narrow" panose="020B0606020202030204" pitchFamily="34" charset="0"/>
              </a:rPr>
            </a:br>
            <a:endParaRPr lang="en-US" altLang="en-US">
              <a:latin typeface="Arial Narrow" panose="020B0606020202030204" pitchFamily="34" charset="0"/>
            </a:endParaRPr>
          </a:p>
        </p:txBody>
      </p:sp>
      <p:sp>
        <p:nvSpPr>
          <p:cNvPr id="27651" name="Text Box 3">
            <a:extLst>
              <a:ext uri="{FF2B5EF4-FFF2-40B4-BE49-F238E27FC236}">
                <a16:creationId xmlns:a16="http://schemas.microsoft.com/office/drawing/2014/main" id="{4EDCAA40-48DB-402C-876C-82C5030B4101}"/>
              </a:ext>
            </a:extLst>
          </p:cNvPr>
          <p:cNvSpPr txBox="1">
            <a:spLocks noChangeArrowheads="1"/>
          </p:cNvSpPr>
          <p:nvPr/>
        </p:nvSpPr>
        <p:spPr bwMode="auto">
          <a:xfrm>
            <a:off x="1524000" y="2743200"/>
            <a:ext cx="601980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Common among lonely, isolated people with no other psychiatric history.</a:t>
            </a:r>
          </a:p>
          <a:p>
            <a:pPr eaLnBrk="1" hangingPunct="1">
              <a:spcBef>
                <a:spcPct val="50000"/>
              </a:spcBef>
              <a:buClrTx/>
              <a:buSzTx/>
              <a:buFontTx/>
              <a:buNone/>
            </a:pPr>
            <a:r>
              <a:rPr lang="en-US" altLang="en-US" sz="2600" b="0" dirty="0">
                <a:latin typeface="Arial Narrow" panose="020B0606020202030204" pitchFamily="34" charset="0"/>
              </a:rPr>
              <a:t>Love object:  someone of higher status</a:t>
            </a:r>
          </a:p>
          <a:p>
            <a:pPr eaLnBrk="1" hangingPunct="1">
              <a:spcBef>
                <a:spcPct val="50000"/>
              </a:spcBef>
              <a:buClrTx/>
              <a:buSzTx/>
              <a:buFontTx/>
              <a:buNone/>
            </a:pPr>
            <a:r>
              <a:rPr lang="en-US" altLang="en-US" sz="2600" b="0" dirty="0">
                <a:latin typeface="Arial Narrow" panose="020B0606020202030204" pitchFamily="34" charset="0"/>
              </a:rPr>
              <a:t>It is not erotic, more idealized</a:t>
            </a:r>
          </a:p>
          <a:p>
            <a:pPr eaLnBrk="1" hangingPunct="1">
              <a:spcBef>
                <a:spcPct val="50000"/>
              </a:spcBef>
              <a:buClrTx/>
              <a:buSzTx/>
              <a:buFontTx/>
              <a:buNone/>
            </a:pPr>
            <a:r>
              <a:rPr lang="en-US" altLang="en-US" sz="2600" b="0" dirty="0">
                <a:latin typeface="Arial Narrow" panose="020B0606020202030204" pitchFamily="34" charset="0"/>
              </a:rPr>
              <a:t>Convinced that object of affections loves them.</a:t>
            </a:r>
          </a:p>
          <a:p>
            <a:pPr eaLnBrk="1" hangingPunct="1">
              <a:spcBef>
                <a:spcPct val="50000"/>
              </a:spcBef>
              <a:buClrTx/>
              <a:buSzTx/>
              <a:buFontTx/>
              <a:buNone/>
            </a:pPr>
            <a:r>
              <a:rPr lang="en-US" altLang="en-US" sz="2600" b="0" dirty="0">
                <a:latin typeface="Arial Narrow" panose="020B0606020202030204" pitchFamily="34" charset="0"/>
              </a:rPr>
              <a:t>Lasts lifetime</a:t>
            </a:r>
          </a:p>
          <a:p>
            <a:pPr eaLnBrk="1" hangingPunct="1">
              <a:spcBef>
                <a:spcPct val="50000"/>
              </a:spcBef>
              <a:buClrTx/>
              <a:buSzTx/>
              <a:buFontTx/>
              <a:buNone/>
            </a:pPr>
            <a:r>
              <a:rPr lang="en-US" altLang="en-US" sz="2600" b="0" dirty="0">
                <a:latin typeface="Arial Narrow" panose="020B0606020202030204" pitchFamily="34" charset="0"/>
              </a:rPr>
              <a:t>Women more than men suffer from this</a:t>
            </a:r>
          </a:p>
        </p:txBody>
      </p:sp>
      <p:pic>
        <p:nvPicPr>
          <p:cNvPr id="27652" name="Picture 1">
            <a:extLst>
              <a:ext uri="{FF2B5EF4-FFF2-40B4-BE49-F238E27FC236}">
                <a16:creationId xmlns:a16="http://schemas.microsoft.com/office/drawing/2014/main" id="{F46F2A0B-30D7-461E-9A68-5490AE793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14400"/>
            <a:ext cx="2895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A46FF92-9FA5-4D68-8FE0-F60634D3AB01}"/>
              </a:ext>
            </a:extLst>
          </p:cNvPr>
          <p:cNvSpPr>
            <a:spLocks noGrp="1"/>
          </p:cNvSpPr>
          <p:nvPr>
            <p:ph type="sldNum" sz="quarter" idx="12"/>
          </p:nvPr>
        </p:nvSpPr>
        <p:spPr/>
        <p:txBody>
          <a:bodyPr/>
          <a:lstStyle/>
          <a:p>
            <a:fld id="{6BC46530-F139-4591-8958-E07F6D1ED540}"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B521E60-EED8-4C4C-BEF7-D61F670075E5}"/>
              </a:ext>
            </a:extLst>
          </p:cNvPr>
          <p:cNvSpPr>
            <a:spLocks noGrp="1" noChangeArrowheads="1"/>
          </p:cNvSpPr>
          <p:nvPr>
            <p:ph type="title"/>
          </p:nvPr>
        </p:nvSpPr>
        <p:spPr>
          <a:xfrm>
            <a:off x="1173163" y="0"/>
            <a:ext cx="7772400" cy="1143000"/>
          </a:xfrm>
        </p:spPr>
        <p:txBody>
          <a:bodyPr/>
          <a:lstStyle/>
          <a:p>
            <a:pPr algn="ctr" eaLnBrk="1" hangingPunct="1"/>
            <a:r>
              <a:rPr lang="en-US" altLang="en-US" dirty="0">
                <a:solidFill>
                  <a:srgbClr val="0070C0"/>
                </a:solidFill>
                <a:latin typeface="Arial Narrow" panose="020B0606020202030204" pitchFamily="34" charset="0"/>
              </a:rPr>
              <a:t>Love Hurts</a:t>
            </a:r>
          </a:p>
        </p:txBody>
      </p:sp>
      <p:sp>
        <p:nvSpPr>
          <p:cNvPr id="28675" name="Text Box 3">
            <a:extLst>
              <a:ext uri="{FF2B5EF4-FFF2-40B4-BE49-F238E27FC236}">
                <a16:creationId xmlns:a16="http://schemas.microsoft.com/office/drawing/2014/main" id="{60CF7541-D82B-43E7-A21C-2F386E8A6D88}"/>
              </a:ext>
            </a:extLst>
          </p:cNvPr>
          <p:cNvSpPr txBox="1">
            <a:spLocks noChangeArrowheads="1"/>
          </p:cNvSpPr>
          <p:nvPr/>
        </p:nvSpPr>
        <p:spPr bwMode="auto">
          <a:xfrm>
            <a:off x="1249363" y="1143000"/>
            <a:ext cx="76200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100000 Country Western songs, pop songs,                          Italian Operas--lost love hurts.</a:t>
            </a:r>
          </a:p>
          <a:p>
            <a:pPr eaLnBrk="1" hangingPunct="1">
              <a:spcBef>
                <a:spcPct val="50000"/>
              </a:spcBef>
              <a:buClrTx/>
              <a:buSzTx/>
              <a:buFontTx/>
              <a:buNone/>
            </a:pPr>
            <a:r>
              <a:rPr lang="en-US" altLang="en-US" sz="2600" b="0" dirty="0">
                <a:latin typeface="Arial Narrow" panose="020B0606020202030204" pitchFamily="34" charset="0"/>
              </a:rPr>
              <a:t>Does love actually "hurt", as in "ouch" as in pain?</a:t>
            </a:r>
          </a:p>
          <a:p>
            <a:pPr eaLnBrk="1" hangingPunct="1">
              <a:spcBef>
                <a:spcPct val="50000"/>
              </a:spcBef>
              <a:buClrTx/>
              <a:buSzTx/>
              <a:buFontTx/>
              <a:buNone/>
            </a:pPr>
            <a:r>
              <a:rPr lang="en-US" altLang="en-US" sz="2600" b="0" dirty="0">
                <a:latin typeface="Arial Narrow" panose="020B0606020202030204" pitchFamily="34" charset="0"/>
              </a:rPr>
              <a:t>Neuroimaging studies show that after rejection, brain areas that moderate phys. pain are activated                                         (Anterior Cingulate Cortex, aka ACC)</a:t>
            </a:r>
          </a:p>
          <a:p>
            <a:pPr eaLnBrk="1" hangingPunct="1">
              <a:spcBef>
                <a:spcPct val="50000"/>
              </a:spcBef>
              <a:buClrTx/>
              <a:buSzTx/>
              <a:buFontTx/>
              <a:buNone/>
            </a:pPr>
            <a:r>
              <a:rPr lang="en-US" altLang="en-US" sz="2600" b="0" dirty="0">
                <a:latin typeface="Arial Narrow" panose="020B0606020202030204" pitchFamily="34" charset="0"/>
              </a:rPr>
              <a:t>Subjects placed in fMRI scanner</a:t>
            </a:r>
          </a:p>
          <a:p>
            <a:pPr eaLnBrk="1" hangingPunct="1">
              <a:spcBef>
                <a:spcPct val="50000"/>
              </a:spcBef>
              <a:buClrTx/>
              <a:buSzTx/>
              <a:buFontTx/>
              <a:buNone/>
            </a:pPr>
            <a:r>
              <a:rPr lang="en-US" altLang="en-US" sz="2600" b="0" dirty="0">
                <a:latin typeface="Arial Narrow" panose="020B0606020202030204" pitchFamily="34" charset="0"/>
              </a:rPr>
              <a:t>See photo of ex-lover who dumped them,                                           get physical pain-samples (heat).  </a:t>
            </a:r>
          </a:p>
          <a:p>
            <a:pPr eaLnBrk="1" hangingPunct="1">
              <a:spcBef>
                <a:spcPct val="50000"/>
              </a:spcBef>
              <a:buClrTx/>
              <a:buSzTx/>
              <a:buFontTx/>
              <a:buNone/>
            </a:pPr>
            <a:r>
              <a:rPr lang="en-US" altLang="en-US" sz="2600" b="0" dirty="0">
                <a:latin typeface="Arial Narrow" panose="020B0606020202030204" pitchFamily="34" charset="0"/>
              </a:rPr>
              <a:t>Same brain area engaged when viewing ex-love and when getting "burned."  Love hurts.  Ouch.</a:t>
            </a:r>
          </a:p>
        </p:txBody>
      </p:sp>
      <p:pic>
        <p:nvPicPr>
          <p:cNvPr id="28676" name="Picture 1">
            <a:extLst>
              <a:ext uri="{FF2B5EF4-FFF2-40B4-BE49-F238E27FC236}">
                <a16:creationId xmlns:a16="http://schemas.microsoft.com/office/drawing/2014/main" id="{8A9EFC6A-3393-43C0-9C31-FD0655503F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1204" y="285750"/>
            <a:ext cx="2182812" cy="17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EA95A5B-4AF3-4193-8738-F0E17E210094}"/>
              </a:ext>
            </a:extLst>
          </p:cNvPr>
          <p:cNvPicPr>
            <a:picLocks noChangeAspect="1"/>
          </p:cNvPicPr>
          <p:nvPr/>
        </p:nvPicPr>
        <p:blipFill>
          <a:blip r:embed="rId3"/>
          <a:stretch>
            <a:fillRect/>
          </a:stretch>
        </p:blipFill>
        <p:spPr>
          <a:xfrm>
            <a:off x="6133067" y="3279732"/>
            <a:ext cx="2690258" cy="2359067"/>
          </a:xfrm>
          <a:prstGeom prst="rect">
            <a:avLst/>
          </a:prstGeom>
        </p:spPr>
      </p:pic>
      <p:sp>
        <p:nvSpPr>
          <p:cNvPr id="3" name="Slide Number Placeholder 2">
            <a:extLst>
              <a:ext uri="{FF2B5EF4-FFF2-40B4-BE49-F238E27FC236}">
                <a16:creationId xmlns:a16="http://schemas.microsoft.com/office/drawing/2014/main" id="{D9555D20-072D-4E2E-8259-79D6B5EE7EF1}"/>
              </a:ext>
            </a:extLst>
          </p:cNvPr>
          <p:cNvSpPr>
            <a:spLocks noGrp="1"/>
          </p:cNvSpPr>
          <p:nvPr>
            <p:ph type="sldNum" sz="quarter" idx="12"/>
          </p:nvPr>
        </p:nvSpPr>
        <p:spPr/>
        <p:txBody>
          <a:bodyPr/>
          <a:lstStyle/>
          <a:p>
            <a:fld id="{6BC46530-F139-4591-8958-E07F6D1ED540}"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06C68E-C855-4164-9D43-E22F39833CE5}"/>
              </a:ext>
            </a:extLst>
          </p:cNvPr>
          <p:cNvSpPr>
            <a:spLocks noGrp="1" noChangeArrowheads="1"/>
          </p:cNvSpPr>
          <p:nvPr>
            <p:ph type="title"/>
          </p:nvPr>
        </p:nvSpPr>
        <p:spPr>
          <a:xfrm>
            <a:off x="1173163" y="152400"/>
            <a:ext cx="7772400" cy="1143000"/>
          </a:xfrm>
        </p:spPr>
        <p:txBody>
          <a:bodyPr/>
          <a:lstStyle/>
          <a:p>
            <a:pPr algn="ctr" eaLnBrk="1" hangingPunct="1"/>
            <a:r>
              <a:rPr lang="en-US" altLang="en-US">
                <a:latin typeface="Arial Narrow" panose="020B0606020202030204" pitchFamily="34" charset="0"/>
              </a:rPr>
              <a:t>The Last Word on Love</a:t>
            </a:r>
          </a:p>
        </p:txBody>
      </p:sp>
      <p:sp>
        <p:nvSpPr>
          <p:cNvPr id="29699" name="Text Box 3">
            <a:extLst>
              <a:ext uri="{FF2B5EF4-FFF2-40B4-BE49-F238E27FC236}">
                <a16:creationId xmlns:a16="http://schemas.microsoft.com/office/drawing/2014/main" id="{C111BD10-BDA4-48E6-97D8-54459E15C78F}"/>
              </a:ext>
            </a:extLst>
          </p:cNvPr>
          <p:cNvSpPr txBox="1">
            <a:spLocks noChangeArrowheads="1"/>
          </p:cNvSpPr>
          <p:nvPr/>
        </p:nvSpPr>
        <p:spPr bwMode="auto">
          <a:xfrm>
            <a:off x="990600" y="1268413"/>
            <a:ext cx="7929563"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Does romantic love boil down to: </a:t>
            </a:r>
          </a:p>
          <a:p>
            <a:pPr eaLnBrk="1" hangingPunct="1">
              <a:spcBef>
                <a:spcPct val="50000"/>
              </a:spcBef>
              <a:buClrTx/>
              <a:buSzTx/>
              <a:buFontTx/>
              <a:buNone/>
            </a:pPr>
            <a:r>
              <a:rPr lang="en-US" altLang="en-US" sz="2600" b="0" dirty="0">
                <a:latin typeface="Arial Narrow" panose="020B0606020202030204" pitchFamily="34" charset="0"/>
              </a:rPr>
              <a:t> 	Mania, Smells, Selfish Genes, Pain, Literary myths?</a:t>
            </a:r>
          </a:p>
        </p:txBody>
      </p:sp>
      <p:pic>
        <p:nvPicPr>
          <p:cNvPr id="29700" name="Picture 4">
            <a:extLst>
              <a:ext uri="{FF2B5EF4-FFF2-40B4-BE49-F238E27FC236}">
                <a16:creationId xmlns:a16="http://schemas.microsoft.com/office/drawing/2014/main" id="{8AB65383-D3C6-486F-8BCE-1F491409F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3987800"/>
            <a:ext cx="3856037"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0F911DB3-2CC5-4A36-A450-E94E08DD4B45}"/>
              </a:ext>
            </a:extLst>
          </p:cNvPr>
          <p:cNvSpPr txBox="1">
            <a:spLocks noChangeArrowheads="1"/>
          </p:cNvSpPr>
          <p:nvPr/>
        </p:nvSpPr>
        <p:spPr bwMode="auto">
          <a:xfrm>
            <a:off x="990600" y="26162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3000" b="0" kern="0" dirty="0">
                <a:latin typeface="Arial Narrow" panose="020B0606020202030204" pitchFamily="34" charset="0"/>
              </a:rPr>
              <a:t>Major S. Ballou to Wife Sarah, 1861</a:t>
            </a:r>
          </a:p>
        </p:txBody>
      </p:sp>
      <p:sp>
        <p:nvSpPr>
          <p:cNvPr id="29702" name="TextBox 1">
            <a:extLst>
              <a:ext uri="{FF2B5EF4-FFF2-40B4-BE49-F238E27FC236}">
                <a16:creationId xmlns:a16="http://schemas.microsoft.com/office/drawing/2014/main" id="{F6317D72-CE50-4D3D-9843-D68CFB7F94EB}"/>
              </a:ext>
            </a:extLst>
          </p:cNvPr>
          <p:cNvSpPr txBox="1">
            <a:spLocks noChangeArrowheads="1"/>
          </p:cNvSpPr>
          <p:nvPr/>
        </p:nvSpPr>
        <p:spPr bwMode="auto">
          <a:xfrm>
            <a:off x="1500981" y="3277008"/>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dirty="0">
                <a:latin typeface="Arial Narrow" panose="020B0606020202030204" pitchFamily="34" charset="0"/>
              </a:rPr>
              <a:t>https://www.youtube.com/watch?v=SqGeTWuF0Zc</a:t>
            </a:r>
          </a:p>
        </p:txBody>
      </p:sp>
      <p:sp>
        <p:nvSpPr>
          <p:cNvPr id="2" name="Slide Number Placeholder 1">
            <a:extLst>
              <a:ext uri="{FF2B5EF4-FFF2-40B4-BE49-F238E27FC236}">
                <a16:creationId xmlns:a16="http://schemas.microsoft.com/office/drawing/2014/main" id="{6A21855E-D0D7-4BB4-AD40-FB9CFE571D41}"/>
              </a:ext>
            </a:extLst>
          </p:cNvPr>
          <p:cNvSpPr>
            <a:spLocks noGrp="1"/>
          </p:cNvSpPr>
          <p:nvPr>
            <p:ph type="sldNum" sz="quarter" idx="12"/>
          </p:nvPr>
        </p:nvSpPr>
        <p:spPr/>
        <p:txBody>
          <a:bodyPr/>
          <a:lstStyle/>
          <a:p>
            <a:fld id="{6BC46530-F139-4591-8958-E07F6D1ED540}"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624F44-1A8B-4BD6-8C38-4EF212CBFED2}"/>
              </a:ext>
            </a:extLst>
          </p:cNvPr>
          <p:cNvSpPr>
            <a:spLocks noGrp="1"/>
          </p:cNvSpPr>
          <p:nvPr>
            <p:ph type="sldNum" sz="quarter" idx="12"/>
          </p:nvPr>
        </p:nvSpPr>
        <p:spPr/>
        <p:txBody>
          <a:bodyPr/>
          <a:lstStyle/>
          <a:p>
            <a:fld id="{C39E33F6-914C-4897-9D99-30AEC7358EE4}" type="slidenum">
              <a:rPr lang="en-US" altLang="en-US" smtClean="0"/>
              <a:pPr/>
              <a:t>28</a:t>
            </a:fld>
            <a:endParaRPr lang="en-US" altLang="en-US"/>
          </a:p>
        </p:txBody>
      </p:sp>
      <p:sp>
        <p:nvSpPr>
          <p:cNvPr id="4" name="TextBox 3">
            <a:extLst>
              <a:ext uri="{FF2B5EF4-FFF2-40B4-BE49-F238E27FC236}">
                <a16:creationId xmlns:a16="http://schemas.microsoft.com/office/drawing/2014/main" id="{BBF74662-115E-4960-B5D8-B1FDA13E76D8}"/>
              </a:ext>
            </a:extLst>
          </p:cNvPr>
          <p:cNvSpPr txBox="1"/>
          <p:nvPr/>
        </p:nvSpPr>
        <p:spPr>
          <a:xfrm>
            <a:off x="1981200" y="157177"/>
            <a:ext cx="60960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SUBJECTIVE WELL BEING</a:t>
            </a:r>
          </a:p>
        </p:txBody>
      </p:sp>
      <p:pic>
        <p:nvPicPr>
          <p:cNvPr id="5" name="Picture 4">
            <a:extLst>
              <a:ext uri="{FF2B5EF4-FFF2-40B4-BE49-F238E27FC236}">
                <a16:creationId xmlns:a16="http://schemas.microsoft.com/office/drawing/2014/main" id="{CCF69D40-555F-4289-9164-2DBA70D2BA63}"/>
              </a:ext>
            </a:extLst>
          </p:cNvPr>
          <p:cNvPicPr>
            <a:picLocks noChangeAspect="1"/>
          </p:cNvPicPr>
          <p:nvPr/>
        </p:nvPicPr>
        <p:blipFill>
          <a:blip r:embed="rId2"/>
          <a:stretch>
            <a:fillRect/>
          </a:stretch>
        </p:blipFill>
        <p:spPr>
          <a:xfrm>
            <a:off x="3371850" y="990600"/>
            <a:ext cx="2495550" cy="2562225"/>
          </a:xfrm>
          <a:prstGeom prst="rect">
            <a:avLst/>
          </a:prstGeom>
        </p:spPr>
      </p:pic>
      <p:pic>
        <p:nvPicPr>
          <p:cNvPr id="8" name="Picture 7">
            <a:extLst>
              <a:ext uri="{FF2B5EF4-FFF2-40B4-BE49-F238E27FC236}">
                <a16:creationId xmlns:a16="http://schemas.microsoft.com/office/drawing/2014/main" id="{7DCEED86-BE95-4838-84E6-252D9998EC15}"/>
              </a:ext>
            </a:extLst>
          </p:cNvPr>
          <p:cNvPicPr>
            <a:picLocks noChangeAspect="1"/>
          </p:cNvPicPr>
          <p:nvPr/>
        </p:nvPicPr>
        <p:blipFill>
          <a:blip r:embed="rId3"/>
          <a:stretch>
            <a:fillRect/>
          </a:stretch>
        </p:blipFill>
        <p:spPr>
          <a:xfrm>
            <a:off x="6453188" y="1487658"/>
            <a:ext cx="1533525" cy="1533525"/>
          </a:xfrm>
          <a:prstGeom prst="rect">
            <a:avLst/>
          </a:prstGeom>
        </p:spPr>
      </p:pic>
      <p:sp>
        <p:nvSpPr>
          <p:cNvPr id="9" name="TextBox 8">
            <a:extLst>
              <a:ext uri="{FF2B5EF4-FFF2-40B4-BE49-F238E27FC236}">
                <a16:creationId xmlns:a16="http://schemas.microsoft.com/office/drawing/2014/main" id="{4BE46190-93E8-4637-A9FA-4C411836E534}"/>
              </a:ext>
            </a:extLst>
          </p:cNvPr>
          <p:cNvSpPr txBox="1"/>
          <p:nvPr/>
        </p:nvSpPr>
        <p:spPr>
          <a:xfrm>
            <a:off x="6172200" y="3288268"/>
            <a:ext cx="2095500" cy="369332"/>
          </a:xfrm>
          <a:prstGeom prst="rect">
            <a:avLst/>
          </a:prstGeom>
          <a:noFill/>
        </p:spPr>
        <p:txBody>
          <a:bodyPr wrap="square" rtlCol="0">
            <a:spAutoFit/>
          </a:bodyPr>
          <a:lstStyle/>
          <a:p>
            <a:pPr algn="ctr"/>
            <a:r>
              <a:rPr lang="en-US" sz="1800" b="0" dirty="0"/>
              <a:t>Ed Diener</a:t>
            </a:r>
          </a:p>
        </p:txBody>
      </p:sp>
      <p:sp>
        <p:nvSpPr>
          <p:cNvPr id="10" name="TextBox 9">
            <a:extLst>
              <a:ext uri="{FF2B5EF4-FFF2-40B4-BE49-F238E27FC236}">
                <a16:creationId xmlns:a16="http://schemas.microsoft.com/office/drawing/2014/main" id="{9E603E4E-2DAF-4C38-9005-6DF932920FC0}"/>
              </a:ext>
            </a:extLst>
          </p:cNvPr>
          <p:cNvSpPr txBox="1"/>
          <p:nvPr/>
        </p:nvSpPr>
        <p:spPr>
          <a:xfrm>
            <a:off x="1828800" y="4147574"/>
            <a:ext cx="6858000" cy="2308324"/>
          </a:xfrm>
          <a:prstGeom prst="rect">
            <a:avLst/>
          </a:prstGeom>
          <a:noFill/>
        </p:spPr>
        <p:txBody>
          <a:bodyPr wrap="square" rtlCol="0">
            <a:spAutoFit/>
          </a:bodyPr>
          <a:lstStyle/>
          <a:p>
            <a:r>
              <a:rPr lang="en-US" b="0" dirty="0">
                <a:latin typeface="Arial Narrow" panose="020B0606020202030204" pitchFamily="34" charset="0"/>
              </a:rPr>
              <a:t>1. Frequent positive affect</a:t>
            </a:r>
          </a:p>
          <a:p>
            <a:pPr marL="457200" indent="-457200">
              <a:buAutoNum type="arabicPeriod"/>
            </a:pPr>
            <a:endParaRPr lang="en-US" b="0" dirty="0">
              <a:latin typeface="Arial Narrow" panose="020B0606020202030204" pitchFamily="34" charset="0"/>
            </a:endParaRPr>
          </a:p>
          <a:p>
            <a:r>
              <a:rPr lang="en-US" b="0" dirty="0">
                <a:latin typeface="Arial Narrow" panose="020B0606020202030204" pitchFamily="34" charset="0"/>
              </a:rPr>
              <a:t>2. Infrequent negative affect</a:t>
            </a:r>
          </a:p>
          <a:p>
            <a:endParaRPr lang="en-US" b="0" dirty="0">
              <a:latin typeface="Arial Narrow" panose="020B0606020202030204" pitchFamily="34" charset="0"/>
            </a:endParaRPr>
          </a:p>
          <a:p>
            <a:r>
              <a:rPr lang="en-US" b="0" dirty="0">
                <a:latin typeface="Arial Narrow" panose="020B0606020202030204" pitchFamily="34" charset="0"/>
              </a:rPr>
              <a:t>3. Cognitive evaluations of one’s own life satisfaction</a:t>
            </a:r>
          </a:p>
          <a:p>
            <a:r>
              <a:rPr lang="en-US" b="0" dirty="0">
                <a:latin typeface="Arial Narrow" panose="020B0606020202030204" pitchFamily="34" charset="0"/>
              </a:rPr>
              <a:t>    (you are doing well, and you know you are doing well)</a:t>
            </a:r>
          </a:p>
        </p:txBody>
      </p:sp>
      <p:pic>
        <p:nvPicPr>
          <p:cNvPr id="33793" name="Picture 1" descr="Cover image for The Journal of Positive Psychology">
            <a:extLst>
              <a:ext uri="{FF2B5EF4-FFF2-40B4-BE49-F238E27FC236}">
                <a16:creationId xmlns:a16="http://schemas.microsoft.com/office/drawing/2014/main" id="{87E3BD76-1347-FBC4-E67F-788C66AE9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083911"/>
            <a:ext cx="17145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7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313F13B-D1B6-431C-B399-3E36933245F0}"/>
              </a:ext>
            </a:extLst>
          </p:cNvPr>
          <p:cNvSpPr>
            <a:spLocks noGrp="1" noChangeArrowheads="1"/>
          </p:cNvSpPr>
          <p:nvPr>
            <p:ph type="title"/>
          </p:nvPr>
        </p:nvSpPr>
        <p:spPr>
          <a:xfrm>
            <a:off x="1173163" y="-304800"/>
            <a:ext cx="7772400" cy="1143000"/>
          </a:xfrm>
        </p:spPr>
        <p:txBody>
          <a:bodyPr/>
          <a:lstStyle/>
          <a:p>
            <a:pPr algn="ctr" eaLnBrk="1" hangingPunct="1"/>
            <a:r>
              <a:rPr lang="en-US" altLang="en-US" sz="3400" dirty="0">
                <a:latin typeface="Arial Narrow" panose="020B0606020202030204" pitchFamily="34" charset="0"/>
              </a:rPr>
              <a:t>Subjective Well Being </a:t>
            </a:r>
            <a:r>
              <a:rPr lang="en-US" altLang="en-US" sz="2400" dirty="0">
                <a:latin typeface="Arial Narrow" panose="020B0606020202030204" pitchFamily="34" charset="0"/>
              </a:rPr>
              <a:t>(i.e., Contentment?)</a:t>
            </a:r>
            <a:r>
              <a:rPr lang="en-US" altLang="en-US" sz="2400" dirty="0"/>
              <a:t> </a:t>
            </a:r>
          </a:p>
        </p:txBody>
      </p:sp>
      <p:grpSp>
        <p:nvGrpSpPr>
          <p:cNvPr id="30723" name="Group 101">
            <a:extLst>
              <a:ext uri="{FF2B5EF4-FFF2-40B4-BE49-F238E27FC236}">
                <a16:creationId xmlns:a16="http://schemas.microsoft.com/office/drawing/2014/main" id="{E674D9E6-982A-43CF-A998-8F308117204C}"/>
              </a:ext>
            </a:extLst>
          </p:cNvPr>
          <p:cNvGrpSpPr>
            <a:grpSpLocks/>
          </p:cNvGrpSpPr>
          <p:nvPr/>
        </p:nvGrpSpPr>
        <p:grpSpPr bwMode="auto">
          <a:xfrm>
            <a:off x="1143000" y="685800"/>
            <a:ext cx="7696200" cy="6019800"/>
            <a:chOff x="-3" y="-3"/>
            <a:chExt cx="6082" cy="5645"/>
          </a:xfrm>
        </p:grpSpPr>
        <p:grpSp>
          <p:nvGrpSpPr>
            <p:cNvPr id="30724" name="Group 99">
              <a:extLst>
                <a:ext uri="{FF2B5EF4-FFF2-40B4-BE49-F238E27FC236}">
                  <a16:creationId xmlns:a16="http://schemas.microsoft.com/office/drawing/2014/main" id="{F0B8B51D-A42B-45EA-A3E2-DBB834D4573D}"/>
                </a:ext>
              </a:extLst>
            </p:cNvPr>
            <p:cNvGrpSpPr>
              <a:grpSpLocks/>
            </p:cNvGrpSpPr>
            <p:nvPr/>
          </p:nvGrpSpPr>
          <p:grpSpPr bwMode="auto">
            <a:xfrm>
              <a:off x="0" y="0"/>
              <a:ext cx="6076" cy="5639"/>
              <a:chOff x="0" y="0"/>
              <a:chExt cx="6076" cy="5639"/>
            </a:xfrm>
          </p:grpSpPr>
          <p:grpSp>
            <p:nvGrpSpPr>
              <p:cNvPr id="30726" name="Group 36">
                <a:extLst>
                  <a:ext uri="{FF2B5EF4-FFF2-40B4-BE49-F238E27FC236}">
                    <a16:creationId xmlns:a16="http://schemas.microsoft.com/office/drawing/2014/main" id="{3EA831C6-98EB-4A01-9EAB-361CABC6688D}"/>
                  </a:ext>
                </a:extLst>
              </p:cNvPr>
              <p:cNvGrpSpPr>
                <a:grpSpLocks/>
              </p:cNvGrpSpPr>
              <p:nvPr/>
            </p:nvGrpSpPr>
            <p:grpSpPr bwMode="auto">
              <a:xfrm>
                <a:off x="0" y="0"/>
                <a:ext cx="1519" cy="748"/>
                <a:chOff x="0" y="0"/>
                <a:chExt cx="1519" cy="748"/>
              </a:xfrm>
            </p:grpSpPr>
            <p:sp>
              <p:nvSpPr>
                <p:cNvPr id="30820" name="Rectangle 3">
                  <a:extLst>
                    <a:ext uri="{FF2B5EF4-FFF2-40B4-BE49-F238E27FC236}">
                      <a16:creationId xmlns:a16="http://schemas.microsoft.com/office/drawing/2014/main" id="{35A34E37-969D-4A06-88D3-0CD60D1C5925}"/>
                    </a:ext>
                  </a:extLst>
                </p:cNvPr>
                <p:cNvSpPr>
                  <a:spLocks noChangeArrowheads="1"/>
                </p:cNvSpPr>
                <p:nvPr/>
              </p:nvSpPr>
              <p:spPr bwMode="auto">
                <a:xfrm>
                  <a:off x="43" y="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200" dirty="0">
                      <a:latin typeface="Arial Narrow" panose="020B0606020202030204" pitchFamily="34" charset="0"/>
                      <a:cs typeface="Times New Roman" panose="02020603050405020304" pitchFamily="18" charset="0"/>
                    </a:rPr>
                    <a:t>More Pleasant Emotions</a:t>
                  </a:r>
                  <a:endParaRPr lang="en-US" altLang="en-US" sz="2200" dirty="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dirty="0">
                    <a:latin typeface="Times New Roman" panose="02020603050405020304" pitchFamily="18" charset="0"/>
                  </a:endParaRPr>
                </a:p>
              </p:txBody>
            </p:sp>
            <p:sp>
              <p:nvSpPr>
                <p:cNvPr id="30821" name="Rectangle 35">
                  <a:extLst>
                    <a:ext uri="{FF2B5EF4-FFF2-40B4-BE49-F238E27FC236}">
                      <a16:creationId xmlns:a16="http://schemas.microsoft.com/office/drawing/2014/main" id="{3FE8337B-B316-4774-9900-503EBD53FC00}"/>
                    </a:ext>
                  </a:extLst>
                </p:cNvPr>
                <p:cNvSpPr>
                  <a:spLocks noChangeArrowheads="1"/>
                </p:cNvSpPr>
                <p:nvPr/>
              </p:nvSpPr>
              <p:spPr bwMode="auto">
                <a:xfrm>
                  <a:off x="0" y="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27" name="Group 38">
                <a:extLst>
                  <a:ext uri="{FF2B5EF4-FFF2-40B4-BE49-F238E27FC236}">
                    <a16:creationId xmlns:a16="http://schemas.microsoft.com/office/drawing/2014/main" id="{76A3155D-0F0F-46FA-BF58-26A2A115B8ED}"/>
                  </a:ext>
                </a:extLst>
              </p:cNvPr>
              <p:cNvGrpSpPr>
                <a:grpSpLocks/>
              </p:cNvGrpSpPr>
              <p:nvPr/>
            </p:nvGrpSpPr>
            <p:grpSpPr bwMode="auto">
              <a:xfrm>
                <a:off x="1519" y="0"/>
                <a:ext cx="1519" cy="748"/>
                <a:chOff x="1519" y="0"/>
                <a:chExt cx="1519" cy="748"/>
              </a:xfrm>
            </p:grpSpPr>
            <p:sp>
              <p:nvSpPr>
                <p:cNvPr id="30818" name="Rectangle 4">
                  <a:extLst>
                    <a:ext uri="{FF2B5EF4-FFF2-40B4-BE49-F238E27FC236}">
                      <a16:creationId xmlns:a16="http://schemas.microsoft.com/office/drawing/2014/main" id="{BA2D80EB-ECF6-4E58-B59C-4B8F730E33FA}"/>
                    </a:ext>
                  </a:extLst>
                </p:cNvPr>
                <p:cNvSpPr>
                  <a:spLocks noChangeArrowheads="1"/>
                </p:cNvSpPr>
                <p:nvPr/>
              </p:nvSpPr>
              <p:spPr bwMode="auto">
                <a:xfrm>
                  <a:off x="1522" y="0"/>
                  <a:ext cx="147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dirty="0">
                      <a:latin typeface="Arial Narrow" panose="020B0606020202030204" pitchFamily="34" charset="0"/>
                      <a:cs typeface="Times New Roman" panose="02020603050405020304" pitchFamily="18" charset="0"/>
                    </a:rPr>
                    <a:t>Less Unpleasant Emotions</a:t>
                  </a:r>
                  <a:endParaRPr lang="en-US" altLang="en-US" sz="2000" dirty="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dirty="0">
                    <a:latin typeface="Times New Roman" panose="02020603050405020304" pitchFamily="18" charset="0"/>
                  </a:endParaRPr>
                </a:p>
              </p:txBody>
            </p:sp>
            <p:sp>
              <p:nvSpPr>
                <p:cNvPr id="30819" name="Rectangle 37">
                  <a:extLst>
                    <a:ext uri="{FF2B5EF4-FFF2-40B4-BE49-F238E27FC236}">
                      <a16:creationId xmlns:a16="http://schemas.microsoft.com/office/drawing/2014/main" id="{31FDD88C-BB62-451E-A0DB-A9411FD7C4F3}"/>
                    </a:ext>
                  </a:extLst>
                </p:cNvPr>
                <p:cNvSpPr>
                  <a:spLocks noChangeArrowheads="1"/>
                </p:cNvSpPr>
                <p:nvPr/>
              </p:nvSpPr>
              <p:spPr bwMode="auto">
                <a:xfrm>
                  <a:off x="1519" y="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28" name="Group 40">
                <a:extLst>
                  <a:ext uri="{FF2B5EF4-FFF2-40B4-BE49-F238E27FC236}">
                    <a16:creationId xmlns:a16="http://schemas.microsoft.com/office/drawing/2014/main" id="{1F21457B-E03B-4F99-AC3D-09E29145225A}"/>
                  </a:ext>
                </a:extLst>
              </p:cNvPr>
              <p:cNvGrpSpPr>
                <a:grpSpLocks/>
              </p:cNvGrpSpPr>
              <p:nvPr/>
            </p:nvGrpSpPr>
            <p:grpSpPr bwMode="auto">
              <a:xfrm>
                <a:off x="3038" y="0"/>
                <a:ext cx="1519" cy="748"/>
                <a:chOff x="3038" y="0"/>
                <a:chExt cx="1519" cy="748"/>
              </a:xfrm>
            </p:grpSpPr>
            <p:sp>
              <p:nvSpPr>
                <p:cNvPr id="30816" name="Rectangle 5">
                  <a:extLst>
                    <a:ext uri="{FF2B5EF4-FFF2-40B4-BE49-F238E27FC236}">
                      <a16:creationId xmlns:a16="http://schemas.microsoft.com/office/drawing/2014/main" id="{978BDF08-A3C7-497D-A0CB-36C8962CF4DE}"/>
                    </a:ext>
                  </a:extLst>
                </p:cNvPr>
                <p:cNvSpPr>
                  <a:spLocks noChangeArrowheads="1"/>
                </p:cNvSpPr>
                <p:nvPr/>
              </p:nvSpPr>
              <p:spPr bwMode="auto">
                <a:xfrm>
                  <a:off x="3081" y="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200" dirty="0">
                      <a:latin typeface="Arial Narrow" panose="020B0606020202030204" pitchFamily="34" charset="0"/>
                      <a:cs typeface="Times New Roman" panose="02020603050405020304" pitchFamily="18" charset="0"/>
                    </a:rPr>
                    <a:t>More Life </a:t>
                  </a:r>
                </a:p>
                <a:p>
                  <a:pPr algn="ctr" eaLnBrk="1" hangingPunct="1">
                    <a:spcBef>
                      <a:spcPct val="0"/>
                    </a:spcBef>
                    <a:buClrTx/>
                    <a:buSzTx/>
                    <a:buFontTx/>
                    <a:buNone/>
                  </a:pPr>
                  <a:r>
                    <a:rPr lang="en-US" altLang="en-US" sz="2200" dirty="0">
                      <a:latin typeface="Arial Narrow" panose="020B0606020202030204" pitchFamily="34" charset="0"/>
                      <a:cs typeface="Times New Roman" panose="02020603050405020304" pitchFamily="18" charset="0"/>
                    </a:rPr>
                    <a:t>Satisfaction</a:t>
                  </a:r>
                  <a:endParaRPr lang="en-US" altLang="en-US" sz="2200" dirty="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dirty="0">
                    <a:latin typeface="Times New Roman" panose="02020603050405020304" pitchFamily="18" charset="0"/>
                  </a:endParaRPr>
                </a:p>
              </p:txBody>
            </p:sp>
            <p:sp>
              <p:nvSpPr>
                <p:cNvPr id="30817" name="Rectangle 39">
                  <a:extLst>
                    <a:ext uri="{FF2B5EF4-FFF2-40B4-BE49-F238E27FC236}">
                      <a16:creationId xmlns:a16="http://schemas.microsoft.com/office/drawing/2014/main" id="{55FE306C-5185-4B0B-89D3-5B5C4ED4ED9A}"/>
                    </a:ext>
                  </a:extLst>
                </p:cNvPr>
                <p:cNvSpPr>
                  <a:spLocks noChangeArrowheads="1"/>
                </p:cNvSpPr>
                <p:nvPr/>
              </p:nvSpPr>
              <p:spPr bwMode="auto">
                <a:xfrm>
                  <a:off x="3038" y="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29" name="Group 42">
                <a:extLst>
                  <a:ext uri="{FF2B5EF4-FFF2-40B4-BE49-F238E27FC236}">
                    <a16:creationId xmlns:a16="http://schemas.microsoft.com/office/drawing/2014/main" id="{170D170E-4624-4584-A3CF-A3FA205BFD19}"/>
                  </a:ext>
                </a:extLst>
              </p:cNvPr>
              <p:cNvGrpSpPr>
                <a:grpSpLocks/>
              </p:cNvGrpSpPr>
              <p:nvPr/>
            </p:nvGrpSpPr>
            <p:grpSpPr bwMode="auto">
              <a:xfrm>
                <a:off x="4557" y="0"/>
                <a:ext cx="1519" cy="748"/>
                <a:chOff x="4557" y="0"/>
                <a:chExt cx="1519" cy="748"/>
              </a:xfrm>
            </p:grpSpPr>
            <p:sp>
              <p:nvSpPr>
                <p:cNvPr id="30814" name="Rectangle 6">
                  <a:extLst>
                    <a:ext uri="{FF2B5EF4-FFF2-40B4-BE49-F238E27FC236}">
                      <a16:creationId xmlns:a16="http://schemas.microsoft.com/office/drawing/2014/main" id="{B3152318-1597-4B41-B469-0EBC507D5D00}"/>
                    </a:ext>
                  </a:extLst>
                </p:cNvPr>
                <p:cNvSpPr>
                  <a:spLocks noChangeArrowheads="1"/>
                </p:cNvSpPr>
                <p:nvPr/>
              </p:nvSpPr>
              <p:spPr bwMode="auto">
                <a:xfrm>
                  <a:off x="4600" y="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200" dirty="0">
                      <a:latin typeface="Arial Narrow" panose="020B0606020202030204" pitchFamily="34" charset="0"/>
                      <a:cs typeface="Times New Roman" panose="02020603050405020304" pitchFamily="18" charset="0"/>
                    </a:rPr>
                    <a:t>Life Domain </a:t>
                  </a:r>
                </a:p>
                <a:p>
                  <a:pPr algn="ctr" eaLnBrk="1" hangingPunct="1">
                    <a:spcBef>
                      <a:spcPct val="0"/>
                    </a:spcBef>
                    <a:buClrTx/>
                    <a:buSzTx/>
                    <a:buFontTx/>
                    <a:buNone/>
                  </a:pPr>
                  <a:r>
                    <a:rPr lang="en-US" altLang="en-US" sz="2200" dirty="0">
                      <a:latin typeface="Arial Narrow" panose="020B0606020202030204" pitchFamily="34" charset="0"/>
                      <a:cs typeface="Times New Roman" panose="02020603050405020304" pitchFamily="18" charset="0"/>
                    </a:rPr>
                    <a:t>Satisfactions</a:t>
                  </a:r>
                  <a:endParaRPr lang="en-US" altLang="en-US" sz="2200" dirty="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dirty="0">
                    <a:latin typeface="Times New Roman" panose="02020603050405020304" pitchFamily="18" charset="0"/>
                  </a:endParaRPr>
                </a:p>
              </p:txBody>
            </p:sp>
            <p:sp>
              <p:nvSpPr>
                <p:cNvPr id="30815" name="Rectangle 41">
                  <a:extLst>
                    <a:ext uri="{FF2B5EF4-FFF2-40B4-BE49-F238E27FC236}">
                      <a16:creationId xmlns:a16="http://schemas.microsoft.com/office/drawing/2014/main" id="{CE93ED2B-D741-4C27-94DF-69729F5D53C5}"/>
                    </a:ext>
                  </a:extLst>
                </p:cNvPr>
                <p:cNvSpPr>
                  <a:spLocks noChangeArrowheads="1"/>
                </p:cNvSpPr>
                <p:nvPr/>
              </p:nvSpPr>
              <p:spPr bwMode="auto">
                <a:xfrm>
                  <a:off x="4557" y="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0" name="Group 44">
                <a:extLst>
                  <a:ext uri="{FF2B5EF4-FFF2-40B4-BE49-F238E27FC236}">
                    <a16:creationId xmlns:a16="http://schemas.microsoft.com/office/drawing/2014/main" id="{39C7B675-627D-4BF8-9948-3F3403D964E2}"/>
                  </a:ext>
                </a:extLst>
              </p:cNvPr>
              <p:cNvGrpSpPr>
                <a:grpSpLocks/>
              </p:cNvGrpSpPr>
              <p:nvPr/>
            </p:nvGrpSpPr>
            <p:grpSpPr bwMode="auto">
              <a:xfrm>
                <a:off x="0" y="748"/>
                <a:ext cx="1519" cy="748"/>
                <a:chOff x="0" y="748"/>
                <a:chExt cx="1519" cy="748"/>
              </a:xfrm>
            </p:grpSpPr>
            <p:sp>
              <p:nvSpPr>
                <p:cNvPr id="30812" name="Rectangle 7">
                  <a:extLst>
                    <a:ext uri="{FF2B5EF4-FFF2-40B4-BE49-F238E27FC236}">
                      <a16:creationId xmlns:a16="http://schemas.microsoft.com/office/drawing/2014/main" id="{48A04129-90E2-4C20-9079-A54EEF98F9BB}"/>
                    </a:ext>
                  </a:extLst>
                </p:cNvPr>
                <p:cNvSpPr>
                  <a:spLocks noChangeArrowheads="1"/>
                </p:cNvSpPr>
                <p:nvPr/>
              </p:nvSpPr>
              <p:spPr bwMode="auto">
                <a:xfrm>
                  <a:off x="43" y="748"/>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Joy</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813" name="Rectangle 43">
                  <a:extLst>
                    <a:ext uri="{FF2B5EF4-FFF2-40B4-BE49-F238E27FC236}">
                      <a16:creationId xmlns:a16="http://schemas.microsoft.com/office/drawing/2014/main" id="{A6477DFA-E6EE-43B7-B568-1952149DE5D4}"/>
                    </a:ext>
                  </a:extLst>
                </p:cNvPr>
                <p:cNvSpPr>
                  <a:spLocks noChangeArrowheads="1"/>
                </p:cNvSpPr>
                <p:nvPr/>
              </p:nvSpPr>
              <p:spPr bwMode="auto">
                <a:xfrm>
                  <a:off x="0" y="748"/>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1" name="Group 46">
                <a:extLst>
                  <a:ext uri="{FF2B5EF4-FFF2-40B4-BE49-F238E27FC236}">
                    <a16:creationId xmlns:a16="http://schemas.microsoft.com/office/drawing/2014/main" id="{5B12CD16-F8A1-4247-8DE4-8A85BBE9A023}"/>
                  </a:ext>
                </a:extLst>
              </p:cNvPr>
              <p:cNvGrpSpPr>
                <a:grpSpLocks/>
              </p:cNvGrpSpPr>
              <p:nvPr/>
            </p:nvGrpSpPr>
            <p:grpSpPr bwMode="auto">
              <a:xfrm>
                <a:off x="1519" y="748"/>
                <a:ext cx="1519" cy="748"/>
                <a:chOff x="1519" y="748"/>
                <a:chExt cx="1519" cy="748"/>
              </a:xfrm>
            </p:grpSpPr>
            <p:sp>
              <p:nvSpPr>
                <p:cNvPr id="30810" name="Rectangle 8">
                  <a:extLst>
                    <a:ext uri="{FF2B5EF4-FFF2-40B4-BE49-F238E27FC236}">
                      <a16:creationId xmlns:a16="http://schemas.microsoft.com/office/drawing/2014/main" id="{D0E60E0A-64F1-4534-ABFE-02274D441C61}"/>
                    </a:ext>
                  </a:extLst>
                </p:cNvPr>
                <p:cNvSpPr>
                  <a:spLocks noChangeArrowheads="1"/>
                </p:cNvSpPr>
                <p:nvPr/>
              </p:nvSpPr>
              <p:spPr bwMode="auto">
                <a:xfrm>
                  <a:off x="1562" y="748"/>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Guilt and shame</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811" name="Rectangle 45">
                  <a:extLst>
                    <a:ext uri="{FF2B5EF4-FFF2-40B4-BE49-F238E27FC236}">
                      <a16:creationId xmlns:a16="http://schemas.microsoft.com/office/drawing/2014/main" id="{8891B8AA-A5AC-4ABB-93D6-4C2721267137}"/>
                    </a:ext>
                  </a:extLst>
                </p:cNvPr>
                <p:cNvSpPr>
                  <a:spLocks noChangeArrowheads="1"/>
                </p:cNvSpPr>
                <p:nvPr/>
              </p:nvSpPr>
              <p:spPr bwMode="auto">
                <a:xfrm>
                  <a:off x="1519" y="748"/>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2" name="Group 48">
                <a:extLst>
                  <a:ext uri="{FF2B5EF4-FFF2-40B4-BE49-F238E27FC236}">
                    <a16:creationId xmlns:a16="http://schemas.microsoft.com/office/drawing/2014/main" id="{A8677AF7-141A-4D15-A828-767FB3DC2D54}"/>
                  </a:ext>
                </a:extLst>
              </p:cNvPr>
              <p:cNvGrpSpPr>
                <a:grpSpLocks/>
              </p:cNvGrpSpPr>
              <p:nvPr/>
            </p:nvGrpSpPr>
            <p:grpSpPr bwMode="auto">
              <a:xfrm>
                <a:off x="3038" y="748"/>
                <a:ext cx="1519" cy="748"/>
                <a:chOff x="3038" y="748"/>
                <a:chExt cx="1519" cy="748"/>
              </a:xfrm>
            </p:grpSpPr>
            <p:sp>
              <p:nvSpPr>
                <p:cNvPr id="30808" name="Rectangle 9">
                  <a:extLst>
                    <a:ext uri="{FF2B5EF4-FFF2-40B4-BE49-F238E27FC236}">
                      <a16:creationId xmlns:a16="http://schemas.microsoft.com/office/drawing/2014/main" id="{1C6504DB-CA3E-4A0A-8CD5-C77D838F3C7A}"/>
                    </a:ext>
                  </a:extLst>
                </p:cNvPr>
                <p:cNvSpPr>
                  <a:spLocks noChangeArrowheads="1"/>
                </p:cNvSpPr>
                <p:nvPr/>
              </p:nvSpPr>
              <p:spPr bwMode="auto">
                <a:xfrm>
                  <a:off x="3081" y="748"/>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dirty="0">
                      <a:latin typeface="Arial Narrow" panose="020B0606020202030204" pitchFamily="34" charset="0"/>
                      <a:cs typeface="Times New Roman" panose="02020603050405020304" pitchFamily="18" charset="0"/>
                    </a:rPr>
                    <a:t>No desire to change life</a:t>
                  </a:r>
                  <a:endParaRPr lang="en-US" altLang="en-US" sz="2400" b="0" dirty="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dirty="0">
                    <a:latin typeface="Times New Roman" panose="02020603050405020304" pitchFamily="18" charset="0"/>
                  </a:endParaRPr>
                </a:p>
              </p:txBody>
            </p:sp>
            <p:sp>
              <p:nvSpPr>
                <p:cNvPr id="30809" name="Rectangle 47">
                  <a:extLst>
                    <a:ext uri="{FF2B5EF4-FFF2-40B4-BE49-F238E27FC236}">
                      <a16:creationId xmlns:a16="http://schemas.microsoft.com/office/drawing/2014/main" id="{55B45DA4-8C01-40AF-A98A-C10760AFE1C7}"/>
                    </a:ext>
                  </a:extLst>
                </p:cNvPr>
                <p:cNvSpPr>
                  <a:spLocks noChangeArrowheads="1"/>
                </p:cNvSpPr>
                <p:nvPr/>
              </p:nvSpPr>
              <p:spPr bwMode="auto">
                <a:xfrm>
                  <a:off x="3038" y="748"/>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3" name="Group 50">
                <a:extLst>
                  <a:ext uri="{FF2B5EF4-FFF2-40B4-BE49-F238E27FC236}">
                    <a16:creationId xmlns:a16="http://schemas.microsoft.com/office/drawing/2014/main" id="{C5542ECE-2CC0-485A-98AF-56C7D3237208}"/>
                  </a:ext>
                </a:extLst>
              </p:cNvPr>
              <p:cNvGrpSpPr>
                <a:grpSpLocks/>
              </p:cNvGrpSpPr>
              <p:nvPr/>
            </p:nvGrpSpPr>
            <p:grpSpPr bwMode="auto">
              <a:xfrm>
                <a:off x="4557" y="748"/>
                <a:ext cx="1519" cy="748"/>
                <a:chOff x="4557" y="748"/>
                <a:chExt cx="1519" cy="748"/>
              </a:xfrm>
            </p:grpSpPr>
            <p:sp>
              <p:nvSpPr>
                <p:cNvPr id="30806" name="Rectangle 10">
                  <a:extLst>
                    <a:ext uri="{FF2B5EF4-FFF2-40B4-BE49-F238E27FC236}">
                      <a16:creationId xmlns:a16="http://schemas.microsoft.com/office/drawing/2014/main" id="{A7CD51BB-A453-4492-8B7B-3AB248710BB3}"/>
                    </a:ext>
                  </a:extLst>
                </p:cNvPr>
                <p:cNvSpPr>
                  <a:spLocks noChangeArrowheads="1"/>
                </p:cNvSpPr>
                <p:nvPr/>
              </p:nvSpPr>
              <p:spPr bwMode="auto">
                <a:xfrm>
                  <a:off x="4600" y="748"/>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Work</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807" name="Rectangle 49">
                  <a:extLst>
                    <a:ext uri="{FF2B5EF4-FFF2-40B4-BE49-F238E27FC236}">
                      <a16:creationId xmlns:a16="http://schemas.microsoft.com/office/drawing/2014/main" id="{13E11C6C-6273-4AEB-A502-B2A973749CF1}"/>
                    </a:ext>
                  </a:extLst>
                </p:cNvPr>
                <p:cNvSpPr>
                  <a:spLocks noChangeArrowheads="1"/>
                </p:cNvSpPr>
                <p:nvPr/>
              </p:nvSpPr>
              <p:spPr bwMode="auto">
                <a:xfrm>
                  <a:off x="4557" y="748"/>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4" name="Group 52">
                <a:extLst>
                  <a:ext uri="{FF2B5EF4-FFF2-40B4-BE49-F238E27FC236}">
                    <a16:creationId xmlns:a16="http://schemas.microsoft.com/office/drawing/2014/main" id="{96E96A54-EABB-4DD8-BBD1-E073D54A65E8}"/>
                  </a:ext>
                </a:extLst>
              </p:cNvPr>
              <p:cNvGrpSpPr>
                <a:grpSpLocks/>
              </p:cNvGrpSpPr>
              <p:nvPr/>
            </p:nvGrpSpPr>
            <p:grpSpPr bwMode="auto">
              <a:xfrm>
                <a:off x="0" y="1496"/>
                <a:ext cx="1519" cy="748"/>
                <a:chOff x="0" y="1496"/>
                <a:chExt cx="1519" cy="748"/>
              </a:xfrm>
            </p:grpSpPr>
            <p:sp>
              <p:nvSpPr>
                <p:cNvPr id="30804" name="Rectangle 11">
                  <a:extLst>
                    <a:ext uri="{FF2B5EF4-FFF2-40B4-BE49-F238E27FC236}">
                      <a16:creationId xmlns:a16="http://schemas.microsoft.com/office/drawing/2014/main" id="{C3ACA48D-E941-4A2F-833C-BE5CC7E006DE}"/>
                    </a:ext>
                  </a:extLst>
                </p:cNvPr>
                <p:cNvSpPr>
                  <a:spLocks noChangeArrowheads="1"/>
                </p:cNvSpPr>
                <p:nvPr/>
              </p:nvSpPr>
              <p:spPr bwMode="auto">
                <a:xfrm>
                  <a:off x="43" y="1496"/>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Elation</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805" name="Rectangle 51">
                  <a:extLst>
                    <a:ext uri="{FF2B5EF4-FFF2-40B4-BE49-F238E27FC236}">
                      <a16:creationId xmlns:a16="http://schemas.microsoft.com/office/drawing/2014/main" id="{AD85EC80-238B-4B96-9600-BEB256D8D2FF}"/>
                    </a:ext>
                  </a:extLst>
                </p:cNvPr>
                <p:cNvSpPr>
                  <a:spLocks noChangeArrowheads="1"/>
                </p:cNvSpPr>
                <p:nvPr/>
              </p:nvSpPr>
              <p:spPr bwMode="auto">
                <a:xfrm>
                  <a:off x="0" y="1496"/>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5" name="Group 54">
                <a:extLst>
                  <a:ext uri="{FF2B5EF4-FFF2-40B4-BE49-F238E27FC236}">
                    <a16:creationId xmlns:a16="http://schemas.microsoft.com/office/drawing/2014/main" id="{FFC95593-C997-4977-8182-DB9BEA8DE78A}"/>
                  </a:ext>
                </a:extLst>
              </p:cNvPr>
              <p:cNvGrpSpPr>
                <a:grpSpLocks/>
              </p:cNvGrpSpPr>
              <p:nvPr/>
            </p:nvGrpSpPr>
            <p:grpSpPr bwMode="auto">
              <a:xfrm>
                <a:off x="1519" y="1496"/>
                <a:ext cx="1519" cy="748"/>
                <a:chOff x="1519" y="1496"/>
                <a:chExt cx="1519" cy="748"/>
              </a:xfrm>
            </p:grpSpPr>
            <p:sp>
              <p:nvSpPr>
                <p:cNvPr id="30802" name="Rectangle 12">
                  <a:extLst>
                    <a:ext uri="{FF2B5EF4-FFF2-40B4-BE49-F238E27FC236}">
                      <a16:creationId xmlns:a16="http://schemas.microsoft.com/office/drawing/2014/main" id="{0A9074A1-1B40-4D47-BEA8-0DC14F04E981}"/>
                    </a:ext>
                  </a:extLst>
                </p:cNvPr>
                <p:cNvSpPr>
                  <a:spLocks noChangeArrowheads="1"/>
                </p:cNvSpPr>
                <p:nvPr/>
              </p:nvSpPr>
              <p:spPr bwMode="auto">
                <a:xfrm>
                  <a:off x="1562" y="1496"/>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dirty="0">
                      <a:latin typeface="Arial Narrow" panose="020B0606020202030204" pitchFamily="34" charset="0"/>
                      <a:cs typeface="Times New Roman" panose="02020603050405020304" pitchFamily="18" charset="0"/>
                    </a:rPr>
                    <a:t>Sadness</a:t>
                  </a:r>
                  <a:endParaRPr lang="en-US" altLang="en-US" sz="2400" b="0" dirty="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dirty="0">
                    <a:latin typeface="Times New Roman" panose="02020603050405020304" pitchFamily="18" charset="0"/>
                  </a:endParaRPr>
                </a:p>
              </p:txBody>
            </p:sp>
            <p:sp>
              <p:nvSpPr>
                <p:cNvPr id="30803" name="Rectangle 53">
                  <a:extLst>
                    <a:ext uri="{FF2B5EF4-FFF2-40B4-BE49-F238E27FC236}">
                      <a16:creationId xmlns:a16="http://schemas.microsoft.com/office/drawing/2014/main" id="{EB72C0F6-338C-4226-A9FB-B79C5E65332C}"/>
                    </a:ext>
                  </a:extLst>
                </p:cNvPr>
                <p:cNvSpPr>
                  <a:spLocks noChangeArrowheads="1"/>
                </p:cNvSpPr>
                <p:nvPr/>
              </p:nvSpPr>
              <p:spPr bwMode="auto">
                <a:xfrm>
                  <a:off x="1519" y="1496"/>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6" name="Group 56">
                <a:extLst>
                  <a:ext uri="{FF2B5EF4-FFF2-40B4-BE49-F238E27FC236}">
                    <a16:creationId xmlns:a16="http://schemas.microsoft.com/office/drawing/2014/main" id="{FB821C08-51CE-4414-82B8-F83145A043CA}"/>
                  </a:ext>
                </a:extLst>
              </p:cNvPr>
              <p:cNvGrpSpPr>
                <a:grpSpLocks/>
              </p:cNvGrpSpPr>
              <p:nvPr/>
            </p:nvGrpSpPr>
            <p:grpSpPr bwMode="auto">
              <a:xfrm>
                <a:off x="3038" y="1496"/>
                <a:ext cx="1519" cy="748"/>
                <a:chOff x="3038" y="1496"/>
                <a:chExt cx="1519" cy="748"/>
              </a:xfrm>
            </p:grpSpPr>
            <p:sp>
              <p:nvSpPr>
                <p:cNvPr id="30800" name="Rectangle 13">
                  <a:extLst>
                    <a:ext uri="{FF2B5EF4-FFF2-40B4-BE49-F238E27FC236}">
                      <a16:creationId xmlns:a16="http://schemas.microsoft.com/office/drawing/2014/main" id="{4ED87AB1-CBA9-4E68-BF56-20C56A44175B}"/>
                    </a:ext>
                  </a:extLst>
                </p:cNvPr>
                <p:cNvSpPr>
                  <a:spLocks noChangeArrowheads="1"/>
                </p:cNvSpPr>
                <p:nvPr/>
              </p:nvSpPr>
              <p:spPr bwMode="auto">
                <a:xfrm>
                  <a:off x="3081" y="1496"/>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Satisfaction w’ current life</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801" name="Rectangle 55">
                  <a:extLst>
                    <a:ext uri="{FF2B5EF4-FFF2-40B4-BE49-F238E27FC236}">
                      <a16:creationId xmlns:a16="http://schemas.microsoft.com/office/drawing/2014/main" id="{8AA5A665-98CC-46E3-8B8C-62F59612F5FC}"/>
                    </a:ext>
                  </a:extLst>
                </p:cNvPr>
                <p:cNvSpPr>
                  <a:spLocks noChangeArrowheads="1"/>
                </p:cNvSpPr>
                <p:nvPr/>
              </p:nvSpPr>
              <p:spPr bwMode="auto">
                <a:xfrm>
                  <a:off x="3038" y="1496"/>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7" name="Group 58">
                <a:extLst>
                  <a:ext uri="{FF2B5EF4-FFF2-40B4-BE49-F238E27FC236}">
                    <a16:creationId xmlns:a16="http://schemas.microsoft.com/office/drawing/2014/main" id="{54247B1E-E167-455B-9B5D-97AB4520708F}"/>
                  </a:ext>
                </a:extLst>
              </p:cNvPr>
              <p:cNvGrpSpPr>
                <a:grpSpLocks/>
              </p:cNvGrpSpPr>
              <p:nvPr/>
            </p:nvGrpSpPr>
            <p:grpSpPr bwMode="auto">
              <a:xfrm>
                <a:off x="4557" y="1496"/>
                <a:ext cx="1519" cy="748"/>
                <a:chOff x="4557" y="1496"/>
                <a:chExt cx="1519" cy="748"/>
              </a:xfrm>
            </p:grpSpPr>
            <p:sp>
              <p:nvSpPr>
                <p:cNvPr id="30798" name="Rectangle 14">
                  <a:extLst>
                    <a:ext uri="{FF2B5EF4-FFF2-40B4-BE49-F238E27FC236}">
                      <a16:creationId xmlns:a16="http://schemas.microsoft.com/office/drawing/2014/main" id="{2F39DEDD-A3D9-4129-A7BE-155E337C4C85}"/>
                    </a:ext>
                  </a:extLst>
                </p:cNvPr>
                <p:cNvSpPr>
                  <a:spLocks noChangeArrowheads="1"/>
                </p:cNvSpPr>
                <p:nvPr/>
              </p:nvSpPr>
              <p:spPr bwMode="auto">
                <a:xfrm>
                  <a:off x="4600" y="1496"/>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Family</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99" name="Rectangle 57">
                  <a:extLst>
                    <a:ext uri="{FF2B5EF4-FFF2-40B4-BE49-F238E27FC236}">
                      <a16:creationId xmlns:a16="http://schemas.microsoft.com/office/drawing/2014/main" id="{2B0A308B-7235-4D05-94AB-133AE9CBB161}"/>
                    </a:ext>
                  </a:extLst>
                </p:cNvPr>
                <p:cNvSpPr>
                  <a:spLocks noChangeArrowheads="1"/>
                </p:cNvSpPr>
                <p:nvPr/>
              </p:nvSpPr>
              <p:spPr bwMode="auto">
                <a:xfrm>
                  <a:off x="4557" y="1496"/>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8" name="Group 60">
                <a:extLst>
                  <a:ext uri="{FF2B5EF4-FFF2-40B4-BE49-F238E27FC236}">
                    <a16:creationId xmlns:a16="http://schemas.microsoft.com/office/drawing/2014/main" id="{C6A72462-5811-493F-940C-1CA50995B422}"/>
                  </a:ext>
                </a:extLst>
              </p:cNvPr>
              <p:cNvGrpSpPr>
                <a:grpSpLocks/>
              </p:cNvGrpSpPr>
              <p:nvPr/>
            </p:nvGrpSpPr>
            <p:grpSpPr bwMode="auto">
              <a:xfrm>
                <a:off x="0" y="2244"/>
                <a:ext cx="1519" cy="748"/>
                <a:chOff x="0" y="2244"/>
                <a:chExt cx="1519" cy="748"/>
              </a:xfrm>
            </p:grpSpPr>
            <p:sp>
              <p:nvSpPr>
                <p:cNvPr id="30796" name="Rectangle 15">
                  <a:extLst>
                    <a:ext uri="{FF2B5EF4-FFF2-40B4-BE49-F238E27FC236}">
                      <a16:creationId xmlns:a16="http://schemas.microsoft.com/office/drawing/2014/main" id="{6A7DB98F-E1FF-49EC-AEAA-2A17CDFFF8D0}"/>
                    </a:ext>
                  </a:extLst>
                </p:cNvPr>
                <p:cNvSpPr>
                  <a:spLocks noChangeArrowheads="1"/>
                </p:cNvSpPr>
                <p:nvPr/>
              </p:nvSpPr>
              <p:spPr bwMode="auto">
                <a:xfrm>
                  <a:off x="43" y="2244"/>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Contentment</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97" name="Rectangle 59">
                  <a:extLst>
                    <a:ext uri="{FF2B5EF4-FFF2-40B4-BE49-F238E27FC236}">
                      <a16:creationId xmlns:a16="http://schemas.microsoft.com/office/drawing/2014/main" id="{6D5D2ACE-E5CC-4EB4-93DE-90F58960D325}"/>
                    </a:ext>
                  </a:extLst>
                </p:cNvPr>
                <p:cNvSpPr>
                  <a:spLocks noChangeArrowheads="1"/>
                </p:cNvSpPr>
                <p:nvPr/>
              </p:nvSpPr>
              <p:spPr bwMode="auto">
                <a:xfrm>
                  <a:off x="0" y="2244"/>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39" name="Group 62">
                <a:extLst>
                  <a:ext uri="{FF2B5EF4-FFF2-40B4-BE49-F238E27FC236}">
                    <a16:creationId xmlns:a16="http://schemas.microsoft.com/office/drawing/2014/main" id="{0FB0E09D-A9AC-42B7-AE6D-3801C7A70662}"/>
                  </a:ext>
                </a:extLst>
              </p:cNvPr>
              <p:cNvGrpSpPr>
                <a:grpSpLocks/>
              </p:cNvGrpSpPr>
              <p:nvPr/>
            </p:nvGrpSpPr>
            <p:grpSpPr bwMode="auto">
              <a:xfrm>
                <a:off x="1519" y="2244"/>
                <a:ext cx="1519" cy="748"/>
                <a:chOff x="1519" y="2244"/>
                <a:chExt cx="1519" cy="748"/>
              </a:xfrm>
            </p:grpSpPr>
            <p:sp>
              <p:nvSpPr>
                <p:cNvPr id="30794" name="Rectangle 16">
                  <a:extLst>
                    <a:ext uri="{FF2B5EF4-FFF2-40B4-BE49-F238E27FC236}">
                      <a16:creationId xmlns:a16="http://schemas.microsoft.com/office/drawing/2014/main" id="{3618D6B1-E42F-413F-9609-4EE5E0DCE58A}"/>
                    </a:ext>
                  </a:extLst>
                </p:cNvPr>
                <p:cNvSpPr>
                  <a:spLocks noChangeArrowheads="1"/>
                </p:cNvSpPr>
                <p:nvPr/>
              </p:nvSpPr>
              <p:spPr bwMode="auto">
                <a:xfrm>
                  <a:off x="1562" y="2244"/>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Anxiety and worry</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95" name="Rectangle 61">
                  <a:extLst>
                    <a:ext uri="{FF2B5EF4-FFF2-40B4-BE49-F238E27FC236}">
                      <a16:creationId xmlns:a16="http://schemas.microsoft.com/office/drawing/2014/main" id="{ACC29CEC-FCF9-4699-B346-9447352BDD36}"/>
                    </a:ext>
                  </a:extLst>
                </p:cNvPr>
                <p:cNvSpPr>
                  <a:spLocks noChangeArrowheads="1"/>
                </p:cNvSpPr>
                <p:nvPr/>
              </p:nvSpPr>
              <p:spPr bwMode="auto">
                <a:xfrm>
                  <a:off x="1519" y="2244"/>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0" name="Group 64">
                <a:extLst>
                  <a:ext uri="{FF2B5EF4-FFF2-40B4-BE49-F238E27FC236}">
                    <a16:creationId xmlns:a16="http://schemas.microsoft.com/office/drawing/2014/main" id="{CC5E8CD8-04EC-4D2D-9593-C0F88C19EB89}"/>
                  </a:ext>
                </a:extLst>
              </p:cNvPr>
              <p:cNvGrpSpPr>
                <a:grpSpLocks/>
              </p:cNvGrpSpPr>
              <p:nvPr/>
            </p:nvGrpSpPr>
            <p:grpSpPr bwMode="auto">
              <a:xfrm>
                <a:off x="3038" y="2244"/>
                <a:ext cx="1519" cy="748"/>
                <a:chOff x="3038" y="2244"/>
                <a:chExt cx="1519" cy="748"/>
              </a:xfrm>
            </p:grpSpPr>
            <p:sp>
              <p:nvSpPr>
                <p:cNvPr id="30792" name="Rectangle 17">
                  <a:extLst>
                    <a:ext uri="{FF2B5EF4-FFF2-40B4-BE49-F238E27FC236}">
                      <a16:creationId xmlns:a16="http://schemas.microsoft.com/office/drawing/2014/main" id="{A034750C-6B1A-4FE2-BF68-38EFC010A9D5}"/>
                    </a:ext>
                  </a:extLst>
                </p:cNvPr>
                <p:cNvSpPr>
                  <a:spLocks noChangeArrowheads="1"/>
                </p:cNvSpPr>
                <p:nvPr/>
              </p:nvSpPr>
              <p:spPr bwMode="auto">
                <a:xfrm>
                  <a:off x="3081" y="2244"/>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Satisfaction with past</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93" name="Rectangle 63">
                  <a:extLst>
                    <a:ext uri="{FF2B5EF4-FFF2-40B4-BE49-F238E27FC236}">
                      <a16:creationId xmlns:a16="http://schemas.microsoft.com/office/drawing/2014/main" id="{E158858C-06A7-4C66-8424-019DDDAB5502}"/>
                    </a:ext>
                  </a:extLst>
                </p:cNvPr>
                <p:cNvSpPr>
                  <a:spLocks noChangeArrowheads="1"/>
                </p:cNvSpPr>
                <p:nvPr/>
              </p:nvSpPr>
              <p:spPr bwMode="auto">
                <a:xfrm>
                  <a:off x="3038" y="2244"/>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1" name="Group 66">
                <a:extLst>
                  <a:ext uri="{FF2B5EF4-FFF2-40B4-BE49-F238E27FC236}">
                    <a16:creationId xmlns:a16="http://schemas.microsoft.com/office/drawing/2014/main" id="{B778D75A-9CDD-4F55-9681-FE7BC2927F5A}"/>
                  </a:ext>
                </a:extLst>
              </p:cNvPr>
              <p:cNvGrpSpPr>
                <a:grpSpLocks/>
              </p:cNvGrpSpPr>
              <p:nvPr/>
            </p:nvGrpSpPr>
            <p:grpSpPr bwMode="auto">
              <a:xfrm>
                <a:off x="4557" y="2244"/>
                <a:ext cx="1519" cy="748"/>
                <a:chOff x="4557" y="2244"/>
                <a:chExt cx="1519" cy="748"/>
              </a:xfrm>
            </p:grpSpPr>
            <p:sp>
              <p:nvSpPr>
                <p:cNvPr id="30790" name="Rectangle 18">
                  <a:extLst>
                    <a:ext uri="{FF2B5EF4-FFF2-40B4-BE49-F238E27FC236}">
                      <a16:creationId xmlns:a16="http://schemas.microsoft.com/office/drawing/2014/main" id="{14A4B72A-F0B5-4841-80B9-3C456B11A690}"/>
                    </a:ext>
                  </a:extLst>
                </p:cNvPr>
                <p:cNvSpPr>
                  <a:spLocks noChangeArrowheads="1"/>
                </p:cNvSpPr>
                <p:nvPr/>
              </p:nvSpPr>
              <p:spPr bwMode="auto">
                <a:xfrm>
                  <a:off x="4600" y="2244"/>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Leisure</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91" name="Rectangle 65">
                  <a:extLst>
                    <a:ext uri="{FF2B5EF4-FFF2-40B4-BE49-F238E27FC236}">
                      <a16:creationId xmlns:a16="http://schemas.microsoft.com/office/drawing/2014/main" id="{D9CC12AF-10CE-4484-BF7F-C5B6BA0B4437}"/>
                    </a:ext>
                  </a:extLst>
                </p:cNvPr>
                <p:cNvSpPr>
                  <a:spLocks noChangeArrowheads="1"/>
                </p:cNvSpPr>
                <p:nvPr/>
              </p:nvSpPr>
              <p:spPr bwMode="auto">
                <a:xfrm>
                  <a:off x="4557" y="2244"/>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2" name="Group 68">
                <a:extLst>
                  <a:ext uri="{FF2B5EF4-FFF2-40B4-BE49-F238E27FC236}">
                    <a16:creationId xmlns:a16="http://schemas.microsoft.com/office/drawing/2014/main" id="{DA4A19EF-3F1D-464E-AA72-4DEFEC970AD4}"/>
                  </a:ext>
                </a:extLst>
              </p:cNvPr>
              <p:cNvGrpSpPr>
                <a:grpSpLocks/>
              </p:cNvGrpSpPr>
              <p:nvPr/>
            </p:nvGrpSpPr>
            <p:grpSpPr bwMode="auto">
              <a:xfrm>
                <a:off x="0" y="2992"/>
                <a:ext cx="1519" cy="748"/>
                <a:chOff x="0" y="2992"/>
                <a:chExt cx="1519" cy="748"/>
              </a:xfrm>
            </p:grpSpPr>
            <p:sp>
              <p:nvSpPr>
                <p:cNvPr id="30788" name="Rectangle 19">
                  <a:extLst>
                    <a:ext uri="{FF2B5EF4-FFF2-40B4-BE49-F238E27FC236}">
                      <a16:creationId xmlns:a16="http://schemas.microsoft.com/office/drawing/2014/main" id="{F23323F6-9F6C-48EB-BA8B-8FA802EF532F}"/>
                    </a:ext>
                  </a:extLst>
                </p:cNvPr>
                <p:cNvSpPr>
                  <a:spLocks noChangeArrowheads="1"/>
                </p:cNvSpPr>
                <p:nvPr/>
              </p:nvSpPr>
              <p:spPr bwMode="auto">
                <a:xfrm>
                  <a:off x="43" y="2992"/>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Pride</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89" name="Rectangle 67">
                  <a:extLst>
                    <a:ext uri="{FF2B5EF4-FFF2-40B4-BE49-F238E27FC236}">
                      <a16:creationId xmlns:a16="http://schemas.microsoft.com/office/drawing/2014/main" id="{939E09EC-421B-4EF6-B3ED-62A22933259C}"/>
                    </a:ext>
                  </a:extLst>
                </p:cNvPr>
                <p:cNvSpPr>
                  <a:spLocks noChangeArrowheads="1"/>
                </p:cNvSpPr>
                <p:nvPr/>
              </p:nvSpPr>
              <p:spPr bwMode="auto">
                <a:xfrm>
                  <a:off x="0" y="2992"/>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3" name="Group 70">
                <a:extLst>
                  <a:ext uri="{FF2B5EF4-FFF2-40B4-BE49-F238E27FC236}">
                    <a16:creationId xmlns:a16="http://schemas.microsoft.com/office/drawing/2014/main" id="{863F9745-0874-4E0F-998A-75AA73B135EC}"/>
                  </a:ext>
                </a:extLst>
              </p:cNvPr>
              <p:cNvGrpSpPr>
                <a:grpSpLocks/>
              </p:cNvGrpSpPr>
              <p:nvPr/>
            </p:nvGrpSpPr>
            <p:grpSpPr bwMode="auto">
              <a:xfrm>
                <a:off x="1519" y="2992"/>
                <a:ext cx="1519" cy="748"/>
                <a:chOff x="1519" y="2992"/>
                <a:chExt cx="1519" cy="748"/>
              </a:xfrm>
            </p:grpSpPr>
            <p:sp>
              <p:nvSpPr>
                <p:cNvPr id="30786" name="Rectangle 20">
                  <a:extLst>
                    <a:ext uri="{FF2B5EF4-FFF2-40B4-BE49-F238E27FC236}">
                      <a16:creationId xmlns:a16="http://schemas.microsoft.com/office/drawing/2014/main" id="{616E9A95-233A-4830-A4AA-F67B58D9E0CC}"/>
                    </a:ext>
                  </a:extLst>
                </p:cNvPr>
                <p:cNvSpPr>
                  <a:spLocks noChangeArrowheads="1"/>
                </p:cNvSpPr>
                <p:nvPr/>
              </p:nvSpPr>
              <p:spPr bwMode="auto">
                <a:xfrm>
                  <a:off x="1562" y="2992"/>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Anger</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87" name="Rectangle 69">
                  <a:extLst>
                    <a:ext uri="{FF2B5EF4-FFF2-40B4-BE49-F238E27FC236}">
                      <a16:creationId xmlns:a16="http://schemas.microsoft.com/office/drawing/2014/main" id="{179D97C5-ED79-432E-AD58-398BDF421D6C}"/>
                    </a:ext>
                  </a:extLst>
                </p:cNvPr>
                <p:cNvSpPr>
                  <a:spLocks noChangeArrowheads="1"/>
                </p:cNvSpPr>
                <p:nvPr/>
              </p:nvSpPr>
              <p:spPr bwMode="auto">
                <a:xfrm>
                  <a:off x="1519" y="2992"/>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4" name="Group 72">
                <a:extLst>
                  <a:ext uri="{FF2B5EF4-FFF2-40B4-BE49-F238E27FC236}">
                    <a16:creationId xmlns:a16="http://schemas.microsoft.com/office/drawing/2014/main" id="{E8384B6D-BDD9-4B69-9A69-79476319464F}"/>
                  </a:ext>
                </a:extLst>
              </p:cNvPr>
              <p:cNvGrpSpPr>
                <a:grpSpLocks/>
              </p:cNvGrpSpPr>
              <p:nvPr/>
            </p:nvGrpSpPr>
            <p:grpSpPr bwMode="auto">
              <a:xfrm>
                <a:off x="3038" y="2992"/>
                <a:ext cx="1519" cy="748"/>
                <a:chOff x="3038" y="2992"/>
                <a:chExt cx="1519" cy="748"/>
              </a:xfrm>
            </p:grpSpPr>
            <p:sp>
              <p:nvSpPr>
                <p:cNvPr id="30784" name="Rectangle 21">
                  <a:extLst>
                    <a:ext uri="{FF2B5EF4-FFF2-40B4-BE49-F238E27FC236}">
                      <a16:creationId xmlns:a16="http://schemas.microsoft.com/office/drawing/2014/main" id="{2304269B-2A48-4DDF-84C2-B852B4ACF538}"/>
                    </a:ext>
                  </a:extLst>
                </p:cNvPr>
                <p:cNvSpPr>
                  <a:spLocks noChangeArrowheads="1"/>
                </p:cNvSpPr>
                <p:nvPr/>
              </p:nvSpPr>
              <p:spPr bwMode="auto">
                <a:xfrm>
                  <a:off x="3081" y="2992"/>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Satisfaction with future</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85" name="Rectangle 71">
                  <a:extLst>
                    <a:ext uri="{FF2B5EF4-FFF2-40B4-BE49-F238E27FC236}">
                      <a16:creationId xmlns:a16="http://schemas.microsoft.com/office/drawing/2014/main" id="{19F2BA38-ABF5-4B91-B817-697CEB5C1C23}"/>
                    </a:ext>
                  </a:extLst>
                </p:cNvPr>
                <p:cNvSpPr>
                  <a:spLocks noChangeArrowheads="1"/>
                </p:cNvSpPr>
                <p:nvPr/>
              </p:nvSpPr>
              <p:spPr bwMode="auto">
                <a:xfrm>
                  <a:off x="3038" y="2992"/>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5" name="Group 74">
                <a:extLst>
                  <a:ext uri="{FF2B5EF4-FFF2-40B4-BE49-F238E27FC236}">
                    <a16:creationId xmlns:a16="http://schemas.microsoft.com/office/drawing/2014/main" id="{3DAFC17B-9752-4FDE-8E58-13960DFD2E20}"/>
                  </a:ext>
                </a:extLst>
              </p:cNvPr>
              <p:cNvGrpSpPr>
                <a:grpSpLocks/>
              </p:cNvGrpSpPr>
              <p:nvPr/>
            </p:nvGrpSpPr>
            <p:grpSpPr bwMode="auto">
              <a:xfrm>
                <a:off x="4557" y="2992"/>
                <a:ext cx="1519" cy="748"/>
                <a:chOff x="4557" y="2992"/>
                <a:chExt cx="1519" cy="748"/>
              </a:xfrm>
            </p:grpSpPr>
            <p:sp>
              <p:nvSpPr>
                <p:cNvPr id="30782" name="Rectangle 22">
                  <a:extLst>
                    <a:ext uri="{FF2B5EF4-FFF2-40B4-BE49-F238E27FC236}">
                      <a16:creationId xmlns:a16="http://schemas.microsoft.com/office/drawing/2014/main" id="{10928605-B961-4BAF-8D98-7F0C34D383AE}"/>
                    </a:ext>
                  </a:extLst>
                </p:cNvPr>
                <p:cNvSpPr>
                  <a:spLocks noChangeArrowheads="1"/>
                </p:cNvSpPr>
                <p:nvPr/>
              </p:nvSpPr>
              <p:spPr bwMode="auto">
                <a:xfrm>
                  <a:off x="4600" y="2992"/>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Health</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83" name="Rectangle 73">
                  <a:extLst>
                    <a:ext uri="{FF2B5EF4-FFF2-40B4-BE49-F238E27FC236}">
                      <a16:creationId xmlns:a16="http://schemas.microsoft.com/office/drawing/2014/main" id="{A9354AFC-1E3B-4B52-B5AF-34EDFD16700C}"/>
                    </a:ext>
                  </a:extLst>
                </p:cNvPr>
                <p:cNvSpPr>
                  <a:spLocks noChangeArrowheads="1"/>
                </p:cNvSpPr>
                <p:nvPr/>
              </p:nvSpPr>
              <p:spPr bwMode="auto">
                <a:xfrm>
                  <a:off x="4557" y="2992"/>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6" name="Group 76">
                <a:extLst>
                  <a:ext uri="{FF2B5EF4-FFF2-40B4-BE49-F238E27FC236}">
                    <a16:creationId xmlns:a16="http://schemas.microsoft.com/office/drawing/2014/main" id="{74B46081-6B38-4B38-8B42-AA099BFFE2FD}"/>
                  </a:ext>
                </a:extLst>
              </p:cNvPr>
              <p:cNvGrpSpPr>
                <a:grpSpLocks/>
              </p:cNvGrpSpPr>
              <p:nvPr/>
            </p:nvGrpSpPr>
            <p:grpSpPr bwMode="auto">
              <a:xfrm>
                <a:off x="0" y="3740"/>
                <a:ext cx="1519" cy="748"/>
                <a:chOff x="0" y="3740"/>
                <a:chExt cx="1519" cy="748"/>
              </a:xfrm>
            </p:grpSpPr>
            <p:sp>
              <p:nvSpPr>
                <p:cNvPr id="30780" name="Rectangle 23">
                  <a:extLst>
                    <a:ext uri="{FF2B5EF4-FFF2-40B4-BE49-F238E27FC236}">
                      <a16:creationId xmlns:a16="http://schemas.microsoft.com/office/drawing/2014/main" id="{062A6AEF-72E0-4604-AA7E-2BCB195E62EC}"/>
                    </a:ext>
                  </a:extLst>
                </p:cNvPr>
                <p:cNvSpPr>
                  <a:spLocks noChangeArrowheads="1"/>
                </p:cNvSpPr>
                <p:nvPr/>
              </p:nvSpPr>
              <p:spPr bwMode="auto">
                <a:xfrm>
                  <a:off x="43" y="374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Affection</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81" name="Rectangle 75">
                  <a:extLst>
                    <a:ext uri="{FF2B5EF4-FFF2-40B4-BE49-F238E27FC236}">
                      <a16:creationId xmlns:a16="http://schemas.microsoft.com/office/drawing/2014/main" id="{E1358CE5-A957-4094-AF6D-E690C58B2BFE}"/>
                    </a:ext>
                  </a:extLst>
                </p:cNvPr>
                <p:cNvSpPr>
                  <a:spLocks noChangeArrowheads="1"/>
                </p:cNvSpPr>
                <p:nvPr/>
              </p:nvSpPr>
              <p:spPr bwMode="auto">
                <a:xfrm>
                  <a:off x="0" y="374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7" name="Group 78">
                <a:extLst>
                  <a:ext uri="{FF2B5EF4-FFF2-40B4-BE49-F238E27FC236}">
                    <a16:creationId xmlns:a16="http://schemas.microsoft.com/office/drawing/2014/main" id="{C362FB88-9FD9-4A53-9E61-12BC0A1D0D5A}"/>
                  </a:ext>
                </a:extLst>
              </p:cNvPr>
              <p:cNvGrpSpPr>
                <a:grpSpLocks/>
              </p:cNvGrpSpPr>
              <p:nvPr/>
            </p:nvGrpSpPr>
            <p:grpSpPr bwMode="auto">
              <a:xfrm>
                <a:off x="1519" y="3740"/>
                <a:ext cx="1519" cy="748"/>
                <a:chOff x="1519" y="3740"/>
                <a:chExt cx="1519" cy="748"/>
              </a:xfrm>
            </p:grpSpPr>
            <p:sp>
              <p:nvSpPr>
                <p:cNvPr id="30778" name="Rectangle 24">
                  <a:extLst>
                    <a:ext uri="{FF2B5EF4-FFF2-40B4-BE49-F238E27FC236}">
                      <a16:creationId xmlns:a16="http://schemas.microsoft.com/office/drawing/2014/main" id="{1FBD4597-9230-40E9-8F50-24B765E0F36A}"/>
                    </a:ext>
                  </a:extLst>
                </p:cNvPr>
                <p:cNvSpPr>
                  <a:spLocks noChangeArrowheads="1"/>
                </p:cNvSpPr>
                <p:nvPr/>
              </p:nvSpPr>
              <p:spPr bwMode="auto">
                <a:xfrm>
                  <a:off x="1562" y="374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Stress</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79" name="Rectangle 77">
                  <a:extLst>
                    <a:ext uri="{FF2B5EF4-FFF2-40B4-BE49-F238E27FC236}">
                      <a16:creationId xmlns:a16="http://schemas.microsoft.com/office/drawing/2014/main" id="{BA5E10EF-58ED-46FA-90EA-70EF94579F29}"/>
                    </a:ext>
                  </a:extLst>
                </p:cNvPr>
                <p:cNvSpPr>
                  <a:spLocks noChangeArrowheads="1"/>
                </p:cNvSpPr>
                <p:nvPr/>
              </p:nvSpPr>
              <p:spPr bwMode="auto">
                <a:xfrm>
                  <a:off x="1519" y="374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8" name="Group 80">
                <a:extLst>
                  <a:ext uri="{FF2B5EF4-FFF2-40B4-BE49-F238E27FC236}">
                    <a16:creationId xmlns:a16="http://schemas.microsoft.com/office/drawing/2014/main" id="{98A0A868-ADE9-4A87-B631-0CF85FA845CB}"/>
                  </a:ext>
                </a:extLst>
              </p:cNvPr>
              <p:cNvGrpSpPr>
                <a:grpSpLocks/>
              </p:cNvGrpSpPr>
              <p:nvPr/>
            </p:nvGrpSpPr>
            <p:grpSpPr bwMode="auto">
              <a:xfrm>
                <a:off x="3038" y="3740"/>
                <a:ext cx="1519" cy="748"/>
                <a:chOff x="3038" y="3740"/>
                <a:chExt cx="1519" cy="748"/>
              </a:xfrm>
            </p:grpSpPr>
            <p:sp>
              <p:nvSpPr>
                <p:cNvPr id="30776" name="Rectangle 25">
                  <a:extLst>
                    <a:ext uri="{FF2B5EF4-FFF2-40B4-BE49-F238E27FC236}">
                      <a16:creationId xmlns:a16="http://schemas.microsoft.com/office/drawing/2014/main" id="{25D3E803-088B-476A-96A6-D94A68118DEA}"/>
                    </a:ext>
                  </a:extLst>
                </p:cNvPr>
                <p:cNvSpPr>
                  <a:spLocks noChangeArrowheads="1"/>
                </p:cNvSpPr>
                <p:nvPr/>
              </p:nvSpPr>
              <p:spPr bwMode="auto">
                <a:xfrm>
                  <a:off x="3081" y="374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0" dirty="0">
                      <a:latin typeface="Arial Narrow" panose="020B0606020202030204" pitchFamily="34" charset="0"/>
                      <a:cs typeface="Times New Roman" panose="02020603050405020304" pitchFamily="18" charset="0"/>
                    </a:rPr>
                    <a:t>Sig. others’ view of one’s life</a:t>
                  </a:r>
                  <a:endParaRPr lang="en-US" altLang="en-US" sz="2000" b="0" dirty="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dirty="0">
                    <a:latin typeface="Times New Roman" panose="02020603050405020304" pitchFamily="18" charset="0"/>
                  </a:endParaRPr>
                </a:p>
              </p:txBody>
            </p:sp>
            <p:sp>
              <p:nvSpPr>
                <p:cNvPr id="30777" name="Rectangle 79">
                  <a:extLst>
                    <a:ext uri="{FF2B5EF4-FFF2-40B4-BE49-F238E27FC236}">
                      <a16:creationId xmlns:a16="http://schemas.microsoft.com/office/drawing/2014/main" id="{4C287D52-62FC-4395-9DB9-54862771B617}"/>
                    </a:ext>
                  </a:extLst>
                </p:cNvPr>
                <p:cNvSpPr>
                  <a:spLocks noChangeArrowheads="1"/>
                </p:cNvSpPr>
                <p:nvPr/>
              </p:nvSpPr>
              <p:spPr bwMode="auto">
                <a:xfrm>
                  <a:off x="3038" y="374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49" name="Group 82">
                <a:extLst>
                  <a:ext uri="{FF2B5EF4-FFF2-40B4-BE49-F238E27FC236}">
                    <a16:creationId xmlns:a16="http://schemas.microsoft.com/office/drawing/2014/main" id="{5BE73895-172A-4816-9F82-7323E83E5DF7}"/>
                  </a:ext>
                </a:extLst>
              </p:cNvPr>
              <p:cNvGrpSpPr>
                <a:grpSpLocks/>
              </p:cNvGrpSpPr>
              <p:nvPr/>
            </p:nvGrpSpPr>
            <p:grpSpPr bwMode="auto">
              <a:xfrm>
                <a:off x="4557" y="3740"/>
                <a:ext cx="1519" cy="748"/>
                <a:chOff x="4557" y="3740"/>
                <a:chExt cx="1519" cy="748"/>
              </a:xfrm>
            </p:grpSpPr>
            <p:sp>
              <p:nvSpPr>
                <p:cNvPr id="30774" name="Rectangle 26">
                  <a:extLst>
                    <a:ext uri="{FF2B5EF4-FFF2-40B4-BE49-F238E27FC236}">
                      <a16:creationId xmlns:a16="http://schemas.microsoft.com/office/drawing/2014/main" id="{E83980BB-2CDA-4A7B-9041-5CB87C9EBAEE}"/>
                    </a:ext>
                  </a:extLst>
                </p:cNvPr>
                <p:cNvSpPr>
                  <a:spLocks noChangeArrowheads="1"/>
                </p:cNvSpPr>
                <p:nvPr/>
              </p:nvSpPr>
              <p:spPr bwMode="auto">
                <a:xfrm>
                  <a:off x="4600" y="3740"/>
                  <a:ext cx="143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Finances</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75" name="Rectangle 81">
                  <a:extLst>
                    <a:ext uri="{FF2B5EF4-FFF2-40B4-BE49-F238E27FC236}">
                      <a16:creationId xmlns:a16="http://schemas.microsoft.com/office/drawing/2014/main" id="{FBCF0836-9897-4FFF-B705-0FD83318A183}"/>
                    </a:ext>
                  </a:extLst>
                </p:cNvPr>
                <p:cNvSpPr>
                  <a:spLocks noChangeArrowheads="1"/>
                </p:cNvSpPr>
                <p:nvPr/>
              </p:nvSpPr>
              <p:spPr bwMode="auto">
                <a:xfrm>
                  <a:off x="4557" y="3740"/>
                  <a:ext cx="1519"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0" name="Group 84">
                <a:extLst>
                  <a:ext uri="{FF2B5EF4-FFF2-40B4-BE49-F238E27FC236}">
                    <a16:creationId xmlns:a16="http://schemas.microsoft.com/office/drawing/2014/main" id="{9A7C4A69-3BB7-44D0-9A1C-77CF375445AA}"/>
                  </a:ext>
                </a:extLst>
              </p:cNvPr>
              <p:cNvGrpSpPr>
                <a:grpSpLocks/>
              </p:cNvGrpSpPr>
              <p:nvPr/>
            </p:nvGrpSpPr>
            <p:grpSpPr bwMode="auto">
              <a:xfrm>
                <a:off x="0" y="4488"/>
                <a:ext cx="1519" cy="633"/>
                <a:chOff x="0" y="4488"/>
                <a:chExt cx="1519" cy="633"/>
              </a:xfrm>
            </p:grpSpPr>
            <p:sp>
              <p:nvSpPr>
                <p:cNvPr id="30772" name="Rectangle 27">
                  <a:extLst>
                    <a:ext uri="{FF2B5EF4-FFF2-40B4-BE49-F238E27FC236}">
                      <a16:creationId xmlns:a16="http://schemas.microsoft.com/office/drawing/2014/main" id="{04EA0050-44E3-4D1E-9553-884E123A9E78}"/>
                    </a:ext>
                  </a:extLst>
                </p:cNvPr>
                <p:cNvSpPr>
                  <a:spLocks noChangeArrowheads="1"/>
                </p:cNvSpPr>
                <p:nvPr/>
              </p:nvSpPr>
              <p:spPr bwMode="auto">
                <a:xfrm>
                  <a:off x="43" y="4488"/>
                  <a:ext cx="143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Happiness</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73" name="Rectangle 83">
                  <a:extLst>
                    <a:ext uri="{FF2B5EF4-FFF2-40B4-BE49-F238E27FC236}">
                      <a16:creationId xmlns:a16="http://schemas.microsoft.com/office/drawing/2014/main" id="{C8733F36-E372-4953-B8C9-E4A9187FFB87}"/>
                    </a:ext>
                  </a:extLst>
                </p:cNvPr>
                <p:cNvSpPr>
                  <a:spLocks noChangeArrowheads="1"/>
                </p:cNvSpPr>
                <p:nvPr/>
              </p:nvSpPr>
              <p:spPr bwMode="auto">
                <a:xfrm>
                  <a:off x="0" y="4488"/>
                  <a:ext cx="1519"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1" name="Group 86">
                <a:extLst>
                  <a:ext uri="{FF2B5EF4-FFF2-40B4-BE49-F238E27FC236}">
                    <a16:creationId xmlns:a16="http://schemas.microsoft.com/office/drawing/2014/main" id="{2213C07B-B7D8-4573-9A70-B4E890744DC1}"/>
                  </a:ext>
                </a:extLst>
              </p:cNvPr>
              <p:cNvGrpSpPr>
                <a:grpSpLocks/>
              </p:cNvGrpSpPr>
              <p:nvPr/>
            </p:nvGrpSpPr>
            <p:grpSpPr bwMode="auto">
              <a:xfrm>
                <a:off x="1519" y="4488"/>
                <a:ext cx="1519" cy="633"/>
                <a:chOff x="1519" y="4488"/>
                <a:chExt cx="1519" cy="633"/>
              </a:xfrm>
            </p:grpSpPr>
            <p:sp>
              <p:nvSpPr>
                <p:cNvPr id="30770" name="Rectangle 28">
                  <a:extLst>
                    <a:ext uri="{FF2B5EF4-FFF2-40B4-BE49-F238E27FC236}">
                      <a16:creationId xmlns:a16="http://schemas.microsoft.com/office/drawing/2014/main" id="{5F569BE1-3971-46D9-BDC7-29EF2FE7C648}"/>
                    </a:ext>
                  </a:extLst>
                </p:cNvPr>
                <p:cNvSpPr>
                  <a:spLocks noChangeArrowheads="1"/>
                </p:cNvSpPr>
                <p:nvPr/>
              </p:nvSpPr>
              <p:spPr bwMode="auto">
                <a:xfrm>
                  <a:off x="1562" y="4488"/>
                  <a:ext cx="143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Depression</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71" name="Rectangle 85">
                  <a:extLst>
                    <a:ext uri="{FF2B5EF4-FFF2-40B4-BE49-F238E27FC236}">
                      <a16:creationId xmlns:a16="http://schemas.microsoft.com/office/drawing/2014/main" id="{138E690C-E7FD-4954-AA94-FD8B45B76C04}"/>
                    </a:ext>
                  </a:extLst>
                </p:cNvPr>
                <p:cNvSpPr>
                  <a:spLocks noChangeArrowheads="1"/>
                </p:cNvSpPr>
                <p:nvPr/>
              </p:nvSpPr>
              <p:spPr bwMode="auto">
                <a:xfrm>
                  <a:off x="1519" y="4488"/>
                  <a:ext cx="1519"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2" name="Group 88">
                <a:extLst>
                  <a:ext uri="{FF2B5EF4-FFF2-40B4-BE49-F238E27FC236}">
                    <a16:creationId xmlns:a16="http://schemas.microsoft.com/office/drawing/2014/main" id="{2860C31D-AE6F-4402-AE25-D6599D3AB527}"/>
                  </a:ext>
                </a:extLst>
              </p:cNvPr>
              <p:cNvGrpSpPr>
                <a:grpSpLocks/>
              </p:cNvGrpSpPr>
              <p:nvPr/>
            </p:nvGrpSpPr>
            <p:grpSpPr bwMode="auto">
              <a:xfrm>
                <a:off x="3038" y="4488"/>
                <a:ext cx="1519" cy="633"/>
                <a:chOff x="3038" y="4488"/>
                <a:chExt cx="1519" cy="633"/>
              </a:xfrm>
            </p:grpSpPr>
            <p:sp>
              <p:nvSpPr>
                <p:cNvPr id="30768" name="Rectangle 29">
                  <a:extLst>
                    <a:ext uri="{FF2B5EF4-FFF2-40B4-BE49-F238E27FC236}">
                      <a16:creationId xmlns:a16="http://schemas.microsoft.com/office/drawing/2014/main" id="{91D80C00-18D2-4E00-9C89-C3D5CD8BB797}"/>
                    </a:ext>
                  </a:extLst>
                </p:cNvPr>
                <p:cNvSpPr>
                  <a:spLocks noChangeArrowheads="1"/>
                </p:cNvSpPr>
                <p:nvPr/>
              </p:nvSpPr>
              <p:spPr bwMode="auto">
                <a:xfrm>
                  <a:off x="3081" y="4488"/>
                  <a:ext cx="143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0769" name="Rectangle 87">
                  <a:extLst>
                    <a:ext uri="{FF2B5EF4-FFF2-40B4-BE49-F238E27FC236}">
                      <a16:creationId xmlns:a16="http://schemas.microsoft.com/office/drawing/2014/main" id="{19B08760-29B4-45C5-AB45-E5267B1A7812}"/>
                    </a:ext>
                  </a:extLst>
                </p:cNvPr>
                <p:cNvSpPr>
                  <a:spLocks noChangeArrowheads="1"/>
                </p:cNvSpPr>
                <p:nvPr/>
              </p:nvSpPr>
              <p:spPr bwMode="auto">
                <a:xfrm>
                  <a:off x="3038" y="4488"/>
                  <a:ext cx="1519"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3" name="Group 90">
                <a:extLst>
                  <a:ext uri="{FF2B5EF4-FFF2-40B4-BE49-F238E27FC236}">
                    <a16:creationId xmlns:a16="http://schemas.microsoft.com/office/drawing/2014/main" id="{396D2619-DDBC-4C10-B044-B85D790B4713}"/>
                  </a:ext>
                </a:extLst>
              </p:cNvPr>
              <p:cNvGrpSpPr>
                <a:grpSpLocks/>
              </p:cNvGrpSpPr>
              <p:nvPr/>
            </p:nvGrpSpPr>
            <p:grpSpPr bwMode="auto">
              <a:xfrm>
                <a:off x="4557" y="4488"/>
                <a:ext cx="1519" cy="633"/>
                <a:chOff x="4557" y="4488"/>
                <a:chExt cx="1519" cy="633"/>
              </a:xfrm>
            </p:grpSpPr>
            <p:sp>
              <p:nvSpPr>
                <p:cNvPr id="30766" name="Rectangle 30">
                  <a:extLst>
                    <a:ext uri="{FF2B5EF4-FFF2-40B4-BE49-F238E27FC236}">
                      <a16:creationId xmlns:a16="http://schemas.microsoft.com/office/drawing/2014/main" id="{F40CE5FC-D0DB-48E7-A3E1-452ACD631766}"/>
                    </a:ext>
                  </a:extLst>
                </p:cNvPr>
                <p:cNvSpPr>
                  <a:spLocks noChangeArrowheads="1"/>
                </p:cNvSpPr>
                <p:nvPr/>
              </p:nvSpPr>
              <p:spPr bwMode="auto">
                <a:xfrm>
                  <a:off x="4600" y="4488"/>
                  <a:ext cx="1433"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Self</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0767" name="Rectangle 89">
                  <a:extLst>
                    <a:ext uri="{FF2B5EF4-FFF2-40B4-BE49-F238E27FC236}">
                      <a16:creationId xmlns:a16="http://schemas.microsoft.com/office/drawing/2014/main" id="{961ABD4D-3767-4210-821A-91A2415E96CD}"/>
                    </a:ext>
                  </a:extLst>
                </p:cNvPr>
                <p:cNvSpPr>
                  <a:spLocks noChangeArrowheads="1"/>
                </p:cNvSpPr>
                <p:nvPr/>
              </p:nvSpPr>
              <p:spPr bwMode="auto">
                <a:xfrm>
                  <a:off x="4557" y="4488"/>
                  <a:ext cx="1519"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4" name="Group 92">
                <a:extLst>
                  <a:ext uri="{FF2B5EF4-FFF2-40B4-BE49-F238E27FC236}">
                    <a16:creationId xmlns:a16="http://schemas.microsoft.com/office/drawing/2014/main" id="{3AD5B3CE-962C-477F-BEC6-6DC5D2FA1E85}"/>
                  </a:ext>
                </a:extLst>
              </p:cNvPr>
              <p:cNvGrpSpPr>
                <a:grpSpLocks/>
              </p:cNvGrpSpPr>
              <p:nvPr/>
            </p:nvGrpSpPr>
            <p:grpSpPr bwMode="auto">
              <a:xfrm>
                <a:off x="0" y="5121"/>
                <a:ext cx="1519" cy="518"/>
                <a:chOff x="0" y="5121"/>
                <a:chExt cx="1519" cy="518"/>
              </a:xfrm>
            </p:grpSpPr>
            <p:sp>
              <p:nvSpPr>
                <p:cNvPr id="30764" name="Rectangle 31">
                  <a:extLst>
                    <a:ext uri="{FF2B5EF4-FFF2-40B4-BE49-F238E27FC236}">
                      <a16:creationId xmlns:a16="http://schemas.microsoft.com/office/drawing/2014/main" id="{21FE1D2F-C68B-48CA-8CAB-F03184AFA028}"/>
                    </a:ext>
                  </a:extLst>
                </p:cNvPr>
                <p:cNvSpPr>
                  <a:spLocks noChangeArrowheads="1"/>
                </p:cNvSpPr>
                <p:nvPr/>
              </p:nvSpPr>
              <p:spPr bwMode="auto">
                <a:xfrm>
                  <a:off x="43" y="5121"/>
                  <a:ext cx="14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Ecstacy</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65" name="Rectangle 91">
                  <a:extLst>
                    <a:ext uri="{FF2B5EF4-FFF2-40B4-BE49-F238E27FC236}">
                      <a16:creationId xmlns:a16="http://schemas.microsoft.com/office/drawing/2014/main" id="{4A891E93-D196-4F15-85D6-5D7BE18C90AC}"/>
                    </a:ext>
                  </a:extLst>
                </p:cNvPr>
                <p:cNvSpPr>
                  <a:spLocks noChangeArrowheads="1"/>
                </p:cNvSpPr>
                <p:nvPr/>
              </p:nvSpPr>
              <p:spPr bwMode="auto">
                <a:xfrm>
                  <a:off x="0" y="5121"/>
                  <a:ext cx="15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5" name="Group 94">
                <a:extLst>
                  <a:ext uri="{FF2B5EF4-FFF2-40B4-BE49-F238E27FC236}">
                    <a16:creationId xmlns:a16="http://schemas.microsoft.com/office/drawing/2014/main" id="{48B5848A-42AA-4469-B7C5-392475AD6AEF}"/>
                  </a:ext>
                </a:extLst>
              </p:cNvPr>
              <p:cNvGrpSpPr>
                <a:grpSpLocks/>
              </p:cNvGrpSpPr>
              <p:nvPr/>
            </p:nvGrpSpPr>
            <p:grpSpPr bwMode="auto">
              <a:xfrm>
                <a:off x="1519" y="5121"/>
                <a:ext cx="1519" cy="518"/>
                <a:chOff x="1519" y="5121"/>
                <a:chExt cx="1519" cy="518"/>
              </a:xfrm>
            </p:grpSpPr>
            <p:sp>
              <p:nvSpPr>
                <p:cNvPr id="30762" name="Rectangle 32">
                  <a:extLst>
                    <a:ext uri="{FF2B5EF4-FFF2-40B4-BE49-F238E27FC236}">
                      <a16:creationId xmlns:a16="http://schemas.microsoft.com/office/drawing/2014/main" id="{7BF1713D-1ADD-4723-A0BD-9AD77E1B44F7}"/>
                    </a:ext>
                  </a:extLst>
                </p:cNvPr>
                <p:cNvSpPr>
                  <a:spLocks noChangeArrowheads="1"/>
                </p:cNvSpPr>
                <p:nvPr/>
              </p:nvSpPr>
              <p:spPr bwMode="auto">
                <a:xfrm>
                  <a:off x="1562" y="5121"/>
                  <a:ext cx="14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Envy</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63" name="Rectangle 93">
                  <a:extLst>
                    <a:ext uri="{FF2B5EF4-FFF2-40B4-BE49-F238E27FC236}">
                      <a16:creationId xmlns:a16="http://schemas.microsoft.com/office/drawing/2014/main" id="{E1200F78-DC72-49FE-BFFB-779A1D10EB95}"/>
                    </a:ext>
                  </a:extLst>
                </p:cNvPr>
                <p:cNvSpPr>
                  <a:spLocks noChangeArrowheads="1"/>
                </p:cNvSpPr>
                <p:nvPr/>
              </p:nvSpPr>
              <p:spPr bwMode="auto">
                <a:xfrm>
                  <a:off x="1519" y="5121"/>
                  <a:ext cx="15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6" name="Group 96">
                <a:extLst>
                  <a:ext uri="{FF2B5EF4-FFF2-40B4-BE49-F238E27FC236}">
                    <a16:creationId xmlns:a16="http://schemas.microsoft.com/office/drawing/2014/main" id="{48F9B012-620C-4CC1-AB39-1AA21158AB0E}"/>
                  </a:ext>
                </a:extLst>
              </p:cNvPr>
              <p:cNvGrpSpPr>
                <a:grpSpLocks/>
              </p:cNvGrpSpPr>
              <p:nvPr/>
            </p:nvGrpSpPr>
            <p:grpSpPr bwMode="auto">
              <a:xfrm>
                <a:off x="3038" y="5121"/>
                <a:ext cx="1519" cy="518"/>
                <a:chOff x="3038" y="5121"/>
                <a:chExt cx="1519" cy="518"/>
              </a:xfrm>
            </p:grpSpPr>
            <p:sp>
              <p:nvSpPr>
                <p:cNvPr id="30760" name="Rectangle 33">
                  <a:extLst>
                    <a:ext uri="{FF2B5EF4-FFF2-40B4-BE49-F238E27FC236}">
                      <a16:creationId xmlns:a16="http://schemas.microsoft.com/office/drawing/2014/main" id="{3EA91DDF-3E13-4ED9-98A8-83958177BAD2}"/>
                    </a:ext>
                  </a:extLst>
                </p:cNvPr>
                <p:cNvSpPr>
                  <a:spLocks noChangeArrowheads="1"/>
                </p:cNvSpPr>
                <p:nvPr/>
              </p:nvSpPr>
              <p:spPr bwMode="auto">
                <a:xfrm>
                  <a:off x="3081" y="5121"/>
                  <a:ext cx="14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0761" name="Rectangle 95">
                  <a:extLst>
                    <a:ext uri="{FF2B5EF4-FFF2-40B4-BE49-F238E27FC236}">
                      <a16:creationId xmlns:a16="http://schemas.microsoft.com/office/drawing/2014/main" id="{E863A1F6-8642-42CC-AC46-B199C22BB5D0}"/>
                    </a:ext>
                  </a:extLst>
                </p:cNvPr>
                <p:cNvSpPr>
                  <a:spLocks noChangeArrowheads="1"/>
                </p:cNvSpPr>
                <p:nvPr/>
              </p:nvSpPr>
              <p:spPr bwMode="auto">
                <a:xfrm>
                  <a:off x="3038" y="5121"/>
                  <a:ext cx="15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0757" name="Group 98">
                <a:extLst>
                  <a:ext uri="{FF2B5EF4-FFF2-40B4-BE49-F238E27FC236}">
                    <a16:creationId xmlns:a16="http://schemas.microsoft.com/office/drawing/2014/main" id="{7D83F48B-7973-411A-831C-F12BD62A44D5}"/>
                  </a:ext>
                </a:extLst>
              </p:cNvPr>
              <p:cNvGrpSpPr>
                <a:grpSpLocks/>
              </p:cNvGrpSpPr>
              <p:nvPr/>
            </p:nvGrpSpPr>
            <p:grpSpPr bwMode="auto">
              <a:xfrm>
                <a:off x="4557" y="5121"/>
                <a:ext cx="1519" cy="518"/>
                <a:chOff x="4557" y="5121"/>
                <a:chExt cx="1519" cy="518"/>
              </a:xfrm>
            </p:grpSpPr>
            <p:sp>
              <p:nvSpPr>
                <p:cNvPr id="30758" name="Rectangle 34">
                  <a:extLst>
                    <a:ext uri="{FF2B5EF4-FFF2-40B4-BE49-F238E27FC236}">
                      <a16:creationId xmlns:a16="http://schemas.microsoft.com/office/drawing/2014/main" id="{8DB6DB6B-D29E-4CF2-91F1-7226D1D407F8}"/>
                    </a:ext>
                  </a:extLst>
                </p:cNvPr>
                <p:cNvSpPr>
                  <a:spLocks noChangeArrowheads="1"/>
                </p:cNvSpPr>
                <p:nvPr/>
              </p:nvSpPr>
              <p:spPr bwMode="auto">
                <a:xfrm>
                  <a:off x="4600" y="5121"/>
                  <a:ext cx="14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One’s group</a:t>
                  </a:r>
                  <a:endParaRPr lang="en-US" altLang="en-US" sz="24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0759" name="Rectangle 97">
                  <a:extLst>
                    <a:ext uri="{FF2B5EF4-FFF2-40B4-BE49-F238E27FC236}">
                      <a16:creationId xmlns:a16="http://schemas.microsoft.com/office/drawing/2014/main" id="{AF0F94A6-540C-4C76-A059-8E11B5E9F56B}"/>
                    </a:ext>
                  </a:extLst>
                </p:cNvPr>
                <p:cNvSpPr>
                  <a:spLocks noChangeArrowheads="1"/>
                </p:cNvSpPr>
                <p:nvPr/>
              </p:nvSpPr>
              <p:spPr bwMode="auto">
                <a:xfrm>
                  <a:off x="4557" y="5121"/>
                  <a:ext cx="15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sp>
          <p:nvSpPr>
            <p:cNvPr id="30725" name="Rectangle 100">
              <a:extLst>
                <a:ext uri="{FF2B5EF4-FFF2-40B4-BE49-F238E27FC236}">
                  <a16:creationId xmlns:a16="http://schemas.microsoft.com/office/drawing/2014/main" id="{F830597C-8A01-414C-A734-12B111224275}"/>
                </a:ext>
              </a:extLst>
            </p:cNvPr>
            <p:cNvSpPr>
              <a:spLocks noChangeArrowheads="1"/>
            </p:cNvSpPr>
            <p:nvPr/>
          </p:nvSpPr>
          <p:spPr bwMode="auto">
            <a:xfrm>
              <a:off x="-3" y="-3"/>
              <a:ext cx="6082" cy="564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2" name="Slide Number Placeholder 1">
            <a:extLst>
              <a:ext uri="{FF2B5EF4-FFF2-40B4-BE49-F238E27FC236}">
                <a16:creationId xmlns:a16="http://schemas.microsoft.com/office/drawing/2014/main" id="{FC651FB8-DCE2-474F-8C8F-FF6155887927}"/>
              </a:ext>
            </a:extLst>
          </p:cNvPr>
          <p:cNvSpPr>
            <a:spLocks noGrp="1"/>
          </p:cNvSpPr>
          <p:nvPr>
            <p:ph type="sldNum" sz="quarter" idx="12"/>
          </p:nvPr>
        </p:nvSpPr>
        <p:spPr/>
        <p:txBody>
          <a:bodyPr/>
          <a:lstStyle/>
          <a:p>
            <a:fld id="{6BC46530-F139-4591-8958-E07F6D1ED540}"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FC654-9DC7-45E5-89E4-A538169E97DF}"/>
              </a:ext>
            </a:extLst>
          </p:cNvPr>
          <p:cNvSpPr txBox="1"/>
          <p:nvPr/>
        </p:nvSpPr>
        <p:spPr>
          <a:xfrm>
            <a:off x="1323109" y="457200"/>
            <a:ext cx="7086600" cy="615553"/>
          </a:xfrm>
          <a:prstGeom prst="rect">
            <a:avLst/>
          </a:prstGeom>
          <a:noFill/>
        </p:spPr>
        <p:txBody>
          <a:bodyPr wrap="square">
            <a:spAutoFit/>
          </a:bodyPr>
          <a:lstStyle/>
          <a:p>
            <a:pPr algn="ctr">
              <a:defRPr/>
            </a:pPr>
            <a:r>
              <a:rPr lang="en-US" sz="3400" dirty="0">
                <a:solidFill>
                  <a:srgbClr val="0070C0"/>
                </a:solidFill>
                <a:latin typeface="Arial Narrow" panose="020B0606020202030204" pitchFamily="34" charset="0"/>
              </a:rPr>
              <a:t>MODIFIED LECTURES AND SYLLABUS</a:t>
            </a:r>
            <a:endParaRPr lang="en-US" dirty="0">
              <a:latin typeface="Arial Narrow" panose="020B0606020202030204" pitchFamily="34" charset="0"/>
            </a:endParaRPr>
          </a:p>
        </p:txBody>
      </p:sp>
      <p:sp>
        <p:nvSpPr>
          <p:cNvPr id="5" name="TextBox 4">
            <a:extLst>
              <a:ext uri="{FF2B5EF4-FFF2-40B4-BE49-F238E27FC236}">
                <a16:creationId xmlns:a16="http://schemas.microsoft.com/office/drawing/2014/main" id="{1A0FE9F8-3496-4641-A148-E62730226548}"/>
              </a:ext>
            </a:extLst>
          </p:cNvPr>
          <p:cNvSpPr txBox="1"/>
          <p:nvPr/>
        </p:nvSpPr>
        <p:spPr>
          <a:xfrm>
            <a:off x="1339273" y="1596939"/>
            <a:ext cx="7262885" cy="4893647"/>
          </a:xfrm>
          <a:prstGeom prst="rect">
            <a:avLst/>
          </a:prstGeom>
          <a:noFill/>
        </p:spPr>
        <p:txBody>
          <a:bodyPr wrap="square">
            <a:spAutoFit/>
          </a:bodyPr>
          <a:lstStyle/>
          <a:p>
            <a:pPr marL="457200" indent="-457200">
              <a:buAutoNum type="arabicPeriod"/>
              <a:defRPr/>
            </a:pPr>
            <a:r>
              <a:rPr lang="en-US" dirty="0">
                <a:latin typeface="Arial Narrow" panose="020B0606020202030204" pitchFamily="34" charset="0"/>
              </a:rPr>
              <a:t>Shortening lectures</a:t>
            </a:r>
            <a:r>
              <a:rPr lang="en-US" b="0" dirty="0">
                <a:latin typeface="Arial Narrow" panose="020B0606020202030204" pitchFamily="34" charset="0"/>
              </a:rPr>
              <a:t>:  Remaining lectures no more than 30 slides (give or take).</a:t>
            </a:r>
          </a:p>
          <a:p>
            <a:pPr marL="457200" indent="-457200">
              <a:buAutoNum type="arabicPeriod"/>
              <a:defRPr/>
            </a:pPr>
            <a:endParaRPr lang="en-US" b="0" dirty="0">
              <a:latin typeface="Arial Narrow" panose="020B0606020202030204" pitchFamily="34" charset="0"/>
            </a:endParaRPr>
          </a:p>
          <a:p>
            <a:pPr marL="457200" indent="-457200">
              <a:buFontTx/>
              <a:buAutoNum type="arabicPeriod"/>
              <a:defRPr/>
            </a:pPr>
            <a:r>
              <a:rPr lang="en-US" dirty="0">
                <a:latin typeface="Arial Narrow" panose="020B0606020202030204" pitchFamily="34" charset="0"/>
              </a:rPr>
              <a:t>April 13 is Quiz 2, </a:t>
            </a:r>
            <a:r>
              <a:rPr lang="en-US" b="0" dirty="0">
                <a:latin typeface="Arial Narrow" panose="020B0606020202030204" pitchFamily="34" charset="0"/>
              </a:rPr>
              <a:t>therefore a much shorter lecture (about 20 slides).</a:t>
            </a:r>
            <a:r>
              <a:rPr lang="en-US" dirty="0">
                <a:latin typeface="Arial Narrow" panose="020B0606020202030204" pitchFamily="34" charset="0"/>
              </a:rPr>
              <a:t> </a:t>
            </a:r>
          </a:p>
          <a:p>
            <a:pPr marL="457200" indent="-457200">
              <a:buFontTx/>
              <a:buAutoNum type="arabicPeriod"/>
              <a:defRPr/>
            </a:pPr>
            <a:endParaRPr lang="en-US" b="0" dirty="0">
              <a:latin typeface="Arial Narrow" panose="020B0606020202030204" pitchFamily="34" charset="0"/>
            </a:endParaRPr>
          </a:p>
          <a:p>
            <a:pPr marL="457200" indent="-457200">
              <a:buAutoNum type="arabicPeriod"/>
              <a:defRPr/>
            </a:pPr>
            <a:r>
              <a:rPr lang="en-US" dirty="0">
                <a:latin typeface="Arial Narrow" panose="020B0606020202030204" pitchFamily="34" charset="0"/>
              </a:rPr>
              <a:t>Plan:  </a:t>
            </a:r>
            <a:r>
              <a:rPr lang="en-US" b="0" dirty="0">
                <a:latin typeface="Arial Narrow" panose="020B0606020202030204" pitchFamily="34" charset="0"/>
              </a:rPr>
              <a:t>Lectures will “carry over” to next class.  For example, we will start Positive Emotions today and wrap it up next Tuesday, when we will start on Anger and Hostility, which itself will carry over to the next lecture, and so forth.</a:t>
            </a:r>
          </a:p>
          <a:p>
            <a:pPr marL="457200" indent="-457200">
              <a:buAutoNum type="arabicPeriod"/>
              <a:defRPr/>
            </a:pPr>
            <a:endParaRPr lang="en-US" b="0" dirty="0">
              <a:latin typeface="Arial Narrow" panose="020B0606020202030204" pitchFamily="34" charset="0"/>
            </a:endParaRPr>
          </a:p>
          <a:p>
            <a:pPr marL="457200" indent="-457200">
              <a:buAutoNum type="arabicPeriod"/>
              <a:defRPr/>
            </a:pPr>
            <a:r>
              <a:rPr lang="en-US" dirty="0">
                <a:latin typeface="Arial Narrow" panose="020B0606020202030204" pitchFamily="34" charset="0"/>
              </a:rPr>
              <a:t>Cancel “Emotions and the Future of Humans</a:t>
            </a:r>
            <a:r>
              <a:rPr lang="en-US" b="0" dirty="0">
                <a:latin typeface="Arial Narrow" panose="020B0606020202030204" pitchFamily="34" charset="0"/>
              </a:rPr>
              <a:t>” as a topic, use April 27 to wrap up preceding classes. </a:t>
            </a:r>
          </a:p>
        </p:txBody>
      </p:sp>
      <p:sp>
        <p:nvSpPr>
          <p:cNvPr id="3" name="Slide Number Placeholder 2">
            <a:extLst>
              <a:ext uri="{FF2B5EF4-FFF2-40B4-BE49-F238E27FC236}">
                <a16:creationId xmlns:a16="http://schemas.microsoft.com/office/drawing/2014/main" id="{16B319BA-8FD7-411B-8BFF-EEA9C434B4C8}"/>
              </a:ext>
            </a:extLst>
          </p:cNvPr>
          <p:cNvSpPr>
            <a:spLocks noGrp="1"/>
          </p:cNvSpPr>
          <p:nvPr>
            <p:ph type="sldNum" sz="quarter" idx="12"/>
          </p:nvPr>
        </p:nvSpPr>
        <p:spPr/>
        <p:txBody>
          <a:bodyPr/>
          <a:lstStyle/>
          <a:p>
            <a:fld id="{C39E33F6-914C-4897-9D99-30AEC7358EE4}" type="slidenum">
              <a:rPr lang="en-US" altLang="en-US" smtClean="0"/>
              <a:pPr/>
              <a:t>3</a:t>
            </a:fld>
            <a:endParaRPr lang="en-US" altLang="en-US"/>
          </a:p>
        </p:txBody>
      </p:sp>
    </p:spTree>
    <p:extLst>
      <p:ext uri="{BB962C8B-B14F-4D97-AF65-F5344CB8AC3E}">
        <p14:creationId xmlns:p14="http://schemas.microsoft.com/office/powerpoint/2010/main" val="295839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1D91-7464-3B5B-BD59-6EB677D4E4A6}"/>
              </a:ext>
            </a:extLst>
          </p:cNvPr>
          <p:cNvSpPr>
            <a:spLocks noGrp="1"/>
          </p:cNvSpPr>
          <p:nvPr>
            <p:ph type="title"/>
          </p:nvPr>
        </p:nvSpPr>
        <p:spPr>
          <a:xfrm>
            <a:off x="1143000" y="39858"/>
            <a:ext cx="7772400" cy="1143000"/>
          </a:xfrm>
        </p:spPr>
        <p:txBody>
          <a:bodyPr/>
          <a:lstStyle/>
          <a:p>
            <a:pPr algn="ctr"/>
            <a:r>
              <a:rPr lang="en-US" sz="3600" dirty="0">
                <a:latin typeface="Arial Narrow" panose="020B0606020202030204" pitchFamily="34" charset="0"/>
              </a:rPr>
              <a:t>Subjective Well Being Measure</a:t>
            </a:r>
          </a:p>
        </p:txBody>
      </p:sp>
      <p:sp>
        <p:nvSpPr>
          <p:cNvPr id="3" name="Slide Number Placeholder 2">
            <a:extLst>
              <a:ext uri="{FF2B5EF4-FFF2-40B4-BE49-F238E27FC236}">
                <a16:creationId xmlns:a16="http://schemas.microsoft.com/office/drawing/2014/main" id="{89083564-C7A4-04E8-97B8-18F5C3E03277}"/>
              </a:ext>
            </a:extLst>
          </p:cNvPr>
          <p:cNvSpPr>
            <a:spLocks noGrp="1"/>
          </p:cNvSpPr>
          <p:nvPr>
            <p:ph type="sldNum" sz="quarter" idx="12"/>
          </p:nvPr>
        </p:nvSpPr>
        <p:spPr/>
        <p:txBody>
          <a:bodyPr/>
          <a:lstStyle/>
          <a:p>
            <a:fld id="{6BC46530-F139-4591-8958-E07F6D1ED540}" type="slidenum">
              <a:rPr lang="en-US" altLang="en-US" smtClean="0"/>
              <a:pPr/>
              <a:t>30</a:t>
            </a:fld>
            <a:endParaRPr lang="en-US" altLang="en-US"/>
          </a:p>
        </p:txBody>
      </p:sp>
      <p:pic>
        <p:nvPicPr>
          <p:cNvPr id="6" name="Picture 5">
            <a:extLst>
              <a:ext uri="{FF2B5EF4-FFF2-40B4-BE49-F238E27FC236}">
                <a16:creationId xmlns:a16="http://schemas.microsoft.com/office/drawing/2014/main" id="{BCE7A364-9C21-E0C4-8731-77348DB436AD}"/>
              </a:ext>
            </a:extLst>
          </p:cNvPr>
          <p:cNvPicPr>
            <a:picLocks noChangeAspect="1"/>
          </p:cNvPicPr>
          <p:nvPr/>
        </p:nvPicPr>
        <p:blipFill>
          <a:blip r:embed="rId2"/>
          <a:stretch>
            <a:fillRect/>
          </a:stretch>
        </p:blipFill>
        <p:spPr>
          <a:xfrm>
            <a:off x="1295400" y="990600"/>
            <a:ext cx="7467600" cy="5715000"/>
          </a:xfrm>
          <a:prstGeom prst="rect">
            <a:avLst/>
          </a:prstGeom>
        </p:spPr>
      </p:pic>
    </p:spTree>
    <p:extLst>
      <p:ext uri="{BB962C8B-B14F-4D97-AF65-F5344CB8AC3E}">
        <p14:creationId xmlns:p14="http://schemas.microsoft.com/office/powerpoint/2010/main" val="35807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49FA75-0747-4646-82F4-7C98E92F5E7C}"/>
              </a:ext>
            </a:extLst>
          </p:cNvPr>
          <p:cNvSpPr>
            <a:spLocks noGrp="1" noChangeArrowheads="1"/>
          </p:cNvSpPr>
          <p:nvPr>
            <p:ph type="title"/>
          </p:nvPr>
        </p:nvSpPr>
        <p:spPr>
          <a:xfrm>
            <a:off x="1173163" y="-152400"/>
            <a:ext cx="7772400" cy="1143000"/>
          </a:xfrm>
        </p:spPr>
        <p:txBody>
          <a:bodyPr/>
          <a:lstStyle/>
          <a:p>
            <a:pPr eaLnBrk="1" hangingPunct="1"/>
            <a:r>
              <a:rPr lang="en-US" altLang="en-US" sz="4000">
                <a:latin typeface="Arial Narrow" panose="020B0606020202030204" pitchFamily="34" charset="0"/>
              </a:rPr>
              <a:t>What Does, and Doesn’t, Predict SWB?</a:t>
            </a:r>
          </a:p>
        </p:txBody>
      </p:sp>
      <p:grpSp>
        <p:nvGrpSpPr>
          <p:cNvPr id="140349" name="Group 61">
            <a:extLst>
              <a:ext uri="{FF2B5EF4-FFF2-40B4-BE49-F238E27FC236}">
                <a16:creationId xmlns:a16="http://schemas.microsoft.com/office/drawing/2014/main" id="{4015C97B-A1C6-4990-9566-B0BDBFDE645D}"/>
              </a:ext>
            </a:extLst>
          </p:cNvPr>
          <p:cNvGrpSpPr>
            <a:grpSpLocks/>
          </p:cNvGrpSpPr>
          <p:nvPr/>
        </p:nvGrpSpPr>
        <p:grpSpPr bwMode="auto">
          <a:xfrm>
            <a:off x="914400" y="875044"/>
            <a:ext cx="7858125" cy="5867400"/>
            <a:chOff x="-3" y="-3"/>
            <a:chExt cx="5910" cy="5013"/>
          </a:xfrm>
        </p:grpSpPr>
        <p:grpSp>
          <p:nvGrpSpPr>
            <p:cNvPr id="31748" name="Group 59">
              <a:extLst>
                <a:ext uri="{FF2B5EF4-FFF2-40B4-BE49-F238E27FC236}">
                  <a16:creationId xmlns:a16="http://schemas.microsoft.com/office/drawing/2014/main" id="{C0334A58-CD67-4211-A50A-1CD70A640665}"/>
                </a:ext>
              </a:extLst>
            </p:cNvPr>
            <p:cNvGrpSpPr>
              <a:grpSpLocks/>
            </p:cNvGrpSpPr>
            <p:nvPr/>
          </p:nvGrpSpPr>
          <p:grpSpPr bwMode="auto">
            <a:xfrm>
              <a:off x="0" y="0"/>
              <a:ext cx="5904" cy="5007"/>
              <a:chOff x="0" y="0"/>
              <a:chExt cx="5904" cy="5007"/>
            </a:xfrm>
          </p:grpSpPr>
          <p:grpSp>
            <p:nvGrpSpPr>
              <p:cNvPr id="31750" name="Group 24">
                <a:extLst>
                  <a:ext uri="{FF2B5EF4-FFF2-40B4-BE49-F238E27FC236}">
                    <a16:creationId xmlns:a16="http://schemas.microsoft.com/office/drawing/2014/main" id="{F10B444E-472C-4F89-BD30-8AFA5FFF1A79}"/>
                  </a:ext>
                </a:extLst>
              </p:cNvPr>
              <p:cNvGrpSpPr>
                <a:grpSpLocks/>
              </p:cNvGrpSpPr>
              <p:nvPr/>
            </p:nvGrpSpPr>
            <p:grpSpPr bwMode="auto">
              <a:xfrm>
                <a:off x="0" y="0"/>
                <a:ext cx="2952" cy="633"/>
                <a:chOff x="0" y="0"/>
                <a:chExt cx="2952" cy="633"/>
              </a:xfrm>
            </p:grpSpPr>
            <p:sp>
              <p:nvSpPr>
                <p:cNvPr id="31802" name="Rectangle 5">
                  <a:extLst>
                    <a:ext uri="{FF2B5EF4-FFF2-40B4-BE49-F238E27FC236}">
                      <a16:creationId xmlns:a16="http://schemas.microsoft.com/office/drawing/2014/main" id="{EAFAE2FB-0C2A-481A-9F81-378CA0474F11}"/>
                    </a:ext>
                  </a:extLst>
                </p:cNvPr>
                <p:cNvSpPr>
                  <a:spLocks noChangeArrowheads="1"/>
                </p:cNvSpPr>
                <p:nvPr/>
              </p:nvSpPr>
              <p:spPr bwMode="auto">
                <a:xfrm>
                  <a:off x="43" y="0"/>
                  <a:ext cx="286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latin typeface="Arial Narrow" panose="020B0606020202030204" pitchFamily="34" charset="0"/>
                      <a:cs typeface="Times New Roman" panose="02020603050405020304" pitchFamily="18" charset="0"/>
                    </a:rPr>
                    <a:t>Does Not</a:t>
                  </a:r>
                  <a:r>
                    <a:rPr lang="en-US" altLang="en-US" sz="2400" b="0">
                      <a:latin typeface="Arial Narrow" panose="020B0606020202030204" pitchFamily="34" charset="0"/>
                      <a:cs typeface="Times New Roman" panose="02020603050405020304" pitchFamily="18" charset="0"/>
                    </a:rPr>
                    <a:t> Predict SWB</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31803" name="Rectangle 23">
                  <a:extLst>
                    <a:ext uri="{FF2B5EF4-FFF2-40B4-BE49-F238E27FC236}">
                      <a16:creationId xmlns:a16="http://schemas.microsoft.com/office/drawing/2014/main" id="{72EBF3CB-3779-40B8-A2D9-2F783CF2BE22}"/>
                    </a:ext>
                  </a:extLst>
                </p:cNvPr>
                <p:cNvSpPr>
                  <a:spLocks noChangeArrowheads="1"/>
                </p:cNvSpPr>
                <p:nvPr/>
              </p:nvSpPr>
              <p:spPr bwMode="auto">
                <a:xfrm>
                  <a:off x="0" y="0"/>
                  <a:ext cx="295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1" name="Group 26">
                <a:extLst>
                  <a:ext uri="{FF2B5EF4-FFF2-40B4-BE49-F238E27FC236}">
                    <a16:creationId xmlns:a16="http://schemas.microsoft.com/office/drawing/2014/main" id="{0F81EAF5-2C45-4FFB-BD37-39F5EEF72A53}"/>
                  </a:ext>
                </a:extLst>
              </p:cNvPr>
              <p:cNvGrpSpPr>
                <a:grpSpLocks/>
              </p:cNvGrpSpPr>
              <p:nvPr/>
            </p:nvGrpSpPr>
            <p:grpSpPr bwMode="auto">
              <a:xfrm>
                <a:off x="2952" y="0"/>
                <a:ext cx="2952" cy="633"/>
                <a:chOff x="2952" y="0"/>
                <a:chExt cx="2952" cy="633"/>
              </a:xfrm>
            </p:grpSpPr>
            <p:sp>
              <p:nvSpPr>
                <p:cNvPr id="31800" name="Rectangle 6">
                  <a:extLst>
                    <a:ext uri="{FF2B5EF4-FFF2-40B4-BE49-F238E27FC236}">
                      <a16:creationId xmlns:a16="http://schemas.microsoft.com/office/drawing/2014/main" id="{CC94D20E-3C41-4E41-8CDE-36ABAA93C810}"/>
                    </a:ext>
                  </a:extLst>
                </p:cNvPr>
                <p:cNvSpPr>
                  <a:spLocks noChangeArrowheads="1"/>
                </p:cNvSpPr>
                <p:nvPr/>
              </p:nvSpPr>
              <p:spPr bwMode="auto">
                <a:xfrm>
                  <a:off x="2995" y="0"/>
                  <a:ext cx="286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latin typeface="Arial Narrow" panose="020B0606020202030204" pitchFamily="34" charset="0"/>
                      <a:cs typeface="Times New Roman" panose="02020603050405020304" pitchFamily="18" charset="0"/>
                    </a:rPr>
                    <a:t>Does</a:t>
                  </a:r>
                  <a:r>
                    <a:rPr lang="en-US" altLang="en-US" sz="2400" b="0">
                      <a:latin typeface="Arial Narrow" panose="020B0606020202030204" pitchFamily="34" charset="0"/>
                      <a:cs typeface="Times New Roman" panose="02020603050405020304" pitchFamily="18" charset="0"/>
                    </a:rPr>
                    <a:t> Predicts SWB</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31801" name="Rectangle 25">
                  <a:extLst>
                    <a:ext uri="{FF2B5EF4-FFF2-40B4-BE49-F238E27FC236}">
                      <a16:creationId xmlns:a16="http://schemas.microsoft.com/office/drawing/2014/main" id="{38EC900A-F953-4F88-9464-E64F83C720AD}"/>
                    </a:ext>
                  </a:extLst>
                </p:cNvPr>
                <p:cNvSpPr>
                  <a:spLocks noChangeArrowheads="1"/>
                </p:cNvSpPr>
                <p:nvPr/>
              </p:nvSpPr>
              <p:spPr bwMode="auto">
                <a:xfrm>
                  <a:off x="2952" y="0"/>
                  <a:ext cx="295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2" name="Group 28">
                <a:extLst>
                  <a:ext uri="{FF2B5EF4-FFF2-40B4-BE49-F238E27FC236}">
                    <a16:creationId xmlns:a16="http://schemas.microsoft.com/office/drawing/2014/main" id="{47549BF6-9EDA-4814-9D9C-15A9E4891FC6}"/>
                  </a:ext>
                </a:extLst>
              </p:cNvPr>
              <p:cNvGrpSpPr>
                <a:grpSpLocks/>
              </p:cNvGrpSpPr>
              <p:nvPr/>
            </p:nvGrpSpPr>
            <p:grpSpPr bwMode="auto">
              <a:xfrm>
                <a:off x="0" y="633"/>
                <a:ext cx="2952" cy="518"/>
                <a:chOff x="0" y="633"/>
                <a:chExt cx="2952" cy="518"/>
              </a:xfrm>
            </p:grpSpPr>
            <p:sp>
              <p:nvSpPr>
                <p:cNvPr id="31798" name="Rectangle 7">
                  <a:extLst>
                    <a:ext uri="{FF2B5EF4-FFF2-40B4-BE49-F238E27FC236}">
                      <a16:creationId xmlns:a16="http://schemas.microsoft.com/office/drawing/2014/main" id="{CCD0668D-4E0C-4588-9499-8A1AB9DFE687}"/>
                    </a:ext>
                  </a:extLst>
                </p:cNvPr>
                <p:cNvSpPr>
                  <a:spLocks noChangeArrowheads="1"/>
                </p:cNvSpPr>
                <p:nvPr/>
              </p:nvSpPr>
              <p:spPr bwMode="auto">
                <a:xfrm>
                  <a:off x="43" y="633"/>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Income</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99" name="Rectangle 27">
                  <a:extLst>
                    <a:ext uri="{FF2B5EF4-FFF2-40B4-BE49-F238E27FC236}">
                      <a16:creationId xmlns:a16="http://schemas.microsoft.com/office/drawing/2014/main" id="{3C4A34F6-E94C-4608-A66D-C3827E875F5D}"/>
                    </a:ext>
                  </a:extLst>
                </p:cNvPr>
                <p:cNvSpPr>
                  <a:spLocks noChangeArrowheads="1"/>
                </p:cNvSpPr>
                <p:nvPr/>
              </p:nvSpPr>
              <p:spPr bwMode="auto">
                <a:xfrm>
                  <a:off x="0" y="633"/>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3" name="Group 30">
                <a:extLst>
                  <a:ext uri="{FF2B5EF4-FFF2-40B4-BE49-F238E27FC236}">
                    <a16:creationId xmlns:a16="http://schemas.microsoft.com/office/drawing/2014/main" id="{48D8C734-2418-4F7A-B3CC-E2604BFEC932}"/>
                  </a:ext>
                </a:extLst>
              </p:cNvPr>
              <p:cNvGrpSpPr>
                <a:grpSpLocks/>
              </p:cNvGrpSpPr>
              <p:nvPr/>
            </p:nvGrpSpPr>
            <p:grpSpPr bwMode="auto">
              <a:xfrm>
                <a:off x="2952" y="633"/>
                <a:ext cx="2952" cy="518"/>
                <a:chOff x="2952" y="633"/>
                <a:chExt cx="2952" cy="518"/>
              </a:xfrm>
            </p:grpSpPr>
            <p:sp>
              <p:nvSpPr>
                <p:cNvPr id="31796" name="Rectangle 8">
                  <a:extLst>
                    <a:ext uri="{FF2B5EF4-FFF2-40B4-BE49-F238E27FC236}">
                      <a16:creationId xmlns:a16="http://schemas.microsoft.com/office/drawing/2014/main" id="{D34255B4-9528-457A-A861-D23C8E8A603C}"/>
                    </a:ext>
                  </a:extLst>
                </p:cNvPr>
                <p:cNvSpPr>
                  <a:spLocks noChangeArrowheads="1"/>
                </p:cNvSpPr>
                <p:nvPr/>
              </p:nvSpPr>
              <p:spPr bwMode="auto">
                <a:xfrm>
                  <a:off x="2995" y="633"/>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Social contacts, soc. integration</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97" name="Rectangle 29">
                  <a:extLst>
                    <a:ext uri="{FF2B5EF4-FFF2-40B4-BE49-F238E27FC236}">
                      <a16:creationId xmlns:a16="http://schemas.microsoft.com/office/drawing/2014/main" id="{0FE59FB1-1A52-41E3-83E1-1D88F7B0465C}"/>
                    </a:ext>
                  </a:extLst>
                </p:cNvPr>
                <p:cNvSpPr>
                  <a:spLocks noChangeArrowheads="1"/>
                </p:cNvSpPr>
                <p:nvPr/>
              </p:nvSpPr>
              <p:spPr bwMode="auto">
                <a:xfrm>
                  <a:off x="2952" y="633"/>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4" name="Group 32">
                <a:extLst>
                  <a:ext uri="{FF2B5EF4-FFF2-40B4-BE49-F238E27FC236}">
                    <a16:creationId xmlns:a16="http://schemas.microsoft.com/office/drawing/2014/main" id="{42A6FAEC-6C3B-453C-9D1E-95EC8AC08A82}"/>
                  </a:ext>
                </a:extLst>
              </p:cNvPr>
              <p:cNvGrpSpPr>
                <a:grpSpLocks/>
              </p:cNvGrpSpPr>
              <p:nvPr/>
            </p:nvGrpSpPr>
            <p:grpSpPr bwMode="auto">
              <a:xfrm>
                <a:off x="0" y="1151"/>
                <a:ext cx="2952" cy="518"/>
                <a:chOff x="0" y="1151"/>
                <a:chExt cx="2952" cy="518"/>
              </a:xfrm>
            </p:grpSpPr>
            <p:sp>
              <p:nvSpPr>
                <p:cNvPr id="31794" name="Rectangle 9">
                  <a:extLst>
                    <a:ext uri="{FF2B5EF4-FFF2-40B4-BE49-F238E27FC236}">
                      <a16:creationId xmlns:a16="http://schemas.microsoft.com/office/drawing/2014/main" id="{617A94A6-2750-4B42-A10B-11D634AF5B8B}"/>
                    </a:ext>
                  </a:extLst>
                </p:cNvPr>
                <p:cNvSpPr>
                  <a:spLocks noChangeArrowheads="1"/>
                </p:cNvSpPr>
                <p:nvPr/>
              </p:nvSpPr>
              <p:spPr bwMode="auto">
                <a:xfrm>
                  <a:off x="43" y="1151"/>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Age</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95" name="Rectangle 31">
                  <a:extLst>
                    <a:ext uri="{FF2B5EF4-FFF2-40B4-BE49-F238E27FC236}">
                      <a16:creationId xmlns:a16="http://schemas.microsoft.com/office/drawing/2014/main" id="{9DFA634F-CD16-4F24-A5B1-BF4AF431C11F}"/>
                    </a:ext>
                  </a:extLst>
                </p:cNvPr>
                <p:cNvSpPr>
                  <a:spLocks noChangeArrowheads="1"/>
                </p:cNvSpPr>
                <p:nvPr/>
              </p:nvSpPr>
              <p:spPr bwMode="auto">
                <a:xfrm>
                  <a:off x="0" y="1151"/>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5" name="Group 34">
                <a:extLst>
                  <a:ext uri="{FF2B5EF4-FFF2-40B4-BE49-F238E27FC236}">
                    <a16:creationId xmlns:a16="http://schemas.microsoft.com/office/drawing/2014/main" id="{95EFEF43-B3DA-4805-9264-C702193E3DC6}"/>
                  </a:ext>
                </a:extLst>
              </p:cNvPr>
              <p:cNvGrpSpPr>
                <a:grpSpLocks/>
              </p:cNvGrpSpPr>
              <p:nvPr/>
            </p:nvGrpSpPr>
            <p:grpSpPr bwMode="auto">
              <a:xfrm>
                <a:off x="2952" y="1151"/>
                <a:ext cx="2952" cy="518"/>
                <a:chOff x="2952" y="1151"/>
                <a:chExt cx="2952" cy="518"/>
              </a:xfrm>
            </p:grpSpPr>
            <p:sp>
              <p:nvSpPr>
                <p:cNvPr id="31792" name="Rectangle 10">
                  <a:extLst>
                    <a:ext uri="{FF2B5EF4-FFF2-40B4-BE49-F238E27FC236}">
                      <a16:creationId xmlns:a16="http://schemas.microsoft.com/office/drawing/2014/main" id="{45EE859B-1C09-4177-B675-5767D7D416E7}"/>
                    </a:ext>
                  </a:extLst>
                </p:cNvPr>
                <p:cNvSpPr>
                  <a:spLocks noChangeArrowheads="1"/>
                </p:cNvSpPr>
                <p:nvPr/>
              </p:nvSpPr>
              <p:spPr bwMode="auto">
                <a:xfrm>
                  <a:off x="2995" y="1151"/>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Goals:  </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93" name="Rectangle 33">
                  <a:extLst>
                    <a:ext uri="{FF2B5EF4-FFF2-40B4-BE49-F238E27FC236}">
                      <a16:creationId xmlns:a16="http://schemas.microsoft.com/office/drawing/2014/main" id="{ED1D7756-A70A-4BCC-912F-8983B938CE4B}"/>
                    </a:ext>
                  </a:extLst>
                </p:cNvPr>
                <p:cNvSpPr>
                  <a:spLocks noChangeArrowheads="1"/>
                </p:cNvSpPr>
                <p:nvPr/>
              </p:nvSpPr>
              <p:spPr bwMode="auto">
                <a:xfrm>
                  <a:off x="2952" y="1151"/>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6" name="Group 36">
                <a:extLst>
                  <a:ext uri="{FF2B5EF4-FFF2-40B4-BE49-F238E27FC236}">
                    <a16:creationId xmlns:a16="http://schemas.microsoft.com/office/drawing/2014/main" id="{17E9DEAA-B2D8-4F62-A5BF-FEFC0A31AFF1}"/>
                  </a:ext>
                </a:extLst>
              </p:cNvPr>
              <p:cNvGrpSpPr>
                <a:grpSpLocks/>
              </p:cNvGrpSpPr>
              <p:nvPr/>
            </p:nvGrpSpPr>
            <p:grpSpPr bwMode="auto">
              <a:xfrm>
                <a:off x="0" y="1669"/>
                <a:ext cx="2952" cy="518"/>
                <a:chOff x="0" y="1669"/>
                <a:chExt cx="2952" cy="518"/>
              </a:xfrm>
            </p:grpSpPr>
            <p:sp>
              <p:nvSpPr>
                <p:cNvPr id="31790" name="Rectangle 11">
                  <a:extLst>
                    <a:ext uri="{FF2B5EF4-FFF2-40B4-BE49-F238E27FC236}">
                      <a16:creationId xmlns:a16="http://schemas.microsoft.com/office/drawing/2014/main" id="{6B021E75-F3AA-443B-BF93-A9B317C2E7D0}"/>
                    </a:ext>
                  </a:extLst>
                </p:cNvPr>
                <p:cNvSpPr>
                  <a:spLocks noChangeArrowheads="1"/>
                </p:cNvSpPr>
                <p:nvPr/>
              </p:nvSpPr>
              <p:spPr bwMode="auto">
                <a:xfrm>
                  <a:off x="43" y="1669"/>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IQ</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91" name="Rectangle 35">
                  <a:extLst>
                    <a:ext uri="{FF2B5EF4-FFF2-40B4-BE49-F238E27FC236}">
                      <a16:creationId xmlns:a16="http://schemas.microsoft.com/office/drawing/2014/main" id="{E5BC65FD-B3B5-47B8-AECD-3A82F930D046}"/>
                    </a:ext>
                  </a:extLst>
                </p:cNvPr>
                <p:cNvSpPr>
                  <a:spLocks noChangeArrowheads="1"/>
                </p:cNvSpPr>
                <p:nvPr/>
              </p:nvSpPr>
              <p:spPr bwMode="auto">
                <a:xfrm>
                  <a:off x="0" y="1669"/>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7" name="Group 38">
                <a:extLst>
                  <a:ext uri="{FF2B5EF4-FFF2-40B4-BE49-F238E27FC236}">
                    <a16:creationId xmlns:a16="http://schemas.microsoft.com/office/drawing/2014/main" id="{763AFE63-168A-41C0-8A06-7FC5E9FE4C5D}"/>
                  </a:ext>
                </a:extLst>
              </p:cNvPr>
              <p:cNvGrpSpPr>
                <a:grpSpLocks/>
              </p:cNvGrpSpPr>
              <p:nvPr/>
            </p:nvGrpSpPr>
            <p:grpSpPr bwMode="auto">
              <a:xfrm>
                <a:off x="2952" y="1669"/>
                <a:ext cx="2952" cy="518"/>
                <a:chOff x="2952" y="1669"/>
                <a:chExt cx="2952" cy="518"/>
              </a:xfrm>
            </p:grpSpPr>
            <p:sp>
              <p:nvSpPr>
                <p:cNvPr id="31788" name="Rectangle 12">
                  <a:extLst>
                    <a:ext uri="{FF2B5EF4-FFF2-40B4-BE49-F238E27FC236}">
                      <a16:creationId xmlns:a16="http://schemas.microsoft.com/office/drawing/2014/main" id="{17CE67F5-8F57-476A-AD79-327E33980B2F}"/>
                    </a:ext>
                  </a:extLst>
                </p:cNvPr>
                <p:cNvSpPr>
                  <a:spLocks noChangeArrowheads="1"/>
                </p:cNvSpPr>
                <p:nvPr/>
              </p:nvSpPr>
              <p:spPr bwMode="auto">
                <a:xfrm>
                  <a:off x="2995" y="1669"/>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      a.  Congruent goals</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89" name="Rectangle 37">
                  <a:extLst>
                    <a:ext uri="{FF2B5EF4-FFF2-40B4-BE49-F238E27FC236}">
                      <a16:creationId xmlns:a16="http://schemas.microsoft.com/office/drawing/2014/main" id="{6871AE0D-FC02-42A2-9A57-B083F4F99837}"/>
                    </a:ext>
                  </a:extLst>
                </p:cNvPr>
                <p:cNvSpPr>
                  <a:spLocks noChangeArrowheads="1"/>
                </p:cNvSpPr>
                <p:nvPr/>
              </p:nvSpPr>
              <p:spPr bwMode="auto">
                <a:xfrm>
                  <a:off x="2952" y="1669"/>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8" name="Group 40">
                <a:extLst>
                  <a:ext uri="{FF2B5EF4-FFF2-40B4-BE49-F238E27FC236}">
                    <a16:creationId xmlns:a16="http://schemas.microsoft.com/office/drawing/2014/main" id="{73DE76E7-A836-4669-BA08-D29937D6F0C7}"/>
                  </a:ext>
                </a:extLst>
              </p:cNvPr>
              <p:cNvGrpSpPr>
                <a:grpSpLocks/>
              </p:cNvGrpSpPr>
              <p:nvPr/>
            </p:nvGrpSpPr>
            <p:grpSpPr bwMode="auto">
              <a:xfrm>
                <a:off x="0" y="2187"/>
                <a:ext cx="2952" cy="518"/>
                <a:chOff x="0" y="2187"/>
                <a:chExt cx="2952" cy="518"/>
              </a:xfrm>
            </p:grpSpPr>
            <p:sp>
              <p:nvSpPr>
                <p:cNvPr id="31786" name="Rectangle 13">
                  <a:extLst>
                    <a:ext uri="{FF2B5EF4-FFF2-40B4-BE49-F238E27FC236}">
                      <a16:creationId xmlns:a16="http://schemas.microsoft.com/office/drawing/2014/main" id="{1CE0D66F-8B2C-4FC6-83AC-268E2850ECA2}"/>
                    </a:ext>
                  </a:extLst>
                </p:cNvPr>
                <p:cNvSpPr>
                  <a:spLocks noChangeArrowheads="1"/>
                </p:cNvSpPr>
                <p:nvPr/>
              </p:nvSpPr>
              <p:spPr bwMode="auto">
                <a:xfrm>
                  <a:off x="43" y="2187"/>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Attractiveness</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87" name="Rectangle 39">
                  <a:extLst>
                    <a:ext uri="{FF2B5EF4-FFF2-40B4-BE49-F238E27FC236}">
                      <a16:creationId xmlns:a16="http://schemas.microsoft.com/office/drawing/2014/main" id="{57CCCE8B-BCA7-490E-8467-3158BE5A5031}"/>
                    </a:ext>
                  </a:extLst>
                </p:cNvPr>
                <p:cNvSpPr>
                  <a:spLocks noChangeArrowheads="1"/>
                </p:cNvSpPr>
                <p:nvPr/>
              </p:nvSpPr>
              <p:spPr bwMode="auto">
                <a:xfrm>
                  <a:off x="0" y="2187"/>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59" name="Group 42">
                <a:extLst>
                  <a:ext uri="{FF2B5EF4-FFF2-40B4-BE49-F238E27FC236}">
                    <a16:creationId xmlns:a16="http://schemas.microsoft.com/office/drawing/2014/main" id="{8006CE06-3BC7-444D-A4D9-1138BA047951}"/>
                  </a:ext>
                </a:extLst>
              </p:cNvPr>
              <p:cNvGrpSpPr>
                <a:grpSpLocks/>
              </p:cNvGrpSpPr>
              <p:nvPr/>
            </p:nvGrpSpPr>
            <p:grpSpPr bwMode="auto">
              <a:xfrm>
                <a:off x="2952" y="2187"/>
                <a:ext cx="2952" cy="518"/>
                <a:chOff x="2952" y="2187"/>
                <a:chExt cx="2952" cy="518"/>
              </a:xfrm>
            </p:grpSpPr>
            <p:sp>
              <p:nvSpPr>
                <p:cNvPr id="31784" name="Rectangle 14">
                  <a:extLst>
                    <a:ext uri="{FF2B5EF4-FFF2-40B4-BE49-F238E27FC236}">
                      <a16:creationId xmlns:a16="http://schemas.microsoft.com/office/drawing/2014/main" id="{08ED933A-26B0-4E4D-91B8-F16485FD0384}"/>
                    </a:ext>
                  </a:extLst>
                </p:cNvPr>
                <p:cNvSpPr>
                  <a:spLocks noChangeArrowheads="1"/>
                </p:cNvSpPr>
                <p:nvPr/>
              </p:nvSpPr>
              <p:spPr bwMode="auto">
                <a:xfrm>
                  <a:off x="2995" y="2187"/>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      b.  Meeting goals</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85" name="Rectangle 41">
                  <a:extLst>
                    <a:ext uri="{FF2B5EF4-FFF2-40B4-BE49-F238E27FC236}">
                      <a16:creationId xmlns:a16="http://schemas.microsoft.com/office/drawing/2014/main" id="{76687109-1765-456C-8B37-3720D3F4E684}"/>
                    </a:ext>
                  </a:extLst>
                </p:cNvPr>
                <p:cNvSpPr>
                  <a:spLocks noChangeArrowheads="1"/>
                </p:cNvSpPr>
                <p:nvPr/>
              </p:nvSpPr>
              <p:spPr bwMode="auto">
                <a:xfrm>
                  <a:off x="2952" y="2187"/>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0" name="Group 44">
                <a:extLst>
                  <a:ext uri="{FF2B5EF4-FFF2-40B4-BE49-F238E27FC236}">
                    <a16:creationId xmlns:a16="http://schemas.microsoft.com/office/drawing/2014/main" id="{77A72C98-3C5C-443E-BF91-39932953395F}"/>
                  </a:ext>
                </a:extLst>
              </p:cNvPr>
              <p:cNvGrpSpPr>
                <a:grpSpLocks/>
              </p:cNvGrpSpPr>
              <p:nvPr/>
            </p:nvGrpSpPr>
            <p:grpSpPr bwMode="auto">
              <a:xfrm>
                <a:off x="0" y="2705"/>
                <a:ext cx="2952" cy="518"/>
                <a:chOff x="0" y="2705"/>
                <a:chExt cx="2952" cy="518"/>
              </a:xfrm>
            </p:grpSpPr>
            <p:sp>
              <p:nvSpPr>
                <p:cNvPr id="31782" name="Rectangle 15">
                  <a:extLst>
                    <a:ext uri="{FF2B5EF4-FFF2-40B4-BE49-F238E27FC236}">
                      <a16:creationId xmlns:a16="http://schemas.microsoft.com/office/drawing/2014/main" id="{86A008FE-3F5D-4A4F-9067-E4AB906A6CCC}"/>
                    </a:ext>
                  </a:extLst>
                </p:cNvPr>
                <p:cNvSpPr>
                  <a:spLocks noChangeArrowheads="1"/>
                </p:cNvSpPr>
                <p:nvPr/>
              </p:nvSpPr>
              <p:spPr bwMode="auto">
                <a:xfrm>
                  <a:off x="43" y="2705"/>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1783" name="Rectangle 43">
                  <a:extLst>
                    <a:ext uri="{FF2B5EF4-FFF2-40B4-BE49-F238E27FC236}">
                      <a16:creationId xmlns:a16="http://schemas.microsoft.com/office/drawing/2014/main" id="{5EAD2B15-43C2-44D7-8744-54DB1009836D}"/>
                    </a:ext>
                  </a:extLst>
                </p:cNvPr>
                <p:cNvSpPr>
                  <a:spLocks noChangeArrowheads="1"/>
                </p:cNvSpPr>
                <p:nvPr/>
              </p:nvSpPr>
              <p:spPr bwMode="auto">
                <a:xfrm>
                  <a:off x="0" y="2705"/>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1" name="Group 46">
                <a:extLst>
                  <a:ext uri="{FF2B5EF4-FFF2-40B4-BE49-F238E27FC236}">
                    <a16:creationId xmlns:a16="http://schemas.microsoft.com/office/drawing/2014/main" id="{BFD72BCF-B4FB-475F-98B0-A2811AE8D5E6}"/>
                  </a:ext>
                </a:extLst>
              </p:cNvPr>
              <p:cNvGrpSpPr>
                <a:grpSpLocks/>
              </p:cNvGrpSpPr>
              <p:nvPr/>
            </p:nvGrpSpPr>
            <p:grpSpPr bwMode="auto">
              <a:xfrm>
                <a:off x="2952" y="2705"/>
                <a:ext cx="2952" cy="518"/>
                <a:chOff x="2952" y="2705"/>
                <a:chExt cx="2952" cy="518"/>
              </a:xfrm>
            </p:grpSpPr>
            <p:sp>
              <p:nvSpPr>
                <p:cNvPr id="31780" name="Rectangle 16">
                  <a:extLst>
                    <a:ext uri="{FF2B5EF4-FFF2-40B4-BE49-F238E27FC236}">
                      <a16:creationId xmlns:a16="http://schemas.microsoft.com/office/drawing/2014/main" id="{89CC33DE-2098-4B2F-9611-B30B69265CDA}"/>
                    </a:ext>
                  </a:extLst>
                </p:cNvPr>
                <p:cNvSpPr>
                  <a:spLocks noChangeArrowheads="1"/>
                </p:cNvSpPr>
                <p:nvPr/>
              </p:nvSpPr>
              <p:spPr bwMode="auto">
                <a:xfrm>
                  <a:off x="2995" y="2705"/>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Not having psychopathology</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81" name="Rectangle 45">
                  <a:extLst>
                    <a:ext uri="{FF2B5EF4-FFF2-40B4-BE49-F238E27FC236}">
                      <a16:creationId xmlns:a16="http://schemas.microsoft.com/office/drawing/2014/main" id="{ACCEEA4B-438F-4902-9DA9-16A97D1920EB}"/>
                    </a:ext>
                  </a:extLst>
                </p:cNvPr>
                <p:cNvSpPr>
                  <a:spLocks noChangeArrowheads="1"/>
                </p:cNvSpPr>
                <p:nvPr/>
              </p:nvSpPr>
              <p:spPr bwMode="auto">
                <a:xfrm>
                  <a:off x="2952" y="2705"/>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2" name="Group 48">
                <a:extLst>
                  <a:ext uri="{FF2B5EF4-FFF2-40B4-BE49-F238E27FC236}">
                    <a16:creationId xmlns:a16="http://schemas.microsoft.com/office/drawing/2014/main" id="{4D348CB1-FBB0-4F24-803C-0A554B24BD74}"/>
                  </a:ext>
                </a:extLst>
              </p:cNvPr>
              <p:cNvGrpSpPr>
                <a:grpSpLocks/>
              </p:cNvGrpSpPr>
              <p:nvPr/>
            </p:nvGrpSpPr>
            <p:grpSpPr bwMode="auto">
              <a:xfrm>
                <a:off x="0" y="3223"/>
                <a:ext cx="2952" cy="518"/>
                <a:chOff x="0" y="3223"/>
                <a:chExt cx="2952" cy="518"/>
              </a:xfrm>
            </p:grpSpPr>
            <p:sp>
              <p:nvSpPr>
                <p:cNvPr id="31778" name="Rectangle 17">
                  <a:extLst>
                    <a:ext uri="{FF2B5EF4-FFF2-40B4-BE49-F238E27FC236}">
                      <a16:creationId xmlns:a16="http://schemas.microsoft.com/office/drawing/2014/main" id="{B78D59A9-BB84-4353-B569-D749A2F6F335}"/>
                    </a:ext>
                  </a:extLst>
                </p:cNvPr>
                <p:cNvSpPr>
                  <a:spLocks noChangeArrowheads="1"/>
                </p:cNvSpPr>
                <p:nvPr/>
              </p:nvSpPr>
              <p:spPr bwMode="auto">
                <a:xfrm>
                  <a:off x="43" y="3223"/>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1779" name="Rectangle 47">
                  <a:extLst>
                    <a:ext uri="{FF2B5EF4-FFF2-40B4-BE49-F238E27FC236}">
                      <a16:creationId xmlns:a16="http://schemas.microsoft.com/office/drawing/2014/main" id="{9B7E8ACD-E1C9-4BD8-96ED-9FEDBF9A0CB8}"/>
                    </a:ext>
                  </a:extLst>
                </p:cNvPr>
                <p:cNvSpPr>
                  <a:spLocks noChangeArrowheads="1"/>
                </p:cNvSpPr>
                <p:nvPr/>
              </p:nvSpPr>
              <p:spPr bwMode="auto">
                <a:xfrm>
                  <a:off x="0" y="3223"/>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3" name="Group 50">
                <a:extLst>
                  <a:ext uri="{FF2B5EF4-FFF2-40B4-BE49-F238E27FC236}">
                    <a16:creationId xmlns:a16="http://schemas.microsoft.com/office/drawing/2014/main" id="{8D1A66E0-AC40-4859-B546-5D4C334DC3AE}"/>
                  </a:ext>
                </a:extLst>
              </p:cNvPr>
              <p:cNvGrpSpPr>
                <a:grpSpLocks/>
              </p:cNvGrpSpPr>
              <p:nvPr/>
            </p:nvGrpSpPr>
            <p:grpSpPr bwMode="auto">
              <a:xfrm>
                <a:off x="2952" y="3223"/>
                <a:ext cx="2952" cy="518"/>
                <a:chOff x="2952" y="3223"/>
                <a:chExt cx="2952" cy="518"/>
              </a:xfrm>
            </p:grpSpPr>
            <p:sp>
              <p:nvSpPr>
                <p:cNvPr id="31776" name="Rectangle 18">
                  <a:extLst>
                    <a:ext uri="{FF2B5EF4-FFF2-40B4-BE49-F238E27FC236}">
                      <a16:creationId xmlns:a16="http://schemas.microsoft.com/office/drawing/2014/main" id="{4C3887F0-B501-4782-B747-031A2BBD8F9F}"/>
                    </a:ext>
                  </a:extLst>
                </p:cNvPr>
                <p:cNvSpPr>
                  <a:spLocks noChangeArrowheads="1"/>
                </p:cNvSpPr>
                <p:nvPr/>
              </p:nvSpPr>
              <p:spPr bwMode="auto">
                <a:xfrm>
                  <a:off x="2995" y="3223"/>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Genes (40%-80%)</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77" name="Rectangle 49">
                  <a:extLst>
                    <a:ext uri="{FF2B5EF4-FFF2-40B4-BE49-F238E27FC236}">
                      <a16:creationId xmlns:a16="http://schemas.microsoft.com/office/drawing/2014/main" id="{F34629A1-E0FD-49BB-8B02-29577DED9DE8}"/>
                    </a:ext>
                  </a:extLst>
                </p:cNvPr>
                <p:cNvSpPr>
                  <a:spLocks noChangeArrowheads="1"/>
                </p:cNvSpPr>
                <p:nvPr/>
              </p:nvSpPr>
              <p:spPr bwMode="auto">
                <a:xfrm>
                  <a:off x="2952" y="3223"/>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4" name="Group 52">
                <a:extLst>
                  <a:ext uri="{FF2B5EF4-FFF2-40B4-BE49-F238E27FC236}">
                    <a16:creationId xmlns:a16="http://schemas.microsoft.com/office/drawing/2014/main" id="{AD59E5F7-D4E1-46A6-B650-E3FDA52C0E11}"/>
                  </a:ext>
                </a:extLst>
              </p:cNvPr>
              <p:cNvGrpSpPr>
                <a:grpSpLocks/>
              </p:cNvGrpSpPr>
              <p:nvPr/>
            </p:nvGrpSpPr>
            <p:grpSpPr bwMode="auto">
              <a:xfrm>
                <a:off x="0" y="3741"/>
                <a:ext cx="2952" cy="748"/>
                <a:chOff x="0" y="3741"/>
                <a:chExt cx="2952" cy="748"/>
              </a:xfrm>
            </p:grpSpPr>
            <p:sp>
              <p:nvSpPr>
                <p:cNvPr id="31774" name="Rectangle 19">
                  <a:extLst>
                    <a:ext uri="{FF2B5EF4-FFF2-40B4-BE49-F238E27FC236}">
                      <a16:creationId xmlns:a16="http://schemas.microsoft.com/office/drawing/2014/main" id="{5A8A34EB-C895-453D-B34F-07EE4C0ADA96}"/>
                    </a:ext>
                  </a:extLst>
                </p:cNvPr>
                <p:cNvSpPr>
                  <a:spLocks noChangeArrowheads="1"/>
                </p:cNvSpPr>
                <p:nvPr/>
              </p:nvSpPr>
              <p:spPr bwMode="auto">
                <a:xfrm>
                  <a:off x="43" y="3741"/>
                  <a:ext cx="286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1775" name="Rectangle 51">
                  <a:extLst>
                    <a:ext uri="{FF2B5EF4-FFF2-40B4-BE49-F238E27FC236}">
                      <a16:creationId xmlns:a16="http://schemas.microsoft.com/office/drawing/2014/main" id="{99DD755D-3E36-4355-975A-9D08341A8D1B}"/>
                    </a:ext>
                  </a:extLst>
                </p:cNvPr>
                <p:cNvSpPr>
                  <a:spLocks noChangeArrowheads="1"/>
                </p:cNvSpPr>
                <p:nvPr/>
              </p:nvSpPr>
              <p:spPr bwMode="auto">
                <a:xfrm>
                  <a:off x="0" y="3741"/>
                  <a:ext cx="2952"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5" name="Group 54">
                <a:extLst>
                  <a:ext uri="{FF2B5EF4-FFF2-40B4-BE49-F238E27FC236}">
                    <a16:creationId xmlns:a16="http://schemas.microsoft.com/office/drawing/2014/main" id="{60CF0B1F-D4BA-4B39-BA16-62D37E9DE3A9}"/>
                  </a:ext>
                </a:extLst>
              </p:cNvPr>
              <p:cNvGrpSpPr>
                <a:grpSpLocks/>
              </p:cNvGrpSpPr>
              <p:nvPr/>
            </p:nvGrpSpPr>
            <p:grpSpPr bwMode="auto">
              <a:xfrm>
                <a:off x="2952" y="3741"/>
                <a:ext cx="2952" cy="748"/>
                <a:chOff x="2952" y="3741"/>
                <a:chExt cx="2952" cy="748"/>
              </a:xfrm>
            </p:grpSpPr>
            <p:sp>
              <p:nvSpPr>
                <p:cNvPr id="31772" name="Rectangle 20">
                  <a:extLst>
                    <a:ext uri="{FF2B5EF4-FFF2-40B4-BE49-F238E27FC236}">
                      <a16:creationId xmlns:a16="http://schemas.microsoft.com/office/drawing/2014/main" id="{F20A1D55-C2C8-49A5-ADF1-E4C943F8F685}"/>
                    </a:ext>
                  </a:extLst>
                </p:cNvPr>
                <p:cNvSpPr>
                  <a:spLocks noChangeArrowheads="1"/>
                </p:cNvSpPr>
                <p:nvPr/>
              </p:nvSpPr>
              <p:spPr bwMode="auto">
                <a:xfrm>
                  <a:off x="2995" y="3741"/>
                  <a:ext cx="286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dirty="0">
                      <a:latin typeface="Arial Narrow" panose="020B0606020202030204" pitchFamily="34" charset="0"/>
                      <a:cs typeface="Times New Roman" panose="02020603050405020304" pitchFamily="18" charset="0"/>
                    </a:rPr>
                    <a:t>Personality: (extroversion + optimism) – Neuroticism</a:t>
                  </a:r>
                  <a:endParaRPr lang="en-US" altLang="en-US" sz="1200" b="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b="0" dirty="0">
                      <a:latin typeface="Arial Narrow" panose="020B0606020202030204" pitchFamily="34" charset="0"/>
                      <a:cs typeface="Times New Roman" panose="02020603050405020304" pitchFamily="18" charset="0"/>
                    </a:rPr>
                    <a:t>               </a:t>
                  </a:r>
                  <a:endParaRPr lang="en-US" altLang="en-US" sz="2400" b="0" dirty="0">
                    <a:latin typeface="Times New Roman" panose="02020603050405020304" pitchFamily="18" charset="0"/>
                  </a:endParaRPr>
                </a:p>
              </p:txBody>
            </p:sp>
            <p:sp>
              <p:nvSpPr>
                <p:cNvPr id="31773" name="Rectangle 53">
                  <a:extLst>
                    <a:ext uri="{FF2B5EF4-FFF2-40B4-BE49-F238E27FC236}">
                      <a16:creationId xmlns:a16="http://schemas.microsoft.com/office/drawing/2014/main" id="{09CB0EA9-C677-4DC9-9B0D-E2F2859091BE}"/>
                    </a:ext>
                  </a:extLst>
                </p:cNvPr>
                <p:cNvSpPr>
                  <a:spLocks noChangeArrowheads="1"/>
                </p:cNvSpPr>
                <p:nvPr/>
              </p:nvSpPr>
              <p:spPr bwMode="auto">
                <a:xfrm>
                  <a:off x="2952" y="3741"/>
                  <a:ext cx="2952"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6" name="Group 56">
                <a:extLst>
                  <a:ext uri="{FF2B5EF4-FFF2-40B4-BE49-F238E27FC236}">
                    <a16:creationId xmlns:a16="http://schemas.microsoft.com/office/drawing/2014/main" id="{31AAF53E-4AE1-412D-9B81-A12975636754}"/>
                  </a:ext>
                </a:extLst>
              </p:cNvPr>
              <p:cNvGrpSpPr>
                <a:grpSpLocks/>
              </p:cNvGrpSpPr>
              <p:nvPr/>
            </p:nvGrpSpPr>
            <p:grpSpPr bwMode="auto">
              <a:xfrm>
                <a:off x="0" y="4489"/>
                <a:ext cx="2952" cy="518"/>
                <a:chOff x="0" y="4489"/>
                <a:chExt cx="2952" cy="518"/>
              </a:xfrm>
            </p:grpSpPr>
            <p:sp>
              <p:nvSpPr>
                <p:cNvPr id="31770" name="Rectangle 21">
                  <a:extLst>
                    <a:ext uri="{FF2B5EF4-FFF2-40B4-BE49-F238E27FC236}">
                      <a16:creationId xmlns:a16="http://schemas.microsoft.com/office/drawing/2014/main" id="{A369E6E5-0324-4A17-B8CC-A32FBB684FEE}"/>
                    </a:ext>
                  </a:extLst>
                </p:cNvPr>
                <p:cNvSpPr>
                  <a:spLocks noChangeArrowheads="1"/>
                </p:cNvSpPr>
                <p:nvPr/>
              </p:nvSpPr>
              <p:spPr bwMode="auto">
                <a:xfrm>
                  <a:off x="43" y="4489"/>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b="0">
                    <a:latin typeface="Times New Roman" panose="02020603050405020304" pitchFamily="18" charset="0"/>
                  </a:endParaRPr>
                </a:p>
              </p:txBody>
            </p:sp>
            <p:sp>
              <p:nvSpPr>
                <p:cNvPr id="31771" name="Rectangle 55">
                  <a:extLst>
                    <a:ext uri="{FF2B5EF4-FFF2-40B4-BE49-F238E27FC236}">
                      <a16:creationId xmlns:a16="http://schemas.microsoft.com/office/drawing/2014/main" id="{905CE3B1-438A-48C4-AD55-52ADEB92ACE9}"/>
                    </a:ext>
                  </a:extLst>
                </p:cNvPr>
                <p:cNvSpPr>
                  <a:spLocks noChangeArrowheads="1"/>
                </p:cNvSpPr>
                <p:nvPr/>
              </p:nvSpPr>
              <p:spPr bwMode="auto">
                <a:xfrm>
                  <a:off x="0" y="4489"/>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31767" name="Group 58">
                <a:extLst>
                  <a:ext uri="{FF2B5EF4-FFF2-40B4-BE49-F238E27FC236}">
                    <a16:creationId xmlns:a16="http://schemas.microsoft.com/office/drawing/2014/main" id="{17F7AD57-376B-4441-AD0C-22528A89710C}"/>
                  </a:ext>
                </a:extLst>
              </p:cNvPr>
              <p:cNvGrpSpPr>
                <a:grpSpLocks/>
              </p:cNvGrpSpPr>
              <p:nvPr/>
            </p:nvGrpSpPr>
            <p:grpSpPr bwMode="auto">
              <a:xfrm>
                <a:off x="2952" y="4489"/>
                <a:ext cx="2952" cy="518"/>
                <a:chOff x="2952" y="4489"/>
                <a:chExt cx="2952" cy="518"/>
              </a:xfrm>
            </p:grpSpPr>
            <p:sp>
              <p:nvSpPr>
                <p:cNvPr id="31768" name="Rectangle 22">
                  <a:extLst>
                    <a:ext uri="{FF2B5EF4-FFF2-40B4-BE49-F238E27FC236}">
                      <a16:creationId xmlns:a16="http://schemas.microsoft.com/office/drawing/2014/main" id="{5EF3A363-92A9-4E6A-80D3-1C36EF954B5E}"/>
                    </a:ext>
                  </a:extLst>
                </p:cNvPr>
                <p:cNvSpPr>
                  <a:spLocks noChangeArrowheads="1"/>
                </p:cNvSpPr>
                <p:nvPr/>
              </p:nvSpPr>
              <p:spPr bwMode="auto">
                <a:xfrm>
                  <a:off x="2995" y="4489"/>
                  <a:ext cx="286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0">
                      <a:latin typeface="Arial Narrow" panose="020B0606020202030204" pitchFamily="34" charset="0"/>
                      <a:cs typeface="Times New Roman" panose="02020603050405020304" pitchFamily="18" charset="0"/>
                    </a:rPr>
                    <a:t>Culture (+ in Latin countries)</a:t>
                  </a:r>
                  <a:endParaRPr lang="en-US" altLang="en-US" sz="1200" b="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p:txBody>
            </p:sp>
            <p:sp>
              <p:nvSpPr>
                <p:cNvPr id="31769" name="Rectangle 57">
                  <a:extLst>
                    <a:ext uri="{FF2B5EF4-FFF2-40B4-BE49-F238E27FC236}">
                      <a16:creationId xmlns:a16="http://schemas.microsoft.com/office/drawing/2014/main" id="{BF574C95-E57B-435C-B0BE-F94448314F85}"/>
                    </a:ext>
                  </a:extLst>
                </p:cNvPr>
                <p:cNvSpPr>
                  <a:spLocks noChangeArrowheads="1"/>
                </p:cNvSpPr>
                <p:nvPr/>
              </p:nvSpPr>
              <p:spPr bwMode="auto">
                <a:xfrm>
                  <a:off x="2952" y="4489"/>
                  <a:ext cx="295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sp>
          <p:nvSpPr>
            <p:cNvPr id="31749" name="Rectangle 60">
              <a:extLst>
                <a:ext uri="{FF2B5EF4-FFF2-40B4-BE49-F238E27FC236}">
                  <a16:creationId xmlns:a16="http://schemas.microsoft.com/office/drawing/2014/main" id="{9F7BD1F5-9773-4F6B-91FB-18BB4F4E9C33}"/>
                </a:ext>
              </a:extLst>
            </p:cNvPr>
            <p:cNvSpPr>
              <a:spLocks noChangeArrowheads="1"/>
            </p:cNvSpPr>
            <p:nvPr/>
          </p:nvSpPr>
          <p:spPr bwMode="auto">
            <a:xfrm>
              <a:off x="-3" y="-3"/>
              <a:ext cx="5910" cy="501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2" name="Slide Number Placeholder 1">
            <a:extLst>
              <a:ext uri="{FF2B5EF4-FFF2-40B4-BE49-F238E27FC236}">
                <a16:creationId xmlns:a16="http://schemas.microsoft.com/office/drawing/2014/main" id="{4654AB1F-50B6-46F6-A813-39CC4F9546CE}"/>
              </a:ext>
            </a:extLst>
          </p:cNvPr>
          <p:cNvSpPr>
            <a:spLocks noGrp="1"/>
          </p:cNvSpPr>
          <p:nvPr>
            <p:ph type="sldNum" sz="quarter" idx="12"/>
          </p:nvPr>
        </p:nvSpPr>
        <p:spPr/>
        <p:txBody>
          <a:bodyPr/>
          <a:lstStyle/>
          <a:p>
            <a:fld id="{6BC46530-F139-4591-8958-E07F6D1ED540}" type="slidenum">
              <a:rPr lang="en-US" altLang="en-US" smtClean="0"/>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27C99D9-2BDB-40B3-9A91-CB4749D51629}"/>
              </a:ext>
            </a:extLst>
          </p:cNvPr>
          <p:cNvSpPr>
            <a:spLocks noGrp="1" noChangeArrowheads="1"/>
          </p:cNvSpPr>
          <p:nvPr>
            <p:ph type="title"/>
          </p:nvPr>
        </p:nvSpPr>
        <p:spPr>
          <a:xfrm>
            <a:off x="1173163" y="228600"/>
            <a:ext cx="7772400" cy="1143000"/>
          </a:xfrm>
        </p:spPr>
        <p:txBody>
          <a:bodyPr/>
          <a:lstStyle/>
          <a:p>
            <a:pPr algn="ctr" eaLnBrk="1" hangingPunct="1"/>
            <a:r>
              <a:rPr lang="en-US" altLang="en-US" dirty="0">
                <a:latin typeface="Arial Narrow" panose="020B0606020202030204" pitchFamily="34" charset="0"/>
              </a:rPr>
              <a:t>SWB and Income</a:t>
            </a:r>
          </a:p>
        </p:txBody>
      </p:sp>
      <p:sp>
        <p:nvSpPr>
          <p:cNvPr id="32771" name="Rectangle 4">
            <a:extLst>
              <a:ext uri="{FF2B5EF4-FFF2-40B4-BE49-F238E27FC236}">
                <a16:creationId xmlns:a16="http://schemas.microsoft.com/office/drawing/2014/main" id="{4C7C0DAA-F0A4-4115-9BE0-ED011452F63D}"/>
              </a:ext>
            </a:extLst>
          </p:cNvPr>
          <p:cNvSpPr>
            <a:spLocks noChangeArrowheads="1"/>
          </p:cNvSpPr>
          <p:nvPr/>
        </p:nvSpPr>
        <p:spPr bwMode="auto">
          <a:xfrm>
            <a:off x="200025" y="1381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32772" name="Object 3">
            <a:extLst>
              <a:ext uri="{FF2B5EF4-FFF2-40B4-BE49-F238E27FC236}">
                <a16:creationId xmlns:a16="http://schemas.microsoft.com/office/drawing/2014/main" id="{87A60269-3632-4EA1-BC11-9B41FA935E73}"/>
              </a:ext>
            </a:extLst>
          </p:cNvPr>
          <p:cNvGraphicFramePr>
            <a:graphicFrameLocks noChangeAspect="1"/>
          </p:cNvGraphicFramePr>
          <p:nvPr>
            <p:extLst>
              <p:ext uri="{D42A27DB-BD31-4B8C-83A1-F6EECF244321}">
                <p14:modId xmlns:p14="http://schemas.microsoft.com/office/powerpoint/2010/main" val="3821499455"/>
              </p:ext>
            </p:extLst>
          </p:nvPr>
        </p:nvGraphicFramePr>
        <p:xfrm>
          <a:off x="962025" y="1600200"/>
          <a:ext cx="7620000" cy="3568700"/>
        </p:xfrm>
        <a:graphic>
          <a:graphicData uri="http://schemas.openxmlformats.org/presentationml/2006/ole">
            <mc:AlternateContent xmlns:mc="http://schemas.openxmlformats.org/markup-compatibility/2006">
              <mc:Choice xmlns:v="urn:schemas-microsoft-com:vml" Requires="v">
                <p:oleObj name="Chart" r:id="rId2" imgW="8744407" imgH="4096207" progId="MSGraph.Chart.8">
                  <p:embed/>
                </p:oleObj>
              </mc:Choice>
              <mc:Fallback>
                <p:oleObj name="Chart" r:id="rId2" imgW="8744407" imgH="4096207" progId="MSGraph.Char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600200"/>
                        <a:ext cx="7620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EC3B0F18-9D22-42B1-BB31-197AA2574E12}"/>
              </a:ext>
            </a:extLst>
          </p:cNvPr>
          <p:cNvSpPr>
            <a:spLocks noGrp="1"/>
          </p:cNvSpPr>
          <p:nvPr>
            <p:ph type="sldNum" sz="quarter" idx="12"/>
          </p:nvPr>
        </p:nvSpPr>
        <p:spPr/>
        <p:txBody>
          <a:bodyPr/>
          <a:lstStyle/>
          <a:p>
            <a:fld id="{6BC46530-F139-4591-8958-E07F6D1ED540}" type="slidenum">
              <a:rPr lang="en-US" altLang="en-US" smtClean="0"/>
              <a:pPr/>
              <a:t>32</a:t>
            </a:fld>
            <a:endParaRPr lang="en-US" altLang="en-US"/>
          </a:p>
        </p:txBody>
      </p:sp>
      <p:sp>
        <p:nvSpPr>
          <p:cNvPr id="3" name="TextBox 2">
            <a:extLst>
              <a:ext uri="{FF2B5EF4-FFF2-40B4-BE49-F238E27FC236}">
                <a16:creationId xmlns:a16="http://schemas.microsoft.com/office/drawing/2014/main" id="{EFBA77C7-948A-4D1B-9AF7-3E3F4124E9AC}"/>
              </a:ext>
            </a:extLst>
          </p:cNvPr>
          <p:cNvSpPr txBox="1"/>
          <p:nvPr/>
        </p:nvSpPr>
        <p:spPr>
          <a:xfrm>
            <a:off x="4543530" y="1830028"/>
            <a:ext cx="1981200" cy="457200"/>
          </a:xfrm>
          <a:prstGeom prst="rect">
            <a:avLst/>
          </a:prstGeom>
          <a:noFill/>
        </p:spPr>
        <p:txBody>
          <a:bodyPr wrap="square" rtlCol="0">
            <a:spAutoFit/>
          </a:bodyPr>
          <a:lstStyle/>
          <a:p>
            <a:pPr algn="ctr"/>
            <a:r>
              <a:rPr lang="en-US" dirty="0">
                <a:solidFill>
                  <a:schemeClr val="accent6">
                    <a:lumMod val="75000"/>
                  </a:schemeClr>
                </a:solidFill>
              </a:rPr>
              <a:t>Income</a:t>
            </a:r>
          </a:p>
        </p:txBody>
      </p:sp>
      <p:sp>
        <p:nvSpPr>
          <p:cNvPr id="7" name="TextBox 6">
            <a:extLst>
              <a:ext uri="{FF2B5EF4-FFF2-40B4-BE49-F238E27FC236}">
                <a16:creationId xmlns:a16="http://schemas.microsoft.com/office/drawing/2014/main" id="{BD17AEA9-70C0-4BD6-93C7-C060E4F3F936}"/>
              </a:ext>
            </a:extLst>
          </p:cNvPr>
          <p:cNvSpPr txBox="1"/>
          <p:nvPr/>
        </p:nvSpPr>
        <p:spPr>
          <a:xfrm>
            <a:off x="4591259" y="3366728"/>
            <a:ext cx="1981200" cy="830997"/>
          </a:xfrm>
          <a:prstGeom prst="rect">
            <a:avLst/>
          </a:prstGeom>
          <a:noFill/>
        </p:spPr>
        <p:txBody>
          <a:bodyPr wrap="square" rtlCol="0">
            <a:spAutoFit/>
          </a:bodyPr>
          <a:lstStyle/>
          <a:p>
            <a:pPr algn="ctr"/>
            <a:r>
              <a:rPr lang="en-US" dirty="0">
                <a:solidFill>
                  <a:srgbClr val="A50021"/>
                </a:solidFill>
              </a:rPr>
              <a:t>Subjective Well Being</a:t>
            </a:r>
          </a:p>
        </p:txBody>
      </p:sp>
      <p:sp>
        <p:nvSpPr>
          <p:cNvPr id="4" name="TextBox 3">
            <a:extLst>
              <a:ext uri="{FF2B5EF4-FFF2-40B4-BE49-F238E27FC236}">
                <a16:creationId xmlns:a16="http://schemas.microsoft.com/office/drawing/2014/main" id="{342C2645-5CD9-4F59-B8A0-1DBDB6775889}"/>
              </a:ext>
            </a:extLst>
          </p:cNvPr>
          <p:cNvSpPr txBox="1"/>
          <p:nvPr/>
        </p:nvSpPr>
        <p:spPr>
          <a:xfrm>
            <a:off x="1243012" y="5439557"/>
            <a:ext cx="7058025" cy="830997"/>
          </a:xfrm>
          <a:prstGeom prst="rect">
            <a:avLst/>
          </a:prstGeom>
          <a:noFill/>
        </p:spPr>
        <p:txBody>
          <a:bodyPr wrap="square" rtlCol="0">
            <a:spAutoFit/>
          </a:bodyPr>
          <a:lstStyle/>
          <a:p>
            <a:r>
              <a:rPr lang="en-US" b="0" dirty="0">
                <a:latin typeface="Arial Narrow" panose="020B0606020202030204" pitchFamily="34" charset="0"/>
              </a:rPr>
              <a:t>Income has increased, SWB hasn’t.</a:t>
            </a:r>
          </a:p>
          <a:p>
            <a:r>
              <a:rPr lang="en-US" b="0" dirty="0">
                <a:latin typeface="Arial Narrow" panose="020B0606020202030204" pitchFamily="34" charset="0"/>
              </a:rPr>
              <a:t>Shows income DOES NOT have a big effect on SWB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D38A0-82AB-4D6C-80DB-743A4F087072}"/>
              </a:ext>
            </a:extLst>
          </p:cNvPr>
          <p:cNvSpPr>
            <a:spLocks noGrp="1"/>
          </p:cNvSpPr>
          <p:nvPr>
            <p:ph type="sldNum" sz="quarter" idx="12"/>
          </p:nvPr>
        </p:nvSpPr>
        <p:spPr/>
        <p:txBody>
          <a:bodyPr/>
          <a:lstStyle/>
          <a:p>
            <a:fld id="{C39E33F6-914C-4897-9D99-30AEC7358EE4}" type="slidenum">
              <a:rPr lang="en-US" altLang="en-US" smtClean="0"/>
              <a:pPr/>
              <a:t>33</a:t>
            </a:fld>
            <a:endParaRPr lang="en-US" altLang="en-US"/>
          </a:p>
        </p:txBody>
      </p:sp>
      <p:sp>
        <p:nvSpPr>
          <p:cNvPr id="3" name="TextBox 2">
            <a:extLst>
              <a:ext uri="{FF2B5EF4-FFF2-40B4-BE49-F238E27FC236}">
                <a16:creationId xmlns:a16="http://schemas.microsoft.com/office/drawing/2014/main" id="{D67EC034-A380-4568-B381-476D782D52EB}"/>
              </a:ext>
            </a:extLst>
          </p:cNvPr>
          <p:cNvSpPr txBox="1"/>
          <p:nvPr/>
        </p:nvSpPr>
        <p:spPr>
          <a:xfrm>
            <a:off x="1828800" y="609600"/>
            <a:ext cx="6477000" cy="1754326"/>
          </a:xfrm>
          <a:prstGeom prst="rect">
            <a:avLst/>
          </a:prstGeom>
          <a:noFill/>
        </p:spPr>
        <p:txBody>
          <a:bodyPr wrap="square" rtlCol="0">
            <a:spAutoFit/>
          </a:bodyPr>
          <a:lstStyle/>
          <a:p>
            <a:pPr algn="ctr"/>
            <a:r>
              <a:rPr lang="en-US" sz="3600" dirty="0">
                <a:solidFill>
                  <a:schemeClr val="accent1">
                    <a:lumMod val="75000"/>
                  </a:schemeClr>
                </a:solidFill>
              </a:rPr>
              <a:t>See you Thursday!</a:t>
            </a:r>
          </a:p>
          <a:p>
            <a:pPr algn="ctr"/>
            <a:endParaRPr lang="en-US" sz="3600" dirty="0">
              <a:solidFill>
                <a:schemeClr val="accent1">
                  <a:lumMod val="75000"/>
                </a:schemeClr>
              </a:solidFill>
            </a:endParaRPr>
          </a:p>
          <a:p>
            <a:pPr algn="ctr"/>
            <a:r>
              <a:rPr lang="en-US" sz="3600" dirty="0">
                <a:solidFill>
                  <a:schemeClr val="accent1">
                    <a:lumMod val="75000"/>
                  </a:schemeClr>
                </a:solidFill>
              </a:rPr>
              <a:t> </a:t>
            </a:r>
          </a:p>
        </p:txBody>
      </p:sp>
      <p:pic>
        <p:nvPicPr>
          <p:cNvPr id="5" name="Picture 4"/>
          <p:cNvPicPr>
            <a:picLocks noChangeAspect="1"/>
          </p:cNvPicPr>
          <p:nvPr/>
        </p:nvPicPr>
        <p:blipFill>
          <a:blip r:embed="rId2"/>
          <a:stretch>
            <a:fillRect/>
          </a:stretch>
        </p:blipFill>
        <p:spPr>
          <a:xfrm>
            <a:off x="3162300" y="1397000"/>
            <a:ext cx="3810000" cy="5080000"/>
          </a:xfrm>
          <a:prstGeom prst="rect">
            <a:avLst/>
          </a:prstGeom>
        </p:spPr>
      </p:pic>
    </p:spTree>
    <p:extLst>
      <p:ext uri="{BB962C8B-B14F-4D97-AF65-F5344CB8AC3E}">
        <p14:creationId xmlns:p14="http://schemas.microsoft.com/office/powerpoint/2010/main" val="261219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FC654-9DC7-45E5-89E4-A538169E97DF}"/>
              </a:ext>
            </a:extLst>
          </p:cNvPr>
          <p:cNvSpPr txBox="1"/>
          <p:nvPr/>
        </p:nvSpPr>
        <p:spPr>
          <a:xfrm>
            <a:off x="1323109" y="457200"/>
            <a:ext cx="7086600" cy="615553"/>
          </a:xfrm>
          <a:prstGeom prst="rect">
            <a:avLst/>
          </a:prstGeom>
          <a:noFill/>
        </p:spPr>
        <p:txBody>
          <a:bodyPr wrap="square">
            <a:spAutoFit/>
          </a:bodyPr>
          <a:lstStyle/>
          <a:p>
            <a:pPr algn="ctr">
              <a:defRPr/>
            </a:pPr>
            <a:r>
              <a:rPr lang="en-US" sz="3400" dirty="0">
                <a:solidFill>
                  <a:srgbClr val="0070C0"/>
                </a:solidFill>
                <a:latin typeface="Arial Narrow" panose="020B0606020202030204" pitchFamily="34" charset="0"/>
              </a:rPr>
              <a:t>MODIFIED SYLLABUS</a:t>
            </a:r>
            <a:endParaRPr lang="en-US" dirty="0">
              <a:latin typeface="Arial Narrow" panose="020B0606020202030204" pitchFamily="34" charset="0"/>
            </a:endParaRPr>
          </a:p>
        </p:txBody>
      </p:sp>
      <p:sp>
        <p:nvSpPr>
          <p:cNvPr id="5" name="TextBox 4">
            <a:extLst>
              <a:ext uri="{FF2B5EF4-FFF2-40B4-BE49-F238E27FC236}">
                <a16:creationId xmlns:a16="http://schemas.microsoft.com/office/drawing/2014/main" id="{1A0FE9F8-3496-4641-A148-E62730226548}"/>
              </a:ext>
            </a:extLst>
          </p:cNvPr>
          <p:cNvSpPr txBox="1"/>
          <p:nvPr/>
        </p:nvSpPr>
        <p:spPr>
          <a:xfrm>
            <a:off x="1339273" y="1596939"/>
            <a:ext cx="7262885" cy="3416320"/>
          </a:xfrm>
          <a:prstGeom prst="rect">
            <a:avLst/>
          </a:prstGeom>
          <a:noFill/>
        </p:spPr>
        <p:txBody>
          <a:bodyPr wrap="square">
            <a:spAutoFit/>
          </a:bodyPr>
          <a:lstStyle/>
          <a:p>
            <a:pPr>
              <a:defRPr/>
            </a:pPr>
            <a:r>
              <a:rPr lang="en-US" b="0" dirty="0">
                <a:latin typeface="Arial Narrow" panose="020B0606020202030204" pitchFamily="34" charset="0"/>
              </a:rPr>
              <a:t>April 4:   Positive Emotions Part I</a:t>
            </a:r>
          </a:p>
          <a:p>
            <a:pPr>
              <a:defRPr/>
            </a:pPr>
            <a:r>
              <a:rPr lang="en-US" b="0" dirty="0">
                <a:latin typeface="Arial Narrow" panose="020B0606020202030204" pitchFamily="34" charset="0"/>
              </a:rPr>
              <a:t>April 6:   Positive Emotions Wrap-up; Anger and Hostility I</a:t>
            </a:r>
          </a:p>
          <a:p>
            <a:pPr>
              <a:defRPr/>
            </a:pPr>
            <a:r>
              <a:rPr lang="en-US" b="0" dirty="0">
                <a:latin typeface="Arial Narrow" panose="020B0606020202030204" pitchFamily="34" charset="0"/>
              </a:rPr>
              <a:t>April 11:  Anger and Hostility Wrap-up; Fear and Anxiety I</a:t>
            </a:r>
          </a:p>
          <a:p>
            <a:pPr>
              <a:defRPr/>
            </a:pPr>
            <a:r>
              <a:rPr lang="en-US" b="0" dirty="0">
                <a:latin typeface="Arial Narrow" panose="020B0606020202030204" pitchFamily="34" charset="0"/>
              </a:rPr>
              <a:t>April 13: </a:t>
            </a:r>
            <a:r>
              <a:rPr lang="en-US" dirty="0">
                <a:latin typeface="Arial Narrow" panose="020B0606020202030204" pitchFamily="34" charset="0"/>
              </a:rPr>
              <a:t>QUIZ 2 </a:t>
            </a:r>
            <a:r>
              <a:rPr lang="en-US" b="0" dirty="0">
                <a:latin typeface="Arial Narrow" panose="020B0606020202030204" pitchFamily="34" charset="0"/>
              </a:rPr>
              <a:t>Fear and Anxiety Wrap-up</a:t>
            </a:r>
          </a:p>
          <a:p>
            <a:pPr>
              <a:defRPr/>
            </a:pPr>
            <a:r>
              <a:rPr lang="en-US" b="0" dirty="0">
                <a:latin typeface="Arial Narrow" panose="020B0606020202030204" pitchFamily="34" charset="0"/>
              </a:rPr>
              <a:t>April 18: Fear II and Disgust</a:t>
            </a:r>
          </a:p>
          <a:p>
            <a:pPr>
              <a:defRPr/>
            </a:pPr>
            <a:r>
              <a:rPr lang="en-US" b="0" dirty="0">
                <a:latin typeface="Arial Narrow" panose="020B0606020202030204" pitchFamily="34" charset="0"/>
              </a:rPr>
              <a:t>April 20:  Emotional Disclosure</a:t>
            </a:r>
          </a:p>
          <a:p>
            <a:pPr>
              <a:defRPr/>
            </a:pPr>
            <a:r>
              <a:rPr lang="en-US" b="0" dirty="0">
                <a:latin typeface="Arial Narrow" panose="020B0606020202030204" pitchFamily="34" charset="0"/>
              </a:rPr>
              <a:t>April 25:  Traumatic Events and Collective Coping</a:t>
            </a:r>
          </a:p>
          <a:p>
            <a:pPr>
              <a:defRPr/>
            </a:pPr>
            <a:r>
              <a:rPr lang="en-US" b="0" dirty="0">
                <a:latin typeface="Arial Narrow" panose="020B0606020202030204" pitchFamily="34" charset="0"/>
              </a:rPr>
              <a:t>April 27:  Disclosure and Social Judgment</a:t>
            </a:r>
          </a:p>
          <a:p>
            <a:pPr>
              <a:defRPr/>
            </a:pPr>
            <a:r>
              <a:rPr lang="en-US" b="0" dirty="0">
                <a:latin typeface="Arial Narrow" panose="020B0606020202030204" pitchFamily="34" charset="0"/>
              </a:rPr>
              <a:t>April 29:  Final Exam Review</a:t>
            </a:r>
          </a:p>
        </p:txBody>
      </p:sp>
      <p:sp>
        <p:nvSpPr>
          <p:cNvPr id="3" name="Slide Number Placeholder 2">
            <a:extLst>
              <a:ext uri="{FF2B5EF4-FFF2-40B4-BE49-F238E27FC236}">
                <a16:creationId xmlns:a16="http://schemas.microsoft.com/office/drawing/2014/main" id="{16B319BA-8FD7-411B-8BFF-EEA9C434B4C8}"/>
              </a:ext>
            </a:extLst>
          </p:cNvPr>
          <p:cNvSpPr>
            <a:spLocks noGrp="1"/>
          </p:cNvSpPr>
          <p:nvPr>
            <p:ph type="sldNum" sz="quarter" idx="12"/>
          </p:nvPr>
        </p:nvSpPr>
        <p:spPr/>
        <p:txBody>
          <a:bodyPr/>
          <a:lstStyle/>
          <a:p>
            <a:fld id="{C39E33F6-914C-4897-9D99-30AEC7358EE4}" type="slidenum">
              <a:rPr lang="en-US" altLang="en-US" smtClean="0"/>
              <a:pPr/>
              <a:t>4</a:t>
            </a:fld>
            <a:endParaRPr lang="en-US" altLang="en-US"/>
          </a:p>
        </p:txBody>
      </p:sp>
    </p:spTree>
    <p:extLst>
      <p:ext uri="{BB962C8B-B14F-4D97-AF65-F5344CB8AC3E}">
        <p14:creationId xmlns:p14="http://schemas.microsoft.com/office/powerpoint/2010/main" val="366609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F183ED-8EBE-4F63-AF98-105C22A49A0A}"/>
              </a:ext>
            </a:extLst>
          </p:cNvPr>
          <p:cNvSpPr txBox="1"/>
          <p:nvPr/>
        </p:nvSpPr>
        <p:spPr>
          <a:xfrm>
            <a:off x="1295400" y="1524000"/>
            <a:ext cx="7467600" cy="3046988"/>
          </a:xfrm>
          <a:prstGeom prst="rect">
            <a:avLst/>
          </a:prstGeom>
          <a:noFill/>
        </p:spPr>
        <p:txBody>
          <a:bodyPr wrap="square" rtlCol="0">
            <a:spAutoFit/>
          </a:bodyPr>
          <a:lstStyle/>
          <a:p>
            <a:r>
              <a:rPr lang="en-US" dirty="0">
                <a:latin typeface="Arial Narrow" panose="020B0606020202030204" pitchFamily="34" charset="0"/>
              </a:rPr>
              <a:t>Evidence that needs, desires, and emotions affect perception include:</a:t>
            </a:r>
          </a:p>
          <a:p>
            <a:endParaRPr lang="en-US" dirty="0">
              <a:latin typeface="Arial Narrow" panose="020B0606020202030204" pitchFamily="34" charset="0"/>
            </a:endParaRPr>
          </a:p>
          <a:p>
            <a:r>
              <a:rPr lang="en-US" dirty="0">
                <a:latin typeface="Arial Narrow" panose="020B0606020202030204" pitchFamily="34" charset="0"/>
              </a:rPr>
              <a:t>___ A.  How fans see the behavior of their teams</a:t>
            </a:r>
          </a:p>
          <a:p>
            <a:r>
              <a:rPr lang="en-US" dirty="0">
                <a:latin typeface="Arial Narrow" panose="020B0606020202030204" pitchFamily="34" charset="0"/>
              </a:rPr>
              <a:t>___ B.  How poor kids see the size of coins.</a:t>
            </a:r>
          </a:p>
          <a:p>
            <a:r>
              <a:rPr lang="en-US" dirty="0">
                <a:latin typeface="Arial Narrow" panose="020B0606020202030204" pitchFamily="34" charset="0"/>
              </a:rPr>
              <a:t>___ C.  The width of an empty pool vs. a pool full of nails</a:t>
            </a:r>
          </a:p>
          <a:p>
            <a:r>
              <a:rPr lang="en-US" dirty="0">
                <a:latin typeface="Arial Narrow" panose="020B0606020202030204" pitchFamily="34" charset="0"/>
              </a:rPr>
              <a:t>___ D.   All the above</a:t>
            </a:r>
          </a:p>
          <a:p>
            <a:r>
              <a:rPr lang="en-US" dirty="0">
                <a:latin typeface="Arial Narrow" panose="020B0606020202030204" pitchFamily="34" charset="0"/>
              </a:rPr>
              <a:t>___ E.   None of the above </a:t>
            </a:r>
          </a:p>
        </p:txBody>
      </p:sp>
      <p:sp>
        <p:nvSpPr>
          <p:cNvPr id="2" name="TextBox 1">
            <a:extLst>
              <a:ext uri="{FF2B5EF4-FFF2-40B4-BE49-F238E27FC236}">
                <a16:creationId xmlns:a16="http://schemas.microsoft.com/office/drawing/2014/main" id="{196BE644-34E3-408A-9F54-A13C7C93E452}"/>
              </a:ext>
            </a:extLst>
          </p:cNvPr>
          <p:cNvSpPr txBox="1"/>
          <p:nvPr/>
        </p:nvSpPr>
        <p:spPr>
          <a:xfrm>
            <a:off x="1447800" y="3657600"/>
            <a:ext cx="381000" cy="457200"/>
          </a:xfrm>
          <a:prstGeom prst="rect">
            <a:avLst/>
          </a:prstGeom>
          <a:noFill/>
        </p:spPr>
        <p:txBody>
          <a:bodyPr wrap="square" rtlCol="0">
            <a:spAutoFit/>
          </a:bodyPr>
          <a:lstStyle/>
          <a:p>
            <a:r>
              <a:rPr lang="en-US" dirty="0">
                <a:solidFill>
                  <a:srgbClr val="FF0000"/>
                </a:solidFill>
                <a:latin typeface="Arial Narrow" panose="020B0606020202030204" pitchFamily="34" charset="0"/>
              </a:rPr>
              <a:t>X</a:t>
            </a:r>
          </a:p>
        </p:txBody>
      </p:sp>
      <p:sp>
        <p:nvSpPr>
          <p:cNvPr id="5" name="Slide Number Placeholder 4">
            <a:extLst>
              <a:ext uri="{FF2B5EF4-FFF2-40B4-BE49-F238E27FC236}">
                <a16:creationId xmlns:a16="http://schemas.microsoft.com/office/drawing/2014/main" id="{DB758824-D75C-43CC-A35A-2606EF99485F}"/>
              </a:ext>
            </a:extLst>
          </p:cNvPr>
          <p:cNvSpPr>
            <a:spLocks noGrp="1"/>
          </p:cNvSpPr>
          <p:nvPr>
            <p:ph type="sldNum" sz="quarter" idx="12"/>
          </p:nvPr>
        </p:nvSpPr>
        <p:spPr/>
        <p:txBody>
          <a:bodyPr/>
          <a:lstStyle/>
          <a:p>
            <a:pPr>
              <a:defRPr/>
            </a:pPr>
            <a:fld id="{F4E3EFB1-15F4-4196-B5D2-C52567D53F73}" type="slidenum">
              <a:rPr lang="en-US" altLang="en-US" smtClean="0"/>
              <a:pPr>
                <a:defRPr/>
              </a:pPr>
              <a:t>5</a:t>
            </a:fld>
            <a:endParaRPr lang="en-US" altLang="en-US"/>
          </a:p>
        </p:txBody>
      </p:sp>
      <p:sp>
        <p:nvSpPr>
          <p:cNvPr id="6" name="TextBox 5"/>
          <p:cNvSpPr txBox="1"/>
          <p:nvPr/>
        </p:nvSpPr>
        <p:spPr>
          <a:xfrm>
            <a:off x="1447800" y="457200"/>
            <a:ext cx="65532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1</a:t>
            </a:r>
          </a:p>
        </p:txBody>
      </p:sp>
    </p:spTree>
    <p:extLst>
      <p:ext uri="{BB962C8B-B14F-4D97-AF65-F5344CB8AC3E}">
        <p14:creationId xmlns:p14="http://schemas.microsoft.com/office/powerpoint/2010/main" val="32180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78D2D3-3E08-4214-90CB-14A90E01D56C}"/>
              </a:ext>
            </a:extLst>
          </p:cNvPr>
          <p:cNvSpPr txBox="1"/>
          <p:nvPr/>
        </p:nvSpPr>
        <p:spPr>
          <a:xfrm>
            <a:off x="1713345" y="1536680"/>
            <a:ext cx="6781800" cy="3416320"/>
          </a:xfrm>
          <a:prstGeom prst="rect">
            <a:avLst/>
          </a:prstGeom>
          <a:noFill/>
        </p:spPr>
        <p:txBody>
          <a:bodyPr wrap="square" rtlCol="0">
            <a:spAutoFit/>
          </a:bodyPr>
          <a:lstStyle/>
          <a:p>
            <a:r>
              <a:rPr lang="en-US" dirty="0">
                <a:latin typeface="Arial Narrow" panose="020B0606020202030204" pitchFamily="34" charset="0"/>
              </a:rPr>
              <a:t>Thinking about someone who betrayed you will make you hear baby cries as more extreme.  What can you do to correct this internal amplification of baby cries?</a:t>
            </a:r>
          </a:p>
          <a:p>
            <a:endParaRPr lang="en-US" dirty="0">
              <a:latin typeface="Arial Narrow" panose="020B0606020202030204" pitchFamily="34" charset="0"/>
            </a:endParaRPr>
          </a:p>
          <a:p>
            <a:r>
              <a:rPr lang="en-US" dirty="0">
                <a:latin typeface="Arial Narrow" panose="020B0606020202030204" pitchFamily="34" charset="0"/>
              </a:rPr>
              <a:t>___A. Play with your pet tarantula.</a:t>
            </a:r>
          </a:p>
          <a:p>
            <a:r>
              <a:rPr lang="en-US" dirty="0">
                <a:latin typeface="Arial Narrow" panose="020B0606020202030204" pitchFamily="34" charset="0"/>
              </a:rPr>
              <a:t>___B. Think about doing laundry</a:t>
            </a:r>
          </a:p>
          <a:p>
            <a:r>
              <a:rPr lang="en-US" dirty="0">
                <a:latin typeface="Arial Narrow" panose="020B0606020202030204" pitchFamily="34" charset="0"/>
              </a:rPr>
              <a:t>___C.  Disclose your feelings about the betrayer</a:t>
            </a:r>
          </a:p>
          <a:p>
            <a:r>
              <a:rPr lang="en-US" dirty="0">
                <a:latin typeface="Arial Narrow" panose="020B0606020202030204" pitchFamily="34" charset="0"/>
              </a:rPr>
              <a:t>___D.  Put your hands on a handrail</a:t>
            </a:r>
          </a:p>
          <a:p>
            <a:r>
              <a:rPr lang="en-US" dirty="0">
                <a:latin typeface="Arial Narrow" panose="020B0606020202030204" pitchFamily="34" charset="0"/>
              </a:rPr>
              <a:t>___E.   None of the above</a:t>
            </a:r>
          </a:p>
        </p:txBody>
      </p:sp>
      <p:sp>
        <p:nvSpPr>
          <p:cNvPr id="4" name="TextBox 3">
            <a:extLst>
              <a:ext uri="{FF2B5EF4-FFF2-40B4-BE49-F238E27FC236}">
                <a16:creationId xmlns:a16="http://schemas.microsoft.com/office/drawing/2014/main" id="{46B6EE78-EFB2-4422-BB32-28736A80900B}"/>
              </a:ext>
            </a:extLst>
          </p:cNvPr>
          <p:cNvSpPr txBox="1"/>
          <p:nvPr/>
        </p:nvSpPr>
        <p:spPr>
          <a:xfrm>
            <a:off x="1828800" y="3710709"/>
            <a:ext cx="381000" cy="457200"/>
          </a:xfrm>
          <a:prstGeom prst="rect">
            <a:avLst/>
          </a:prstGeom>
          <a:noFill/>
        </p:spPr>
        <p:txBody>
          <a:bodyPr wrap="square" rtlCol="0">
            <a:spAutoFit/>
          </a:bodyPr>
          <a:lstStyle/>
          <a:p>
            <a:r>
              <a:rPr lang="en-US" dirty="0">
                <a:solidFill>
                  <a:srgbClr val="FF0000"/>
                </a:solidFill>
                <a:latin typeface="Arial Narrow" panose="020B0606020202030204" pitchFamily="34" charset="0"/>
              </a:rPr>
              <a:t>X</a:t>
            </a:r>
          </a:p>
        </p:txBody>
      </p:sp>
      <p:sp>
        <p:nvSpPr>
          <p:cNvPr id="2" name="Slide Number Placeholder 1">
            <a:extLst>
              <a:ext uri="{FF2B5EF4-FFF2-40B4-BE49-F238E27FC236}">
                <a16:creationId xmlns:a16="http://schemas.microsoft.com/office/drawing/2014/main" id="{12158DE0-E0F6-4F34-B5CE-21D8267D8C20}"/>
              </a:ext>
            </a:extLst>
          </p:cNvPr>
          <p:cNvSpPr>
            <a:spLocks noGrp="1"/>
          </p:cNvSpPr>
          <p:nvPr>
            <p:ph type="sldNum" sz="quarter" idx="12"/>
          </p:nvPr>
        </p:nvSpPr>
        <p:spPr/>
        <p:txBody>
          <a:bodyPr/>
          <a:lstStyle/>
          <a:p>
            <a:pPr>
              <a:defRPr/>
            </a:pPr>
            <a:fld id="{F4E3EFB1-15F4-4196-B5D2-C52567D53F73}" type="slidenum">
              <a:rPr lang="en-US" altLang="en-US" smtClean="0"/>
              <a:pPr>
                <a:defRPr/>
              </a:pPr>
              <a:t>6</a:t>
            </a:fld>
            <a:endParaRPr lang="en-US" altLang="en-US"/>
          </a:p>
        </p:txBody>
      </p:sp>
      <p:sp>
        <p:nvSpPr>
          <p:cNvPr id="6" name="TextBox 5"/>
          <p:cNvSpPr txBox="1"/>
          <p:nvPr/>
        </p:nvSpPr>
        <p:spPr>
          <a:xfrm>
            <a:off x="1447800" y="457200"/>
            <a:ext cx="65532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2</a:t>
            </a:r>
          </a:p>
        </p:txBody>
      </p:sp>
    </p:spTree>
    <p:extLst>
      <p:ext uri="{BB962C8B-B14F-4D97-AF65-F5344CB8AC3E}">
        <p14:creationId xmlns:p14="http://schemas.microsoft.com/office/powerpoint/2010/main" val="27705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58">
            <a:extLst>
              <a:ext uri="{FF2B5EF4-FFF2-40B4-BE49-F238E27FC236}">
                <a16:creationId xmlns:a16="http://schemas.microsoft.com/office/drawing/2014/main" id="{08C3C59B-B018-44C6-8540-27293E1BCB57}"/>
              </a:ext>
            </a:extLst>
          </p:cNvPr>
          <p:cNvGrpSpPr>
            <a:grpSpLocks/>
          </p:cNvGrpSpPr>
          <p:nvPr/>
        </p:nvGrpSpPr>
        <p:grpSpPr bwMode="auto">
          <a:xfrm>
            <a:off x="1066800" y="1219200"/>
            <a:ext cx="7820025" cy="5338763"/>
            <a:chOff x="-3" y="-3"/>
            <a:chExt cx="4381" cy="4902"/>
          </a:xfrm>
        </p:grpSpPr>
        <p:grpSp>
          <p:nvGrpSpPr>
            <p:cNvPr id="10244" name="Group 156">
              <a:extLst>
                <a:ext uri="{FF2B5EF4-FFF2-40B4-BE49-F238E27FC236}">
                  <a16:creationId xmlns:a16="http://schemas.microsoft.com/office/drawing/2014/main" id="{685D5129-6DD2-4905-A45C-7F06F467190C}"/>
                </a:ext>
              </a:extLst>
            </p:cNvPr>
            <p:cNvGrpSpPr>
              <a:grpSpLocks/>
            </p:cNvGrpSpPr>
            <p:nvPr/>
          </p:nvGrpSpPr>
          <p:grpSpPr bwMode="auto">
            <a:xfrm>
              <a:off x="0" y="0"/>
              <a:ext cx="4375" cy="4896"/>
              <a:chOff x="0" y="0"/>
              <a:chExt cx="4375" cy="4896"/>
            </a:xfrm>
          </p:grpSpPr>
          <p:grpSp>
            <p:nvGrpSpPr>
              <p:cNvPr id="10246" name="Group 107">
                <a:extLst>
                  <a:ext uri="{FF2B5EF4-FFF2-40B4-BE49-F238E27FC236}">
                    <a16:creationId xmlns:a16="http://schemas.microsoft.com/office/drawing/2014/main" id="{A58A79AF-0308-4D0B-A7DF-3E4DEEC1883D}"/>
                  </a:ext>
                </a:extLst>
              </p:cNvPr>
              <p:cNvGrpSpPr>
                <a:grpSpLocks/>
              </p:cNvGrpSpPr>
              <p:nvPr/>
            </p:nvGrpSpPr>
            <p:grpSpPr bwMode="auto">
              <a:xfrm>
                <a:off x="0" y="0"/>
                <a:ext cx="342" cy="480"/>
                <a:chOff x="0" y="0"/>
                <a:chExt cx="342" cy="480"/>
              </a:xfrm>
            </p:grpSpPr>
            <p:sp>
              <p:nvSpPr>
                <p:cNvPr id="10319" name="Rectangle 81">
                  <a:extLst>
                    <a:ext uri="{FF2B5EF4-FFF2-40B4-BE49-F238E27FC236}">
                      <a16:creationId xmlns:a16="http://schemas.microsoft.com/office/drawing/2014/main" id="{E9486B37-97C1-4F8C-A77C-38A4AB915C17}"/>
                    </a:ext>
                  </a:extLst>
                </p:cNvPr>
                <p:cNvSpPr>
                  <a:spLocks noChangeArrowheads="1"/>
                </p:cNvSpPr>
                <p:nvPr/>
              </p:nvSpPr>
              <p:spPr bwMode="auto">
                <a:xfrm>
                  <a:off x="43" y="0"/>
                  <a:ext cx="25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320" name="Rectangle 106">
                  <a:extLst>
                    <a:ext uri="{FF2B5EF4-FFF2-40B4-BE49-F238E27FC236}">
                      <a16:creationId xmlns:a16="http://schemas.microsoft.com/office/drawing/2014/main" id="{E2325BE8-008C-43DB-B5BF-461914F009F4}"/>
                    </a:ext>
                  </a:extLst>
                </p:cNvPr>
                <p:cNvSpPr>
                  <a:spLocks noChangeArrowheads="1"/>
                </p:cNvSpPr>
                <p:nvPr/>
              </p:nvSpPr>
              <p:spPr bwMode="auto">
                <a:xfrm>
                  <a:off x="0" y="0"/>
                  <a:ext cx="34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47" name="Group 109">
                <a:extLst>
                  <a:ext uri="{FF2B5EF4-FFF2-40B4-BE49-F238E27FC236}">
                    <a16:creationId xmlns:a16="http://schemas.microsoft.com/office/drawing/2014/main" id="{E2DB7C0C-1E9E-4828-9CDD-0BD24DE4B952}"/>
                  </a:ext>
                </a:extLst>
              </p:cNvPr>
              <p:cNvGrpSpPr>
                <a:grpSpLocks/>
              </p:cNvGrpSpPr>
              <p:nvPr/>
            </p:nvGrpSpPr>
            <p:grpSpPr bwMode="auto">
              <a:xfrm>
                <a:off x="342" y="0"/>
                <a:ext cx="917" cy="480"/>
                <a:chOff x="342" y="0"/>
                <a:chExt cx="917" cy="480"/>
              </a:xfrm>
            </p:grpSpPr>
            <p:sp>
              <p:nvSpPr>
                <p:cNvPr id="10317" name="Rectangle 82">
                  <a:extLst>
                    <a:ext uri="{FF2B5EF4-FFF2-40B4-BE49-F238E27FC236}">
                      <a16:creationId xmlns:a16="http://schemas.microsoft.com/office/drawing/2014/main" id="{CDDA7078-9A18-4DDC-B0E9-7DA8A6FB7E69}"/>
                    </a:ext>
                  </a:extLst>
                </p:cNvPr>
                <p:cNvSpPr>
                  <a:spLocks noChangeArrowheads="1"/>
                </p:cNvSpPr>
                <p:nvPr/>
              </p:nvSpPr>
              <p:spPr bwMode="auto">
                <a:xfrm>
                  <a:off x="385" y="0"/>
                  <a:ext cx="83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18" name="Rectangle 108">
                  <a:extLst>
                    <a:ext uri="{FF2B5EF4-FFF2-40B4-BE49-F238E27FC236}">
                      <a16:creationId xmlns:a16="http://schemas.microsoft.com/office/drawing/2014/main" id="{25471701-654E-4651-8704-0A2ABE558417}"/>
                    </a:ext>
                  </a:extLst>
                </p:cNvPr>
                <p:cNvSpPr>
                  <a:spLocks noChangeArrowheads="1"/>
                </p:cNvSpPr>
                <p:nvPr/>
              </p:nvSpPr>
              <p:spPr bwMode="auto">
                <a:xfrm>
                  <a:off x="342" y="0"/>
                  <a:ext cx="9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48" name="Group 111">
                <a:extLst>
                  <a:ext uri="{FF2B5EF4-FFF2-40B4-BE49-F238E27FC236}">
                    <a16:creationId xmlns:a16="http://schemas.microsoft.com/office/drawing/2014/main" id="{FC783D74-7E90-4A57-B769-763A58FF4233}"/>
                  </a:ext>
                </a:extLst>
              </p:cNvPr>
              <p:cNvGrpSpPr>
                <a:grpSpLocks/>
              </p:cNvGrpSpPr>
              <p:nvPr/>
            </p:nvGrpSpPr>
            <p:grpSpPr bwMode="auto">
              <a:xfrm>
                <a:off x="1259" y="0"/>
                <a:ext cx="1372" cy="480"/>
                <a:chOff x="1259" y="0"/>
                <a:chExt cx="1372" cy="480"/>
              </a:xfrm>
            </p:grpSpPr>
            <p:sp>
              <p:nvSpPr>
                <p:cNvPr id="10315" name="Rectangle 83">
                  <a:extLst>
                    <a:ext uri="{FF2B5EF4-FFF2-40B4-BE49-F238E27FC236}">
                      <a16:creationId xmlns:a16="http://schemas.microsoft.com/office/drawing/2014/main" id="{090E71E6-208A-4474-BEF5-01434C9BF05E}"/>
                    </a:ext>
                  </a:extLst>
                </p:cNvPr>
                <p:cNvSpPr>
                  <a:spLocks noChangeArrowheads="1"/>
                </p:cNvSpPr>
                <p:nvPr/>
              </p:nvSpPr>
              <p:spPr bwMode="auto">
                <a:xfrm>
                  <a:off x="1302" y="0"/>
                  <a:ext cx="128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B</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16" name="Rectangle 110">
                  <a:extLst>
                    <a:ext uri="{FF2B5EF4-FFF2-40B4-BE49-F238E27FC236}">
                      <a16:creationId xmlns:a16="http://schemas.microsoft.com/office/drawing/2014/main" id="{BA1597DC-94EC-4CF4-90F5-66AEB4106543}"/>
                    </a:ext>
                  </a:extLst>
                </p:cNvPr>
                <p:cNvSpPr>
                  <a:spLocks noChangeArrowheads="1"/>
                </p:cNvSpPr>
                <p:nvPr/>
              </p:nvSpPr>
              <p:spPr bwMode="auto">
                <a:xfrm>
                  <a:off x="1259" y="0"/>
                  <a:ext cx="137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49" name="Group 113">
                <a:extLst>
                  <a:ext uri="{FF2B5EF4-FFF2-40B4-BE49-F238E27FC236}">
                    <a16:creationId xmlns:a16="http://schemas.microsoft.com/office/drawing/2014/main" id="{B772DF68-28DF-40D0-AE68-8556A422C108}"/>
                  </a:ext>
                </a:extLst>
              </p:cNvPr>
              <p:cNvGrpSpPr>
                <a:grpSpLocks/>
              </p:cNvGrpSpPr>
              <p:nvPr/>
            </p:nvGrpSpPr>
            <p:grpSpPr bwMode="auto">
              <a:xfrm>
                <a:off x="2631" y="0"/>
                <a:ext cx="817" cy="480"/>
                <a:chOff x="2631" y="0"/>
                <a:chExt cx="817" cy="480"/>
              </a:xfrm>
            </p:grpSpPr>
            <p:sp>
              <p:nvSpPr>
                <p:cNvPr id="10313" name="Rectangle 84">
                  <a:extLst>
                    <a:ext uri="{FF2B5EF4-FFF2-40B4-BE49-F238E27FC236}">
                      <a16:creationId xmlns:a16="http://schemas.microsoft.com/office/drawing/2014/main" id="{4014BEFE-A855-4BAA-B34E-417C333EB9D9}"/>
                    </a:ext>
                  </a:extLst>
                </p:cNvPr>
                <p:cNvSpPr>
                  <a:spLocks noChangeArrowheads="1"/>
                </p:cNvSpPr>
                <p:nvPr/>
              </p:nvSpPr>
              <p:spPr bwMode="auto">
                <a:xfrm>
                  <a:off x="2674" y="0"/>
                  <a:ext cx="73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C</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14" name="Rectangle 112">
                  <a:extLst>
                    <a:ext uri="{FF2B5EF4-FFF2-40B4-BE49-F238E27FC236}">
                      <a16:creationId xmlns:a16="http://schemas.microsoft.com/office/drawing/2014/main" id="{44AC40F3-0E5A-41B7-8EBD-6E7C05AD6800}"/>
                    </a:ext>
                  </a:extLst>
                </p:cNvPr>
                <p:cNvSpPr>
                  <a:spLocks noChangeArrowheads="1"/>
                </p:cNvSpPr>
                <p:nvPr/>
              </p:nvSpPr>
              <p:spPr bwMode="auto">
                <a:xfrm>
                  <a:off x="2631" y="0"/>
                  <a:ext cx="8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0" name="Group 115">
                <a:extLst>
                  <a:ext uri="{FF2B5EF4-FFF2-40B4-BE49-F238E27FC236}">
                    <a16:creationId xmlns:a16="http://schemas.microsoft.com/office/drawing/2014/main" id="{16184531-D068-42A5-8604-F9D57B4CC5E4}"/>
                  </a:ext>
                </a:extLst>
              </p:cNvPr>
              <p:cNvGrpSpPr>
                <a:grpSpLocks/>
              </p:cNvGrpSpPr>
              <p:nvPr/>
            </p:nvGrpSpPr>
            <p:grpSpPr bwMode="auto">
              <a:xfrm>
                <a:off x="3448" y="0"/>
                <a:ext cx="927" cy="480"/>
                <a:chOff x="3448" y="0"/>
                <a:chExt cx="927" cy="480"/>
              </a:xfrm>
            </p:grpSpPr>
            <p:sp>
              <p:nvSpPr>
                <p:cNvPr id="10311" name="Rectangle 85">
                  <a:extLst>
                    <a:ext uri="{FF2B5EF4-FFF2-40B4-BE49-F238E27FC236}">
                      <a16:creationId xmlns:a16="http://schemas.microsoft.com/office/drawing/2014/main" id="{525F6D54-E900-4351-BEC1-8CC02B1A961E}"/>
                    </a:ext>
                  </a:extLst>
                </p:cNvPr>
                <p:cNvSpPr>
                  <a:spLocks noChangeArrowheads="1"/>
                </p:cNvSpPr>
                <p:nvPr/>
              </p:nvSpPr>
              <p:spPr bwMode="auto">
                <a:xfrm>
                  <a:off x="3491" y="0"/>
                  <a:ext cx="84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D</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12" name="Rectangle 114">
                  <a:extLst>
                    <a:ext uri="{FF2B5EF4-FFF2-40B4-BE49-F238E27FC236}">
                      <a16:creationId xmlns:a16="http://schemas.microsoft.com/office/drawing/2014/main" id="{4D1BC2A1-9571-4126-A2CF-A8E14B9BD6C2}"/>
                    </a:ext>
                  </a:extLst>
                </p:cNvPr>
                <p:cNvSpPr>
                  <a:spLocks noChangeArrowheads="1"/>
                </p:cNvSpPr>
                <p:nvPr/>
              </p:nvSpPr>
              <p:spPr bwMode="auto">
                <a:xfrm>
                  <a:off x="3448" y="0"/>
                  <a:ext cx="92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1" name="Group 117">
                <a:extLst>
                  <a:ext uri="{FF2B5EF4-FFF2-40B4-BE49-F238E27FC236}">
                    <a16:creationId xmlns:a16="http://schemas.microsoft.com/office/drawing/2014/main" id="{050D6631-4069-45C7-BB3A-779D4841AC86}"/>
                  </a:ext>
                </a:extLst>
              </p:cNvPr>
              <p:cNvGrpSpPr>
                <a:grpSpLocks/>
              </p:cNvGrpSpPr>
              <p:nvPr/>
            </p:nvGrpSpPr>
            <p:grpSpPr bwMode="auto">
              <a:xfrm>
                <a:off x="0" y="480"/>
                <a:ext cx="342" cy="1056"/>
                <a:chOff x="0" y="480"/>
                <a:chExt cx="342" cy="1056"/>
              </a:xfrm>
            </p:grpSpPr>
            <p:sp>
              <p:nvSpPr>
                <p:cNvPr id="10309" name="Rectangle 86">
                  <a:extLst>
                    <a:ext uri="{FF2B5EF4-FFF2-40B4-BE49-F238E27FC236}">
                      <a16:creationId xmlns:a16="http://schemas.microsoft.com/office/drawing/2014/main" id="{54DD9852-696F-40B3-8F0C-06D53B83A12B}"/>
                    </a:ext>
                  </a:extLst>
                </p:cNvPr>
                <p:cNvSpPr>
                  <a:spLocks noChangeArrowheads="1"/>
                </p:cNvSpPr>
                <p:nvPr/>
              </p:nvSpPr>
              <p:spPr bwMode="auto">
                <a:xfrm>
                  <a:off x="43" y="480"/>
                  <a:ext cx="25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1   </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10" name="Rectangle 116">
                  <a:extLst>
                    <a:ext uri="{FF2B5EF4-FFF2-40B4-BE49-F238E27FC236}">
                      <a16:creationId xmlns:a16="http://schemas.microsoft.com/office/drawing/2014/main" id="{14ECC5A2-B92B-4F87-9C04-EADFDE6F1057}"/>
                    </a:ext>
                  </a:extLst>
                </p:cNvPr>
                <p:cNvSpPr>
                  <a:spLocks noChangeArrowheads="1"/>
                </p:cNvSpPr>
                <p:nvPr/>
              </p:nvSpPr>
              <p:spPr bwMode="auto">
                <a:xfrm>
                  <a:off x="0" y="480"/>
                  <a:ext cx="342"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2" name="Group 119">
                <a:extLst>
                  <a:ext uri="{FF2B5EF4-FFF2-40B4-BE49-F238E27FC236}">
                    <a16:creationId xmlns:a16="http://schemas.microsoft.com/office/drawing/2014/main" id="{2C0DD6CB-1175-406F-9401-31EB52B0B234}"/>
                  </a:ext>
                </a:extLst>
              </p:cNvPr>
              <p:cNvGrpSpPr>
                <a:grpSpLocks/>
              </p:cNvGrpSpPr>
              <p:nvPr/>
            </p:nvGrpSpPr>
            <p:grpSpPr bwMode="auto">
              <a:xfrm>
                <a:off x="342" y="480"/>
                <a:ext cx="917" cy="1056"/>
                <a:chOff x="342" y="480"/>
                <a:chExt cx="917" cy="1056"/>
              </a:xfrm>
            </p:grpSpPr>
            <p:sp>
              <p:nvSpPr>
                <p:cNvPr id="10307" name="Rectangle 87">
                  <a:extLst>
                    <a:ext uri="{FF2B5EF4-FFF2-40B4-BE49-F238E27FC236}">
                      <a16:creationId xmlns:a16="http://schemas.microsoft.com/office/drawing/2014/main" id="{6D9C955B-FA11-4895-AFEC-48E8F1FD4FE9}"/>
                    </a:ext>
                  </a:extLst>
                </p:cNvPr>
                <p:cNvSpPr>
                  <a:spLocks noChangeArrowheads="1"/>
                </p:cNvSpPr>
                <p:nvPr/>
              </p:nvSpPr>
              <p:spPr bwMode="auto">
                <a:xfrm>
                  <a:off x="385" y="480"/>
                  <a:ext cx="83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308" name="Rectangle 118">
                  <a:extLst>
                    <a:ext uri="{FF2B5EF4-FFF2-40B4-BE49-F238E27FC236}">
                      <a16:creationId xmlns:a16="http://schemas.microsoft.com/office/drawing/2014/main" id="{7820971D-46F2-4BD4-90F2-C234B40EA658}"/>
                    </a:ext>
                  </a:extLst>
                </p:cNvPr>
                <p:cNvSpPr>
                  <a:spLocks noChangeArrowheads="1"/>
                </p:cNvSpPr>
                <p:nvPr/>
              </p:nvSpPr>
              <p:spPr bwMode="auto">
                <a:xfrm>
                  <a:off x="342" y="480"/>
                  <a:ext cx="91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3" name="Group 121">
                <a:extLst>
                  <a:ext uri="{FF2B5EF4-FFF2-40B4-BE49-F238E27FC236}">
                    <a16:creationId xmlns:a16="http://schemas.microsoft.com/office/drawing/2014/main" id="{FCA4385A-AA96-4FA2-9B0B-94F75366D529}"/>
                  </a:ext>
                </a:extLst>
              </p:cNvPr>
              <p:cNvGrpSpPr>
                <a:grpSpLocks/>
              </p:cNvGrpSpPr>
              <p:nvPr/>
            </p:nvGrpSpPr>
            <p:grpSpPr bwMode="auto">
              <a:xfrm>
                <a:off x="1259" y="480"/>
                <a:ext cx="1372" cy="1056"/>
                <a:chOff x="1259" y="480"/>
                <a:chExt cx="1372" cy="1056"/>
              </a:xfrm>
            </p:grpSpPr>
            <p:sp>
              <p:nvSpPr>
                <p:cNvPr id="10305" name="Rectangle 88">
                  <a:extLst>
                    <a:ext uri="{FF2B5EF4-FFF2-40B4-BE49-F238E27FC236}">
                      <a16:creationId xmlns:a16="http://schemas.microsoft.com/office/drawing/2014/main" id="{7C19215D-B334-4DA6-AC8B-D8A593E60CD6}"/>
                    </a:ext>
                  </a:extLst>
                </p:cNvPr>
                <p:cNvSpPr>
                  <a:spLocks noChangeArrowheads="1"/>
                </p:cNvSpPr>
                <p:nvPr/>
              </p:nvSpPr>
              <p:spPr bwMode="auto">
                <a:xfrm>
                  <a:off x="1302" y="480"/>
                  <a:ext cx="128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Being the best in the world at anything you choose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06" name="Rectangle 120">
                  <a:extLst>
                    <a:ext uri="{FF2B5EF4-FFF2-40B4-BE49-F238E27FC236}">
                      <a16:creationId xmlns:a16="http://schemas.microsoft.com/office/drawing/2014/main" id="{0B4DE4F5-7D92-45BE-B4BD-8BE7D3253865}"/>
                    </a:ext>
                  </a:extLst>
                </p:cNvPr>
                <p:cNvSpPr>
                  <a:spLocks noChangeArrowheads="1"/>
                </p:cNvSpPr>
                <p:nvPr/>
              </p:nvSpPr>
              <p:spPr bwMode="auto">
                <a:xfrm>
                  <a:off x="1259" y="480"/>
                  <a:ext cx="1372"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4" name="Group 123">
                <a:extLst>
                  <a:ext uri="{FF2B5EF4-FFF2-40B4-BE49-F238E27FC236}">
                    <a16:creationId xmlns:a16="http://schemas.microsoft.com/office/drawing/2014/main" id="{CF7C4150-A768-47E5-8A52-140A224BCBA6}"/>
                  </a:ext>
                </a:extLst>
              </p:cNvPr>
              <p:cNvGrpSpPr>
                <a:grpSpLocks/>
              </p:cNvGrpSpPr>
              <p:nvPr/>
            </p:nvGrpSpPr>
            <p:grpSpPr bwMode="auto">
              <a:xfrm>
                <a:off x="2631" y="480"/>
                <a:ext cx="817" cy="1056"/>
                <a:chOff x="2631" y="480"/>
                <a:chExt cx="817" cy="1056"/>
              </a:xfrm>
            </p:grpSpPr>
            <p:sp>
              <p:nvSpPr>
                <p:cNvPr id="10303" name="Rectangle 89">
                  <a:extLst>
                    <a:ext uri="{FF2B5EF4-FFF2-40B4-BE49-F238E27FC236}">
                      <a16:creationId xmlns:a16="http://schemas.microsoft.com/office/drawing/2014/main" id="{3D0CE915-50F2-4A4F-9660-AAFBE737DB00}"/>
                    </a:ext>
                  </a:extLst>
                </p:cNvPr>
                <p:cNvSpPr>
                  <a:spLocks noChangeArrowheads="1"/>
                </p:cNvSpPr>
                <p:nvPr/>
              </p:nvSpPr>
              <p:spPr bwMode="auto">
                <a:xfrm>
                  <a:off x="2674" y="480"/>
                  <a:ext cx="73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304" name="Rectangle 122">
                  <a:extLst>
                    <a:ext uri="{FF2B5EF4-FFF2-40B4-BE49-F238E27FC236}">
                      <a16:creationId xmlns:a16="http://schemas.microsoft.com/office/drawing/2014/main" id="{8E2B51AC-57DC-440D-AB21-7E1FB3C11B70}"/>
                    </a:ext>
                  </a:extLst>
                </p:cNvPr>
                <p:cNvSpPr>
                  <a:spLocks noChangeArrowheads="1"/>
                </p:cNvSpPr>
                <p:nvPr/>
              </p:nvSpPr>
              <p:spPr bwMode="auto">
                <a:xfrm>
                  <a:off x="2631" y="480"/>
                  <a:ext cx="81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5" name="Group 125">
                <a:extLst>
                  <a:ext uri="{FF2B5EF4-FFF2-40B4-BE49-F238E27FC236}">
                    <a16:creationId xmlns:a16="http://schemas.microsoft.com/office/drawing/2014/main" id="{BD0492C0-6320-4157-9186-CFDCBC18C37E}"/>
                  </a:ext>
                </a:extLst>
              </p:cNvPr>
              <p:cNvGrpSpPr>
                <a:grpSpLocks/>
              </p:cNvGrpSpPr>
              <p:nvPr/>
            </p:nvGrpSpPr>
            <p:grpSpPr bwMode="auto">
              <a:xfrm>
                <a:off x="3448" y="480"/>
                <a:ext cx="927" cy="1056"/>
                <a:chOff x="3448" y="480"/>
                <a:chExt cx="927" cy="1056"/>
              </a:xfrm>
            </p:grpSpPr>
            <p:sp>
              <p:nvSpPr>
                <p:cNvPr id="10301" name="Rectangle 90">
                  <a:extLst>
                    <a:ext uri="{FF2B5EF4-FFF2-40B4-BE49-F238E27FC236}">
                      <a16:creationId xmlns:a16="http://schemas.microsoft.com/office/drawing/2014/main" id="{B0A714C6-C415-48B6-B5EE-0D465CFBD539}"/>
                    </a:ext>
                  </a:extLst>
                </p:cNvPr>
                <p:cNvSpPr>
                  <a:spLocks noChangeArrowheads="1"/>
                </p:cNvSpPr>
                <p:nvPr/>
              </p:nvSpPr>
              <p:spPr bwMode="auto">
                <a:xfrm>
                  <a:off x="3491" y="480"/>
                  <a:ext cx="84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An A in Harber’s class</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02" name="Rectangle 124">
                  <a:extLst>
                    <a:ext uri="{FF2B5EF4-FFF2-40B4-BE49-F238E27FC236}">
                      <a16:creationId xmlns:a16="http://schemas.microsoft.com/office/drawing/2014/main" id="{B06604C1-54DA-49EA-8377-9BD9E09E6E84}"/>
                    </a:ext>
                  </a:extLst>
                </p:cNvPr>
                <p:cNvSpPr>
                  <a:spLocks noChangeArrowheads="1"/>
                </p:cNvSpPr>
                <p:nvPr/>
              </p:nvSpPr>
              <p:spPr bwMode="auto">
                <a:xfrm>
                  <a:off x="3448" y="480"/>
                  <a:ext cx="92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6" name="Group 127">
                <a:extLst>
                  <a:ext uri="{FF2B5EF4-FFF2-40B4-BE49-F238E27FC236}">
                    <a16:creationId xmlns:a16="http://schemas.microsoft.com/office/drawing/2014/main" id="{80E0DF1F-3EBB-4E7E-999F-9234C1CDA1E6}"/>
                  </a:ext>
                </a:extLst>
              </p:cNvPr>
              <p:cNvGrpSpPr>
                <a:grpSpLocks/>
              </p:cNvGrpSpPr>
              <p:nvPr/>
            </p:nvGrpSpPr>
            <p:grpSpPr bwMode="auto">
              <a:xfrm>
                <a:off x="0" y="1536"/>
                <a:ext cx="342" cy="1248"/>
                <a:chOff x="0" y="1536"/>
                <a:chExt cx="342" cy="1248"/>
              </a:xfrm>
            </p:grpSpPr>
            <p:sp>
              <p:nvSpPr>
                <p:cNvPr id="10299" name="Rectangle 91">
                  <a:extLst>
                    <a:ext uri="{FF2B5EF4-FFF2-40B4-BE49-F238E27FC236}">
                      <a16:creationId xmlns:a16="http://schemas.microsoft.com/office/drawing/2014/main" id="{FD17CA2B-EFE3-4EE7-8B14-AA245E7F2029}"/>
                    </a:ext>
                  </a:extLst>
                </p:cNvPr>
                <p:cNvSpPr>
                  <a:spLocks noChangeArrowheads="1"/>
                </p:cNvSpPr>
                <p:nvPr/>
              </p:nvSpPr>
              <p:spPr bwMode="auto">
                <a:xfrm>
                  <a:off x="43" y="1536"/>
                  <a:ext cx="25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2</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300" name="Rectangle 126">
                  <a:extLst>
                    <a:ext uri="{FF2B5EF4-FFF2-40B4-BE49-F238E27FC236}">
                      <a16:creationId xmlns:a16="http://schemas.microsoft.com/office/drawing/2014/main" id="{1C35BC58-7461-4DBD-93DC-F1AEC3BF23DF}"/>
                    </a:ext>
                  </a:extLst>
                </p:cNvPr>
                <p:cNvSpPr>
                  <a:spLocks noChangeArrowheads="1"/>
                </p:cNvSpPr>
                <p:nvPr/>
              </p:nvSpPr>
              <p:spPr bwMode="auto">
                <a:xfrm>
                  <a:off x="0" y="1536"/>
                  <a:ext cx="34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7" name="Group 129">
                <a:extLst>
                  <a:ext uri="{FF2B5EF4-FFF2-40B4-BE49-F238E27FC236}">
                    <a16:creationId xmlns:a16="http://schemas.microsoft.com/office/drawing/2014/main" id="{FEB89051-0778-4989-AC58-B1123A78CF51}"/>
                  </a:ext>
                </a:extLst>
              </p:cNvPr>
              <p:cNvGrpSpPr>
                <a:grpSpLocks/>
              </p:cNvGrpSpPr>
              <p:nvPr/>
            </p:nvGrpSpPr>
            <p:grpSpPr bwMode="auto">
              <a:xfrm>
                <a:off x="342" y="1536"/>
                <a:ext cx="917" cy="1248"/>
                <a:chOff x="342" y="1536"/>
                <a:chExt cx="917" cy="1248"/>
              </a:xfrm>
            </p:grpSpPr>
            <p:sp>
              <p:nvSpPr>
                <p:cNvPr id="10297" name="Rectangle 92">
                  <a:extLst>
                    <a:ext uri="{FF2B5EF4-FFF2-40B4-BE49-F238E27FC236}">
                      <a16:creationId xmlns:a16="http://schemas.microsoft.com/office/drawing/2014/main" id="{6DC9D809-8103-4848-970C-E8414A028806}"/>
                    </a:ext>
                  </a:extLst>
                </p:cNvPr>
                <p:cNvSpPr>
                  <a:spLocks noChangeArrowheads="1"/>
                </p:cNvSpPr>
                <p:nvPr/>
              </p:nvSpPr>
              <p:spPr bwMode="auto">
                <a:xfrm>
                  <a:off x="385" y="1536"/>
                  <a:ext cx="8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Extreme wealth</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98" name="Rectangle 128">
                  <a:extLst>
                    <a:ext uri="{FF2B5EF4-FFF2-40B4-BE49-F238E27FC236}">
                      <a16:creationId xmlns:a16="http://schemas.microsoft.com/office/drawing/2014/main" id="{22235BA1-492D-4539-8890-88FC7709666C}"/>
                    </a:ext>
                  </a:extLst>
                </p:cNvPr>
                <p:cNvSpPr>
                  <a:spLocks noChangeArrowheads="1"/>
                </p:cNvSpPr>
                <p:nvPr/>
              </p:nvSpPr>
              <p:spPr bwMode="auto">
                <a:xfrm>
                  <a:off x="342" y="1536"/>
                  <a:ext cx="9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8" name="Group 131">
                <a:extLst>
                  <a:ext uri="{FF2B5EF4-FFF2-40B4-BE49-F238E27FC236}">
                    <a16:creationId xmlns:a16="http://schemas.microsoft.com/office/drawing/2014/main" id="{380CAAA2-BE13-42DD-8642-4A8B9713EE49}"/>
                  </a:ext>
                </a:extLst>
              </p:cNvPr>
              <p:cNvGrpSpPr>
                <a:grpSpLocks/>
              </p:cNvGrpSpPr>
              <p:nvPr/>
            </p:nvGrpSpPr>
            <p:grpSpPr bwMode="auto">
              <a:xfrm>
                <a:off x="1259" y="1536"/>
                <a:ext cx="1372" cy="1248"/>
                <a:chOff x="1259" y="1536"/>
                <a:chExt cx="1372" cy="1248"/>
              </a:xfrm>
            </p:grpSpPr>
            <p:sp>
              <p:nvSpPr>
                <p:cNvPr id="10295" name="Rectangle 93">
                  <a:extLst>
                    <a:ext uri="{FF2B5EF4-FFF2-40B4-BE49-F238E27FC236}">
                      <a16:creationId xmlns:a16="http://schemas.microsoft.com/office/drawing/2014/main" id="{D251A559-F22D-4CFD-86A3-402713B0E12D}"/>
                    </a:ext>
                  </a:extLst>
                </p:cNvPr>
                <p:cNvSpPr>
                  <a:spLocks noChangeArrowheads="1"/>
                </p:cNvSpPr>
                <p:nvPr/>
              </p:nvSpPr>
              <p:spPr bwMode="auto">
                <a:xfrm>
                  <a:off x="1302" y="1536"/>
                  <a:ext cx="128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The freedom to do any kind of work, craft, play for your entire life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96" name="Rectangle 130">
                  <a:extLst>
                    <a:ext uri="{FF2B5EF4-FFF2-40B4-BE49-F238E27FC236}">
                      <a16:creationId xmlns:a16="http://schemas.microsoft.com/office/drawing/2014/main" id="{69E13072-D5A6-49F3-9C9E-56D72D9D1432}"/>
                    </a:ext>
                  </a:extLst>
                </p:cNvPr>
                <p:cNvSpPr>
                  <a:spLocks noChangeArrowheads="1"/>
                </p:cNvSpPr>
                <p:nvPr/>
              </p:nvSpPr>
              <p:spPr bwMode="auto">
                <a:xfrm>
                  <a:off x="1259" y="1536"/>
                  <a:ext cx="137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59" name="Group 133">
                <a:extLst>
                  <a:ext uri="{FF2B5EF4-FFF2-40B4-BE49-F238E27FC236}">
                    <a16:creationId xmlns:a16="http://schemas.microsoft.com/office/drawing/2014/main" id="{92986F02-98C9-4F1A-A308-1F6A8B46F042}"/>
                  </a:ext>
                </a:extLst>
              </p:cNvPr>
              <p:cNvGrpSpPr>
                <a:grpSpLocks/>
              </p:cNvGrpSpPr>
              <p:nvPr/>
            </p:nvGrpSpPr>
            <p:grpSpPr bwMode="auto">
              <a:xfrm>
                <a:off x="2631" y="1536"/>
                <a:ext cx="817" cy="1248"/>
                <a:chOff x="2631" y="1536"/>
                <a:chExt cx="817" cy="1248"/>
              </a:xfrm>
            </p:grpSpPr>
            <p:sp>
              <p:nvSpPr>
                <p:cNvPr id="10293" name="Rectangle 94">
                  <a:extLst>
                    <a:ext uri="{FF2B5EF4-FFF2-40B4-BE49-F238E27FC236}">
                      <a16:creationId xmlns:a16="http://schemas.microsoft.com/office/drawing/2014/main" id="{088B43D2-6653-4BEB-BE00-E86D8ACA8877}"/>
                    </a:ext>
                  </a:extLst>
                </p:cNvPr>
                <p:cNvSpPr>
                  <a:spLocks noChangeArrowheads="1"/>
                </p:cNvSpPr>
                <p:nvPr/>
              </p:nvSpPr>
              <p:spPr bwMode="auto">
                <a:xfrm>
                  <a:off x="2674" y="1536"/>
                  <a:ext cx="7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294" name="Rectangle 132">
                  <a:extLst>
                    <a:ext uri="{FF2B5EF4-FFF2-40B4-BE49-F238E27FC236}">
                      <a16:creationId xmlns:a16="http://schemas.microsoft.com/office/drawing/2014/main" id="{9549500F-8608-4C62-A1E6-8C44BCEDB837}"/>
                    </a:ext>
                  </a:extLst>
                </p:cNvPr>
                <p:cNvSpPr>
                  <a:spLocks noChangeArrowheads="1"/>
                </p:cNvSpPr>
                <p:nvPr/>
              </p:nvSpPr>
              <p:spPr bwMode="auto">
                <a:xfrm>
                  <a:off x="2631" y="1536"/>
                  <a:ext cx="8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0" name="Group 135">
                <a:extLst>
                  <a:ext uri="{FF2B5EF4-FFF2-40B4-BE49-F238E27FC236}">
                    <a16:creationId xmlns:a16="http://schemas.microsoft.com/office/drawing/2014/main" id="{244A7CD6-6E5F-454B-91EC-810CB3E1016A}"/>
                  </a:ext>
                </a:extLst>
              </p:cNvPr>
              <p:cNvGrpSpPr>
                <a:grpSpLocks/>
              </p:cNvGrpSpPr>
              <p:nvPr/>
            </p:nvGrpSpPr>
            <p:grpSpPr bwMode="auto">
              <a:xfrm>
                <a:off x="3448" y="1536"/>
                <a:ext cx="927" cy="1248"/>
                <a:chOff x="3448" y="1536"/>
                <a:chExt cx="927" cy="1248"/>
              </a:xfrm>
            </p:grpSpPr>
            <p:sp>
              <p:nvSpPr>
                <p:cNvPr id="10291" name="Rectangle 95">
                  <a:extLst>
                    <a:ext uri="{FF2B5EF4-FFF2-40B4-BE49-F238E27FC236}">
                      <a16:creationId xmlns:a16="http://schemas.microsoft.com/office/drawing/2014/main" id="{927B6DAF-6AA3-4313-B7C7-97F559C421C0}"/>
                    </a:ext>
                  </a:extLst>
                </p:cNvPr>
                <p:cNvSpPr>
                  <a:spLocks noChangeArrowheads="1"/>
                </p:cNvSpPr>
                <p:nvPr/>
              </p:nvSpPr>
              <p:spPr bwMode="auto">
                <a:xfrm>
                  <a:off x="3491" y="1536"/>
                  <a:ext cx="84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True love, equally felt and given</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92" name="Rectangle 134">
                  <a:extLst>
                    <a:ext uri="{FF2B5EF4-FFF2-40B4-BE49-F238E27FC236}">
                      <a16:creationId xmlns:a16="http://schemas.microsoft.com/office/drawing/2014/main" id="{4EF5F1CC-7C35-446C-B55E-99A8329A3C84}"/>
                    </a:ext>
                  </a:extLst>
                </p:cNvPr>
                <p:cNvSpPr>
                  <a:spLocks noChangeArrowheads="1"/>
                </p:cNvSpPr>
                <p:nvPr/>
              </p:nvSpPr>
              <p:spPr bwMode="auto">
                <a:xfrm>
                  <a:off x="3448" y="1536"/>
                  <a:ext cx="92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1" name="Group 137">
                <a:extLst>
                  <a:ext uri="{FF2B5EF4-FFF2-40B4-BE49-F238E27FC236}">
                    <a16:creationId xmlns:a16="http://schemas.microsoft.com/office/drawing/2014/main" id="{C939C6ED-603F-47DD-A6C7-058AADAF2C97}"/>
                  </a:ext>
                </a:extLst>
              </p:cNvPr>
              <p:cNvGrpSpPr>
                <a:grpSpLocks/>
              </p:cNvGrpSpPr>
              <p:nvPr/>
            </p:nvGrpSpPr>
            <p:grpSpPr bwMode="auto">
              <a:xfrm>
                <a:off x="0" y="2784"/>
                <a:ext cx="342" cy="1248"/>
                <a:chOff x="0" y="2784"/>
                <a:chExt cx="342" cy="1248"/>
              </a:xfrm>
            </p:grpSpPr>
            <p:sp>
              <p:nvSpPr>
                <p:cNvPr id="10289" name="Rectangle 96">
                  <a:extLst>
                    <a:ext uri="{FF2B5EF4-FFF2-40B4-BE49-F238E27FC236}">
                      <a16:creationId xmlns:a16="http://schemas.microsoft.com/office/drawing/2014/main" id="{3FA33D45-CE9C-46CC-9877-84C227760F55}"/>
                    </a:ext>
                  </a:extLst>
                </p:cNvPr>
                <p:cNvSpPr>
                  <a:spLocks noChangeArrowheads="1"/>
                </p:cNvSpPr>
                <p:nvPr/>
              </p:nvSpPr>
              <p:spPr bwMode="auto">
                <a:xfrm>
                  <a:off x="43" y="2784"/>
                  <a:ext cx="25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3</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90" name="Rectangle 136">
                  <a:extLst>
                    <a:ext uri="{FF2B5EF4-FFF2-40B4-BE49-F238E27FC236}">
                      <a16:creationId xmlns:a16="http://schemas.microsoft.com/office/drawing/2014/main" id="{3884400F-28E8-4D0E-AF74-599D06F8757B}"/>
                    </a:ext>
                  </a:extLst>
                </p:cNvPr>
                <p:cNvSpPr>
                  <a:spLocks noChangeArrowheads="1"/>
                </p:cNvSpPr>
                <p:nvPr/>
              </p:nvSpPr>
              <p:spPr bwMode="auto">
                <a:xfrm>
                  <a:off x="0" y="2784"/>
                  <a:ext cx="34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2" name="Group 139">
                <a:extLst>
                  <a:ext uri="{FF2B5EF4-FFF2-40B4-BE49-F238E27FC236}">
                    <a16:creationId xmlns:a16="http://schemas.microsoft.com/office/drawing/2014/main" id="{B1859845-2960-417D-9900-8254271DDFCE}"/>
                  </a:ext>
                </a:extLst>
              </p:cNvPr>
              <p:cNvGrpSpPr>
                <a:grpSpLocks/>
              </p:cNvGrpSpPr>
              <p:nvPr/>
            </p:nvGrpSpPr>
            <p:grpSpPr bwMode="auto">
              <a:xfrm>
                <a:off x="342" y="2784"/>
                <a:ext cx="917" cy="1248"/>
                <a:chOff x="342" y="2784"/>
                <a:chExt cx="917" cy="1248"/>
              </a:xfrm>
            </p:grpSpPr>
            <p:sp>
              <p:nvSpPr>
                <p:cNvPr id="10287" name="Rectangle 97">
                  <a:extLst>
                    <a:ext uri="{FF2B5EF4-FFF2-40B4-BE49-F238E27FC236}">
                      <a16:creationId xmlns:a16="http://schemas.microsoft.com/office/drawing/2014/main" id="{1876C882-97FF-4CA8-B209-05966005FFFD}"/>
                    </a:ext>
                  </a:extLst>
                </p:cNvPr>
                <p:cNvSpPr>
                  <a:spLocks noChangeArrowheads="1"/>
                </p:cNvSpPr>
                <p:nvPr/>
              </p:nvSpPr>
              <p:spPr bwMode="auto">
                <a:xfrm>
                  <a:off x="385" y="2784"/>
                  <a:ext cx="8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Attaining true wisdom</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88" name="Rectangle 138">
                  <a:extLst>
                    <a:ext uri="{FF2B5EF4-FFF2-40B4-BE49-F238E27FC236}">
                      <a16:creationId xmlns:a16="http://schemas.microsoft.com/office/drawing/2014/main" id="{02FC2BFD-6E5E-466D-AF0C-072278DAB438}"/>
                    </a:ext>
                  </a:extLst>
                </p:cNvPr>
                <p:cNvSpPr>
                  <a:spLocks noChangeArrowheads="1"/>
                </p:cNvSpPr>
                <p:nvPr/>
              </p:nvSpPr>
              <p:spPr bwMode="auto">
                <a:xfrm>
                  <a:off x="342" y="2784"/>
                  <a:ext cx="9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3" name="Group 141">
                <a:extLst>
                  <a:ext uri="{FF2B5EF4-FFF2-40B4-BE49-F238E27FC236}">
                    <a16:creationId xmlns:a16="http://schemas.microsoft.com/office/drawing/2014/main" id="{27FD6BDB-01AD-41E7-9AB1-D571F8771C78}"/>
                  </a:ext>
                </a:extLst>
              </p:cNvPr>
              <p:cNvGrpSpPr>
                <a:grpSpLocks/>
              </p:cNvGrpSpPr>
              <p:nvPr/>
            </p:nvGrpSpPr>
            <p:grpSpPr bwMode="auto">
              <a:xfrm>
                <a:off x="1259" y="2784"/>
                <a:ext cx="1372" cy="1248"/>
                <a:chOff x="1259" y="2784"/>
                <a:chExt cx="1372" cy="1248"/>
              </a:xfrm>
            </p:grpSpPr>
            <p:sp>
              <p:nvSpPr>
                <p:cNvPr id="10285" name="Rectangle 98">
                  <a:extLst>
                    <a:ext uri="{FF2B5EF4-FFF2-40B4-BE49-F238E27FC236}">
                      <a16:creationId xmlns:a16="http://schemas.microsoft.com/office/drawing/2014/main" id="{A9420192-A180-42F8-8BB3-6796EB869862}"/>
                    </a:ext>
                  </a:extLst>
                </p:cNvPr>
                <p:cNvSpPr>
                  <a:spLocks noChangeArrowheads="1"/>
                </p:cNvSpPr>
                <p:nvPr/>
              </p:nvSpPr>
              <p:spPr bwMode="auto">
                <a:xfrm>
                  <a:off x="1302" y="2784"/>
                  <a:ext cx="128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286" name="Rectangle 140">
                  <a:extLst>
                    <a:ext uri="{FF2B5EF4-FFF2-40B4-BE49-F238E27FC236}">
                      <a16:creationId xmlns:a16="http://schemas.microsoft.com/office/drawing/2014/main" id="{B74C911A-88F9-43AD-A61B-9771A6341C87}"/>
                    </a:ext>
                  </a:extLst>
                </p:cNvPr>
                <p:cNvSpPr>
                  <a:spLocks noChangeArrowheads="1"/>
                </p:cNvSpPr>
                <p:nvPr/>
              </p:nvSpPr>
              <p:spPr bwMode="auto">
                <a:xfrm>
                  <a:off x="1259" y="2784"/>
                  <a:ext cx="137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4" name="Group 143">
                <a:extLst>
                  <a:ext uri="{FF2B5EF4-FFF2-40B4-BE49-F238E27FC236}">
                    <a16:creationId xmlns:a16="http://schemas.microsoft.com/office/drawing/2014/main" id="{9262EA6D-9727-4E98-B399-9E371EFBED80}"/>
                  </a:ext>
                </a:extLst>
              </p:cNvPr>
              <p:cNvGrpSpPr>
                <a:grpSpLocks/>
              </p:cNvGrpSpPr>
              <p:nvPr/>
            </p:nvGrpSpPr>
            <p:grpSpPr bwMode="auto">
              <a:xfrm>
                <a:off x="2631" y="2784"/>
                <a:ext cx="817" cy="1248"/>
                <a:chOff x="2631" y="2784"/>
                <a:chExt cx="817" cy="1248"/>
              </a:xfrm>
            </p:grpSpPr>
            <p:sp>
              <p:nvSpPr>
                <p:cNvPr id="10283" name="Rectangle 99">
                  <a:extLst>
                    <a:ext uri="{FF2B5EF4-FFF2-40B4-BE49-F238E27FC236}">
                      <a16:creationId xmlns:a16="http://schemas.microsoft.com/office/drawing/2014/main" id="{5EDF04C5-6828-4EAA-954A-DE3C716C417B}"/>
                    </a:ext>
                  </a:extLst>
                </p:cNvPr>
                <p:cNvSpPr>
                  <a:spLocks noChangeArrowheads="1"/>
                </p:cNvSpPr>
                <p:nvPr/>
              </p:nvSpPr>
              <p:spPr bwMode="auto">
                <a:xfrm>
                  <a:off x="2674" y="2784"/>
                  <a:ext cx="7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The promise of fame for 1000 years</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84" name="Rectangle 142">
                  <a:extLst>
                    <a:ext uri="{FF2B5EF4-FFF2-40B4-BE49-F238E27FC236}">
                      <a16:creationId xmlns:a16="http://schemas.microsoft.com/office/drawing/2014/main" id="{48791BD7-C9B3-4A61-B8E5-1E6427287721}"/>
                    </a:ext>
                  </a:extLst>
                </p:cNvPr>
                <p:cNvSpPr>
                  <a:spLocks noChangeArrowheads="1"/>
                </p:cNvSpPr>
                <p:nvPr/>
              </p:nvSpPr>
              <p:spPr bwMode="auto">
                <a:xfrm>
                  <a:off x="2631" y="2784"/>
                  <a:ext cx="8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5" name="Group 145">
                <a:extLst>
                  <a:ext uri="{FF2B5EF4-FFF2-40B4-BE49-F238E27FC236}">
                    <a16:creationId xmlns:a16="http://schemas.microsoft.com/office/drawing/2014/main" id="{1FB1FDE4-71E4-4E2A-A8A1-C56113FF3812}"/>
                  </a:ext>
                </a:extLst>
              </p:cNvPr>
              <p:cNvGrpSpPr>
                <a:grpSpLocks/>
              </p:cNvGrpSpPr>
              <p:nvPr/>
            </p:nvGrpSpPr>
            <p:grpSpPr bwMode="auto">
              <a:xfrm>
                <a:off x="3448" y="2784"/>
                <a:ext cx="927" cy="1248"/>
                <a:chOff x="3448" y="2784"/>
                <a:chExt cx="927" cy="1248"/>
              </a:xfrm>
            </p:grpSpPr>
            <p:sp>
              <p:nvSpPr>
                <p:cNvPr id="10281" name="Rectangle 100">
                  <a:extLst>
                    <a:ext uri="{FF2B5EF4-FFF2-40B4-BE49-F238E27FC236}">
                      <a16:creationId xmlns:a16="http://schemas.microsoft.com/office/drawing/2014/main" id="{4DD9BE49-E031-4BBC-8F2D-E78DF2F1D8E5}"/>
                    </a:ext>
                  </a:extLst>
                </p:cNvPr>
                <p:cNvSpPr>
                  <a:spLocks noChangeArrowheads="1"/>
                </p:cNvSpPr>
                <p:nvPr/>
              </p:nvSpPr>
              <p:spPr bwMode="auto">
                <a:xfrm>
                  <a:off x="3491" y="2784"/>
                  <a:ext cx="84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282" name="Rectangle 144">
                  <a:extLst>
                    <a:ext uri="{FF2B5EF4-FFF2-40B4-BE49-F238E27FC236}">
                      <a16:creationId xmlns:a16="http://schemas.microsoft.com/office/drawing/2014/main" id="{BED9EE93-D8E2-4A92-B56A-27958D453558}"/>
                    </a:ext>
                  </a:extLst>
                </p:cNvPr>
                <p:cNvSpPr>
                  <a:spLocks noChangeArrowheads="1"/>
                </p:cNvSpPr>
                <p:nvPr/>
              </p:nvSpPr>
              <p:spPr bwMode="auto">
                <a:xfrm>
                  <a:off x="3448" y="2784"/>
                  <a:ext cx="92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6" name="Group 147">
                <a:extLst>
                  <a:ext uri="{FF2B5EF4-FFF2-40B4-BE49-F238E27FC236}">
                    <a16:creationId xmlns:a16="http://schemas.microsoft.com/office/drawing/2014/main" id="{A3E1B073-0226-4DE0-A5E3-F0A17CE5F06D}"/>
                  </a:ext>
                </a:extLst>
              </p:cNvPr>
              <p:cNvGrpSpPr>
                <a:grpSpLocks/>
              </p:cNvGrpSpPr>
              <p:nvPr/>
            </p:nvGrpSpPr>
            <p:grpSpPr bwMode="auto">
              <a:xfrm>
                <a:off x="0" y="4032"/>
                <a:ext cx="342" cy="864"/>
                <a:chOff x="0" y="4032"/>
                <a:chExt cx="342" cy="864"/>
              </a:xfrm>
            </p:grpSpPr>
            <p:sp>
              <p:nvSpPr>
                <p:cNvPr id="10279" name="Rectangle 101">
                  <a:extLst>
                    <a:ext uri="{FF2B5EF4-FFF2-40B4-BE49-F238E27FC236}">
                      <a16:creationId xmlns:a16="http://schemas.microsoft.com/office/drawing/2014/main" id="{950BBEB0-CF37-4EA0-8706-38F017653531}"/>
                    </a:ext>
                  </a:extLst>
                </p:cNvPr>
                <p:cNvSpPr>
                  <a:spLocks noChangeArrowheads="1"/>
                </p:cNvSpPr>
                <p:nvPr/>
              </p:nvSpPr>
              <p:spPr bwMode="auto">
                <a:xfrm>
                  <a:off x="43" y="4032"/>
                  <a:ext cx="256"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4</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80" name="Rectangle 146">
                  <a:extLst>
                    <a:ext uri="{FF2B5EF4-FFF2-40B4-BE49-F238E27FC236}">
                      <a16:creationId xmlns:a16="http://schemas.microsoft.com/office/drawing/2014/main" id="{A06C923B-6AED-42C6-B0DA-255AA7810211}"/>
                    </a:ext>
                  </a:extLst>
                </p:cNvPr>
                <p:cNvSpPr>
                  <a:spLocks noChangeArrowheads="1"/>
                </p:cNvSpPr>
                <p:nvPr/>
              </p:nvSpPr>
              <p:spPr bwMode="auto">
                <a:xfrm>
                  <a:off x="0" y="4032"/>
                  <a:ext cx="342"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7" name="Group 149">
                <a:extLst>
                  <a:ext uri="{FF2B5EF4-FFF2-40B4-BE49-F238E27FC236}">
                    <a16:creationId xmlns:a16="http://schemas.microsoft.com/office/drawing/2014/main" id="{F37DCD32-E7B6-4F49-9462-0A6E03327EF4}"/>
                  </a:ext>
                </a:extLst>
              </p:cNvPr>
              <p:cNvGrpSpPr>
                <a:grpSpLocks/>
              </p:cNvGrpSpPr>
              <p:nvPr/>
            </p:nvGrpSpPr>
            <p:grpSpPr bwMode="auto">
              <a:xfrm>
                <a:off x="342" y="4032"/>
                <a:ext cx="917" cy="864"/>
                <a:chOff x="342" y="4032"/>
                <a:chExt cx="917" cy="864"/>
              </a:xfrm>
            </p:grpSpPr>
            <p:sp>
              <p:nvSpPr>
                <p:cNvPr id="10277" name="Rectangle 102">
                  <a:extLst>
                    <a:ext uri="{FF2B5EF4-FFF2-40B4-BE49-F238E27FC236}">
                      <a16:creationId xmlns:a16="http://schemas.microsoft.com/office/drawing/2014/main" id="{20521359-2339-44E9-9582-3CBF521778F1}"/>
                    </a:ext>
                  </a:extLst>
                </p:cNvPr>
                <p:cNvSpPr>
                  <a:spLocks noChangeArrowheads="1"/>
                </p:cNvSpPr>
                <p:nvPr/>
              </p:nvSpPr>
              <p:spPr bwMode="auto">
                <a:xfrm>
                  <a:off x="385" y="4032"/>
                  <a:ext cx="83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Perfect health to age 90</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78" name="Rectangle 148">
                  <a:extLst>
                    <a:ext uri="{FF2B5EF4-FFF2-40B4-BE49-F238E27FC236}">
                      <a16:creationId xmlns:a16="http://schemas.microsoft.com/office/drawing/2014/main" id="{6E2F9DA8-E8B9-4314-9F2B-B3A08D45E7C2}"/>
                    </a:ext>
                  </a:extLst>
                </p:cNvPr>
                <p:cNvSpPr>
                  <a:spLocks noChangeArrowheads="1"/>
                </p:cNvSpPr>
                <p:nvPr/>
              </p:nvSpPr>
              <p:spPr bwMode="auto">
                <a:xfrm>
                  <a:off x="342" y="4032"/>
                  <a:ext cx="9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8" name="Group 151">
                <a:extLst>
                  <a:ext uri="{FF2B5EF4-FFF2-40B4-BE49-F238E27FC236}">
                    <a16:creationId xmlns:a16="http://schemas.microsoft.com/office/drawing/2014/main" id="{68905B65-05E9-4629-BA51-1FEC58C15153}"/>
                  </a:ext>
                </a:extLst>
              </p:cNvPr>
              <p:cNvGrpSpPr>
                <a:grpSpLocks/>
              </p:cNvGrpSpPr>
              <p:nvPr/>
            </p:nvGrpSpPr>
            <p:grpSpPr bwMode="auto">
              <a:xfrm>
                <a:off x="1259" y="4032"/>
                <a:ext cx="1372" cy="864"/>
                <a:chOff x="1259" y="4032"/>
                <a:chExt cx="1372" cy="864"/>
              </a:xfrm>
            </p:grpSpPr>
            <p:sp>
              <p:nvSpPr>
                <p:cNvPr id="10275" name="Rectangle 103">
                  <a:extLst>
                    <a:ext uri="{FF2B5EF4-FFF2-40B4-BE49-F238E27FC236}">
                      <a16:creationId xmlns:a16="http://schemas.microsoft.com/office/drawing/2014/main" id="{080389AC-B75A-4E48-A990-189377CDDAC7}"/>
                    </a:ext>
                  </a:extLst>
                </p:cNvPr>
                <p:cNvSpPr>
                  <a:spLocks noChangeArrowheads="1"/>
                </p:cNvSpPr>
                <p:nvPr/>
              </p:nvSpPr>
              <p:spPr bwMode="auto">
                <a:xfrm>
                  <a:off x="1302" y="4032"/>
                  <a:ext cx="1286"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Freedom from sorrow for your entire life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76" name="Rectangle 150">
                  <a:extLst>
                    <a:ext uri="{FF2B5EF4-FFF2-40B4-BE49-F238E27FC236}">
                      <a16:creationId xmlns:a16="http://schemas.microsoft.com/office/drawing/2014/main" id="{01A26A19-26C1-4F97-9FFD-1195DE16F4FD}"/>
                    </a:ext>
                  </a:extLst>
                </p:cNvPr>
                <p:cNvSpPr>
                  <a:spLocks noChangeArrowheads="1"/>
                </p:cNvSpPr>
                <p:nvPr/>
              </p:nvSpPr>
              <p:spPr bwMode="auto">
                <a:xfrm>
                  <a:off x="1259" y="4032"/>
                  <a:ext cx="1372"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69" name="Group 153">
                <a:extLst>
                  <a:ext uri="{FF2B5EF4-FFF2-40B4-BE49-F238E27FC236}">
                    <a16:creationId xmlns:a16="http://schemas.microsoft.com/office/drawing/2014/main" id="{4683B466-3A3D-43D6-9AB8-0140DDE79D9B}"/>
                  </a:ext>
                </a:extLst>
              </p:cNvPr>
              <p:cNvGrpSpPr>
                <a:grpSpLocks/>
              </p:cNvGrpSpPr>
              <p:nvPr/>
            </p:nvGrpSpPr>
            <p:grpSpPr bwMode="auto">
              <a:xfrm>
                <a:off x="2631" y="4032"/>
                <a:ext cx="817" cy="864"/>
                <a:chOff x="2631" y="4032"/>
                <a:chExt cx="817" cy="864"/>
              </a:xfrm>
            </p:grpSpPr>
            <p:sp>
              <p:nvSpPr>
                <p:cNvPr id="10273" name="Rectangle 104">
                  <a:extLst>
                    <a:ext uri="{FF2B5EF4-FFF2-40B4-BE49-F238E27FC236}">
                      <a16:creationId xmlns:a16="http://schemas.microsoft.com/office/drawing/2014/main" id="{423B8331-CDEB-4A40-9F0F-F2479DFFBF7E}"/>
                    </a:ext>
                  </a:extLst>
                </p:cNvPr>
                <p:cNvSpPr>
                  <a:spLocks noChangeArrowheads="1"/>
                </p:cNvSpPr>
                <p:nvPr/>
              </p:nvSpPr>
              <p:spPr bwMode="auto">
                <a:xfrm>
                  <a:off x="2674" y="4032"/>
                  <a:ext cx="73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0274" name="Rectangle 152">
                  <a:extLst>
                    <a:ext uri="{FF2B5EF4-FFF2-40B4-BE49-F238E27FC236}">
                      <a16:creationId xmlns:a16="http://schemas.microsoft.com/office/drawing/2014/main" id="{7B1C49A2-28A0-4D9B-BE31-2DD06FD9890E}"/>
                    </a:ext>
                  </a:extLst>
                </p:cNvPr>
                <p:cNvSpPr>
                  <a:spLocks noChangeArrowheads="1"/>
                </p:cNvSpPr>
                <p:nvPr/>
              </p:nvSpPr>
              <p:spPr bwMode="auto">
                <a:xfrm>
                  <a:off x="2631" y="4032"/>
                  <a:ext cx="8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0270" name="Group 155">
                <a:extLst>
                  <a:ext uri="{FF2B5EF4-FFF2-40B4-BE49-F238E27FC236}">
                    <a16:creationId xmlns:a16="http://schemas.microsoft.com/office/drawing/2014/main" id="{1FFCB7D8-202E-40CC-B138-FD0BF5870D8B}"/>
                  </a:ext>
                </a:extLst>
              </p:cNvPr>
              <p:cNvGrpSpPr>
                <a:grpSpLocks/>
              </p:cNvGrpSpPr>
              <p:nvPr/>
            </p:nvGrpSpPr>
            <p:grpSpPr bwMode="auto">
              <a:xfrm>
                <a:off x="3448" y="4032"/>
                <a:ext cx="927" cy="864"/>
                <a:chOff x="3448" y="4032"/>
                <a:chExt cx="927" cy="864"/>
              </a:xfrm>
            </p:grpSpPr>
            <p:sp>
              <p:nvSpPr>
                <p:cNvPr id="10271" name="Rectangle 105">
                  <a:extLst>
                    <a:ext uri="{FF2B5EF4-FFF2-40B4-BE49-F238E27FC236}">
                      <a16:creationId xmlns:a16="http://schemas.microsoft.com/office/drawing/2014/main" id="{21EB8D7B-6EC2-4A08-BA5D-CADAEC74DD8B}"/>
                    </a:ext>
                  </a:extLst>
                </p:cNvPr>
                <p:cNvSpPr>
                  <a:spLocks noChangeArrowheads="1"/>
                </p:cNvSpPr>
                <p:nvPr/>
              </p:nvSpPr>
              <p:spPr bwMode="auto">
                <a:xfrm>
                  <a:off x="3491" y="4032"/>
                  <a:ext cx="84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An endless fun-filled vacation</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0272" name="Rectangle 154">
                  <a:extLst>
                    <a:ext uri="{FF2B5EF4-FFF2-40B4-BE49-F238E27FC236}">
                      <a16:creationId xmlns:a16="http://schemas.microsoft.com/office/drawing/2014/main" id="{5D46A961-BFFF-4634-B4F7-48C15630086F}"/>
                    </a:ext>
                  </a:extLst>
                </p:cNvPr>
                <p:cNvSpPr>
                  <a:spLocks noChangeArrowheads="1"/>
                </p:cNvSpPr>
                <p:nvPr/>
              </p:nvSpPr>
              <p:spPr bwMode="auto">
                <a:xfrm>
                  <a:off x="3448" y="4032"/>
                  <a:ext cx="92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sp>
          <p:nvSpPr>
            <p:cNvPr id="10245" name="Rectangle 157">
              <a:extLst>
                <a:ext uri="{FF2B5EF4-FFF2-40B4-BE49-F238E27FC236}">
                  <a16:creationId xmlns:a16="http://schemas.microsoft.com/office/drawing/2014/main" id="{F60B8DB2-A73D-4A18-9280-22402DFE0FA2}"/>
                </a:ext>
              </a:extLst>
            </p:cNvPr>
            <p:cNvSpPr>
              <a:spLocks noChangeArrowheads="1"/>
            </p:cNvSpPr>
            <p:nvPr/>
          </p:nvSpPr>
          <p:spPr bwMode="auto">
            <a:xfrm>
              <a:off x="-3" y="-3"/>
              <a:ext cx="4381" cy="490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6147" name="Text Box 159">
            <a:extLst>
              <a:ext uri="{FF2B5EF4-FFF2-40B4-BE49-F238E27FC236}">
                <a16:creationId xmlns:a16="http://schemas.microsoft.com/office/drawing/2014/main" id="{6B4A15A0-653B-4D15-8103-7FD67E758343}"/>
              </a:ext>
            </a:extLst>
          </p:cNvPr>
          <p:cNvSpPr txBox="1">
            <a:spLocks noChangeArrowheads="1"/>
          </p:cNvSpPr>
          <p:nvPr/>
        </p:nvSpPr>
        <p:spPr bwMode="auto">
          <a:xfrm>
            <a:off x="1511233" y="322419"/>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defRPr/>
            </a:pPr>
            <a:r>
              <a:rPr lang="en-US" altLang="en-US" dirty="0">
                <a:solidFill>
                  <a:schemeClr val="accent1">
                    <a:lumMod val="75000"/>
                  </a:schemeClr>
                </a:solidFill>
                <a:latin typeface="Arial Narrow" panose="020B0606020202030204" pitchFamily="34" charset="0"/>
              </a:rPr>
              <a:t>YOUR SINGLE LIFETIME WISH</a:t>
            </a:r>
          </a:p>
        </p:txBody>
      </p:sp>
      <p:sp>
        <p:nvSpPr>
          <p:cNvPr id="2" name="Slide Number Placeholder 1">
            <a:extLst>
              <a:ext uri="{FF2B5EF4-FFF2-40B4-BE49-F238E27FC236}">
                <a16:creationId xmlns:a16="http://schemas.microsoft.com/office/drawing/2014/main" id="{B88EE0C0-CCF4-475A-BDDE-E91D8878E74B}"/>
              </a:ext>
            </a:extLst>
          </p:cNvPr>
          <p:cNvSpPr>
            <a:spLocks noGrp="1"/>
          </p:cNvSpPr>
          <p:nvPr>
            <p:ph type="sldNum" sz="quarter" idx="12"/>
          </p:nvPr>
        </p:nvSpPr>
        <p:spPr/>
        <p:txBody>
          <a:bodyPr/>
          <a:lstStyle/>
          <a:p>
            <a:fld id="{6BC46530-F139-4591-8958-E07F6D1ED540}" type="slidenum">
              <a:rPr lang="en-US" altLang="en-US" smtClean="0"/>
              <a:pPr/>
              <a:t>7</a:t>
            </a:fld>
            <a:endParaRPr lang="en-US" altLang="en-US"/>
          </a:p>
        </p:txBody>
      </p:sp>
      <p:pic>
        <p:nvPicPr>
          <p:cNvPr id="3" name="Picture 2">
            <a:extLst>
              <a:ext uri="{FF2B5EF4-FFF2-40B4-BE49-F238E27FC236}">
                <a16:creationId xmlns:a16="http://schemas.microsoft.com/office/drawing/2014/main" id="{580F7B5E-E8B2-4991-B165-4BBEF92DBF70}"/>
              </a:ext>
            </a:extLst>
          </p:cNvPr>
          <p:cNvPicPr>
            <a:picLocks noChangeAspect="1"/>
          </p:cNvPicPr>
          <p:nvPr/>
        </p:nvPicPr>
        <p:blipFill rotWithShape="1">
          <a:blip r:embed="rId2"/>
          <a:srcRect t="18209" b="25098"/>
          <a:stretch/>
        </p:blipFill>
        <p:spPr>
          <a:xfrm>
            <a:off x="7027416" y="167229"/>
            <a:ext cx="1410196" cy="7994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58">
            <a:extLst>
              <a:ext uri="{FF2B5EF4-FFF2-40B4-BE49-F238E27FC236}">
                <a16:creationId xmlns:a16="http://schemas.microsoft.com/office/drawing/2014/main" id="{811F5A15-4101-4338-AEC4-1B2046BF2B35}"/>
              </a:ext>
            </a:extLst>
          </p:cNvPr>
          <p:cNvGrpSpPr>
            <a:grpSpLocks/>
          </p:cNvGrpSpPr>
          <p:nvPr/>
        </p:nvGrpSpPr>
        <p:grpSpPr bwMode="auto">
          <a:xfrm>
            <a:off x="1066800" y="1219200"/>
            <a:ext cx="7820025" cy="5338763"/>
            <a:chOff x="-3" y="-3"/>
            <a:chExt cx="4381" cy="4902"/>
          </a:xfrm>
        </p:grpSpPr>
        <p:grpSp>
          <p:nvGrpSpPr>
            <p:cNvPr id="11268" name="Group 156">
              <a:extLst>
                <a:ext uri="{FF2B5EF4-FFF2-40B4-BE49-F238E27FC236}">
                  <a16:creationId xmlns:a16="http://schemas.microsoft.com/office/drawing/2014/main" id="{3BCD6207-DE78-434F-BB84-F5D95B2671EE}"/>
                </a:ext>
              </a:extLst>
            </p:cNvPr>
            <p:cNvGrpSpPr>
              <a:grpSpLocks/>
            </p:cNvGrpSpPr>
            <p:nvPr/>
          </p:nvGrpSpPr>
          <p:grpSpPr bwMode="auto">
            <a:xfrm>
              <a:off x="0" y="0"/>
              <a:ext cx="4375" cy="4896"/>
              <a:chOff x="0" y="0"/>
              <a:chExt cx="4375" cy="4896"/>
            </a:xfrm>
          </p:grpSpPr>
          <p:grpSp>
            <p:nvGrpSpPr>
              <p:cNvPr id="11270" name="Group 107">
                <a:extLst>
                  <a:ext uri="{FF2B5EF4-FFF2-40B4-BE49-F238E27FC236}">
                    <a16:creationId xmlns:a16="http://schemas.microsoft.com/office/drawing/2014/main" id="{FAE80146-0CD5-4A06-8C63-16050BFC827C}"/>
                  </a:ext>
                </a:extLst>
              </p:cNvPr>
              <p:cNvGrpSpPr>
                <a:grpSpLocks/>
              </p:cNvGrpSpPr>
              <p:nvPr/>
            </p:nvGrpSpPr>
            <p:grpSpPr bwMode="auto">
              <a:xfrm>
                <a:off x="0" y="0"/>
                <a:ext cx="342" cy="480"/>
                <a:chOff x="0" y="0"/>
                <a:chExt cx="342" cy="480"/>
              </a:xfrm>
            </p:grpSpPr>
            <p:sp>
              <p:nvSpPr>
                <p:cNvPr id="11343" name="Rectangle 81">
                  <a:extLst>
                    <a:ext uri="{FF2B5EF4-FFF2-40B4-BE49-F238E27FC236}">
                      <a16:creationId xmlns:a16="http://schemas.microsoft.com/office/drawing/2014/main" id="{4DD31D56-F96F-4632-BF4D-F894FC5BEAE7}"/>
                    </a:ext>
                  </a:extLst>
                </p:cNvPr>
                <p:cNvSpPr>
                  <a:spLocks noChangeArrowheads="1"/>
                </p:cNvSpPr>
                <p:nvPr/>
              </p:nvSpPr>
              <p:spPr bwMode="auto">
                <a:xfrm>
                  <a:off x="43" y="0"/>
                  <a:ext cx="25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44" name="Rectangle 106">
                  <a:extLst>
                    <a:ext uri="{FF2B5EF4-FFF2-40B4-BE49-F238E27FC236}">
                      <a16:creationId xmlns:a16="http://schemas.microsoft.com/office/drawing/2014/main" id="{7CF4C004-5819-4AC3-AD6F-D6ABED24364A}"/>
                    </a:ext>
                  </a:extLst>
                </p:cNvPr>
                <p:cNvSpPr>
                  <a:spLocks noChangeArrowheads="1"/>
                </p:cNvSpPr>
                <p:nvPr/>
              </p:nvSpPr>
              <p:spPr bwMode="auto">
                <a:xfrm>
                  <a:off x="0" y="0"/>
                  <a:ext cx="34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1" name="Group 109">
                <a:extLst>
                  <a:ext uri="{FF2B5EF4-FFF2-40B4-BE49-F238E27FC236}">
                    <a16:creationId xmlns:a16="http://schemas.microsoft.com/office/drawing/2014/main" id="{50535C8C-E455-4CBF-9437-497B5E3FF07C}"/>
                  </a:ext>
                </a:extLst>
              </p:cNvPr>
              <p:cNvGrpSpPr>
                <a:grpSpLocks/>
              </p:cNvGrpSpPr>
              <p:nvPr/>
            </p:nvGrpSpPr>
            <p:grpSpPr bwMode="auto">
              <a:xfrm>
                <a:off x="342" y="0"/>
                <a:ext cx="917" cy="480"/>
                <a:chOff x="342" y="0"/>
                <a:chExt cx="917" cy="480"/>
              </a:xfrm>
            </p:grpSpPr>
            <p:sp>
              <p:nvSpPr>
                <p:cNvPr id="11341" name="Rectangle 82">
                  <a:extLst>
                    <a:ext uri="{FF2B5EF4-FFF2-40B4-BE49-F238E27FC236}">
                      <a16:creationId xmlns:a16="http://schemas.microsoft.com/office/drawing/2014/main" id="{332E52D4-7B96-48A2-81A7-4A894FEA9437}"/>
                    </a:ext>
                  </a:extLst>
                </p:cNvPr>
                <p:cNvSpPr>
                  <a:spLocks noChangeArrowheads="1"/>
                </p:cNvSpPr>
                <p:nvPr/>
              </p:nvSpPr>
              <p:spPr bwMode="auto">
                <a:xfrm>
                  <a:off x="385" y="0"/>
                  <a:ext cx="83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42" name="Rectangle 108">
                  <a:extLst>
                    <a:ext uri="{FF2B5EF4-FFF2-40B4-BE49-F238E27FC236}">
                      <a16:creationId xmlns:a16="http://schemas.microsoft.com/office/drawing/2014/main" id="{C373829A-7D78-45B3-82FF-C1991C79AE19}"/>
                    </a:ext>
                  </a:extLst>
                </p:cNvPr>
                <p:cNvSpPr>
                  <a:spLocks noChangeArrowheads="1"/>
                </p:cNvSpPr>
                <p:nvPr/>
              </p:nvSpPr>
              <p:spPr bwMode="auto">
                <a:xfrm>
                  <a:off x="342" y="0"/>
                  <a:ext cx="9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2" name="Group 111">
                <a:extLst>
                  <a:ext uri="{FF2B5EF4-FFF2-40B4-BE49-F238E27FC236}">
                    <a16:creationId xmlns:a16="http://schemas.microsoft.com/office/drawing/2014/main" id="{AE4A842D-05E3-4E27-94C8-264F0B2B833A}"/>
                  </a:ext>
                </a:extLst>
              </p:cNvPr>
              <p:cNvGrpSpPr>
                <a:grpSpLocks/>
              </p:cNvGrpSpPr>
              <p:nvPr/>
            </p:nvGrpSpPr>
            <p:grpSpPr bwMode="auto">
              <a:xfrm>
                <a:off x="1259" y="0"/>
                <a:ext cx="1372" cy="480"/>
                <a:chOff x="1259" y="0"/>
                <a:chExt cx="1372" cy="480"/>
              </a:xfrm>
            </p:grpSpPr>
            <p:sp>
              <p:nvSpPr>
                <p:cNvPr id="11339" name="Rectangle 83">
                  <a:extLst>
                    <a:ext uri="{FF2B5EF4-FFF2-40B4-BE49-F238E27FC236}">
                      <a16:creationId xmlns:a16="http://schemas.microsoft.com/office/drawing/2014/main" id="{86839B11-D45E-4852-BFCB-F695B1703FE1}"/>
                    </a:ext>
                  </a:extLst>
                </p:cNvPr>
                <p:cNvSpPr>
                  <a:spLocks noChangeArrowheads="1"/>
                </p:cNvSpPr>
                <p:nvPr/>
              </p:nvSpPr>
              <p:spPr bwMode="auto">
                <a:xfrm>
                  <a:off x="1302" y="0"/>
                  <a:ext cx="128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B</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40" name="Rectangle 110">
                  <a:extLst>
                    <a:ext uri="{FF2B5EF4-FFF2-40B4-BE49-F238E27FC236}">
                      <a16:creationId xmlns:a16="http://schemas.microsoft.com/office/drawing/2014/main" id="{59B9F964-9E14-41F6-BBBE-113C7F43F74D}"/>
                    </a:ext>
                  </a:extLst>
                </p:cNvPr>
                <p:cNvSpPr>
                  <a:spLocks noChangeArrowheads="1"/>
                </p:cNvSpPr>
                <p:nvPr/>
              </p:nvSpPr>
              <p:spPr bwMode="auto">
                <a:xfrm>
                  <a:off x="1259" y="0"/>
                  <a:ext cx="137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3" name="Group 113">
                <a:extLst>
                  <a:ext uri="{FF2B5EF4-FFF2-40B4-BE49-F238E27FC236}">
                    <a16:creationId xmlns:a16="http://schemas.microsoft.com/office/drawing/2014/main" id="{FDC6541F-ADBA-4198-B115-0861EE9FF3FE}"/>
                  </a:ext>
                </a:extLst>
              </p:cNvPr>
              <p:cNvGrpSpPr>
                <a:grpSpLocks/>
              </p:cNvGrpSpPr>
              <p:nvPr/>
            </p:nvGrpSpPr>
            <p:grpSpPr bwMode="auto">
              <a:xfrm>
                <a:off x="2631" y="0"/>
                <a:ext cx="817" cy="480"/>
                <a:chOff x="2631" y="0"/>
                <a:chExt cx="817" cy="480"/>
              </a:xfrm>
            </p:grpSpPr>
            <p:sp>
              <p:nvSpPr>
                <p:cNvPr id="11337" name="Rectangle 84">
                  <a:extLst>
                    <a:ext uri="{FF2B5EF4-FFF2-40B4-BE49-F238E27FC236}">
                      <a16:creationId xmlns:a16="http://schemas.microsoft.com/office/drawing/2014/main" id="{9C59CC9E-C60E-40BC-99F7-D6B3C0E48DB0}"/>
                    </a:ext>
                  </a:extLst>
                </p:cNvPr>
                <p:cNvSpPr>
                  <a:spLocks noChangeArrowheads="1"/>
                </p:cNvSpPr>
                <p:nvPr/>
              </p:nvSpPr>
              <p:spPr bwMode="auto">
                <a:xfrm>
                  <a:off x="2674" y="0"/>
                  <a:ext cx="73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C</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38" name="Rectangle 112">
                  <a:extLst>
                    <a:ext uri="{FF2B5EF4-FFF2-40B4-BE49-F238E27FC236}">
                      <a16:creationId xmlns:a16="http://schemas.microsoft.com/office/drawing/2014/main" id="{E1044EE2-BA6A-4B28-AF59-8ADAC5AE0F2B}"/>
                    </a:ext>
                  </a:extLst>
                </p:cNvPr>
                <p:cNvSpPr>
                  <a:spLocks noChangeArrowheads="1"/>
                </p:cNvSpPr>
                <p:nvPr/>
              </p:nvSpPr>
              <p:spPr bwMode="auto">
                <a:xfrm>
                  <a:off x="2631" y="0"/>
                  <a:ext cx="8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4" name="Group 115">
                <a:extLst>
                  <a:ext uri="{FF2B5EF4-FFF2-40B4-BE49-F238E27FC236}">
                    <a16:creationId xmlns:a16="http://schemas.microsoft.com/office/drawing/2014/main" id="{C0141863-48A5-4C8F-A7F6-819BF41DEB81}"/>
                  </a:ext>
                </a:extLst>
              </p:cNvPr>
              <p:cNvGrpSpPr>
                <a:grpSpLocks/>
              </p:cNvGrpSpPr>
              <p:nvPr/>
            </p:nvGrpSpPr>
            <p:grpSpPr bwMode="auto">
              <a:xfrm>
                <a:off x="3448" y="0"/>
                <a:ext cx="927" cy="480"/>
                <a:chOff x="3448" y="0"/>
                <a:chExt cx="927" cy="480"/>
              </a:xfrm>
            </p:grpSpPr>
            <p:sp>
              <p:nvSpPr>
                <p:cNvPr id="11335" name="Rectangle 85">
                  <a:extLst>
                    <a:ext uri="{FF2B5EF4-FFF2-40B4-BE49-F238E27FC236}">
                      <a16:creationId xmlns:a16="http://schemas.microsoft.com/office/drawing/2014/main" id="{15929B4F-F7FE-4655-9711-7EE820312684}"/>
                    </a:ext>
                  </a:extLst>
                </p:cNvPr>
                <p:cNvSpPr>
                  <a:spLocks noChangeArrowheads="1"/>
                </p:cNvSpPr>
                <p:nvPr/>
              </p:nvSpPr>
              <p:spPr bwMode="auto">
                <a:xfrm>
                  <a:off x="3491" y="0"/>
                  <a:ext cx="84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D</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36" name="Rectangle 114">
                  <a:extLst>
                    <a:ext uri="{FF2B5EF4-FFF2-40B4-BE49-F238E27FC236}">
                      <a16:creationId xmlns:a16="http://schemas.microsoft.com/office/drawing/2014/main" id="{18317484-598B-4166-8FAB-720F5192160C}"/>
                    </a:ext>
                  </a:extLst>
                </p:cNvPr>
                <p:cNvSpPr>
                  <a:spLocks noChangeArrowheads="1"/>
                </p:cNvSpPr>
                <p:nvPr/>
              </p:nvSpPr>
              <p:spPr bwMode="auto">
                <a:xfrm>
                  <a:off x="3448" y="0"/>
                  <a:ext cx="92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5" name="Group 117">
                <a:extLst>
                  <a:ext uri="{FF2B5EF4-FFF2-40B4-BE49-F238E27FC236}">
                    <a16:creationId xmlns:a16="http://schemas.microsoft.com/office/drawing/2014/main" id="{93B53D90-38DE-4B63-8476-1087B4634F70}"/>
                  </a:ext>
                </a:extLst>
              </p:cNvPr>
              <p:cNvGrpSpPr>
                <a:grpSpLocks/>
              </p:cNvGrpSpPr>
              <p:nvPr/>
            </p:nvGrpSpPr>
            <p:grpSpPr bwMode="auto">
              <a:xfrm>
                <a:off x="0" y="480"/>
                <a:ext cx="342" cy="1056"/>
                <a:chOff x="0" y="480"/>
                <a:chExt cx="342" cy="1056"/>
              </a:xfrm>
            </p:grpSpPr>
            <p:sp>
              <p:nvSpPr>
                <p:cNvPr id="11333" name="Rectangle 86">
                  <a:extLst>
                    <a:ext uri="{FF2B5EF4-FFF2-40B4-BE49-F238E27FC236}">
                      <a16:creationId xmlns:a16="http://schemas.microsoft.com/office/drawing/2014/main" id="{3A5788F3-2565-4F44-A467-5C51343FEFF9}"/>
                    </a:ext>
                  </a:extLst>
                </p:cNvPr>
                <p:cNvSpPr>
                  <a:spLocks noChangeArrowheads="1"/>
                </p:cNvSpPr>
                <p:nvPr/>
              </p:nvSpPr>
              <p:spPr bwMode="auto">
                <a:xfrm>
                  <a:off x="43" y="480"/>
                  <a:ext cx="25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1   </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34" name="Rectangle 116">
                  <a:extLst>
                    <a:ext uri="{FF2B5EF4-FFF2-40B4-BE49-F238E27FC236}">
                      <a16:creationId xmlns:a16="http://schemas.microsoft.com/office/drawing/2014/main" id="{495070D4-856E-457C-B9B7-7A1044EB7975}"/>
                    </a:ext>
                  </a:extLst>
                </p:cNvPr>
                <p:cNvSpPr>
                  <a:spLocks noChangeArrowheads="1"/>
                </p:cNvSpPr>
                <p:nvPr/>
              </p:nvSpPr>
              <p:spPr bwMode="auto">
                <a:xfrm>
                  <a:off x="0" y="480"/>
                  <a:ext cx="342"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6" name="Group 119">
                <a:extLst>
                  <a:ext uri="{FF2B5EF4-FFF2-40B4-BE49-F238E27FC236}">
                    <a16:creationId xmlns:a16="http://schemas.microsoft.com/office/drawing/2014/main" id="{607A30D4-11A4-4DFD-B792-67BAD9F1173C}"/>
                  </a:ext>
                </a:extLst>
              </p:cNvPr>
              <p:cNvGrpSpPr>
                <a:grpSpLocks/>
              </p:cNvGrpSpPr>
              <p:nvPr/>
            </p:nvGrpSpPr>
            <p:grpSpPr bwMode="auto">
              <a:xfrm>
                <a:off x="342" y="480"/>
                <a:ext cx="917" cy="1056"/>
                <a:chOff x="342" y="480"/>
                <a:chExt cx="917" cy="1056"/>
              </a:xfrm>
            </p:grpSpPr>
            <p:sp>
              <p:nvSpPr>
                <p:cNvPr id="11331" name="Rectangle 87">
                  <a:extLst>
                    <a:ext uri="{FF2B5EF4-FFF2-40B4-BE49-F238E27FC236}">
                      <a16:creationId xmlns:a16="http://schemas.microsoft.com/office/drawing/2014/main" id="{2C884DD6-0363-4712-90E5-BA908EC72BA7}"/>
                    </a:ext>
                  </a:extLst>
                </p:cNvPr>
                <p:cNvSpPr>
                  <a:spLocks noChangeArrowheads="1"/>
                </p:cNvSpPr>
                <p:nvPr/>
              </p:nvSpPr>
              <p:spPr bwMode="auto">
                <a:xfrm>
                  <a:off x="385" y="480"/>
                  <a:ext cx="83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32" name="Rectangle 118">
                  <a:extLst>
                    <a:ext uri="{FF2B5EF4-FFF2-40B4-BE49-F238E27FC236}">
                      <a16:creationId xmlns:a16="http://schemas.microsoft.com/office/drawing/2014/main" id="{F3602194-1AA7-4570-9DCC-D028D0A91B97}"/>
                    </a:ext>
                  </a:extLst>
                </p:cNvPr>
                <p:cNvSpPr>
                  <a:spLocks noChangeArrowheads="1"/>
                </p:cNvSpPr>
                <p:nvPr/>
              </p:nvSpPr>
              <p:spPr bwMode="auto">
                <a:xfrm>
                  <a:off x="342" y="480"/>
                  <a:ext cx="91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7" name="Group 121">
                <a:extLst>
                  <a:ext uri="{FF2B5EF4-FFF2-40B4-BE49-F238E27FC236}">
                    <a16:creationId xmlns:a16="http://schemas.microsoft.com/office/drawing/2014/main" id="{FB5D7380-753D-4294-B09C-D1EBE8D79D6B}"/>
                  </a:ext>
                </a:extLst>
              </p:cNvPr>
              <p:cNvGrpSpPr>
                <a:grpSpLocks/>
              </p:cNvGrpSpPr>
              <p:nvPr/>
            </p:nvGrpSpPr>
            <p:grpSpPr bwMode="auto">
              <a:xfrm>
                <a:off x="1259" y="480"/>
                <a:ext cx="1372" cy="1056"/>
                <a:chOff x="1259" y="480"/>
                <a:chExt cx="1372" cy="1056"/>
              </a:xfrm>
            </p:grpSpPr>
            <p:sp>
              <p:nvSpPr>
                <p:cNvPr id="11329" name="Rectangle 88">
                  <a:extLst>
                    <a:ext uri="{FF2B5EF4-FFF2-40B4-BE49-F238E27FC236}">
                      <a16:creationId xmlns:a16="http://schemas.microsoft.com/office/drawing/2014/main" id="{ACBEDC01-9C2D-49DC-B519-66FFCE64644B}"/>
                    </a:ext>
                  </a:extLst>
                </p:cNvPr>
                <p:cNvSpPr>
                  <a:spLocks noChangeArrowheads="1"/>
                </p:cNvSpPr>
                <p:nvPr/>
              </p:nvSpPr>
              <p:spPr bwMode="auto">
                <a:xfrm>
                  <a:off x="1302" y="480"/>
                  <a:ext cx="128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Being the best in the world at anything you choose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30" name="Rectangle 120">
                  <a:extLst>
                    <a:ext uri="{FF2B5EF4-FFF2-40B4-BE49-F238E27FC236}">
                      <a16:creationId xmlns:a16="http://schemas.microsoft.com/office/drawing/2014/main" id="{8FE50958-4068-4066-9F2B-835479909C51}"/>
                    </a:ext>
                  </a:extLst>
                </p:cNvPr>
                <p:cNvSpPr>
                  <a:spLocks noChangeArrowheads="1"/>
                </p:cNvSpPr>
                <p:nvPr/>
              </p:nvSpPr>
              <p:spPr bwMode="auto">
                <a:xfrm>
                  <a:off x="1259" y="480"/>
                  <a:ext cx="1372"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8" name="Group 123">
                <a:extLst>
                  <a:ext uri="{FF2B5EF4-FFF2-40B4-BE49-F238E27FC236}">
                    <a16:creationId xmlns:a16="http://schemas.microsoft.com/office/drawing/2014/main" id="{C8B016AC-6DE6-46C7-9663-ADC9F2CF4C7A}"/>
                  </a:ext>
                </a:extLst>
              </p:cNvPr>
              <p:cNvGrpSpPr>
                <a:grpSpLocks/>
              </p:cNvGrpSpPr>
              <p:nvPr/>
            </p:nvGrpSpPr>
            <p:grpSpPr bwMode="auto">
              <a:xfrm>
                <a:off x="2631" y="480"/>
                <a:ext cx="817" cy="1056"/>
                <a:chOff x="2631" y="480"/>
                <a:chExt cx="817" cy="1056"/>
              </a:xfrm>
            </p:grpSpPr>
            <p:sp>
              <p:nvSpPr>
                <p:cNvPr id="11327" name="Rectangle 89">
                  <a:extLst>
                    <a:ext uri="{FF2B5EF4-FFF2-40B4-BE49-F238E27FC236}">
                      <a16:creationId xmlns:a16="http://schemas.microsoft.com/office/drawing/2014/main" id="{AB5D716A-8048-489F-8B25-BDCF1F58215F}"/>
                    </a:ext>
                  </a:extLst>
                </p:cNvPr>
                <p:cNvSpPr>
                  <a:spLocks noChangeArrowheads="1"/>
                </p:cNvSpPr>
                <p:nvPr/>
              </p:nvSpPr>
              <p:spPr bwMode="auto">
                <a:xfrm>
                  <a:off x="2674" y="480"/>
                  <a:ext cx="73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28" name="Rectangle 122">
                  <a:extLst>
                    <a:ext uri="{FF2B5EF4-FFF2-40B4-BE49-F238E27FC236}">
                      <a16:creationId xmlns:a16="http://schemas.microsoft.com/office/drawing/2014/main" id="{418C6F60-7BA3-4627-A139-2E2D6D769EA9}"/>
                    </a:ext>
                  </a:extLst>
                </p:cNvPr>
                <p:cNvSpPr>
                  <a:spLocks noChangeArrowheads="1"/>
                </p:cNvSpPr>
                <p:nvPr/>
              </p:nvSpPr>
              <p:spPr bwMode="auto">
                <a:xfrm>
                  <a:off x="2631" y="480"/>
                  <a:ext cx="81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79" name="Group 125">
                <a:extLst>
                  <a:ext uri="{FF2B5EF4-FFF2-40B4-BE49-F238E27FC236}">
                    <a16:creationId xmlns:a16="http://schemas.microsoft.com/office/drawing/2014/main" id="{36CB78F7-D3C9-4998-89EA-6E3E676E827D}"/>
                  </a:ext>
                </a:extLst>
              </p:cNvPr>
              <p:cNvGrpSpPr>
                <a:grpSpLocks/>
              </p:cNvGrpSpPr>
              <p:nvPr/>
            </p:nvGrpSpPr>
            <p:grpSpPr bwMode="auto">
              <a:xfrm>
                <a:off x="3448" y="480"/>
                <a:ext cx="927" cy="1056"/>
                <a:chOff x="3448" y="480"/>
                <a:chExt cx="927" cy="1056"/>
              </a:xfrm>
            </p:grpSpPr>
            <p:sp>
              <p:nvSpPr>
                <p:cNvPr id="11325" name="Rectangle 90">
                  <a:extLst>
                    <a:ext uri="{FF2B5EF4-FFF2-40B4-BE49-F238E27FC236}">
                      <a16:creationId xmlns:a16="http://schemas.microsoft.com/office/drawing/2014/main" id="{1CC7C63D-479D-40E0-A17C-B29D3D844EF6}"/>
                    </a:ext>
                  </a:extLst>
                </p:cNvPr>
                <p:cNvSpPr>
                  <a:spLocks noChangeArrowheads="1"/>
                </p:cNvSpPr>
                <p:nvPr/>
              </p:nvSpPr>
              <p:spPr bwMode="auto">
                <a:xfrm>
                  <a:off x="3491" y="480"/>
                  <a:ext cx="841"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An A in Harber’s class</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26" name="Rectangle 124">
                  <a:extLst>
                    <a:ext uri="{FF2B5EF4-FFF2-40B4-BE49-F238E27FC236}">
                      <a16:creationId xmlns:a16="http://schemas.microsoft.com/office/drawing/2014/main" id="{F2D8AAE1-826E-42CD-8E09-FBC65ADF1102}"/>
                    </a:ext>
                  </a:extLst>
                </p:cNvPr>
                <p:cNvSpPr>
                  <a:spLocks noChangeArrowheads="1"/>
                </p:cNvSpPr>
                <p:nvPr/>
              </p:nvSpPr>
              <p:spPr bwMode="auto">
                <a:xfrm>
                  <a:off x="3448" y="480"/>
                  <a:ext cx="927" cy="10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0" name="Group 127">
                <a:extLst>
                  <a:ext uri="{FF2B5EF4-FFF2-40B4-BE49-F238E27FC236}">
                    <a16:creationId xmlns:a16="http://schemas.microsoft.com/office/drawing/2014/main" id="{026199DC-510A-4FEF-AA91-7ED666A6D8A9}"/>
                  </a:ext>
                </a:extLst>
              </p:cNvPr>
              <p:cNvGrpSpPr>
                <a:grpSpLocks/>
              </p:cNvGrpSpPr>
              <p:nvPr/>
            </p:nvGrpSpPr>
            <p:grpSpPr bwMode="auto">
              <a:xfrm>
                <a:off x="0" y="1536"/>
                <a:ext cx="342" cy="1248"/>
                <a:chOff x="0" y="1536"/>
                <a:chExt cx="342" cy="1248"/>
              </a:xfrm>
            </p:grpSpPr>
            <p:sp>
              <p:nvSpPr>
                <p:cNvPr id="11323" name="Rectangle 91">
                  <a:extLst>
                    <a:ext uri="{FF2B5EF4-FFF2-40B4-BE49-F238E27FC236}">
                      <a16:creationId xmlns:a16="http://schemas.microsoft.com/office/drawing/2014/main" id="{22A7DB7C-9403-494B-9FA2-37E3828E935F}"/>
                    </a:ext>
                  </a:extLst>
                </p:cNvPr>
                <p:cNvSpPr>
                  <a:spLocks noChangeArrowheads="1"/>
                </p:cNvSpPr>
                <p:nvPr/>
              </p:nvSpPr>
              <p:spPr bwMode="auto">
                <a:xfrm>
                  <a:off x="43" y="1536"/>
                  <a:ext cx="25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2</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24" name="Rectangle 126">
                  <a:extLst>
                    <a:ext uri="{FF2B5EF4-FFF2-40B4-BE49-F238E27FC236}">
                      <a16:creationId xmlns:a16="http://schemas.microsoft.com/office/drawing/2014/main" id="{6173C878-896F-4136-93E7-A20243B218C3}"/>
                    </a:ext>
                  </a:extLst>
                </p:cNvPr>
                <p:cNvSpPr>
                  <a:spLocks noChangeArrowheads="1"/>
                </p:cNvSpPr>
                <p:nvPr/>
              </p:nvSpPr>
              <p:spPr bwMode="auto">
                <a:xfrm>
                  <a:off x="0" y="1536"/>
                  <a:ext cx="34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1" name="Group 129">
                <a:extLst>
                  <a:ext uri="{FF2B5EF4-FFF2-40B4-BE49-F238E27FC236}">
                    <a16:creationId xmlns:a16="http://schemas.microsoft.com/office/drawing/2014/main" id="{EACD0AEF-2FBF-4BBD-AD5D-1E13A54CFE15}"/>
                  </a:ext>
                </a:extLst>
              </p:cNvPr>
              <p:cNvGrpSpPr>
                <a:grpSpLocks/>
              </p:cNvGrpSpPr>
              <p:nvPr/>
            </p:nvGrpSpPr>
            <p:grpSpPr bwMode="auto">
              <a:xfrm>
                <a:off x="342" y="1536"/>
                <a:ext cx="917" cy="1248"/>
                <a:chOff x="342" y="1536"/>
                <a:chExt cx="917" cy="1248"/>
              </a:xfrm>
            </p:grpSpPr>
            <p:sp>
              <p:nvSpPr>
                <p:cNvPr id="11321" name="Rectangle 92">
                  <a:extLst>
                    <a:ext uri="{FF2B5EF4-FFF2-40B4-BE49-F238E27FC236}">
                      <a16:creationId xmlns:a16="http://schemas.microsoft.com/office/drawing/2014/main" id="{D9B44F0F-65BE-4437-8F6E-C42511A31F8A}"/>
                    </a:ext>
                  </a:extLst>
                </p:cNvPr>
                <p:cNvSpPr>
                  <a:spLocks noChangeArrowheads="1"/>
                </p:cNvSpPr>
                <p:nvPr/>
              </p:nvSpPr>
              <p:spPr bwMode="auto">
                <a:xfrm>
                  <a:off x="385" y="1536"/>
                  <a:ext cx="8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Extreme wealth</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22" name="Rectangle 128">
                  <a:extLst>
                    <a:ext uri="{FF2B5EF4-FFF2-40B4-BE49-F238E27FC236}">
                      <a16:creationId xmlns:a16="http://schemas.microsoft.com/office/drawing/2014/main" id="{EAB65777-8D4F-4DCC-A73F-640B43577290}"/>
                    </a:ext>
                  </a:extLst>
                </p:cNvPr>
                <p:cNvSpPr>
                  <a:spLocks noChangeArrowheads="1"/>
                </p:cNvSpPr>
                <p:nvPr/>
              </p:nvSpPr>
              <p:spPr bwMode="auto">
                <a:xfrm>
                  <a:off x="342" y="1536"/>
                  <a:ext cx="9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2" name="Group 131">
                <a:extLst>
                  <a:ext uri="{FF2B5EF4-FFF2-40B4-BE49-F238E27FC236}">
                    <a16:creationId xmlns:a16="http://schemas.microsoft.com/office/drawing/2014/main" id="{2B663007-971D-4DE0-A5D1-149B5DF967C0}"/>
                  </a:ext>
                </a:extLst>
              </p:cNvPr>
              <p:cNvGrpSpPr>
                <a:grpSpLocks/>
              </p:cNvGrpSpPr>
              <p:nvPr/>
            </p:nvGrpSpPr>
            <p:grpSpPr bwMode="auto">
              <a:xfrm>
                <a:off x="1259" y="1536"/>
                <a:ext cx="1372" cy="1248"/>
                <a:chOff x="1259" y="1536"/>
                <a:chExt cx="1372" cy="1248"/>
              </a:xfrm>
            </p:grpSpPr>
            <p:sp>
              <p:nvSpPr>
                <p:cNvPr id="11319" name="Rectangle 93">
                  <a:extLst>
                    <a:ext uri="{FF2B5EF4-FFF2-40B4-BE49-F238E27FC236}">
                      <a16:creationId xmlns:a16="http://schemas.microsoft.com/office/drawing/2014/main" id="{11836147-B12D-4CCB-9284-887DC1BFBA44}"/>
                    </a:ext>
                  </a:extLst>
                </p:cNvPr>
                <p:cNvSpPr>
                  <a:spLocks noChangeArrowheads="1"/>
                </p:cNvSpPr>
                <p:nvPr/>
              </p:nvSpPr>
              <p:spPr bwMode="auto">
                <a:xfrm>
                  <a:off x="1302" y="1536"/>
                  <a:ext cx="128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The freedom to do any kind of work, craft, play for your entire life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20" name="Rectangle 130">
                  <a:extLst>
                    <a:ext uri="{FF2B5EF4-FFF2-40B4-BE49-F238E27FC236}">
                      <a16:creationId xmlns:a16="http://schemas.microsoft.com/office/drawing/2014/main" id="{8F62BE77-3BF1-4375-846F-AB5BB7D84501}"/>
                    </a:ext>
                  </a:extLst>
                </p:cNvPr>
                <p:cNvSpPr>
                  <a:spLocks noChangeArrowheads="1"/>
                </p:cNvSpPr>
                <p:nvPr/>
              </p:nvSpPr>
              <p:spPr bwMode="auto">
                <a:xfrm>
                  <a:off x="1259" y="1536"/>
                  <a:ext cx="137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3" name="Group 133">
                <a:extLst>
                  <a:ext uri="{FF2B5EF4-FFF2-40B4-BE49-F238E27FC236}">
                    <a16:creationId xmlns:a16="http://schemas.microsoft.com/office/drawing/2014/main" id="{91F58D1F-F763-4E85-B2B9-E7BD9C4AE7A3}"/>
                  </a:ext>
                </a:extLst>
              </p:cNvPr>
              <p:cNvGrpSpPr>
                <a:grpSpLocks/>
              </p:cNvGrpSpPr>
              <p:nvPr/>
            </p:nvGrpSpPr>
            <p:grpSpPr bwMode="auto">
              <a:xfrm>
                <a:off x="2631" y="1536"/>
                <a:ext cx="817" cy="1248"/>
                <a:chOff x="2631" y="1536"/>
                <a:chExt cx="817" cy="1248"/>
              </a:xfrm>
            </p:grpSpPr>
            <p:sp>
              <p:nvSpPr>
                <p:cNvPr id="11317" name="Rectangle 94">
                  <a:extLst>
                    <a:ext uri="{FF2B5EF4-FFF2-40B4-BE49-F238E27FC236}">
                      <a16:creationId xmlns:a16="http://schemas.microsoft.com/office/drawing/2014/main" id="{5A876288-5AAF-468C-A373-A7BAF9E0AAE3}"/>
                    </a:ext>
                  </a:extLst>
                </p:cNvPr>
                <p:cNvSpPr>
                  <a:spLocks noChangeArrowheads="1"/>
                </p:cNvSpPr>
                <p:nvPr/>
              </p:nvSpPr>
              <p:spPr bwMode="auto">
                <a:xfrm>
                  <a:off x="2674" y="1536"/>
                  <a:ext cx="7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18" name="Rectangle 132">
                  <a:extLst>
                    <a:ext uri="{FF2B5EF4-FFF2-40B4-BE49-F238E27FC236}">
                      <a16:creationId xmlns:a16="http://schemas.microsoft.com/office/drawing/2014/main" id="{517EAC0F-FD20-4EC0-988F-3F2640D5691F}"/>
                    </a:ext>
                  </a:extLst>
                </p:cNvPr>
                <p:cNvSpPr>
                  <a:spLocks noChangeArrowheads="1"/>
                </p:cNvSpPr>
                <p:nvPr/>
              </p:nvSpPr>
              <p:spPr bwMode="auto">
                <a:xfrm>
                  <a:off x="2631" y="1536"/>
                  <a:ext cx="8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4" name="Group 135">
                <a:extLst>
                  <a:ext uri="{FF2B5EF4-FFF2-40B4-BE49-F238E27FC236}">
                    <a16:creationId xmlns:a16="http://schemas.microsoft.com/office/drawing/2014/main" id="{9CCD0E6A-2E0B-43AA-A552-D24B8D1C2EF9}"/>
                  </a:ext>
                </a:extLst>
              </p:cNvPr>
              <p:cNvGrpSpPr>
                <a:grpSpLocks/>
              </p:cNvGrpSpPr>
              <p:nvPr/>
            </p:nvGrpSpPr>
            <p:grpSpPr bwMode="auto">
              <a:xfrm>
                <a:off x="3448" y="1536"/>
                <a:ext cx="927" cy="1248"/>
                <a:chOff x="3448" y="1536"/>
                <a:chExt cx="927" cy="1248"/>
              </a:xfrm>
            </p:grpSpPr>
            <p:sp>
              <p:nvSpPr>
                <p:cNvPr id="11315" name="Rectangle 95">
                  <a:extLst>
                    <a:ext uri="{FF2B5EF4-FFF2-40B4-BE49-F238E27FC236}">
                      <a16:creationId xmlns:a16="http://schemas.microsoft.com/office/drawing/2014/main" id="{C800AAE3-E4B5-41DB-9B90-2388C0B6D687}"/>
                    </a:ext>
                  </a:extLst>
                </p:cNvPr>
                <p:cNvSpPr>
                  <a:spLocks noChangeArrowheads="1"/>
                </p:cNvSpPr>
                <p:nvPr/>
              </p:nvSpPr>
              <p:spPr bwMode="auto">
                <a:xfrm>
                  <a:off x="3491" y="1536"/>
                  <a:ext cx="84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solidFill>
                        <a:srgbClr val="FF0000"/>
                      </a:solidFill>
                      <a:latin typeface="Arial Narrow" panose="020B0606020202030204" pitchFamily="34" charset="0"/>
                      <a:cs typeface="Times New Roman" panose="02020603050405020304" pitchFamily="18" charset="0"/>
                    </a:rPr>
                    <a:t>True love, equally felt and given</a:t>
                  </a:r>
                  <a:endParaRPr lang="en-US" altLang="en-US" sz="1200">
                    <a:solidFill>
                      <a:srgbClr val="FF0000"/>
                    </a:solidFill>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16" name="Rectangle 134">
                  <a:extLst>
                    <a:ext uri="{FF2B5EF4-FFF2-40B4-BE49-F238E27FC236}">
                      <a16:creationId xmlns:a16="http://schemas.microsoft.com/office/drawing/2014/main" id="{4A1385A9-64B5-4655-93C5-06DE8284B5D7}"/>
                    </a:ext>
                  </a:extLst>
                </p:cNvPr>
                <p:cNvSpPr>
                  <a:spLocks noChangeArrowheads="1"/>
                </p:cNvSpPr>
                <p:nvPr/>
              </p:nvSpPr>
              <p:spPr bwMode="auto">
                <a:xfrm>
                  <a:off x="3448" y="1536"/>
                  <a:ext cx="92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5" name="Group 137">
                <a:extLst>
                  <a:ext uri="{FF2B5EF4-FFF2-40B4-BE49-F238E27FC236}">
                    <a16:creationId xmlns:a16="http://schemas.microsoft.com/office/drawing/2014/main" id="{9378E527-1EE6-4FAD-82BC-F6B581ACFDE6}"/>
                  </a:ext>
                </a:extLst>
              </p:cNvPr>
              <p:cNvGrpSpPr>
                <a:grpSpLocks/>
              </p:cNvGrpSpPr>
              <p:nvPr/>
            </p:nvGrpSpPr>
            <p:grpSpPr bwMode="auto">
              <a:xfrm>
                <a:off x="0" y="2784"/>
                <a:ext cx="342" cy="1248"/>
                <a:chOff x="0" y="2784"/>
                <a:chExt cx="342" cy="1248"/>
              </a:xfrm>
            </p:grpSpPr>
            <p:sp>
              <p:nvSpPr>
                <p:cNvPr id="11313" name="Rectangle 96">
                  <a:extLst>
                    <a:ext uri="{FF2B5EF4-FFF2-40B4-BE49-F238E27FC236}">
                      <a16:creationId xmlns:a16="http://schemas.microsoft.com/office/drawing/2014/main" id="{C3078627-CCE1-46B6-AE66-65268ED0B5EB}"/>
                    </a:ext>
                  </a:extLst>
                </p:cNvPr>
                <p:cNvSpPr>
                  <a:spLocks noChangeArrowheads="1"/>
                </p:cNvSpPr>
                <p:nvPr/>
              </p:nvSpPr>
              <p:spPr bwMode="auto">
                <a:xfrm>
                  <a:off x="43" y="2784"/>
                  <a:ext cx="25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3</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14" name="Rectangle 136">
                  <a:extLst>
                    <a:ext uri="{FF2B5EF4-FFF2-40B4-BE49-F238E27FC236}">
                      <a16:creationId xmlns:a16="http://schemas.microsoft.com/office/drawing/2014/main" id="{F152086B-E306-4A3A-8B10-3D2E48B2B1F6}"/>
                    </a:ext>
                  </a:extLst>
                </p:cNvPr>
                <p:cNvSpPr>
                  <a:spLocks noChangeArrowheads="1"/>
                </p:cNvSpPr>
                <p:nvPr/>
              </p:nvSpPr>
              <p:spPr bwMode="auto">
                <a:xfrm>
                  <a:off x="0" y="2784"/>
                  <a:ext cx="34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6" name="Group 139">
                <a:extLst>
                  <a:ext uri="{FF2B5EF4-FFF2-40B4-BE49-F238E27FC236}">
                    <a16:creationId xmlns:a16="http://schemas.microsoft.com/office/drawing/2014/main" id="{1DAB2B91-84CB-4EEE-93CE-9B81308BB6D4}"/>
                  </a:ext>
                </a:extLst>
              </p:cNvPr>
              <p:cNvGrpSpPr>
                <a:grpSpLocks/>
              </p:cNvGrpSpPr>
              <p:nvPr/>
            </p:nvGrpSpPr>
            <p:grpSpPr bwMode="auto">
              <a:xfrm>
                <a:off x="342" y="2784"/>
                <a:ext cx="917" cy="1248"/>
                <a:chOff x="342" y="2784"/>
                <a:chExt cx="917" cy="1248"/>
              </a:xfrm>
            </p:grpSpPr>
            <p:sp>
              <p:nvSpPr>
                <p:cNvPr id="11311" name="Rectangle 97">
                  <a:extLst>
                    <a:ext uri="{FF2B5EF4-FFF2-40B4-BE49-F238E27FC236}">
                      <a16:creationId xmlns:a16="http://schemas.microsoft.com/office/drawing/2014/main" id="{718B44D3-0E56-4793-8F7B-D83E2C403479}"/>
                    </a:ext>
                  </a:extLst>
                </p:cNvPr>
                <p:cNvSpPr>
                  <a:spLocks noChangeArrowheads="1"/>
                </p:cNvSpPr>
                <p:nvPr/>
              </p:nvSpPr>
              <p:spPr bwMode="auto">
                <a:xfrm>
                  <a:off x="385" y="2784"/>
                  <a:ext cx="8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Attaining true wisdom</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12" name="Rectangle 138">
                  <a:extLst>
                    <a:ext uri="{FF2B5EF4-FFF2-40B4-BE49-F238E27FC236}">
                      <a16:creationId xmlns:a16="http://schemas.microsoft.com/office/drawing/2014/main" id="{514062B6-9541-48D2-99C6-98348CB6EC49}"/>
                    </a:ext>
                  </a:extLst>
                </p:cNvPr>
                <p:cNvSpPr>
                  <a:spLocks noChangeArrowheads="1"/>
                </p:cNvSpPr>
                <p:nvPr/>
              </p:nvSpPr>
              <p:spPr bwMode="auto">
                <a:xfrm>
                  <a:off x="342" y="2784"/>
                  <a:ext cx="9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7" name="Group 141">
                <a:extLst>
                  <a:ext uri="{FF2B5EF4-FFF2-40B4-BE49-F238E27FC236}">
                    <a16:creationId xmlns:a16="http://schemas.microsoft.com/office/drawing/2014/main" id="{E0F11FA6-8C1D-4146-9DC0-5447BACD5E36}"/>
                  </a:ext>
                </a:extLst>
              </p:cNvPr>
              <p:cNvGrpSpPr>
                <a:grpSpLocks/>
              </p:cNvGrpSpPr>
              <p:nvPr/>
            </p:nvGrpSpPr>
            <p:grpSpPr bwMode="auto">
              <a:xfrm>
                <a:off x="1259" y="2784"/>
                <a:ext cx="1372" cy="1248"/>
                <a:chOff x="1259" y="2784"/>
                <a:chExt cx="1372" cy="1248"/>
              </a:xfrm>
            </p:grpSpPr>
            <p:sp>
              <p:nvSpPr>
                <p:cNvPr id="11309" name="Rectangle 98">
                  <a:extLst>
                    <a:ext uri="{FF2B5EF4-FFF2-40B4-BE49-F238E27FC236}">
                      <a16:creationId xmlns:a16="http://schemas.microsoft.com/office/drawing/2014/main" id="{6AC24726-57EC-4ED9-B1BC-471F9307C04A}"/>
                    </a:ext>
                  </a:extLst>
                </p:cNvPr>
                <p:cNvSpPr>
                  <a:spLocks noChangeArrowheads="1"/>
                </p:cNvSpPr>
                <p:nvPr/>
              </p:nvSpPr>
              <p:spPr bwMode="auto">
                <a:xfrm>
                  <a:off x="1302" y="2784"/>
                  <a:ext cx="1286"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10" name="Rectangle 140">
                  <a:extLst>
                    <a:ext uri="{FF2B5EF4-FFF2-40B4-BE49-F238E27FC236}">
                      <a16:creationId xmlns:a16="http://schemas.microsoft.com/office/drawing/2014/main" id="{87A94321-D4FA-476F-A9BC-A9337BCB2B51}"/>
                    </a:ext>
                  </a:extLst>
                </p:cNvPr>
                <p:cNvSpPr>
                  <a:spLocks noChangeArrowheads="1"/>
                </p:cNvSpPr>
                <p:nvPr/>
              </p:nvSpPr>
              <p:spPr bwMode="auto">
                <a:xfrm>
                  <a:off x="1259" y="2784"/>
                  <a:ext cx="1372"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8" name="Group 143">
                <a:extLst>
                  <a:ext uri="{FF2B5EF4-FFF2-40B4-BE49-F238E27FC236}">
                    <a16:creationId xmlns:a16="http://schemas.microsoft.com/office/drawing/2014/main" id="{0FDD5BE6-FD32-4C1F-885E-03C5E770D7E5}"/>
                  </a:ext>
                </a:extLst>
              </p:cNvPr>
              <p:cNvGrpSpPr>
                <a:grpSpLocks/>
              </p:cNvGrpSpPr>
              <p:nvPr/>
            </p:nvGrpSpPr>
            <p:grpSpPr bwMode="auto">
              <a:xfrm>
                <a:off x="2631" y="2784"/>
                <a:ext cx="817" cy="1248"/>
                <a:chOff x="2631" y="2784"/>
                <a:chExt cx="817" cy="1248"/>
              </a:xfrm>
            </p:grpSpPr>
            <p:sp>
              <p:nvSpPr>
                <p:cNvPr id="11307" name="Rectangle 99">
                  <a:extLst>
                    <a:ext uri="{FF2B5EF4-FFF2-40B4-BE49-F238E27FC236}">
                      <a16:creationId xmlns:a16="http://schemas.microsoft.com/office/drawing/2014/main" id="{AE38AE6E-BBAB-4792-BA34-CC328D2EA45F}"/>
                    </a:ext>
                  </a:extLst>
                </p:cNvPr>
                <p:cNvSpPr>
                  <a:spLocks noChangeArrowheads="1"/>
                </p:cNvSpPr>
                <p:nvPr/>
              </p:nvSpPr>
              <p:spPr bwMode="auto">
                <a:xfrm>
                  <a:off x="2674" y="2784"/>
                  <a:ext cx="73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The promise of fame for 1000 years</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08" name="Rectangle 142">
                  <a:extLst>
                    <a:ext uri="{FF2B5EF4-FFF2-40B4-BE49-F238E27FC236}">
                      <a16:creationId xmlns:a16="http://schemas.microsoft.com/office/drawing/2014/main" id="{57D842CD-1ADB-48B0-9564-82E3AE0D61ED}"/>
                    </a:ext>
                  </a:extLst>
                </p:cNvPr>
                <p:cNvSpPr>
                  <a:spLocks noChangeArrowheads="1"/>
                </p:cNvSpPr>
                <p:nvPr/>
              </p:nvSpPr>
              <p:spPr bwMode="auto">
                <a:xfrm>
                  <a:off x="2631" y="2784"/>
                  <a:ext cx="81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89" name="Group 145">
                <a:extLst>
                  <a:ext uri="{FF2B5EF4-FFF2-40B4-BE49-F238E27FC236}">
                    <a16:creationId xmlns:a16="http://schemas.microsoft.com/office/drawing/2014/main" id="{A18DA060-0013-4B89-A2FA-68DAC04E70A1}"/>
                  </a:ext>
                </a:extLst>
              </p:cNvPr>
              <p:cNvGrpSpPr>
                <a:grpSpLocks/>
              </p:cNvGrpSpPr>
              <p:nvPr/>
            </p:nvGrpSpPr>
            <p:grpSpPr bwMode="auto">
              <a:xfrm>
                <a:off x="3448" y="2784"/>
                <a:ext cx="927" cy="1248"/>
                <a:chOff x="3448" y="2784"/>
                <a:chExt cx="927" cy="1248"/>
              </a:xfrm>
            </p:grpSpPr>
            <p:sp>
              <p:nvSpPr>
                <p:cNvPr id="11305" name="Rectangle 100">
                  <a:extLst>
                    <a:ext uri="{FF2B5EF4-FFF2-40B4-BE49-F238E27FC236}">
                      <a16:creationId xmlns:a16="http://schemas.microsoft.com/office/drawing/2014/main" id="{0E7F9F05-EFAB-40C1-821B-308E3B9DD5EC}"/>
                    </a:ext>
                  </a:extLst>
                </p:cNvPr>
                <p:cNvSpPr>
                  <a:spLocks noChangeArrowheads="1"/>
                </p:cNvSpPr>
                <p:nvPr/>
              </p:nvSpPr>
              <p:spPr bwMode="auto">
                <a:xfrm>
                  <a:off x="3491" y="2784"/>
                  <a:ext cx="841"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306" name="Rectangle 144">
                  <a:extLst>
                    <a:ext uri="{FF2B5EF4-FFF2-40B4-BE49-F238E27FC236}">
                      <a16:creationId xmlns:a16="http://schemas.microsoft.com/office/drawing/2014/main" id="{CB730763-3079-44BE-A069-D16E6DBD401D}"/>
                    </a:ext>
                  </a:extLst>
                </p:cNvPr>
                <p:cNvSpPr>
                  <a:spLocks noChangeArrowheads="1"/>
                </p:cNvSpPr>
                <p:nvPr/>
              </p:nvSpPr>
              <p:spPr bwMode="auto">
                <a:xfrm>
                  <a:off x="3448" y="2784"/>
                  <a:ext cx="927" cy="12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90" name="Group 147">
                <a:extLst>
                  <a:ext uri="{FF2B5EF4-FFF2-40B4-BE49-F238E27FC236}">
                    <a16:creationId xmlns:a16="http://schemas.microsoft.com/office/drawing/2014/main" id="{280B6DB1-2A53-4AFF-B5F6-5C25817B5E59}"/>
                  </a:ext>
                </a:extLst>
              </p:cNvPr>
              <p:cNvGrpSpPr>
                <a:grpSpLocks/>
              </p:cNvGrpSpPr>
              <p:nvPr/>
            </p:nvGrpSpPr>
            <p:grpSpPr bwMode="auto">
              <a:xfrm>
                <a:off x="0" y="4032"/>
                <a:ext cx="342" cy="864"/>
                <a:chOff x="0" y="4032"/>
                <a:chExt cx="342" cy="864"/>
              </a:xfrm>
            </p:grpSpPr>
            <p:sp>
              <p:nvSpPr>
                <p:cNvPr id="11303" name="Rectangle 101">
                  <a:extLst>
                    <a:ext uri="{FF2B5EF4-FFF2-40B4-BE49-F238E27FC236}">
                      <a16:creationId xmlns:a16="http://schemas.microsoft.com/office/drawing/2014/main" id="{326170B4-541D-4C1A-9CFD-A7EB6B0C91C9}"/>
                    </a:ext>
                  </a:extLst>
                </p:cNvPr>
                <p:cNvSpPr>
                  <a:spLocks noChangeArrowheads="1"/>
                </p:cNvSpPr>
                <p:nvPr/>
              </p:nvSpPr>
              <p:spPr bwMode="auto">
                <a:xfrm>
                  <a:off x="43" y="4032"/>
                  <a:ext cx="256"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4</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04" name="Rectangle 146">
                  <a:extLst>
                    <a:ext uri="{FF2B5EF4-FFF2-40B4-BE49-F238E27FC236}">
                      <a16:creationId xmlns:a16="http://schemas.microsoft.com/office/drawing/2014/main" id="{6C09155D-5437-4B54-94F9-61D464F42D18}"/>
                    </a:ext>
                  </a:extLst>
                </p:cNvPr>
                <p:cNvSpPr>
                  <a:spLocks noChangeArrowheads="1"/>
                </p:cNvSpPr>
                <p:nvPr/>
              </p:nvSpPr>
              <p:spPr bwMode="auto">
                <a:xfrm>
                  <a:off x="0" y="4032"/>
                  <a:ext cx="342"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91" name="Group 149">
                <a:extLst>
                  <a:ext uri="{FF2B5EF4-FFF2-40B4-BE49-F238E27FC236}">
                    <a16:creationId xmlns:a16="http://schemas.microsoft.com/office/drawing/2014/main" id="{3D9A36A2-73CA-4460-9CAD-DC3105C612F3}"/>
                  </a:ext>
                </a:extLst>
              </p:cNvPr>
              <p:cNvGrpSpPr>
                <a:grpSpLocks/>
              </p:cNvGrpSpPr>
              <p:nvPr/>
            </p:nvGrpSpPr>
            <p:grpSpPr bwMode="auto">
              <a:xfrm>
                <a:off x="342" y="4032"/>
                <a:ext cx="917" cy="864"/>
                <a:chOff x="342" y="4032"/>
                <a:chExt cx="917" cy="864"/>
              </a:xfrm>
            </p:grpSpPr>
            <p:sp>
              <p:nvSpPr>
                <p:cNvPr id="11301" name="Rectangle 102">
                  <a:extLst>
                    <a:ext uri="{FF2B5EF4-FFF2-40B4-BE49-F238E27FC236}">
                      <a16:creationId xmlns:a16="http://schemas.microsoft.com/office/drawing/2014/main" id="{942167AE-84E0-46F9-863D-4F5FD7C4CEF6}"/>
                    </a:ext>
                  </a:extLst>
                </p:cNvPr>
                <p:cNvSpPr>
                  <a:spLocks noChangeArrowheads="1"/>
                </p:cNvSpPr>
                <p:nvPr/>
              </p:nvSpPr>
              <p:spPr bwMode="auto">
                <a:xfrm>
                  <a:off x="385" y="4032"/>
                  <a:ext cx="83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Perfect health to age 90</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02" name="Rectangle 148">
                  <a:extLst>
                    <a:ext uri="{FF2B5EF4-FFF2-40B4-BE49-F238E27FC236}">
                      <a16:creationId xmlns:a16="http://schemas.microsoft.com/office/drawing/2014/main" id="{D79DAFCF-BEEA-4DF4-8638-06F2CBBB5158}"/>
                    </a:ext>
                  </a:extLst>
                </p:cNvPr>
                <p:cNvSpPr>
                  <a:spLocks noChangeArrowheads="1"/>
                </p:cNvSpPr>
                <p:nvPr/>
              </p:nvSpPr>
              <p:spPr bwMode="auto">
                <a:xfrm>
                  <a:off x="342" y="4032"/>
                  <a:ext cx="9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92" name="Group 151">
                <a:extLst>
                  <a:ext uri="{FF2B5EF4-FFF2-40B4-BE49-F238E27FC236}">
                    <a16:creationId xmlns:a16="http://schemas.microsoft.com/office/drawing/2014/main" id="{C1BDD776-ECAB-494D-A287-DC93B844E109}"/>
                  </a:ext>
                </a:extLst>
              </p:cNvPr>
              <p:cNvGrpSpPr>
                <a:grpSpLocks/>
              </p:cNvGrpSpPr>
              <p:nvPr/>
            </p:nvGrpSpPr>
            <p:grpSpPr bwMode="auto">
              <a:xfrm>
                <a:off x="1259" y="4032"/>
                <a:ext cx="1372" cy="864"/>
                <a:chOff x="1259" y="4032"/>
                <a:chExt cx="1372" cy="864"/>
              </a:xfrm>
            </p:grpSpPr>
            <p:sp>
              <p:nvSpPr>
                <p:cNvPr id="11299" name="Rectangle 103">
                  <a:extLst>
                    <a:ext uri="{FF2B5EF4-FFF2-40B4-BE49-F238E27FC236}">
                      <a16:creationId xmlns:a16="http://schemas.microsoft.com/office/drawing/2014/main" id="{F629CFE1-E196-4A7B-AD15-AF95FEC8C738}"/>
                    </a:ext>
                  </a:extLst>
                </p:cNvPr>
                <p:cNvSpPr>
                  <a:spLocks noChangeArrowheads="1"/>
                </p:cNvSpPr>
                <p:nvPr/>
              </p:nvSpPr>
              <p:spPr bwMode="auto">
                <a:xfrm>
                  <a:off x="1302" y="4032"/>
                  <a:ext cx="1286"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Freedom from sorrow for your entire life</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300" name="Rectangle 150">
                  <a:extLst>
                    <a:ext uri="{FF2B5EF4-FFF2-40B4-BE49-F238E27FC236}">
                      <a16:creationId xmlns:a16="http://schemas.microsoft.com/office/drawing/2014/main" id="{FD87DFB9-ED43-4DB8-AFF6-8EC5EABBB8E1}"/>
                    </a:ext>
                  </a:extLst>
                </p:cNvPr>
                <p:cNvSpPr>
                  <a:spLocks noChangeArrowheads="1"/>
                </p:cNvSpPr>
                <p:nvPr/>
              </p:nvSpPr>
              <p:spPr bwMode="auto">
                <a:xfrm>
                  <a:off x="1259" y="4032"/>
                  <a:ext cx="1372"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93" name="Group 153">
                <a:extLst>
                  <a:ext uri="{FF2B5EF4-FFF2-40B4-BE49-F238E27FC236}">
                    <a16:creationId xmlns:a16="http://schemas.microsoft.com/office/drawing/2014/main" id="{7549BB31-9AA3-449F-9F9B-09C264F45603}"/>
                  </a:ext>
                </a:extLst>
              </p:cNvPr>
              <p:cNvGrpSpPr>
                <a:grpSpLocks/>
              </p:cNvGrpSpPr>
              <p:nvPr/>
            </p:nvGrpSpPr>
            <p:grpSpPr bwMode="auto">
              <a:xfrm>
                <a:off x="2631" y="4032"/>
                <a:ext cx="817" cy="864"/>
                <a:chOff x="2631" y="4032"/>
                <a:chExt cx="817" cy="864"/>
              </a:xfrm>
            </p:grpSpPr>
            <p:sp>
              <p:nvSpPr>
                <p:cNvPr id="11297" name="Rectangle 104">
                  <a:extLst>
                    <a:ext uri="{FF2B5EF4-FFF2-40B4-BE49-F238E27FC236}">
                      <a16:creationId xmlns:a16="http://schemas.microsoft.com/office/drawing/2014/main" id="{152BE521-7BA8-4BA0-8498-F2CE37997EF2}"/>
                    </a:ext>
                  </a:extLst>
                </p:cNvPr>
                <p:cNvSpPr>
                  <a:spLocks noChangeArrowheads="1"/>
                </p:cNvSpPr>
                <p:nvPr/>
              </p:nvSpPr>
              <p:spPr bwMode="auto">
                <a:xfrm>
                  <a:off x="2674" y="4032"/>
                  <a:ext cx="73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0">
                      <a:latin typeface="Times New Roman" panose="02020603050405020304" pitchFamily="18" charset="0"/>
                      <a:cs typeface="Times New Roman" panose="02020603050405020304" pitchFamily="18" charset="0"/>
                    </a:rPr>
                    <a:t> </a:t>
                  </a:r>
                </a:p>
                <a:p>
                  <a:pPr algn="ctr">
                    <a:spcBef>
                      <a:spcPct val="0"/>
                    </a:spcBef>
                    <a:buClrTx/>
                    <a:buSzTx/>
                    <a:buFontTx/>
                    <a:buNone/>
                  </a:pPr>
                  <a:endParaRPr lang="en-US" altLang="en-US" sz="2400" b="0">
                    <a:latin typeface="Times New Roman" panose="02020603050405020304" pitchFamily="18" charset="0"/>
                  </a:endParaRPr>
                </a:p>
              </p:txBody>
            </p:sp>
            <p:sp>
              <p:nvSpPr>
                <p:cNvPr id="11298" name="Rectangle 152">
                  <a:extLst>
                    <a:ext uri="{FF2B5EF4-FFF2-40B4-BE49-F238E27FC236}">
                      <a16:creationId xmlns:a16="http://schemas.microsoft.com/office/drawing/2014/main" id="{23B8AA19-79AB-4511-B35D-04BA2D6A22BF}"/>
                    </a:ext>
                  </a:extLst>
                </p:cNvPr>
                <p:cNvSpPr>
                  <a:spLocks noChangeArrowheads="1"/>
                </p:cNvSpPr>
                <p:nvPr/>
              </p:nvSpPr>
              <p:spPr bwMode="auto">
                <a:xfrm>
                  <a:off x="2631" y="4032"/>
                  <a:ext cx="8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nvGrpSpPr>
              <p:cNvPr id="11294" name="Group 155">
                <a:extLst>
                  <a:ext uri="{FF2B5EF4-FFF2-40B4-BE49-F238E27FC236}">
                    <a16:creationId xmlns:a16="http://schemas.microsoft.com/office/drawing/2014/main" id="{F2126178-19D0-4686-9060-DE64C3F4E72C}"/>
                  </a:ext>
                </a:extLst>
              </p:cNvPr>
              <p:cNvGrpSpPr>
                <a:grpSpLocks/>
              </p:cNvGrpSpPr>
              <p:nvPr/>
            </p:nvGrpSpPr>
            <p:grpSpPr bwMode="auto">
              <a:xfrm>
                <a:off x="3448" y="4032"/>
                <a:ext cx="927" cy="864"/>
                <a:chOff x="3448" y="4032"/>
                <a:chExt cx="927" cy="864"/>
              </a:xfrm>
            </p:grpSpPr>
            <p:sp>
              <p:nvSpPr>
                <p:cNvPr id="11295" name="Rectangle 105">
                  <a:extLst>
                    <a:ext uri="{FF2B5EF4-FFF2-40B4-BE49-F238E27FC236}">
                      <a16:creationId xmlns:a16="http://schemas.microsoft.com/office/drawing/2014/main" id="{4908C6D7-D969-4DD0-B40E-8BEB30336351}"/>
                    </a:ext>
                  </a:extLst>
                </p:cNvPr>
                <p:cNvSpPr>
                  <a:spLocks noChangeArrowheads="1"/>
                </p:cNvSpPr>
                <p:nvPr/>
              </p:nvSpPr>
              <p:spPr bwMode="auto">
                <a:xfrm>
                  <a:off x="3491" y="4032"/>
                  <a:ext cx="84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a:latin typeface="Arial Narrow" panose="020B0606020202030204" pitchFamily="34" charset="0"/>
                      <a:cs typeface="Times New Roman" panose="02020603050405020304" pitchFamily="18" charset="0"/>
                    </a:rPr>
                    <a:t>An endless fun-filled vacation</a:t>
                  </a:r>
                  <a:endParaRPr lang="en-US" altLang="en-US" sz="1200" b="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sz="2400" b="0">
                    <a:latin typeface="Times New Roman" panose="02020603050405020304" pitchFamily="18" charset="0"/>
                  </a:endParaRPr>
                </a:p>
              </p:txBody>
            </p:sp>
            <p:sp>
              <p:nvSpPr>
                <p:cNvPr id="11296" name="Rectangle 154">
                  <a:extLst>
                    <a:ext uri="{FF2B5EF4-FFF2-40B4-BE49-F238E27FC236}">
                      <a16:creationId xmlns:a16="http://schemas.microsoft.com/office/drawing/2014/main" id="{7314FA9B-6E5E-42BE-AFC3-655FE3D47A81}"/>
                    </a:ext>
                  </a:extLst>
                </p:cNvPr>
                <p:cNvSpPr>
                  <a:spLocks noChangeArrowheads="1"/>
                </p:cNvSpPr>
                <p:nvPr/>
              </p:nvSpPr>
              <p:spPr bwMode="auto">
                <a:xfrm>
                  <a:off x="3448" y="4032"/>
                  <a:ext cx="92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grpSp>
        <p:sp>
          <p:nvSpPr>
            <p:cNvPr id="11269" name="Rectangle 157">
              <a:extLst>
                <a:ext uri="{FF2B5EF4-FFF2-40B4-BE49-F238E27FC236}">
                  <a16:creationId xmlns:a16="http://schemas.microsoft.com/office/drawing/2014/main" id="{0F492B15-3D72-489F-BB1F-70E42F551D39}"/>
                </a:ext>
              </a:extLst>
            </p:cNvPr>
            <p:cNvSpPr>
              <a:spLocks noChangeArrowheads="1"/>
            </p:cNvSpPr>
            <p:nvPr/>
          </p:nvSpPr>
          <p:spPr bwMode="auto">
            <a:xfrm>
              <a:off x="-3" y="-3"/>
              <a:ext cx="4381" cy="490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sp>
        <p:nvSpPr>
          <p:cNvPr id="6147" name="Text Box 159">
            <a:extLst>
              <a:ext uri="{FF2B5EF4-FFF2-40B4-BE49-F238E27FC236}">
                <a16:creationId xmlns:a16="http://schemas.microsoft.com/office/drawing/2014/main" id="{C377B1D9-CF1C-4F6D-AF3A-2DB54AACCF07}"/>
              </a:ext>
            </a:extLst>
          </p:cNvPr>
          <p:cNvSpPr txBox="1">
            <a:spLocks noChangeArrowheads="1"/>
          </p:cNvSpPr>
          <p:nvPr/>
        </p:nvSpPr>
        <p:spPr bwMode="auto">
          <a:xfrm>
            <a:off x="2057400" y="381000"/>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defRPr/>
            </a:pPr>
            <a:r>
              <a:rPr lang="en-US" altLang="en-US" dirty="0">
                <a:solidFill>
                  <a:schemeClr val="accent1">
                    <a:lumMod val="75000"/>
                  </a:schemeClr>
                </a:solidFill>
                <a:latin typeface="Arial Narrow" panose="020B0606020202030204" pitchFamily="34" charset="0"/>
              </a:rPr>
              <a:t>YOUR SINGLE LIFETIME WISH</a:t>
            </a:r>
          </a:p>
        </p:txBody>
      </p:sp>
      <p:sp>
        <p:nvSpPr>
          <p:cNvPr id="2" name="Slide Number Placeholder 1">
            <a:extLst>
              <a:ext uri="{FF2B5EF4-FFF2-40B4-BE49-F238E27FC236}">
                <a16:creationId xmlns:a16="http://schemas.microsoft.com/office/drawing/2014/main" id="{0E5EE6D8-5A33-4821-8399-A36B9A6EC503}"/>
              </a:ext>
            </a:extLst>
          </p:cNvPr>
          <p:cNvSpPr>
            <a:spLocks noGrp="1"/>
          </p:cNvSpPr>
          <p:nvPr>
            <p:ph type="sldNum" sz="quarter" idx="12"/>
          </p:nvPr>
        </p:nvSpPr>
        <p:spPr/>
        <p:txBody>
          <a:bodyPr/>
          <a:lstStyle/>
          <a:p>
            <a:fld id="{6BC46530-F139-4591-8958-E07F6D1ED540}"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5EED7AE-2C63-46EB-BD4E-854AD72FDCE8}"/>
              </a:ext>
            </a:extLst>
          </p:cNvPr>
          <p:cNvSpPr>
            <a:spLocks noGrp="1" noChangeArrowheads="1"/>
          </p:cNvSpPr>
          <p:nvPr>
            <p:ph type="title"/>
          </p:nvPr>
        </p:nvSpPr>
        <p:spPr>
          <a:xfrm>
            <a:off x="1173163" y="-76200"/>
            <a:ext cx="7772400" cy="1143000"/>
          </a:xfrm>
        </p:spPr>
        <p:txBody>
          <a:bodyPr/>
          <a:lstStyle/>
          <a:p>
            <a:pPr eaLnBrk="1" hangingPunct="1"/>
            <a:r>
              <a:rPr lang="en-US" altLang="en-US" sz="3600">
                <a:latin typeface="Arial Narrow" panose="020B0606020202030204" pitchFamily="34" charset="0"/>
              </a:rPr>
              <a:t>Is Romantic Love Common Across Cultures?</a:t>
            </a:r>
          </a:p>
        </p:txBody>
      </p:sp>
      <p:sp>
        <p:nvSpPr>
          <p:cNvPr id="18435" name="Text Box 3">
            <a:extLst>
              <a:ext uri="{FF2B5EF4-FFF2-40B4-BE49-F238E27FC236}">
                <a16:creationId xmlns:a16="http://schemas.microsoft.com/office/drawing/2014/main" id="{A5CD2AF6-64E1-4BDA-8DAE-6E41F8026FE6}"/>
              </a:ext>
            </a:extLst>
          </p:cNvPr>
          <p:cNvSpPr txBox="1">
            <a:spLocks noChangeArrowheads="1"/>
          </p:cNvSpPr>
          <p:nvPr/>
        </p:nvSpPr>
        <p:spPr bwMode="auto">
          <a:xfrm>
            <a:off x="1165225" y="892175"/>
            <a:ext cx="7620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u="sng" dirty="0">
                <a:latin typeface="Arial Narrow" panose="020B0606020202030204" pitchFamily="34" charset="0"/>
              </a:rPr>
              <a:t>Study of 186 cultures, Criteria for “love” are</a:t>
            </a:r>
            <a:r>
              <a:rPr lang="en-US" altLang="en-US" b="0" dirty="0">
                <a:latin typeface="Arial Narrow" panose="020B0606020202030204" pitchFamily="34" charset="0"/>
              </a:rPr>
              <a:t>:</a:t>
            </a:r>
          </a:p>
        </p:txBody>
      </p:sp>
      <p:sp>
        <p:nvSpPr>
          <p:cNvPr id="151556" name="Text Box 4">
            <a:extLst>
              <a:ext uri="{FF2B5EF4-FFF2-40B4-BE49-F238E27FC236}">
                <a16:creationId xmlns:a16="http://schemas.microsoft.com/office/drawing/2014/main" id="{EC04AB85-895E-4A57-88EE-32C08AC23464}"/>
              </a:ext>
            </a:extLst>
          </p:cNvPr>
          <p:cNvSpPr txBox="1">
            <a:spLocks noChangeArrowheads="1"/>
          </p:cNvSpPr>
          <p:nvPr/>
        </p:nvSpPr>
        <p:spPr bwMode="auto">
          <a:xfrm>
            <a:off x="914400" y="1577975"/>
            <a:ext cx="69342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1.  It arouses personal anguish or longing</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2.  Love songs, poetry, etc.</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3.  Elopement due to mutual affection</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4.  Indigenous account of romantic love</a:t>
            </a:r>
          </a:p>
          <a:p>
            <a:pPr eaLnBrk="1" hangingPunct="1">
              <a:spcBef>
                <a:spcPct val="50000"/>
              </a:spcBef>
              <a:buClrTx/>
              <a:buSzTx/>
              <a:buFontTx/>
              <a:buNone/>
            </a:pPr>
            <a:r>
              <a:rPr lang="en-US" altLang="en-US" sz="2600" b="0" dirty="0">
                <a:latin typeface="Arial Narrow" panose="020B0606020202030204" pitchFamily="34" charset="0"/>
                <a:cs typeface="Times New Roman" panose="02020603050405020304" pitchFamily="18" charset="0"/>
              </a:rPr>
              <a:t>	5.  Confirmation by anthropologist that love occurred</a:t>
            </a:r>
            <a:endParaRPr lang="en-US" altLang="en-US" sz="2600" b="0" dirty="0">
              <a:latin typeface="Arial Narrow" panose="020B0606020202030204" pitchFamily="34" charset="0"/>
            </a:endParaRPr>
          </a:p>
        </p:txBody>
      </p:sp>
      <p:sp>
        <p:nvSpPr>
          <p:cNvPr id="18437" name="Text Box 5">
            <a:extLst>
              <a:ext uri="{FF2B5EF4-FFF2-40B4-BE49-F238E27FC236}">
                <a16:creationId xmlns:a16="http://schemas.microsoft.com/office/drawing/2014/main" id="{4C5EC5A5-4ADF-4CF9-99CD-F156B2937555}"/>
              </a:ext>
            </a:extLst>
          </p:cNvPr>
          <p:cNvSpPr txBox="1">
            <a:spLocks noChangeArrowheads="1"/>
          </p:cNvSpPr>
          <p:nvPr/>
        </p:nvSpPr>
        <p:spPr bwMode="auto">
          <a:xfrm>
            <a:off x="914400" y="6016625"/>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b="0" dirty="0">
                <a:latin typeface="Arial Narrow" panose="020B0606020202030204" pitchFamily="34" charset="0"/>
              </a:rPr>
              <a:t>Percent of cultures that display romantic love?</a:t>
            </a:r>
          </a:p>
        </p:txBody>
      </p:sp>
      <p:sp>
        <p:nvSpPr>
          <p:cNvPr id="18438" name="Text Box 6">
            <a:extLst>
              <a:ext uri="{FF2B5EF4-FFF2-40B4-BE49-F238E27FC236}">
                <a16:creationId xmlns:a16="http://schemas.microsoft.com/office/drawing/2014/main" id="{F911793E-E773-4975-AC32-227422B5CD2D}"/>
              </a:ext>
            </a:extLst>
          </p:cNvPr>
          <p:cNvSpPr txBox="1">
            <a:spLocks noChangeArrowheads="1"/>
          </p:cNvSpPr>
          <p:nvPr/>
        </p:nvSpPr>
        <p:spPr bwMode="auto">
          <a:xfrm>
            <a:off x="7848600" y="6065051"/>
            <a:ext cx="83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b="0" dirty="0">
                <a:latin typeface="Arial Narrow" panose="020B0606020202030204" pitchFamily="34" charset="0"/>
              </a:rPr>
              <a:t>90%</a:t>
            </a:r>
          </a:p>
        </p:txBody>
      </p:sp>
      <p:pic>
        <p:nvPicPr>
          <p:cNvPr id="18439" name="Picture 1">
            <a:extLst>
              <a:ext uri="{FF2B5EF4-FFF2-40B4-BE49-F238E27FC236}">
                <a16:creationId xmlns:a16="http://schemas.microsoft.com/office/drawing/2014/main" id="{50EEDF64-32AA-45EA-9494-4F8DBC99A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4387850"/>
            <a:ext cx="14033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a:extLst>
              <a:ext uri="{FF2B5EF4-FFF2-40B4-BE49-F238E27FC236}">
                <a16:creationId xmlns:a16="http://schemas.microsoft.com/office/drawing/2014/main" id="{80954FC9-6FA8-4169-BC0E-E3B40C213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70400"/>
            <a:ext cx="2071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1" name="Straight Arrow Connector 4">
            <a:extLst>
              <a:ext uri="{FF2B5EF4-FFF2-40B4-BE49-F238E27FC236}">
                <a16:creationId xmlns:a16="http://schemas.microsoft.com/office/drawing/2014/main" id="{F4D244BF-56CF-49C7-8926-7A445A511208}"/>
              </a:ext>
            </a:extLst>
          </p:cNvPr>
          <p:cNvCxnSpPr>
            <a:cxnSpLocks noChangeShapeType="1"/>
          </p:cNvCxnSpPr>
          <p:nvPr/>
        </p:nvCxnSpPr>
        <p:spPr bwMode="auto">
          <a:xfrm flipH="1">
            <a:off x="5195888" y="5013325"/>
            <a:ext cx="381000" cy="0"/>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a:extLst>
              <a:ext uri="{FF2B5EF4-FFF2-40B4-BE49-F238E27FC236}">
                <a16:creationId xmlns:a16="http://schemas.microsoft.com/office/drawing/2014/main" id="{C43B8D6C-D898-4DE9-A66F-A9022FD17564}"/>
              </a:ext>
            </a:extLst>
          </p:cNvPr>
          <p:cNvPicPr>
            <a:picLocks noChangeAspect="1"/>
          </p:cNvPicPr>
          <p:nvPr/>
        </p:nvPicPr>
        <p:blipFill rotWithShape="1">
          <a:blip r:embed="rId4"/>
          <a:srcRect l="11667" t="15649" b="16667"/>
          <a:stretch/>
        </p:blipFill>
        <p:spPr>
          <a:xfrm>
            <a:off x="6469632" y="2222500"/>
            <a:ext cx="2348033" cy="1600200"/>
          </a:xfrm>
          <a:prstGeom prst="rect">
            <a:avLst/>
          </a:prstGeom>
        </p:spPr>
      </p:pic>
      <p:sp>
        <p:nvSpPr>
          <p:cNvPr id="3" name="Slide Number Placeholder 2">
            <a:extLst>
              <a:ext uri="{FF2B5EF4-FFF2-40B4-BE49-F238E27FC236}">
                <a16:creationId xmlns:a16="http://schemas.microsoft.com/office/drawing/2014/main" id="{5D10AE5B-292A-4C6D-93C2-DA1C377BC725}"/>
              </a:ext>
            </a:extLst>
          </p:cNvPr>
          <p:cNvSpPr>
            <a:spLocks noGrp="1"/>
          </p:cNvSpPr>
          <p:nvPr>
            <p:ph type="sldNum" sz="quarter" idx="12"/>
          </p:nvPr>
        </p:nvSpPr>
        <p:spPr/>
        <p:txBody>
          <a:bodyPr/>
          <a:lstStyle/>
          <a:p>
            <a:fld id="{6BC46530-F139-4591-8958-E07F6D1ED540}" type="slidenum">
              <a:rPr lang="en-US" altLang="en-US" smtClean="0"/>
              <a:pPr/>
              <a:t>9</a:t>
            </a:fld>
            <a:endParaRPr lang="en-US" altLang="en-US"/>
          </a:p>
        </p:txBody>
      </p:sp>
    </p:spTree>
    <p:extLst>
      <p:ext uri="{BB962C8B-B14F-4D97-AF65-F5344CB8AC3E}">
        <p14:creationId xmlns:p14="http://schemas.microsoft.com/office/powerpoint/2010/main" val="1929073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txDef>
      <a:spPr>
        <a:noFill/>
      </a:spPr>
      <a:bodyPr wrap="square">
        <a:spAutoFit/>
      </a:bodyPr>
      <a:lstStyle>
        <a:defPPr algn="ctr">
          <a:defRPr sz="3400" dirty="0" smtClean="0">
            <a:solidFill>
              <a:srgbClr val="0070C0"/>
            </a:solidFill>
            <a:latin typeface="Arial Narrow" panose="020B0606020202030204" pitchFamily="34" charset="0"/>
          </a:defRPr>
        </a:defPPr>
      </a:lstStyle>
    </a:tx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7749</TotalTime>
  <Words>2035</Words>
  <Application>Microsoft Office PowerPoint</Application>
  <PresentationFormat>On-screen Show (4:3)</PresentationFormat>
  <Paragraphs>362</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Arial Narrow</vt:lpstr>
      <vt:lpstr>Calibri</vt:lpstr>
      <vt:lpstr>Times New Roman</vt:lpstr>
      <vt:lpstr>Wingdings</vt:lpstr>
      <vt:lpstr>Dad`s Tie</vt:lpstr>
      <vt:lpstr>Chart</vt:lpstr>
      <vt:lpstr>Positive Emotions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Romantic Love Common Across Cultures?</vt:lpstr>
      <vt:lpstr>PowerPoint Presentation</vt:lpstr>
      <vt:lpstr>Elements of Intimacy</vt:lpstr>
      <vt:lpstr>Elements of Passion</vt:lpstr>
      <vt:lpstr>Time Course of Intimacy</vt:lpstr>
      <vt:lpstr>Time Course of Intimacy</vt:lpstr>
      <vt:lpstr>How to Keep Passion Alive</vt:lpstr>
      <vt:lpstr>How to Keep Passion Alive?</vt:lpstr>
      <vt:lpstr>Is Romantic Love Common Across Cultures?</vt:lpstr>
      <vt:lpstr>Lovers on a Train</vt:lpstr>
      <vt:lpstr>Falling in Love:  Is it for real?</vt:lpstr>
      <vt:lpstr>Evolutionary Theory and Sexual Attraction David Buss</vt:lpstr>
      <vt:lpstr>Evolution and Love, continued</vt:lpstr>
      <vt:lpstr>PowerPoint Presentation</vt:lpstr>
      <vt:lpstr>Love is in the Air—Literally! </vt:lpstr>
      <vt:lpstr>The Scent of Love, continued</vt:lpstr>
      <vt:lpstr>Erotomania:  Love Gone Mad </vt:lpstr>
      <vt:lpstr>Love Hurts</vt:lpstr>
      <vt:lpstr>The Last Word on Love</vt:lpstr>
      <vt:lpstr>PowerPoint Presentation</vt:lpstr>
      <vt:lpstr>Subjective Well Being (i.e., Contentment?) </vt:lpstr>
      <vt:lpstr>Subjective Well Being Measure</vt:lpstr>
      <vt:lpstr>What Does, and Doesn’t, Predict SWB?</vt:lpstr>
      <vt:lpstr>SWB and Income</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Emotions</dc:title>
  <dc:creator>Kent Harber</dc:creator>
  <cp:lastModifiedBy>Kent Harber</cp:lastModifiedBy>
  <cp:revision>254</cp:revision>
  <cp:lastPrinted>2023-04-04T14:52:17Z</cp:lastPrinted>
  <dcterms:created xsi:type="dcterms:W3CDTF">2006-08-09T20:27:24Z</dcterms:created>
  <dcterms:modified xsi:type="dcterms:W3CDTF">2023-04-04T17:38:27Z</dcterms:modified>
</cp:coreProperties>
</file>