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256" r:id="rId2"/>
    <p:sldId id="329" r:id="rId3"/>
    <p:sldId id="330" r:id="rId4"/>
    <p:sldId id="375" r:id="rId5"/>
    <p:sldId id="359" r:id="rId6"/>
    <p:sldId id="360" r:id="rId7"/>
    <p:sldId id="364" r:id="rId8"/>
    <p:sldId id="365" r:id="rId9"/>
    <p:sldId id="366" r:id="rId10"/>
    <p:sldId id="520" r:id="rId11"/>
    <p:sldId id="505" r:id="rId12"/>
    <p:sldId id="488" r:id="rId13"/>
    <p:sldId id="489" r:id="rId14"/>
    <p:sldId id="490" r:id="rId15"/>
    <p:sldId id="445" r:id="rId16"/>
    <p:sldId id="417" r:id="rId17"/>
    <p:sldId id="381" r:id="rId18"/>
    <p:sldId id="398" r:id="rId19"/>
    <p:sldId id="518" r:id="rId20"/>
    <p:sldId id="446" r:id="rId21"/>
    <p:sldId id="447" r:id="rId22"/>
    <p:sldId id="453" r:id="rId23"/>
    <p:sldId id="454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521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0066"/>
    <a:srgbClr val="CC9900"/>
    <a:srgbClr val="FFCC00"/>
    <a:srgbClr val="FFFF66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62" autoAdjust="0"/>
  </p:normalViewPr>
  <p:slideViewPr>
    <p:cSldViewPr snapToGrid="0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08598883-8915-4C79-8CDD-F9959DC160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8" tIns="46579" rIns="93158" bIns="46579" numCol="1" anchor="t" anchorCtr="0" compatLnSpc="1">
            <a:prstTxWarp prst="textNoShape">
              <a:avLst/>
            </a:prstTxWarp>
          </a:bodyPr>
          <a:lstStyle>
            <a:lvl1pPr defTabSz="93241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D194711-FAE5-4105-9C2B-D32893F695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8" tIns="46579" rIns="93158" bIns="46579" numCol="1" anchor="t" anchorCtr="0" compatLnSpc="1">
            <a:prstTxWarp prst="textNoShape">
              <a:avLst/>
            </a:prstTxWarp>
          </a:bodyPr>
          <a:lstStyle>
            <a:lvl1pPr algn="r" defTabSz="93241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B8A71D9D-321D-4AD6-9900-367A51D81A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8" tIns="46579" rIns="93158" bIns="46579" numCol="1" anchor="b" anchorCtr="0" compatLnSpc="1">
            <a:prstTxWarp prst="textNoShape">
              <a:avLst/>
            </a:prstTxWarp>
          </a:bodyPr>
          <a:lstStyle>
            <a:lvl1pPr defTabSz="93241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D1FCC684-D98D-4918-95FE-2B7D7048EB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8" tIns="46579" rIns="93158" bIns="46579" numCol="1" anchor="b" anchorCtr="0" compatLnSpc="1">
            <a:prstTxWarp prst="textNoShape">
              <a:avLst/>
            </a:prstTxWarp>
          </a:bodyPr>
          <a:lstStyle>
            <a:lvl1pPr algn="r" defTabSz="93241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74C94F-A953-431B-B578-3CF30AC2DE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ACD99A8A-8094-42DB-BA7D-FBDF930859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46" tIns="44874" rIns="89746" bIns="44874" numCol="1" anchor="t" anchorCtr="0" compatLnSpc="1">
            <a:prstTxWarp prst="textNoShape">
              <a:avLst/>
            </a:prstTxWarp>
          </a:bodyPr>
          <a:lstStyle>
            <a:lvl1pPr defTabSz="89740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ED81226-0F77-4E66-B15D-F955B78E77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46" tIns="44874" rIns="89746" bIns="44874" numCol="1" anchor="t" anchorCtr="0" compatLnSpc="1">
            <a:prstTxWarp prst="textNoShape">
              <a:avLst/>
            </a:prstTxWarp>
          </a:bodyPr>
          <a:lstStyle>
            <a:lvl1pPr algn="r" defTabSz="89740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BD8233D-CDC9-4D25-9F30-E98F69C1DD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8117" name="Rectangle 5">
            <a:extLst>
              <a:ext uri="{FF2B5EF4-FFF2-40B4-BE49-F238E27FC236}">
                <a16:creationId xmlns:a16="http://schemas.microsoft.com/office/drawing/2014/main" id="{34239117-A512-49D8-8B72-ADD300827F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46" tIns="44874" rIns="89746" bIns="44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8118" name="Rectangle 6">
            <a:extLst>
              <a:ext uri="{FF2B5EF4-FFF2-40B4-BE49-F238E27FC236}">
                <a16:creationId xmlns:a16="http://schemas.microsoft.com/office/drawing/2014/main" id="{101E286D-871B-43D4-B598-8DFD35FC30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46" tIns="44874" rIns="89746" bIns="44874" numCol="1" anchor="b" anchorCtr="0" compatLnSpc="1">
            <a:prstTxWarp prst="textNoShape">
              <a:avLst/>
            </a:prstTxWarp>
          </a:bodyPr>
          <a:lstStyle>
            <a:lvl1pPr defTabSz="897409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9" name="Rectangle 7">
            <a:extLst>
              <a:ext uri="{FF2B5EF4-FFF2-40B4-BE49-F238E27FC236}">
                <a16:creationId xmlns:a16="http://schemas.microsoft.com/office/drawing/2014/main" id="{5BE11EC1-8806-4F5B-9F4F-83974F625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46" tIns="44874" rIns="89746" bIns="44874" numCol="1" anchor="b" anchorCtr="0" compatLnSpc="1">
            <a:prstTxWarp prst="textNoShape">
              <a:avLst/>
            </a:prstTxWarp>
          </a:bodyPr>
          <a:lstStyle>
            <a:lvl1pPr algn="r" defTabSz="897409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731AE6-66FB-47D3-819C-FBB65EE8F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6AC77-509C-4C8B-9BD8-7ACD86D314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21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4F229B2-9A46-4816-9F2A-189D5368F9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5EE76FF2-D31C-4105-ABCD-74CA3918B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Empathy may be meta-cognition, once removed. 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F7E0F075-EFDA-4963-B8E1-2DA2EE3921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FD862C4-7E9C-4EBE-969D-C8002CF349D6}" type="slidenum">
              <a:rPr lang="en-US" altLang="en-US" sz="1200">
                <a:cs typeface="Arial" panose="020B0604020202020204" pitchFamily="34" charset="0"/>
              </a:rPr>
              <a:pPr/>
              <a:t>4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80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F1C9667-219C-4E86-99EB-4142AA45D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5095B86-5075-4450-99A0-70E59CFEF7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C6123A2-072B-4DF9-A92F-897DD4744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E7454F-BB03-4442-BE7D-2B2C5058EB4E}" type="slidenum">
              <a:rPr lang="en-US" altLang="en-US" sz="1200">
                <a:cs typeface="Arial" panose="020B0604020202020204" pitchFamily="34" charset="0"/>
              </a:rPr>
              <a:pPr/>
              <a:t>5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7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911AB6E3-AC47-4F9B-9ED4-1A868B09E0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7267034-70F7-447A-B328-ED0800A9D1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Jean Decety, a prominent social neuroscientist who specializes in empathy, proposes that empathy involves three different mental states, and brain areas corresponding to these states.  Arousal, mediated by limbic, ACC, and Insula; ToM/knowing experience arises from another—not oneself, moderated by TPJ  (tempero-parietal junction).  And perspective taking, which requires emotional control, mediated by prefrontal cortex.  This is NOT a social neuro talk!  But I draw on Decety’s work to emphasize that empathy requires feelings, thinking, and self-control. 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891C67B6-762C-4EBF-80A5-D8441A567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F9EC68-A277-4ECE-80B0-5F5E9902DDCC}" type="slidenum">
              <a:rPr lang="en-US" altLang="en-US" sz="1200">
                <a:cs typeface="Arial" panose="020B0604020202020204" pitchFamily="34" charset="0"/>
              </a:rPr>
              <a:pPr/>
              <a:t>6</a:t>
            </a:fld>
            <a:endParaRPr lang="en-US" altLang="en-US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D26A118-CD73-4A82-89B8-6D63BB029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896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 defTabSz="896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 indent="-228600" defTabSz="896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D59301-C41A-452B-9A75-0E7CD00D0472}" type="slidenum">
              <a:rPr lang="en-US" altLang="en-US" smtClean="0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A5C7904-A598-4CE1-8703-7470611DA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E5D9DBE-B3DD-4640-B601-AF1A32EAC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828EEB0-692F-4DE2-8CC6-7CA07C1FE9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C5A8BCF7-AA9F-4C47-8B87-889626656CD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CE7B5FD-E1F7-412D-A38E-7A5FDCAD22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3DF22EFA-7936-4873-B7CD-C2BF404E0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B2DDE9AA-58B1-4966-8E43-93634C9629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F396A170-EE83-4AB7-A03B-2796675FC9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D4A965-4077-443B-B510-79ECD0A341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7E14018-3F08-46F1-81AE-5EBC448E29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FE7E4DE0-77EC-401E-B90F-484B26402B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74007EC3-4501-4348-8268-7FD6C5F473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248DFE0E-101E-4B7D-BC65-2D80019867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8BE91A14-2BDB-4314-BB61-AC14E8E1F0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E025FBD-C13B-4A6C-B098-B87DCF039C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711E1532-C862-4AC9-B159-99BBABB6AE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2120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120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BE49BB33-F260-40CF-9659-5E42408B9F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9D2F137D-8443-4179-B09A-5E7BC1B09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925AFA15-DE72-469F-A530-5AA9D9611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0B4D-A512-48B5-BF89-13697D308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1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5A174E-BD70-42C2-B4E6-E66D634789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A72884A-7D5A-4EA0-80B7-35930B1EC7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5B5EB-B56F-4B6B-A5EA-07E13157F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8FB9615-8879-4DF8-BDC3-01881ADE10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383938A-19E6-4FA9-A3AB-036EBB4C72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92972F-C899-4B43-81E9-EA66F349FB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4DB4F-AA9F-40D3-8B0C-A342C78C6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FEC7DBF-20A1-434E-8F85-D6E487AD93C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3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392BCE-6D1E-4E3E-B870-E45688E0C0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DE6200-ACD6-4CED-82E4-1471DA1ACD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E473-3718-4FA5-AA84-FE6668C1A1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1001BE3-58CF-4C06-A40D-792193CE693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23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EB054F-AF6D-4D1D-8E54-0C083A5FD9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974FB8E-E4DE-4293-8C27-39E220B88A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1632-C64F-4C61-AF70-AD18E78E0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FAA4B2F-EE81-4DF8-A600-342FFA30468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4995A33-DBB5-4BBA-BA64-4AB76EB3A9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5FDCF1-D1EF-4A9C-A0AF-8A1E5FA96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FB711-30DB-4122-A691-0BFA4A821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F79BA315-EF92-402A-BCD0-C2EEAF826D4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17E84F9-761E-45A9-A2A5-A21D2EED91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4FC989-A413-4C4D-8CC1-8995D97023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705D-BE80-492C-9E02-D1155CA27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66976BA-A0E3-4E52-B5B9-7C1131948A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7C70A2-721F-4E3B-90C4-0F9F5DA9E2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E8636C-45CF-4115-915C-52373EF0B7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598E-4758-4A08-B677-FF68F855F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C81AB16-CE72-4F18-9B2F-FA541D1EA07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38FE48-EDC4-4BDF-8194-DD907F2905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BBDB3F-8FE3-4FEF-8EA8-EB0EFB0EE1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6FD7-7832-4C17-9A71-25335C941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1D89434-AB46-43FD-896C-84600313511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9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828E37-20D7-4C37-AA0B-97608F4427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B2E9E8C-B9E1-40D4-BABA-6214E651C6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C309-E7A3-42D3-A8CF-5A66ABE7E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E2DAAE4-2489-4C37-9EF6-18598098C0D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4FF65D3-7BFF-4BE7-BCB5-79224C85A4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ACF42D1-99FB-49FA-9B4D-30BC94D871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C596-E2B2-47A6-AC08-F0A38D7DC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82419AA0-5D8C-40C8-9134-C2F3B9F2350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1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B7B7B-2066-4979-8ECA-ABA8242B6C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C118F9-7253-40C2-8585-79D1B2A842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8259-8A63-42AD-B0CA-8F62640A0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4524A81-EB03-4E2C-A40E-A22A51745AA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2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39DF6D3-B90A-4A0D-A8F8-9F2940C61D4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399E4DA-26A4-4A2D-9C0E-38723AFA8E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A9C5-8429-4D81-AEF6-2372CDE34E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5C3B156-7AA1-41F9-8184-3597F91A400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9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943B253-9B70-4DDE-BE00-34370E7A13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D35A63-8E50-4656-A7D2-D9884982A6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9D09-F8ED-41DE-8A6B-A5B63FEBA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7A7EAEC-2262-410F-A836-D95E0E74F16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8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E8FB1D-BA8D-4235-8D0F-6706CE3FB6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250944-BE73-45CB-931A-AAF6DF0D13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1BBC1-7D7C-46DF-8E7B-286C41017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D6A9DB65-C1AB-4805-9469-98D2212D48C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22B8D1B5-C211-436C-8A2C-D1D05CBEB9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35A18CB7-90D6-4FC7-8231-007E77E97A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84F56922-3D6E-46E9-80B1-62484D144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3287BCBF-388A-435E-B8E7-7C23C1DA7DA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>
              <a:extLst>
                <a:ext uri="{FF2B5EF4-FFF2-40B4-BE49-F238E27FC236}">
                  <a16:creationId xmlns:a16="http://schemas.microsoft.com/office/drawing/2014/main" id="{DC719EA5-84FD-4936-9202-0F2468A8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>
              <a:extLst>
                <a:ext uri="{FF2B5EF4-FFF2-40B4-BE49-F238E27FC236}">
                  <a16:creationId xmlns:a16="http://schemas.microsoft.com/office/drawing/2014/main" id="{EE852E83-4CF8-40A7-A363-8608E6457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>
              <a:extLst>
                <a:ext uri="{FF2B5EF4-FFF2-40B4-BE49-F238E27FC236}">
                  <a16:creationId xmlns:a16="http://schemas.microsoft.com/office/drawing/2014/main" id="{5015BD45-A7E8-4ED8-B00E-F52F7F494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>
              <a:extLst>
                <a:ext uri="{FF2B5EF4-FFF2-40B4-BE49-F238E27FC236}">
                  <a16:creationId xmlns:a16="http://schemas.microsoft.com/office/drawing/2014/main" id="{88D3A3D4-04FA-4CF7-929E-1F86EF536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17C419A5-C360-44D4-BE5D-55F66C419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>
              <a:extLst>
                <a:ext uri="{FF2B5EF4-FFF2-40B4-BE49-F238E27FC236}">
                  <a16:creationId xmlns:a16="http://schemas.microsoft.com/office/drawing/2014/main" id="{1992A2A1-78C7-4831-9249-C68F19A7D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>
              <a:extLst>
                <a:ext uri="{FF2B5EF4-FFF2-40B4-BE49-F238E27FC236}">
                  <a16:creationId xmlns:a16="http://schemas.microsoft.com/office/drawing/2014/main" id="{B5737C15-CEC8-4235-8907-2BB814FD4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>
              <a:extLst>
                <a:ext uri="{FF2B5EF4-FFF2-40B4-BE49-F238E27FC236}">
                  <a16:creationId xmlns:a16="http://schemas.microsoft.com/office/drawing/2014/main" id="{BAECE516-5E4C-40A6-BE1F-E52173846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>
              <a:extLst>
                <a:ext uri="{FF2B5EF4-FFF2-40B4-BE49-F238E27FC236}">
                  <a16:creationId xmlns:a16="http://schemas.microsoft.com/office/drawing/2014/main" id="{00372C37-D676-40CE-A1E5-2DA717B38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2D1CFF02-CC7A-4882-BF06-784AC39FF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805D9097-702C-4EB7-96B8-0D572048F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0176" name="Rectangle 16">
            <a:extLst>
              <a:ext uri="{FF2B5EF4-FFF2-40B4-BE49-F238E27FC236}">
                <a16:creationId xmlns:a16="http://schemas.microsoft.com/office/drawing/2014/main" id="{FC1E6B89-7F2F-475E-BC32-6537769E42E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5B717A1-D5F4-46C5-B388-A9F62DC7AB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31275" y="1851819"/>
            <a:ext cx="6019800" cy="22098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FFFF66"/>
                </a:solidFill>
                <a:latin typeface="Arial Narrow" panose="020B0606020202030204" pitchFamily="34" charset="0"/>
              </a:rPr>
              <a:t>Emotions and Perception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646F477-5F8B-4674-9C61-9F4E49A5CB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3325" y="4389438"/>
            <a:ext cx="6019800" cy="1752600"/>
          </a:xfrm>
        </p:spPr>
        <p:txBody>
          <a:bodyPr/>
          <a:lstStyle/>
          <a:p>
            <a:pPr algn="ctr" eaLnBrk="1" hangingPunct="1"/>
            <a:endParaRPr lang="en-US" altLang="en-US" sz="3000" b="1" dirty="0">
              <a:latin typeface="Arial Narrow" panose="020B0606020202030204" pitchFamily="34" charset="0"/>
            </a:endParaRPr>
          </a:p>
          <a:p>
            <a:pPr algn="ctr" eaLnBrk="1" hangingPunct="1"/>
            <a:r>
              <a:rPr lang="en-US" altLang="en-US" b="1" dirty="0">
                <a:latin typeface="Arial Narrow" panose="020B0606020202030204" pitchFamily="34" charset="0"/>
              </a:rPr>
              <a:t>Class 18</a:t>
            </a:r>
          </a:p>
          <a:p>
            <a:pPr algn="ctr" eaLnBrk="1" hangingPunct="1"/>
            <a:r>
              <a:rPr lang="en-US" altLang="en-US" b="1" dirty="0">
                <a:latin typeface="Arial Narrow" panose="020B0606020202030204" pitchFamily="34" charset="0"/>
              </a:rPr>
              <a:t>(Diary 4)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Tm="541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52945" y="1237673"/>
            <a:ext cx="736138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OUTLINE OF TODAY’S CLASS</a:t>
            </a:r>
          </a:p>
          <a:p>
            <a:pPr algn="ctr"/>
            <a:endParaRPr lang="en-US" sz="3600" dirty="0">
              <a:solidFill>
                <a:srgbClr val="0070C0"/>
              </a:solidFill>
            </a:endParaRPr>
          </a:p>
          <a:p>
            <a:pPr marL="571500" indent="-571500">
              <a:buAutoNum type="romanUcPeriod"/>
            </a:pPr>
            <a:r>
              <a:rPr lang="en-US" sz="2800" dirty="0">
                <a:latin typeface="Arial Narrow" panose="020B0606020202030204" pitchFamily="34" charset="0"/>
              </a:rPr>
              <a:t>How stress and anxiety affect perception</a:t>
            </a:r>
          </a:p>
          <a:p>
            <a:pPr marL="571500" indent="-571500">
              <a:buAutoNum type="romanUcPeriod"/>
            </a:pPr>
            <a:endParaRPr lang="en-US" sz="2800" dirty="0">
              <a:latin typeface="Arial Narrow" panose="020B0606020202030204" pitchFamily="34" charset="0"/>
            </a:endParaRPr>
          </a:p>
          <a:p>
            <a:pPr marL="571500" indent="-571500">
              <a:buAutoNum type="romanUcPeriod"/>
            </a:pPr>
            <a:r>
              <a:rPr lang="en-US" sz="2800" dirty="0">
                <a:latin typeface="Arial Narrow" panose="020B0606020202030204" pitchFamily="34" charset="0"/>
              </a:rPr>
              <a:t>How Resources improve perception</a:t>
            </a:r>
          </a:p>
          <a:p>
            <a:pPr marL="571500" indent="-571500">
              <a:buAutoNum type="romanUcPeriod"/>
            </a:pPr>
            <a:endParaRPr lang="en-US" sz="2800" dirty="0">
              <a:latin typeface="Arial Narrow" panose="020B0606020202030204" pitchFamily="34" charset="0"/>
            </a:endParaRPr>
          </a:p>
          <a:p>
            <a:pPr marL="971550" lvl="1" indent="-514350">
              <a:buAutoNum type="alphaUcPeriod"/>
            </a:pPr>
            <a:r>
              <a:rPr lang="en-US" sz="2800" i="1" dirty="0">
                <a:latin typeface="Arial Narrow" panose="020B0606020202030204" pitchFamily="34" charset="0"/>
              </a:rPr>
              <a:t>What are resources</a:t>
            </a:r>
          </a:p>
          <a:p>
            <a:pPr marL="971550" lvl="1" indent="-514350">
              <a:buAutoNum type="alphaUcPeriod"/>
            </a:pPr>
            <a:r>
              <a:rPr lang="en-US" sz="2800" i="1" dirty="0">
                <a:latin typeface="Arial Narrow" panose="020B0606020202030204" pitchFamily="34" charset="0"/>
              </a:rPr>
              <a:t>The Resources and Perception Model</a:t>
            </a:r>
          </a:p>
          <a:p>
            <a:pPr marL="971550" lvl="1" indent="-514350">
              <a:buAutoNum type="alphaUcPeriod"/>
            </a:pPr>
            <a:r>
              <a:rPr lang="en-US" sz="2800" i="1" dirty="0">
                <a:latin typeface="Arial Narrow" panose="020B0606020202030204" pitchFamily="34" charset="0"/>
              </a:rPr>
              <a:t>Experiments showing how resources affect perception </a:t>
            </a:r>
          </a:p>
        </p:txBody>
      </p:sp>
    </p:spTree>
    <p:extLst>
      <p:ext uri="{BB962C8B-B14F-4D97-AF65-F5344CB8AC3E}">
        <p14:creationId xmlns:p14="http://schemas.microsoft.com/office/powerpoint/2010/main" val="85580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>
            <a:extLst>
              <a:ext uri="{FF2B5EF4-FFF2-40B4-BE49-F238E27FC236}">
                <a16:creationId xmlns:a16="http://schemas.microsoft.com/office/drawing/2014/main" id="{7D594304-FE0B-459B-9DA3-DEB61472B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81000"/>
            <a:ext cx="8577262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Emotions and Perception:  The </a:t>
            </a:r>
            <a:r>
              <a:rPr lang="en-US" altLang="en-US" sz="4000" i="1" dirty="0">
                <a:solidFill>
                  <a:srgbClr val="0000FF"/>
                </a:solidFill>
                <a:latin typeface="Arial Narrow" panose="020B0606020202030204" pitchFamily="34" charset="0"/>
              </a:rPr>
              <a:t>New Look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“New Look” research</a:t>
            </a:r>
            <a:r>
              <a:rPr lang="en-US" altLang="en-US" sz="2000" dirty="0">
                <a:latin typeface="Arial Narrow" panose="020B0606020202030204" pitchFamily="34" charset="0"/>
              </a:rPr>
              <a:t>: Late 1940s – early 1960s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latin typeface="Arial Narrow" panose="020B0606020202030204" pitchFamily="34" charset="0"/>
              </a:rPr>
              <a:t>Basic Idea: </a:t>
            </a:r>
            <a:r>
              <a:rPr lang="en-US" altLang="en-US" sz="2000" dirty="0">
                <a:latin typeface="Arial Narrow" panose="020B0606020202030204" pitchFamily="34" charset="0"/>
              </a:rPr>
              <a:t>Your emotions, needs, goals affect how you literally perceive things: How you see, hear, feel, taste things.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 Narrow" panose="020B0606020202030204" pitchFamily="34" charset="0"/>
              </a:rPr>
              <a:t>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Arial Narrow" panose="020B0606020202030204" pitchFamily="34" charset="0"/>
              </a:rPr>
              <a:t>	</a:t>
            </a:r>
            <a:r>
              <a:rPr lang="en-US" altLang="en-US" sz="2600" i="1" dirty="0">
                <a:latin typeface="Arial Narrow" panose="020B0606020202030204" pitchFamily="34" charset="0"/>
              </a:rPr>
              <a:t>	                                             		</a:t>
            </a:r>
            <a:r>
              <a:rPr lang="en-US" altLang="en-US" i="1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	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9219" name="Picture 1">
            <a:extLst>
              <a:ext uri="{FF2B5EF4-FFF2-40B4-BE49-F238E27FC236}">
                <a16:creationId xmlns:a16="http://schemas.microsoft.com/office/drawing/2014/main" id="{B3210776-B3BF-41D3-A61D-43C3F239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2560638"/>
            <a:ext cx="33210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>
            <a:extLst>
              <a:ext uri="{FF2B5EF4-FFF2-40B4-BE49-F238E27FC236}">
                <a16:creationId xmlns:a16="http://schemas.microsoft.com/office/drawing/2014/main" id="{99FD1EB2-3F41-4F7B-9311-680340FA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2892425"/>
            <a:ext cx="2936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  <a:latin typeface="Arial Narrow" panose="020B0606020202030204" pitchFamily="34" charset="0"/>
              </a:rPr>
              <a:t>They Saw a Game                                                                   </a:t>
            </a:r>
            <a:r>
              <a:rPr lang="en-US" altLang="en-US" sz="2000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Hastorf</a:t>
            </a:r>
            <a:r>
              <a:rPr lang="en-US" altLang="en-US" sz="2000" i="1" dirty="0">
                <a:solidFill>
                  <a:srgbClr val="00B0F0"/>
                </a:solidFill>
                <a:latin typeface="Arial Narrow" panose="020B0606020202030204" pitchFamily="34" charset="0"/>
              </a:rPr>
              <a:t> &amp; Cantrel,1954</a:t>
            </a:r>
            <a:r>
              <a:rPr lang="en-US" altLang="en-US" sz="2800" i="1" dirty="0">
                <a:solidFill>
                  <a:srgbClr val="00B0F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47CDC0C7-717C-4794-A04A-5D91A041C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560638"/>
            <a:ext cx="1412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2">
            <a:extLst>
              <a:ext uri="{FF2B5EF4-FFF2-40B4-BE49-F238E27FC236}">
                <a16:creationId xmlns:a16="http://schemas.microsoft.com/office/drawing/2014/main" id="{009AB13B-FCA5-48EA-B74F-5E58CBF34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5" y="4179888"/>
            <a:ext cx="1562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Albert Hastorf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 Narrow" panose="020B0606020202030204" pitchFamily="34" charset="0"/>
              </a:rPr>
              <a:t>1921-2011</a:t>
            </a:r>
          </a:p>
        </p:txBody>
      </p:sp>
      <p:sp>
        <p:nvSpPr>
          <p:cNvPr id="9223" name="TextBox 2">
            <a:extLst>
              <a:ext uri="{FF2B5EF4-FFF2-40B4-BE49-F238E27FC236}">
                <a16:creationId xmlns:a16="http://schemas.microsoft.com/office/drawing/2014/main" id="{920C0016-6521-4F58-B76B-453B96537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4881563"/>
            <a:ext cx="82708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Princeton vs. Dartmouth football game.  One of the nastiest on record.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Princeton fans:  Dartmouth team committed way more penalties, refs were blind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Dartmouth fans:  Princeton team committed way more penalties, refs were blind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924D8-4FB0-45B8-B28E-0CB11D158A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7DCB3B5F-5FA1-4CF8-99D5-873BCE7D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81000"/>
            <a:ext cx="8577262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0000FF"/>
                </a:solidFill>
                <a:latin typeface="Arial Narrow" panose="020B0606020202030204" pitchFamily="34" charset="0"/>
              </a:rPr>
              <a:t>Emotions and Perception: The </a:t>
            </a:r>
            <a:r>
              <a:rPr lang="en-US" altLang="en-US" sz="4000" i="1" dirty="0">
                <a:solidFill>
                  <a:srgbClr val="0000FF"/>
                </a:solidFill>
                <a:latin typeface="Arial Narrow" panose="020B0606020202030204" pitchFamily="34" charset="0"/>
              </a:rPr>
              <a:t>New Look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 Narrow" panose="020B0606020202030204" pitchFamily="34" charset="0"/>
              </a:rPr>
              <a:t>	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latin typeface="Arial Narrow" panose="020B0606020202030204" pitchFamily="34" charset="0"/>
              </a:rPr>
              <a:t>	</a:t>
            </a:r>
            <a:r>
              <a:rPr lang="en-US" altLang="en-US" sz="2600" i="1" dirty="0">
                <a:latin typeface="Arial Narrow" panose="020B0606020202030204" pitchFamily="34" charset="0"/>
              </a:rPr>
              <a:t>	                                             		</a:t>
            </a:r>
            <a:r>
              <a:rPr lang="en-US" altLang="en-US" i="1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	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10243" name="Picture 6" descr="http://theprintsofwhales.com/wp-content/uploads/2013/09/rich-kid.jpg">
            <a:extLst>
              <a:ext uri="{FF2B5EF4-FFF2-40B4-BE49-F238E27FC236}">
                <a16:creationId xmlns:a16="http://schemas.microsoft.com/office/drawing/2014/main" id="{A2836A16-4D1D-4AAC-94BE-F26DABD16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3514725"/>
            <a:ext cx="14001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45D58466-E89D-43BE-B703-7F3A124E4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5233988"/>
            <a:ext cx="14478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:a16="http://schemas.microsoft.com/office/drawing/2014/main" id="{A877EED7-63BE-4AF1-9A0E-702AF201B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960438"/>
            <a:ext cx="5708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B0F0"/>
                </a:solidFill>
                <a:latin typeface="Arial Narrow" panose="020B0606020202030204" pitchFamily="34" charset="0"/>
              </a:rPr>
              <a:t>Value and need---in perception: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B0F0"/>
                </a:solidFill>
                <a:latin typeface="Arial Narrow" panose="020B0606020202030204" pitchFamily="34" charset="0"/>
              </a:rPr>
              <a:t>Bruner &amp; Postman, 1947</a:t>
            </a:r>
          </a:p>
        </p:txBody>
      </p:sp>
      <p:pic>
        <p:nvPicPr>
          <p:cNvPr id="10246" name="Picture 8">
            <a:extLst>
              <a:ext uri="{FF2B5EF4-FFF2-40B4-BE49-F238E27FC236}">
                <a16:creationId xmlns:a16="http://schemas.microsoft.com/office/drawing/2014/main" id="{DC8E50A8-A930-4797-B7FA-18384613C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398713"/>
            <a:ext cx="96361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A picture containing indoor, gong, sitting, bowl&#10;&#10;Description automatically generated">
            <a:extLst>
              <a:ext uri="{FF2B5EF4-FFF2-40B4-BE49-F238E27FC236}">
                <a16:creationId xmlns:a16="http://schemas.microsoft.com/office/drawing/2014/main" id="{0BB9020B-DD17-4065-ACC2-D71C3F6D4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2411413"/>
            <a:ext cx="9636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6">
            <a:extLst>
              <a:ext uri="{FF2B5EF4-FFF2-40B4-BE49-F238E27FC236}">
                <a16:creationId xmlns:a16="http://schemas.microsoft.com/office/drawing/2014/main" id="{F92C90A1-D751-49B6-9577-1C9C5F9AA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6343650"/>
            <a:ext cx="1254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Poor kid</a:t>
            </a:r>
          </a:p>
        </p:txBody>
      </p:sp>
      <p:sp>
        <p:nvSpPr>
          <p:cNvPr id="10249" name="TextBox 16">
            <a:extLst>
              <a:ext uri="{FF2B5EF4-FFF2-40B4-BE49-F238E27FC236}">
                <a16:creationId xmlns:a16="http://schemas.microsoft.com/office/drawing/2014/main" id="{10803587-0982-451B-A55E-199E47C2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38" y="4668838"/>
            <a:ext cx="1254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Rich kid</a:t>
            </a:r>
          </a:p>
        </p:txBody>
      </p:sp>
      <p:sp>
        <p:nvSpPr>
          <p:cNvPr id="10250" name="TextBox 10">
            <a:extLst>
              <a:ext uri="{FF2B5EF4-FFF2-40B4-BE49-F238E27FC236}">
                <a16:creationId xmlns:a16="http://schemas.microsoft.com/office/drawing/2014/main" id="{A1C63B35-D94F-4137-8A9B-27488992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1938338"/>
            <a:ext cx="4886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/>
              <a:t>What kids actually hold in their hands</a:t>
            </a:r>
          </a:p>
        </p:txBody>
      </p:sp>
      <p:cxnSp>
        <p:nvCxnSpPr>
          <p:cNvPr id="10251" name="Straight Connector 12">
            <a:extLst>
              <a:ext uri="{FF2B5EF4-FFF2-40B4-BE49-F238E27FC236}">
                <a16:creationId xmlns:a16="http://schemas.microsoft.com/office/drawing/2014/main" id="{43F58F81-7CCF-4D38-B150-5F0A6272E7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30463" y="3468688"/>
            <a:ext cx="3787775" cy="317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2" name="Straight Connector 14">
            <a:extLst>
              <a:ext uri="{FF2B5EF4-FFF2-40B4-BE49-F238E27FC236}">
                <a16:creationId xmlns:a16="http://schemas.microsoft.com/office/drawing/2014/main" id="{1DC60D8B-160E-47AD-8E4D-180BB515C5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48450" y="3670300"/>
            <a:ext cx="0" cy="2770188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3" name="TextBox 15">
            <a:extLst>
              <a:ext uri="{FF2B5EF4-FFF2-40B4-BE49-F238E27FC236}">
                <a16:creationId xmlns:a16="http://schemas.microsoft.com/office/drawing/2014/main" id="{137ECFE8-8652-4D24-85D1-EFFB493E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038" y="3884613"/>
            <a:ext cx="163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Rich kid’s judgments of object’s size.</a:t>
            </a:r>
          </a:p>
        </p:txBody>
      </p:sp>
      <p:cxnSp>
        <p:nvCxnSpPr>
          <p:cNvPr id="10254" name="Straight Arrow Connector 18">
            <a:extLst>
              <a:ext uri="{FF2B5EF4-FFF2-40B4-BE49-F238E27FC236}">
                <a16:creationId xmlns:a16="http://schemas.microsoft.com/office/drawing/2014/main" id="{83B375AA-371A-4FE5-A89F-2956EBBC169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62750" y="4313238"/>
            <a:ext cx="4016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5" name="Straight Arrow Connector 28">
            <a:extLst>
              <a:ext uri="{FF2B5EF4-FFF2-40B4-BE49-F238E27FC236}">
                <a16:creationId xmlns:a16="http://schemas.microsoft.com/office/drawing/2014/main" id="{2CD3EBD6-2762-496B-9FF8-226121F52EC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762750" y="5387975"/>
            <a:ext cx="4016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56" name="Picture 8">
            <a:extLst>
              <a:ext uri="{FF2B5EF4-FFF2-40B4-BE49-F238E27FC236}">
                <a16:creationId xmlns:a16="http://schemas.microsoft.com/office/drawing/2014/main" id="{9B88C288-A8DD-40AE-9C3C-0DB365497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830638"/>
            <a:ext cx="9636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0" descr="A picture containing indoor, gong, sitting, bowl&#10;&#10;Description automatically generated">
            <a:extLst>
              <a:ext uri="{FF2B5EF4-FFF2-40B4-BE49-F238E27FC236}">
                <a16:creationId xmlns:a16="http://schemas.microsoft.com/office/drawing/2014/main" id="{74FD2152-B06D-48B6-B9CC-D72EA9BA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843338"/>
            <a:ext cx="9636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8">
            <a:extLst>
              <a:ext uri="{FF2B5EF4-FFF2-40B4-BE49-F238E27FC236}">
                <a16:creationId xmlns:a16="http://schemas.microsoft.com/office/drawing/2014/main" id="{C99E9A6D-C6D9-487C-9B7F-EE79E20AA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095875"/>
            <a:ext cx="1436688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2" descr="A picture containing indoor, gong, sitting, bowl&#10;&#10;Description automatically generated">
            <a:extLst>
              <a:ext uri="{FF2B5EF4-FFF2-40B4-BE49-F238E27FC236}">
                <a16:creationId xmlns:a16="http://schemas.microsoft.com/office/drawing/2014/main" id="{7AD92F41-3062-461E-9160-ED0A2D09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5280025"/>
            <a:ext cx="9636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Box 35">
            <a:extLst>
              <a:ext uri="{FF2B5EF4-FFF2-40B4-BE49-F238E27FC236}">
                <a16:creationId xmlns:a16="http://schemas.microsoft.com/office/drawing/2014/main" id="{0A7BC412-4A74-42E6-9458-31EEF2DD1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5213350"/>
            <a:ext cx="16319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Poor kid’s judgments of object’s size.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993DEF-D233-46A0-8900-BD902817E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>
            <a:extLst>
              <a:ext uri="{FF2B5EF4-FFF2-40B4-BE49-F238E27FC236}">
                <a16:creationId xmlns:a16="http://schemas.microsoft.com/office/drawing/2014/main" id="{F00E84BC-9ED2-44DC-AB58-2C042FCCA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CFAD96-AC3F-4151-ACF7-286BE05E552E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6E2BC5B6-4A24-4CB0-B6FE-2E308B8B7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401638"/>
            <a:ext cx="79327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70C0"/>
                </a:solidFill>
              </a:rPr>
              <a:t>Fear and Perception of Height and Distance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</a:rPr>
              <a:t>Stefanucci, Gagnon, Tompkins, &amp; Bullock, 2012</a:t>
            </a:r>
            <a:endParaRPr lang="en-US" altLang="en-US" sz="2800">
              <a:solidFill>
                <a:srgbClr val="0070C0"/>
              </a:solidFill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C3B3E8D2-7B42-4202-9792-DD389F73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37973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F95F8161-A39C-448F-9524-99DDEC47E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508125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>
            <a:extLst>
              <a:ext uri="{FF2B5EF4-FFF2-40B4-BE49-F238E27FC236}">
                <a16:creationId xmlns:a16="http://schemas.microsoft.com/office/drawing/2014/main" id="{E9BE9D3D-C965-416D-9B60-91B803497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1" r="13020" b="21860"/>
          <a:stretch>
            <a:fillRect/>
          </a:stretch>
        </p:blipFill>
        <p:spPr bwMode="auto">
          <a:xfrm>
            <a:off x="3889375" y="3651250"/>
            <a:ext cx="150653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6EBEAE-D6D1-42F0-A617-3F52D380C66C}"/>
              </a:ext>
            </a:extLst>
          </p:cNvPr>
          <p:cNvSpPr txBox="1"/>
          <p:nvPr/>
        </p:nvSpPr>
        <p:spPr>
          <a:xfrm>
            <a:off x="73025" y="1355725"/>
            <a:ext cx="46736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Study 1</a:t>
            </a:r>
          </a:p>
          <a:p>
            <a:pPr>
              <a:defRPr/>
            </a:pPr>
            <a:endParaRPr lang="en-US" sz="600" dirty="0"/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Subjects imagine falling from height onto: 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>
                <a:solidFill>
                  <a:srgbClr val="C00000"/>
                </a:solidFill>
              </a:rPr>
              <a:t>Control: An empty pool 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dirty="0">
                <a:solidFill>
                  <a:srgbClr val="C00000"/>
                </a:solidFill>
              </a:rPr>
              <a:t>Threat: A pool containing a bed of nails</a:t>
            </a:r>
          </a:p>
          <a:p>
            <a:pPr>
              <a:defRPr/>
            </a:pPr>
            <a:endParaRPr lang="en-US" sz="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Control subjects stood above empty pool Threat subjects stood above nail-filled pool</a:t>
            </a:r>
          </a:p>
          <a:p>
            <a:pPr>
              <a:defRPr/>
            </a:pPr>
            <a:endParaRPr lang="en-US" sz="600" u="sng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u="sng" dirty="0">
                <a:solidFill>
                  <a:srgbClr val="C00000"/>
                </a:solidFill>
              </a:rPr>
              <a:t>TASK:  How high up are you?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>
                <a:solidFill>
                  <a:srgbClr val="008080"/>
                </a:solidFill>
              </a:rPr>
              <a:t>Study 2</a:t>
            </a:r>
          </a:p>
          <a:p>
            <a:pPr>
              <a:defRPr/>
            </a:pPr>
            <a:endParaRPr lang="en-US" sz="600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8080"/>
                </a:solidFill>
              </a:rPr>
              <a:t>Subjects imagine jump and land in:</a:t>
            </a:r>
          </a:p>
          <a:p>
            <a:pPr>
              <a:defRPr/>
            </a:pPr>
            <a:endParaRPr lang="en-US" sz="600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8080"/>
                </a:solidFill>
              </a:rPr>
              <a:t>a. Control: An empty pool or</a:t>
            </a:r>
          </a:p>
          <a:p>
            <a:pPr>
              <a:defRPr/>
            </a:pPr>
            <a:r>
              <a:rPr lang="en-US" dirty="0">
                <a:solidFill>
                  <a:srgbClr val="008080"/>
                </a:solidFill>
              </a:rPr>
              <a:t>b. Threat: A pool containing a bed of nails</a:t>
            </a:r>
          </a:p>
          <a:p>
            <a:pPr>
              <a:defRPr/>
            </a:pPr>
            <a:endParaRPr lang="en-US" sz="600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8080"/>
                </a:solidFill>
              </a:rPr>
              <a:t>Control subjects stood before empty pool Threat subjects stood before nail-filled pool</a:t>
            </a:r>
          </a:p>
          <a:p>
            <a:pPr>
              <a:defRPr/>
            </a:pPr>
            <a:endParaRPr lang="en-US" sz="600" dirty="0">
              <a:solidFill>
                <a:srgbClr val="008080"/>
              </a:solidFill>
            </a:endParaRPr>
          </a:p>
          <a:p>
            <a:pPr>
              <a:defRPr/>
            </a:pPr>
            <a:r>
              <a:rPr lang="en-US" u="sng" dirty="0">
                <a:solidFill>
                  <a:srgbClr val="008080"/>
                </a:solidFill>
              </a:rPr>
              <a:t>TASK:  How far is distance across pool?</a:t>
            </a:r>
          </a:p>
        </p:txBody>
      </p:sp>
      <p:cxnSp>
        <p:nvCxnSpPr>
          <p:cNvPr id="11273" name="Straight Arrow Connector 14">
            <a:extLst>
              <a:ext uri="{FF2B5EF4-FFF2-40B4-BE49-F238E27FC236}">
                <a16:creationId xmlns:a16="http://schemas.microsoft.com/office/drawing/2014/main" id="{7047AE93-F334-474D-90EE-C6729FFFE5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92775" y="1639888"/>
            <a:ext cx="650875" cy="968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4" name="Straight Arrow Connector 16">
            <a:extLst>
              <a:ext uri="{FF2B5EF4-FFF2-40B4-BE49-F238E27FC236}">
                <a16:creationId xmlns:a16="http://schemas.microsoft.com/office/drawing/2014/main" id="{887A5413-6528-4C52-944B-725305236A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81675" y="2795588"/>
            <a:ext cx="588963" cy="8826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5" name="Picture 17">
            <a:extLst>
              <a:ext uri="{FF2B5EF4-FFF2-40B4-BE49-F238E27FC236}">
                <a16:creationId xmlns:a16="http://schemas.microsoft.com/office/drawing/2014/main" id="{3FECE402-2397-48B4-892B-10CA13302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1508125"/>
            <a:ext cx="1392237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6" name="Straight Arrow Connector 19">
            <a:extLst>
              <a:ext uri="{FF2B5EF4-FFF2-40B4-BE49-F238E27FC236}">
                <a16:creationId xmlns:a16="http://schemas.microsoft.com/office/drawing/2014/main" id="{B5B93F02-D6D3-446C-B4C8-8E6084951E6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05438" y="2795588"/>
            <a:ext cx="1055687" cy="1073150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Straight Arrow Connector 24">
            <a:extLst>
              <a:ext uri="{FF2B5EF4-FFF2-40B4-BE49-F238E27FC236}">
                <a16:creationId xmlns:a16="http://schemas.microsoft.com/office/drawing/2014/main" id="{D6BB9230-7B04-479E-B4DD-317B5559F3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562600" y="4725988"/>
            <a:ext cx="649288" cy="96837"/>
          </a:xfrm>
          <a:prstGeom prst="straightConnector1">
            <a:avLst/>
          </a:prstGeom>
          <a:noFill/>
          <a:ln w="9525" algn="ctr">
            <a:solidFill>
              <a:srgbClr val="00808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>
            <a:extLst>
              <a:ext uri="{FF2B5EF4-FFF2-40B4-BE49-F238E27FC236}">
                <a16:creationId xmlns:a16="http://schemas.microsoft.com/office/drawing/2014/main" id="{AD5DC98F-8367-4DF2-893C-C223BFEC3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7F0D92-33EB-4BE3-9E6C-BAB02F1C0BCD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15C691F6-9348-4FD3-93D0-9AF989C64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2600"/>
            <a:ext cx="79311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2" name="Chart 8">
            <a:extLst>
              <a:ext uri="{FF2B5EF4-FFF2-40B4-BE49-F238E27FC236}">
                <a16:creationId xmlns:a16="http://schemas.microsoft.com/office/drawing/2014/main" id="{A5332431-D6A4-4CB9-9BA5-8787EB3C4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128559"/>
              </p:ext>
            </p:extLst>
          </p:nvPr>
        </p:nvGraphicFramePr>
        <p:xfrm>
          <a:off x="1407526" y="2567782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200169" imgH="4176122" progId="Excel.Chart.8">
                  <p:embed/>
                </p:oleObj>
              </mc:Choice>
              <mc:Fallback>
                <p:oleObj name="Chart" r:id="rId3" imgW="6200169" imgH="4176122" progId="Excel.Chart.8">
                  <p:embed/>
                  <p:pic>
                    <p:nvPicPr>
                      <p:cNvPr id="0" name="Char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526" y="2567782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DDD8BD7-913F-4C3D-A433-A8C00D0C0396}"/>
              </a:ext>
            </a:extLst>
          </p:cNvPr>
          <p:cNvSpPr txBox="1"/>
          <p:nvPr/>
        </p:nvSpPr>
        <p:spPr>
          <a:xfrm rot="16200000">
            <a:off x="-1024550" y="3635261"/>
            <a:ext cx="4864152" cy="215532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sz="1400" dirty="0"/>
              <a:t> Amount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Overestimate</a:t>
            </a:r>
          </a:p>
        </p:txBody>
      </p:sp>
      <p:pic>
        <p:nvPicPr>
          <p:cNvPr id="12294" name="Picture 17">
            <a:extLst>
              <a:ext uri="{FF2B5EF4-FFF2-40B4-BE49-F238E27FC236}">
                <a16:creationId xmlns:a16="http://schemas.microsoft.com/office/drawing/2014/main" id="{4030C653-1B8F-4D9A-B33C-10A107D9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58" y="3044527"/>
            <a:ext cx="8064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>
            <a:extLst>
              <a:ext uri="{FF2B5EF4-FFF2-40B4-BE49-F238E27FC236}">
                <a16:creationId xmlns:a16="http://schemas.microsoft.com/office/drawing/2014/main" id="{754BC71D-A57A-46F0-9A49-71EE75ED8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1" r="13020" b="21860"/>
          <a:stretch>
            <a:fillRect/>
          </a:stretch>
        </p:blipFill>
        <p:spPr bwMode="auto">
          <a:xfrm>
            <a:off x="6892156" y="3791663"/>
            <a:ext cx="8207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77CBE5A-A38D-440C-9509-69FAF2BF4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99"/>
                </a:solidFill>
              </a:rPr>
              <a:t>Resources and Perception Model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5B07BA9-CA2F-495B-A22D-A2E92748F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750" y="1981200"/>
            <a:ext cx="885825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Challenging things </a:t>
            </a:r>
            <a:r>
              <a:rPr lang="en-US" altLang="en-US" sz="280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800" b="1">
                <a:latin typeface="Arial Narrow" panose="020B0606020202030204" pitchFamily="34" charset="0"/>
              </a:rPr>
              <a:t> negative arousal </a:t>
            </a:r>
            <a:r>
              <a:rPr lang="en-US" altLang="en-US" sz="280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800" b="1">
                <a:latin typeface="Arial Narrow" panose="020B0606020202030204" pitchFamily="34" charset="0"/>
              </a:rPr>
              <a:t> amplified percept.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Psychological resources reduce negative arousal.</a:t>
            </a:r>
            <a:r>
              <a:rPr lang="en-US" altLang="en-US" sz="280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latin typeface="Arial Narrow" panose="020B0606020202030204" pitchFamily="34" charset="0"/>
              </a:rPr>
              <a:t>Resources should moderate perception of challenging things.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</a:t>
            </a:r>
            <a:r>
              <a:rPr lang="en-US" altLang="en-US" sz="2800" i="1">
                <a:latin typeface="Arial Narrow" panose="020B0606020202030204" pitchFamily="34" charset="0"/>
              </a:rPr>
              <a:t>Boosted resources    </a:t>
            </a:r>
            <a:r>
              <a:rPr lang="en-US" altLang="en-US" sz="2800" i="1">
                <a:latin typeface="Arial Narrow" panose="020B0606020202030204" pitchFamily="34" charset="0"/>
                <a:sym typeface="Wingdings" panose="05000000000000000000" pitchFamily="2" charset="2"/>
              </a:rPr>
              <a:t> 	less amplified perception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i="1">
                <a:latin typeface="Arial Narrow" panose="020B0606020202030204" pitchFamily="34" charset="0"/>
              </a:rPr>
              <a:t>	Depleted resources   </a:t>
            </a:r>
            <a:r>
              <a:rPr lang="en-US" altLang="en-US" sz="2800" i="1">
                <a:latin typeface="Arial Narrow" panose="020B0606020202030204" pitchFamily="34" charset="0"/>
                <a:sym typeface="Wingdings" panose="05000000000000000000" pitchFamily="2" charset="2"/>
              </a:rPr>
              <a:t>  more amplified perception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254F57-72FF-4501-8225-F0444B8CC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4598E-4758-4A08-B677-FF68F855F824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F185FC53-798F-4888-BA35-3BAEBF8338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B949E6-C36A-4537-B399-5E1244AA2ED9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FD53837-0E06-42E2-9181-181850735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22325"/>
            <a:ext cx="8229600" cy="730250"/>
          </a:xfrm>
        </p:spPr>
        <p:txBody>
          <a:bodyPr/>
          <a:lstStyle/>
          <a:p>
            <a:pPr eaLnBrk="1" hangingPunct="1"/>
            <a:r>
              <a:rPr lang="en-US" altLang="en-US" sz="4000"/>
              <a:t>Psychosocial Resources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73A5E99-AB14-4406-A1E9-7B9EB7347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762125"/>
            <a:ext cx="8110537" cy="4522788"/>
          </a:xfrm>
        </p:spPr>
        <p:txBody>
          <a:bodyPr/>
          <a:lstStyle/>
          <a:p>
            <a:pPr eaLnBrk="1" hangingPunct="1"/>
            <a:r>
              <a:rPr lang="en-US" altLang="en-US"/>
              <a:t>Social Support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Self Worth, Self Esteem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Self-Efficacy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Emotional Disclosure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8A119658-78BF-4F0D-BDC7-BFA878C537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87B47A-61E7-4322-BDC5-0876EE28CCC5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C59011B-F5D1-433A-B397-2827C9CE0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85863"/>
            <a:ext cx="8229600" cy="642937"/>
          </a:xfrm>
        </p:spPr>
        <p:txBody>
          <a:bodyPr/>
          <a:lstStyle/>
          <a:p>
            <a:pPr eaLnBrk="1" hangingPunct="1"/>
            <a:r>
              <a:rPr lang="en-US" altLang="en-US" sz="3800">
                <a:solidFill>
                  <a:srgbClr val="0070C0"/>
                </a:solidFill>
                <a:latin typeface="Arial Narrow" panose="020B0606020202030204" pitchFamily="34" charset="0"/>
              </a:rPr>
              <a:t>Resources and Coping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39AE032-5C05-4403-8751-0A79B295D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>
                <a:latin typeface="Arial Narrow" pitchFamily="34" charset="0"/>
              </a:rPr>
              <a:t>Reduced depression and anxiety</a:t>
            </a:r>
          </a:p>
          <a:p>
            <a:pPr eaLnBrk="1" hangingPunct="1">
              <a:defRPr/>
            </a:pPr>
            <a:r>
              <a:rPr lang="en-US" sz="3000" dirty="0">
                <a:latin typeface="Arial Narrow" pitchFamily="34" charset="0"/>
              </a:rPr>
              <a:t>Reduced cardiovascular response to stress </a:t>
            </a:r>
          </a:p>
          <a:p>
            <a:pPr eaLnBrk="1" hangingPunct="1">
              <a:defRPr/>
            </a:pPr>
            <a:r>
              <a:rPr lang="en-US" sz="3000" dirty="0">
                <a:latin typeface="Arial Narrow" pitchFamily="34" charset="0"/>
              </a:rPr>
              <a:t>Reduced levels of norepinephrine, epinephrine, cortisol</a:t>
            </a:r>
          </a:p>
          <a:p>
            <a:pPr eaLnBrk="1" hangingPunct="1">
              <a:defRPr/>
            </a:pPr>
            <a:r>
              <a:rPr lang="en-US" sz="3000" dirty="0">
                <a:latin typeface="Arial Narrow" pitchFamily="34" charset="0"/>
              </a:rPr>
              <a:t>Better immune functioning</a:t>
            </a:r>
          </a:p>
          <a:p>
            <a:pPr eaLnBrk="1" hangingPunct="1">
              <a:defRPr/>
            </a:pPr>
            <a:r>
              <a:rPr lang="en-US" sz="3000" dirty="0">
                <a:latin typeface="Arial Narrow" pitchFamily="34" charset="0"/>
              </a:rPr>
              <a:t>Fewer colds, fewer heart attacks, quicker recovery post-MI, reduced cancer, easier childbirth, etc.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3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F2FB9FE4-94F1-441D-AC8E-74ED00E42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948EE2-232A-4267-A6CE-1E72BDC262FC}" type="slidenum">
              <a:rPr lang="en-US" altLang="en-US" sz="1200" smtClean="0">
                <a:latin typeface="Arial Black" panose="020B0A040201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Arial Black" panose="020B0A040201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0B5BB3C-D29B-4F4D-8147-EEE4E6FE5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835900" cy="990600"/>
          </a:xfrm>
        </p:spPr>
        <p:txBody>
          <a:bodyPr/>
          <a:lstStyle/>
          <a:p>
            <a:pPr algn="ctr" eaLnBrk="1" hangingPunct="1"/>
            <a:r>
              <a:rPr lang="en-US" altLang="en-US" sz="400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Emotional Support and</a:t>
            </a:r>
            <a:br>
              <a:rPr lang="en-US" altLang="en-US" sz="400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400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Mortality After Heart Attack</a:t>
            </a:r>
            <a:br>
              <a:rPr lang="en-US" altLang="en-US" sz="400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altLang="en-US" sz="200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(Berkman et al., 1992)</a:t>
            </a:r>
            <a:endParaRPr lang="en-US" altLang="en-US" sz="200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FB3E5C-1372-4243-98D2-869EF4628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graphicFrame>
        <p:nvGraphicFramePr>
          <p:cNvPr id="16389" name="Object 4">
            <a:extLst>
              <a:ext uri="{FF2B5EF4-FFF2-40B4-BE49-F238E27FC236}">
                <a16:creationId xmlns:a16="http://schemas.microsoft.com/office/drawing/2014/main" id="{CA73BEC6-45B3-43FC-BF61-1E67F8FEF1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438400"/>
          <a:ext cx="686752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867751" imgH="3772262" progId="MSGraph.Chart.8">
                  <p:embed/>
                </p:oleObj>
              </mc:Choice>
              <mc:Fallback>
                <p:oleObj name="Chart" r:id="rId2" imgW="6867751" imgH="3772262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6867525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1BECE6D-7621-4266-8097-ACF522B18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71475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2"/>
                </a:solidFill>
                <a:latin typeface="Arial Narrow" panose="020B0606020202030204" pitchFamily="34" charset="0"/>
              </a:rPr>
              <a:t>Resources and Perception Theory</a:t>
            </a:r>
          </a:p>
        </p:txBody>
      </p:sp>
      <p:pic>
        <p:nvPicPr>
          <p:cNvPr id="18437" name="Picture 5" descr="looming_spider2">
            <a:extLst>
              <a:ext uri="{FF2B5EF4-FFF2-40B4-BE49-F238E27FC236}">
                <a16:creationId xmlns:a16="http://schemas.microsoft.com/office/drawing/2014/main" id="{A8755144-96AE-4A78-B593-5B0331B1E62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929" y="1498384"/>
            <a:ext cx="2349516" cy="13791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40" name="Rectangle 8">
            <a:extLst>
              <a:ext uri="{FF2B5EF4-FFF2-40B4-BE49-F238E27FC236}">
                <a16:creationId xmlns:a16="http://schemas.microsoft.com/office/drawing/2014/main" id="{6CB3ECA1-10B8-485F-A79A-1C6C0019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01" y="2763729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If stress amplifies perception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And if resources reduce stress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</a:rPr>
              <a:t>Then more resources </a:t>
            </a:r>
            <a:r>
              <a:rPr lang="en-US" altLang="en-US" sz="2800" dirty="0">
                <a:latin typeface="Arial Narrow" panose="020B0606020202030204" pitchFamily="34" charset="0"/>
                <a:sym typeface="Wingdings" panose="05000000000000000000" pitchFamily="2" charset="2"/>
              </a:rPr>
              <a:t> more accurate perception.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endParaRPr lang="en-US" altLang="en-US" sz="2800" dirty="0"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AF60E-4AE9-4C75-9DA4-0B22E3B29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2B1632-C64F-4C61-AF70-AD18E78E099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3" name="Picture 5" descr="looming_spider2">
            <a:extLst>
              <a:ext uri="{FF2B5EF4-FFF2-40B4-BE49-F238E27FC236}">
                <a16:creationId xmlns:a16="http://schemas.microsoft.com/office/drawing/2014/main" id="{A8755144-96AE-4A78-B593-5B0331B1E62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3962" y="4279215"/>
            <a:ext cx="1441450" cy="846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73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7209AD8C-7111-4015-B2D6-798E206D7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76400"/>
            <a:ext cx="7467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 dirty="0">
                <a:latin typeface="Arial Narrow" panose="020B0606020202030204" pitchFamily="34" charset="0"/>
              </a:rPr>
              <a:t>Prosocial behavior can be motivated by:</a:t>
            </a:r>
          </a:p>
          <a:p>
            <a:endParaRPr lang="en-US" altLang="en-US" b="0" dirty="0">
              <a:latin typeface="Arial Narrow" panose="020B0606020202030204" pitchFamily="34" charset="0"/>
            </a:endParaRPr>
          </a:p>
          <a:p>
            <a:r>
              <a:rPr lang="en-US" altLang="en-US" b="0" dirty="0">
                <a:latin typeface="Arial Narrow" panose="020B0606020202030204" pitchFamily="34" charset="0"/>
              </a:rPr>
              <a:t>	___A.  Empathy</a:t>
            </a:r>
          </a:p>
          <a:p>
            <a:r>
              <a:rPr lang="en-US" altLang="en-US" b="0" dirty="0">
                <a:latin typeface="Arial Narrow" panose="020B0606020202030204" pitchFamily="34" charset="0"/>
              </a:rPr>
              <a:t>	___B.  Desire to look good to others</a:t>
            </a:r>
          </a:p>
          <a:p>
            <a:r>
              <a:rPr lang="en-US" altLang="en-US" b="0" dirty="0">
                <a:latin typeface="Arial Narrow" panose="020B0606020202030204" pitchFamily="34" charset="0"/>
              </a:rPr>
              <a:t>	___C.  Desire to look good to oneself</a:t>
            </a:r>
          </a:p>
          <a:p>
            <a:r>
              <a:rPr lang="en-US" altLang="en-US" b="0" dirty="0">
                <a:latin typeface="Arial Narrow" panose="020B0606020202030204" pitchFamily="34" charset="0"/>
              </a:rPr>
              <a:t>	___D.  Personal relief from others’ disturbing distress </a:t>
            </a:r>
          </a:p>
          <a:p>
            <a:r>
              <a:rPr lang="en-US" altLang="en-US" b="0" dirty="0">
                <a:latin typeface="Arial Narrow" panose="020B0606020202030204" pitchFamily="34" charset="0"/>
              </a:rPr>
              <a:t>	___E.  All the above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06F31103-5FCB-4830-8D10-308A3E757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9686D-A9A1-456F-ABF0-70354EA97CDC}"/>
              </a:ext>
            </a:extLst>
          </p:cNvPr>
          <p:cNvSpPr txBox="1"/>
          <p:nvPr/>
        </p:nvSpPr>
        <p:spPr>
          <a:xfrm>
            <a:off x="1676400" y="533400"/>
            <a:ext cx="647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36D744-07A6-4853-92C7-6489DF8E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33F6-914C-4897-9D99-30AEC7358EE4}" type="slidenum">
              <a:rPr lang="en-US" altLang="en-US" smtClean="0"/>
              <a:pPr/>
              <a:t>2</a:t>
            </a:fld>
            <a:endParaRPr lang="en-US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194FB3E-DE81-665B-0C13-EBFECC2A46D8}"/>
              </a:ext>
            </a:extLst>
          </p:cNvPr>
          <p:cNvCxnSpPr/>
          <p:nvPr/>
        </p:nvCxnSpPr>
        <p:spPr bwMode="auto">
          <a:xfrm>
            <a:off x="1676400" y="2057400"/>
            <a:ext cx="202692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FD2C563-7B94-4605-B80D-5F0A9ED92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22325"/>
            <a:ext cx="8229600" cy="73025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chemeClr val="bg2"/>
                </a:solidFill>
                <a:latin typeface="Arial Narrow" panose="020B0606020202030204" pitchFamily="34" charset="0"/>
              </a:rPr>
              <a:t>Resources and Perception Program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7FDED9D-BDBD-4B59-8876-132CE3FB89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19275"/>
            <a:ext cx="8229600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400" b="1" dirty="0">
                <a:latin typeface="Arial Narrow" panose="020B0606020202030204" pitchFamily="34" charset="0"/>
              </a:rPr>
              <a:t>Resources will moderate: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	</a:t>
            </a:r>
            <a:r>
              <a:rPr lang="en-US" altLang="en-US" u="sng" dirty="0">
                <a:latin typeface="Arial Narrow" panose="020B0606020202030204" pitchFamily="34" charset="0"/>
              </a:rPr>
              <a:t>Social Perception </a:t>
            </a:r>
            <a:r>
              <a:rPr lang="en-US" altLang="en-US" dirty="0">
                <a:latin typeface="Arial Narrow" panose="020B0606020202030204" pitchFamily="34" charset="0"/>
              </a:rPr>
              <a:t>– others’ distress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rial Narrow" panose="020B0606020202030204" pitchFamily="34" charset="0"/>
              </a:rPr>
              <a:t>	</a:t>
            </a:r>
            <a:r>
              <a:rPr lang="en-US" altLang="en-US" u="sng" dirty="0">
                <a:latin typeface="Arial Narrow" panose="020B0606020202030204" pitchFamily="34" charset="0"/>
              </a:rPr>
              <a:t>Visual Perception </a:t>
            </a:r>
            <a:r>
              <a:rPr lang="en-US" altLang="en-US" dirty="0">
                <a:latin typeface="Arial Narrow" panose="020B0606020202030204" pitchFamily="34" charset="0"/>
              </a:rPr>
              <a:t>– steepness, distance, height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E85135-1F92-4550-B1C1-CAC42CF89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4598E-4758-4A08-B677-FF68F855F824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D2F49C3-2AA3-4649-8148-29B271338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58962"/>
            <a:ext cx="8245475" cy="382338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latin typeface="Arial Narrow" panose="020B0606020202030204" pitchFamily="34" charset="0"/>
              </a:rPr>
              <a:t>Social contact manipulation</a:t>
            </a:r>
            <a:r>
              <a:rPr lang="en-US" altLang="en-US" sz="2000" dirty="0">
                <a:latin typeface="Arial Narrow" panose="020B0606020202030204" pitchFamily="34" charset="0"/>
              </a:rPr>
              <a:t>:  Guided imagery task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		</a:t>
            </a:r>
            <a:r>
              <a:rPr lang="en-US" altLang="en-US" sz="2000" u="sng" dirty="0">
                <a:latin typeface="Arial Narrow" panose="020B0606020202030204" pitchFamily="34" charset="0"/>
              </a:rPr>
              <a:t>Friend</a:t>
            </a:r>
            <a:r>
              <a:rPr lang="en-US" altLang="en-US" sz="2000" dirty="0">
                <a:latin typeface="Arial Narrow" panose="020B0606020202030204" pitchFamily="34" charset="0"/>
              </a:rPr>
              <a:t>:  Image the best person in your life (to boost support)</a:t>
            </a: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		</a:t>
            </a:r>
            <a:r>
              <a:rPr lang="en-US" altLang="en-US" sz="2000" u="sng" dirty="0">
                <a:latin typeface="Arial Narrow" panose="020B0606020202030204" pitchFamily="34" charset="0"/>
              </a:rPr>
              <a:t>Neutral Person</a:t>
            </a:r>
            <a:r>
              <a:rPr lang="en-US" altLang="en-US" sz="2000" dirty="0">
                <a:latin typeface="Arial Narrow" panose="020B0606020202030204" pitchFamily="34" charset="0"/>
              </a:rPr>
              <a:t>:  Image a neutral person you know (support is unchanged)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		</a:t>
            </a:r>
            <a:r>
              <a:rPr lang="en-US" altLang="en-US" sz="2000" u="sng" dirty="0">
                <a:latin typeface="Arial Narrow" panose="020B0606020202030204" pitchFamily="34" charset="0"/>
              </a:rPr>
              <a:t>Betrayer</a:t>
            </a:r>
            <a:r>
              <a:rPr lang="en-US" altLang="en-US" sz="2000" dirty="0">
                <a:latin typeface="Arial Narrow" panose="020B0606020202030204" pitchFamily="34" charset="0"/>
              </a:rPr>
              <a:t>:  Image someone who betrayed you (to weaken support)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>
                <a:latin typeface="Arial Narrow" panose="020B0606020202030204" pitchFamily="34" charset="0"/>
              </a:rPr>
              <a:t>Listen to and Rate 8 baby cries.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000" b="1" dirty="0">
              <a:latin typeface="Arial Narrow" panose="020B0606020202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b="1" dirty="0">
                <a:latin typeface="Arial Narrow" panose="020B0606020202030204" pitchFamily="34" charset="0"/>
              </a:rPr>
              <a:t>	</a:t>
            </a:r>
            <a:r>
              <a:rPr lang="en-US" altLang="en-US" sz="2000" i="1" dirty="0">
                <a:latin typeface="Arial Narrow" panose="020B0606020202030204" pitchFamily="34" charset="0"/>
              </a:rPr>
              <a:t>How distressed is the baby based on this cry?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800" i="1" dirty="0">
                <a:latin typeface="Arial Narrow" panose="020B0606020202030204" pitchFamily="34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000" i="1" dirty="0">
                <a:latin typeface="Arial Narrow" panose="020B0606020202030204" pitchFamily="34" charset="0"/>
              </a:rPr>
              <a:t>	1	2	3	4	5	6	7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7133D1-3EDE-4C6E-9B93-4811E59F8B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4598E-4758-4A08-B677-FF68F855F824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5024CDC-CF12-48AE-A910-FFF26C5F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964" y="1457325"/>
            <a:ext cx="1478836" cy="125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3B69B9F-DD34-4CA8-934E-C1E29AF84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0588" y="560388"/>
            <a:ext cx="8229600" cy="73025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bg2"/>
                </a:solidFill>
                <a:latin typeface="Arial Narrow" panose="020B0606020202030204" pitchFamily="34" charset="0"/>
              </a:rPr>
              <a:t>Social Perception and Cry Ratings</a:t>
            </a:r>
            <a:br>
              <a:rPr lang="en-US" altLang="en-US" dirty="0">
                <a:latin typeface="Arial Narrow" panose="020B0606020202030204" pitchFamily="34" charset="0"/>
              </a:rPr>
            </a:br>
            <a:r>
              <a:rPr lang="en-US" altLang="en-US" sz="1400" dirty="0"/>
              <a:t>Harber, </a:t>
            </a:r>
            <a:r>
              <a:rPr lang="en-US" altLang="en-US" sz="1400" dirty="0" err="1"/>
              <a:t>Einav</a:t>
            </a:r>
            <a:r>
              <a:rPr lang="en-US" altLang="en-US" sz="1400" dirty="0"/>
              <a:t>, &amp; Lang, (2008). </a:t>
            </a:r>
            <a:r>
              <a:rPr lang="en-US" altLang="en-US" sz="1400" i="1" dirty="0"/>
              <a:t>European J. Social Psych, 38</a:t>
            </a:r>
            <a:r>
              <a:rPr lang="en-US" altLang="en-US" sz="1400" dirty="0"/>
              <a:t>, 296-314.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B185A-95B5-4E36-9625-460872B8D81D}"/>
              </a:ext>
            </a:extLst>
          </p:cNvPr>
          <p:cNvSpPr txBox="1"/>
          <p:nvPr/>
        </p:nvSpPr>
        <p:spPr>
          <a:xfrm>
            <a:off x="1045029" y="5478472"/>
            <a:ext cx="120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at 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19A89-20E9-4038-ADB7-AACF9AAB8D77}"/>
              </a:ext>
            </a:extLst>
          </p:cNvPr>
          <p:cNvSpPr txBox="1"/>
          <p:nvPr/>
        </p:nvSpPr>
        <p:spPr>
          <a:xfrm>
            <a:off x="6553200" y="5414387"/>
            <a:ext cx="120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Great Degree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618E6D3-4701-4DF4-A160-0D8FE7C1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975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Social Context and Emotional Disclosure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on Baby Cry Ratings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6E69692-DD49-4A02-9907-BAFB8773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209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D86A636B-EF73-454A-883E-F016C5E11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67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873AFF7F-FAFD-4115-A962-74D5B5DFC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84" y="4200525"/>
            <a:ext cx="872803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Subjects who thought about a friend heard the cries as least distressed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Subjects who thought about a betrayer heard the cries as most distressed.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Emotional Disclosure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What happens if subjects who could disclose their thoughts and feelings?</a:t>
            </a:r>
          </a:p>
        </p:txBody>
      </p:sp>
      <p:graphicFrame>
        <p:nvGraphicFramePr>
          <p:cNvPr id="26630" name="Object 6">
            <a:extLst>
              <a:ext uri="{FF2B5EF4-FFF2-40B4-BE49-F238E27FC236}">
                <a16:creationId xmlns:a16="http://schemas.microsoft.com/office/drawing/2014/main" id="{A08F0800-7539-4AE9-95DC-E6AA7DC7F7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75" y="1503363"/>
          <a:ext cx="723900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248503" imgH="4572159" progId="MSGraph.Chart.8">
                  <p:embed/>
                </p:oleObj>
              </mc:Choice>
              <mc:Fallback>
                <p:oleObj name="Chart" r:id="rId2" imgW="7248503" imgH="4572159" progId="MSGraph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1503363"/>
                        <a:ext cx="723900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6F6C0-D73A-4FB9-A239-5468EE299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4179C35-E6DD-446B-B786-0EB7B93CD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162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2922E4FA-6648-440C-A13D-B6C8F8648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040047"/>
              </p:ext>
            </p:extLst>
          </p:nvPr>
        </p:nvGraphicFramePr>
        <p:xfrm>
          <a:off x="1143000" y="1614488"/>
          <a:ext cx="7239000" cy="2813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258184" imgH="4552804" progId="MSGraph.Chart.8">
                  <p:embed/>
                </p:oleObj>
              </mc:Choice>
              <mc:Fallback>
                <p:oleObj name="Chart" r:id="rId2" imgW="7258184" imgH="4552804" progId="MSGraph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14488"/>
                        <a:ext cx="7239000" cy="2813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>
            <a:extLst>
              <a:ext uri="{FF2B5EF4-FFF2-40B4-BE49-F238E27FC236}">
                <a16:creationId xmlns:a16="http://schemas.microsoft.com/office/drawing/2014/main" id="{5C39D529-DE35-4BC7-9043-191957CE2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67400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9A77520D-AA97-4CCD-8260-9C90900E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6" y="4790477"/>
            <a:ext cx="77946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For “Betrayer” subjects who could disclose feelings of being betrayed,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baby cries are no longer amplified.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Disclosure boosted resources, counteracted the bad effects of recalling a betrayer, and thereby judgments of the baby became less extreme.  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DFDFF72-6FC8-4485-97FF-7B367242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355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Social Context and Emotional Disclosure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on Baby Cry Ratings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FCF00-58D9-4658-BE34-216A15C3A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2D48D90-AFCA-4743-A17B-C937CEFE4768}"/>
              </a:ext>
            </a:extLst>
          </p:cNvPr>
          <p:cNvCxnSpPr/>
          <p:nvPr/>
        </p:nvCxnSpPr>
        <p:spPr bwMode="auto">
          <a:xfrm>
            <a:off x="6143896" y="2307880"/>
            <a:ext cx="409304" cy="10722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FD7F90A-6FAC-44FA-AA35-7173E44AF5E0}"/>
              </a:ext>
            </a:extLst>
          </p:cNvPr>
          <p:cNvSpPr txBox="1"/>
          <p:nvPr/>
        </p:nvSpPr>
        <p:spPr>
          <a:xfrm>
            <a:off x="2272937" y="4006976"/>
            <a:ext cx="1632857" cy="37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Friend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36967-8246-4597-A859-C0749EC1F0CF}"/>
              </a:ext>
            </a:extLst>
          </p:cNvPr>
          <p:cNvSpPr txBox="1"/>
          <p:nvPr/>
        </p:nvSpPr>
        <p:spPr>
          <a:xfrm>
            <a:off x="3755571" y="4018272"/>
            <a:ext cx="1632857" cy="37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Neutral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D21C56-CF01-4A3E-B012-A56801179BB1}"/>
              </a:ext>
            </a:extLst>
          </p:cNvPr>
          <p:cNvSpPr txBox="1"/>
          <p:nvPr/>
        </p:nvSpPr>
        <p:spPr>
          <a:xfrm>
            <a:off x="5327468" y="4051088"/>
            <a:ext cx="1632857" cy="37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Betrayer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01F2D78-14FC-41B8-BFFE-9E29DE09D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1435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Arial Narrow" panose="020B0606020202030204" pitchFamily="34" charset="0"/>
              </a:rPr>
              <a:t>Psychosocial Resources and </a:t>
            </a:r>
            <a:br>
              <a:rPr lang="en-US" altLang="en-US" sz="4000" b="1">
                <a:solidFill>
                  <a:schemeClr val="bg2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chemeClr val="bg2"/>
                </a:solidFill>
                <a:latin typeface="Arial Narrow" panose="020B0606020202030204" pitchFamily="34" charset="0"/>
              </a:rPr>
              <a:t>Physical Perception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F5DD10E-B386-40F7-848A-154147A6F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313" y="2289175"/>
            <a:ext cx="8461375" cy="38862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latin typeface="Arial Narrow" panose="020B0606020202030204" pitchFamily="34" charset="0"/>
              </a:rPr>
              <a:t>Do resource affect our visual perception?</a:t>
            </a:r>
            <a:r>
              <a:rPr lang="en-US" altLang="en-US" sz="2800" dirty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400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</a:t>
            </a:r>
            <a:r>
              <a:rPr lang="en-US" altLang="en-US" sz="2600" i="1" dirty="0">
                <a:latin typeface="Arial Narrow" panose="020B0606020202030204" pitchFamily="34" charset="0"/>
              </a:rPr>
              <a:t>Do we literally see things differently under ample vs. depleted resources?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i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3000" dirty="0">
                <a:latin typeface="Arial Narrow" panose="020B0606020202030204" pitchFamily="34" charset="0"/>
              </a:rPr>
              <a:t>Do resources affect accuracy of perception?</a:t>
            </a:r>
            <a:r>
              <a:rPr lang="en-US" altLang="en-US" sz="2800" dirty="0">
                <a:latin typeface="Arial Narrow" panose="020B0606020202030204" pitchFamily="34" charset="0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400" dirty="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	</a:t>
            </a:r>
            <a:r>
              <a:rPr lang="en-US" altLang="en-US" sz="2600" i="1" dirty="0">
                <a:latin typeface="Arial Narrow" panose="020B0606020202030204" pitchFamily="34" charset="0"/>
              </a:rPr>
              <a:t>Baby cry studies do not address accuracy.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i="1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sz="3000" dirty="0">
                <a:latin typeface="Arial Narrow" panose="020B0606020202030204" pitchFamily="34" charset="0"/>
              </a:rPr>
              <a:t>Do resources other than social support affect perception?</a:t>
            </a:r>
            <a:r>
              <a:rPr lang="en-US" altLang="en-US" sz="2800" dirty="0">
                <a:latin typeface="Arial Narrow" panose="020B0606020202030204" pitchFamily="34" charset="0"/>
              </a:rPr>
              <a:t> </a:t>
            </a:r>
            <a:endParaRPr lang="en-US" altLang="en-US" sz="1400" i="1" dirty="0"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7564E8-2E7F-47B5-8536-320A08770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4598E-4758-4A08-B677-FF68F855F824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8C042EA-9AA8-4C44-8365-B0C937B73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40738" cy="13716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2"/>
                </a:solidFill>
                <a:latin typeface="Arial Narrow" panose="020B0606020202030204" pitchFamily="34" charset="0"/>
              </a:rPr>
              <a:t>Social Support and Slant Perception</a:t>
            </a:r>
            <a:br>
              <a:rPr lang="en-US" altLang="en-US">
                <a:latin typeface="Arial Narrow" panose="020B0606020202030204" pitchFamily="34" charset="0"/>
              </a:rPr>
            </a:br>
            <a:r>
              <a:rPr lang="en-US" altLang="en-US" sz="1700">
                <a:latin typeface="Arial Narrow" panose="020B0606020202030204" pitchFamily="34" charset="0"/>
              </a:rPr>
              <a:t>Schnall, Harber, Stefanucci, &amp; Proffitt (2008). </a:t>
            </a:r>
            <a:r>
              <a:rPr lang="en-US" altLang="en-US" sz="1700" i="1">
                <a:latin typeface="Arial Narrow" panose="020B0606020202030204" pitchFamily="34" charset="0"/>
              </a:rPr>
              <a:t>Journal of Experimental Social Psychology, 44</a:t>
            </a:r>
            <a:r>
              <a:rPr lang="en-US" altLang="en-US" sz="1700">
                <a:latin typeface="Arial Narrow" panose="020B0606020202030204" pitchFamily="34" charset="0"/>
              </a:rPr>
              <a:t>, 1246-1255</a:t>
            </a:r>
            <a:endParaRPr lang="en-US" altLang="en-US" sz="1700" i="1">
              <a:latin typeface="Arial Narrow" panose="020B060602020203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06905303-98D8-4A15-BA9C-36E01CD6E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106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30724" name="Picture 4" descr="DRProffitt-POPS-05-017-Fig2">
            <a:extLst>
              <a:ext uri="{FF2B5EF4-FFF2-40B4-BE49-F238E27FC236}">
                <a16:creationId xmlns:a16="http://schemas.microsoft.com/office/drawing/2014/main" id="{31C543AA-963A-4325-9F91-8D7A5C615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227263"/>
            <a:ext cx="334168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>
            <a:extLst>
              <a:ext uri="{FF2B5EF4-FFF2-40B4-BE49-F238E27FC236}">
                <a16:creationId xmlns:a16="http://schemas.microsoft.com/office/drawing/2014/main" id="{D65A5C1C-3BA9-4C54-90B3-E1919E502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4763" y="2198688"/>
            <a:ext cx="5207000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Conscious slant perception of hills is  exaggerated (5% is seen as 20%, etc.).</a:t>
            </a:r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Slant distortion is lessened under lower    </a:t>
            </a:r>
            <a:r>
              <a:rPr lang="en-US" altLang="en-US" sz="2000" u="sng"/>
              <a:t>physical load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u="sng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--  Light back pack vs. heavy back pack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--  Physically refreshed vs. fatigued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--  Good physical cond. vs. poor cond.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	--  Younger vs. older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b="1"/>
              <a:t>Is slant distortion reduced under lower </a:t>
            </a:r>
            <a:r>
              <a:rPr lang="en-US" altLang="en-US" sz="2000" b="1" u="sng"/>
              <a:t>psychological load</a:t>
            </a:r>
            <a:r>
              <a:rPr lang="en-US" altLang="en-US" sz="2000" b="1"/>
              <a:t>?</a:t>
            </a:r>
            <a:endParaRPr lang="en-US" altLang="en-US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530921-A11B-4A1F-AB2B-0E2116B2C9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168259-8A63-42AD-B0CA-8F62640A020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879FB04-7A54-460D-B3E4-B245538D9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bg2"/>
                </a:solidFill>
                <a:latin typeface="Arial Narrow" panose="020B0606020202030204" pitchFamily="34" charset="0"/>
              </a:rPr>
              <a:t>Study 1:  Do hills appear different when alone vs. with a friend?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0252EAB-B657-4B5D-B69C-E78B983BDB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954588" cy="3886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Participants</a:t>
            </a:r>
            <a:r>
              <a:rPr lang="en-US" altLang="en-US" sz="2400">
                <a:latin typeface="Arial Narrow" panose="020B0606020202030204" pitchFamily="34" charset="0"/>
              </a:rPr>
              <a:t>  Passersby at campus walk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	Alone (n =  14)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	Same-sex friend pairs (n = 17; both participate)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	All wear heavy backpack, face steep hill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000">
              <a:latin typeface="Arial Narrow" panose="020B060602020203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b="1">
                <a:latin typeface="Arial Narrow" panose="020B0606020202030204" pitchFamily="34" charset="0"/>
              </a:rPr>
              <a:t>Measures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u="sng">
                <a:latin typeface="Arial Narrow" panose="020B0606020202030204" pitchFamily="34" charset="0"/>
              </a:rPr>
              <a:t>Verbal:</a:t>
            </a:r>
            <a:r>
              <a:rPr lang="en-US" altLang="en-US" sz="2000">
                <a:latin typeface="Arial Narrow" panose="020B0606020202030204" pitchFamily="34" charset="0"/>
              </a:rPr>
              <a:t>  “How steep is this hill, in degrees?”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u="sng">
                <a:latin typeface="Arial Narrow" panose="020B0606020202030204" pitchFamily="34" charset="0"/>
              </a:rPr>
              <a:t>Visual Judgment</a:t>
            </a:r>
            <a:r>
              <a:rPr lang="en-US" altLang="en-US" sz="2000">
                <a:latin typeface="Arial Narrow" panose="020B0606020202030204" pitchFamily="34" charset="0"/>
              </a:rPr>
              <a:t>:   hand protractor </a:t>
            </a:r>
            <a:r>
              <a:rPr lang="en-US" altLang="en-US" sz="200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endParaRPr lang="en-US" altLang="en-US" sz="2000">
              <a:latin typeface="Arial Narrow" panose="020B0606020202030204" pitchFamily="34" charset="0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000" u="sng">
                <a:latin typeface="Arial Narrow" panose="020B0606020202030204" pitchFamily="34" charset="0"/>
              </a:rPr>
              <a:t>Haptic</a:t>
            </a:r>
            <a:r>
              <a:rPr lang="en-US" altLang="en-US" sz="2000">
                <a:latin typeface="Arial Narrow" panose="020B0606020202030204" pitchFamily="34" charset="0"/>
              </a:rPr>
              <a:t>:  palm board</a:t>
            </a:r>
          </a:p>
        </p:txBody>
      </p:sp>
      <p:pic>
        <p:nvPicPr>
          <p:cNvPr id="31748" name="Picture 4" descr="DRProffitt-POPS-05-017-Fig1">
            <a:extLst>
              <a:ext uri="{FF2B5EF4-FFF2-40B4-BE49-F238E27FC236}">
                <a16:creationId xmlns:a16="http://schemas.microsoft.com/office/drawing/2014/main" id="{C7B01F3C-D3FC-4CAA-BA80-17B6B4084EB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0" y="1720850"/>
            <a:ext cx="1709738" cy="155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32E34300-0585-4DB3-8FE4-19F43BF8ED7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4438" y="4024313"/>
            <a:ext cx="1852612" cy="186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0" name="Text Box 6">
            <a:extLst>
              <a:ext uri="{FF2B5EF4-FFF2-40B4-BE49-F238E27FC236}">
                <a16:creationId xmlns:a16="http://schemas.microsoft.com/office/drawing/2014/main" id="{2FB42284-18FC-4549-9029-1434BB657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3333750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Hand protractor</a:t>
            </a:r>
          </a:p>
        </p:txBody>
      </p:sp>
      <p:sp>
        <p:nvSpPr>
          <p:cNvPr id="31751" name="Text Box 7">
            <a:extLst>
              <a:ext uri="{FF2B5EF4-FFF2-40B4-BE49-F238E27FC236}">
                <a16:creationId xmlns:a16="http://schemas.microsoft.com/office/drawing/2014/main" id="{64DEB1C9-FDDD-4779-84D9-0C6B00406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5967413"/>
            <a:ext cx="1801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Palm board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DC867-9341-488B-BC47-7E659C75F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2B1632-C64F-4C61-AF70-AD18E78E099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8CC06C6-3A02-418E-8137-D4E04CAD5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97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chemeClr val="bg2"/>
                </a:solidFill>
              </a:rPr>
              <a:t>Social Support and Slant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9162C76-61FF-4CF3-9183-735D3889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84463"/>
            <a:ext cx="4572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latin typeface="System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="1">
              <a:latin typeface="System" charset="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DF18BDC3-D4A7-42FD-B635-25E5569A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192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2773" name="Object 5">
            <a:extLst>
              <a:ext uri="{FF2B5EF4-FFF2-40B4-BE49-F238E27FC236}">
                <a16:creationId xmlns:a16="http://schemas.microsoft.com/office/drawing/2014/main" id="{38317D5D-53F2-4675-816B-21353E456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713" y="1012825"/>
          <a:ext cx="8316912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05349" imgH="2724302" progId="Excel.Chart.8">
                  <p:embed/>
                </p:oleObj>
              </mc:Choice>
              <mc:Fallback>
                <p:oleObj name="Chart" r:id="rId2" imgW="5305349" imgH="2724302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012825"/>
                        <a:ext cx="8316912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>
            <a:extLst>
              <a:ext uri="{FF2B5EF4-FFF2-40B4-BE49-F238E27FC236}">
                <a16:creationId xmlns:a16="http://schemas.microsoft.com/office/drawing/2014/main" id="{FFEFF201-0840-496C-9428-E164A8E6B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4957763"/>
            <a:ext cx="8701088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Being with a friend leads to less exaggerated, more accurate hill-slant perception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Verbal measure: “How many degrees is the hill slant?”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Visual measure:  The protractor-device subjects used to show how steep the hill looked.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 Narrow" panose="020B0606020202030204" pitchFamily="34" charset="0"/>
              </a:rPr>
              <a:t>No difference on Haptic measure:  The palm board capturing how their “body” saw the hill.</a:t>
            </a:r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AAD8B1EA-DCC1-418F-841C-F23BB50B41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8538" y="3811588"/>
            <a:ext cx="6127750" cy="142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0F1DE39D-3BEA-4FB1-A561-9013CCA72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8" y="4276725"/>
            <a:ext cx="18145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Note</a:t>
            </a:r>
            <a:r>
              <a:rPr lang="en-US" altLang="en-US" sz="1800" i="1">
                <a:latin typeface="Arial Narrow" panose="020B0606020202030204" pitchFamily="34" charset="0"/>
              </a:rPr>
              <a:t>: Line shows actual slant</a:t>
            </a:r>
          </a:p>
        </p:txBody>
      </p:sp>
      <p:sp>
        <p:nvSpPr>
          <p:cNvPr id="32777" name="Line 9">
            <a:extLst>
              <a:ext uri="{FF2B5EF4-FFF2-40B4-BE49-F238E27FC236}">
                <a16:creationId xmlns:a16="http://schemas.microsoft.com/office/drawing/2014/main" id="{3FBE25D8-8B5B-4165-98B2-683D021954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26288" y="3825875"/>
            <a:ext cx="750887" cy="50165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AFFE5-C7D0-4CE1-A025-54BF4DDDF0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0DE31A9-6E9F-4185-8CE8-91CF43222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2"/>
                </a:solidFill>
              </a:rPr>
              <a:t>Effects of Friendship Duration and Mood on Slant Perception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4045FD8D-AE9F-4812-A1FD-1E71D746636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1238"/>
            <a:ext cx="4037013" cy="2482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/>
              <a:t>Friendship Duration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dirty="0"/>
              <a:t>(in months)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Verbal </a:t>
            </a:r>
            <a:r>
              <a:rPr lang="en-US" altLang="en-US" sz="2000" i="1" dirty="0"/>
              <a:t>r </a:t>
            </a:r>
            <a:r>
              <a:rPr lang="en-US" altLang="en-US" sz="2000" dirty="0"/>
              <a:t>= -.49</a:t>
            </a:r>
            <a:r>
              <a:rPr lang="en-US" altLang="en-US" sz="2000" i="1" dirty="0"/>
              <a:t>, p </a:t>
            </a:r>
            <a:r>
              <a:rPr lang="en-US" altLang="en-US" sz="2000" dirty="0"/>
              <a:t>&lt; .05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Visual  </a:t>
            </a:r>
            <a:r>
              <a:rPr lang="en-US" altLang="en-US" sz="2000" i="1" dirty="0"/>
              <a:t>r</a:t>
            </a:r>
            <a:r>
              <a:rPr lang="en-US" altLang="en-US" sz="2000" dirty="0"/>
              <a:t> = -.50, </a:t>
            </a:r>
            <a:r>
              <a:rPr lang="en-US" altLang="en-US" sz="2000" i="1" dirty="0"/>
              <a:t>p</a:t>
            </a:r>
            <a:r>
              <a:rPr lang="en-US" altLang="en-US" sz="2000" dirty="0"/>
              <a:t> &lt; .05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Haptic </a:t>
            </a:r>
            <a:r>
              <a:rPr lang="en-US" altLang="en-US" sz="2000" i="1" dirty="0"/>
              <a:t>r</a:t>
            </a:r>
            <a:r>
              <a:rPr lang="en-US" altLang="en-US" sz="2000" dirty="0"/>
              <a:t> = -.14, </a:t>
            </a:r>
            <a:r>
              <a:rPr lang="en-US" altLang="en-US" sz="2000" i="1" dirty="0"/>
              <a:t>p </a:t>
            </a:r>
            <a:r>
              <a:rPr lang="en-US" altLang="en-US" sz="2000" dirty="0"/>
              <a:t>= ns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E185F3E4-50F9-4F13-B90B-48CDA50DCE6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24100"/>
            <a:ext cx="4038600" cy="248285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/>
              <a:t>Mood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/>
              <a:t>(negative)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r>
              <a:rPr lang="en-US" altLang="en-US" sz="2000"/>
              <a:t>Verbal </a:t>
            </a:r>
            <a:r>
              <a:rPr lang="en-US" altLang="en-US" sz="2000" i="1"/>
              <a:t>r </a:t>
            </a:r>
            <a:r>
              <a:rPr lang="en-US" altLang="en-US" sz="2000"/>
              <a:t>= -.01</a:t>
            </a:r>
            <a:r>
              <a:rPr lang="en-US" altLang="en-US" sz="2000" i="1"/>
              <a:t>, p </a:t>
            </a:r>
            <a:r>
              <a:rPr lang="en-US" altLang="en-US" sz="2000"/>
              <a:t>= ns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Visual </a:t>
            </a:r>
            <a:r>
              <a:rPr lang="en-US" altLang="en-US" sz="2000" i="1"/>
              <a:t>r</a:t>
            </a:r>
            <a:r>
              <a:rPr lang="en-US" altLang="en-US" sz="2000"/>
              <a:t> = -.13, </a:t>
            </a:r>
            <a:r>
              <a:rPr lang="en-US" altLang="en-US" sz="2000" i="1"/>
              <a:t>p</a:t>
            </a:r>
            <a:r>
              <a:rPr lang="en-US" altLang="en-US" sz="2000"/>
              <a:t> = ns</a:t>
            </a:r>
          </a:p>
          <a:p>
            <a:pPr eaLnBrk="1" hangingPunct="1">
              <a:buFontTx/>
              <a:buNone/>
            </a:pPr>
            <a:r>
              <a:rPr lang="en-US" altLang="en-US" sz="2000"/>
              <a:t>Haptic </a:t>
            </a:r>
            <a:r>
              <a:rPr lang="en-US" altLang="en-US" sz="2000" i="1"/>
              <a:t>r </a:t>
            </a:r>
            <a:r>
              <a:rPr lang="en-US" altLang="en-US" sz="2000"/>
              <a:t>=  .01, </a:t>
            </a:r>
            <a:r>
              <a:rPr lang="en-US" altLang="en-US" sz="2000" i="1"/>
              <a:t>p </a:t>
            </a:r>
            <a:r>
              <a:rPr lang="en-US" altLang="en-US" sz="2000"/>
              <a:t>= ns</a:t>
            </a:r>
          </a:p>
        </p:txBody>
      </p:sp>
      <p:sp>
        <p:nvSpPr>
          <p:cNvPr id="33797" name="TextBox 1">
            <a:extLst>
              <a:ext uri="{FF2B5EF4-FFF2-40B4-BE49-F238E27FC236}">
                <a16:creationId xmlns:a16="http://schemas.microsoft.com/office/drawing/2014/main" id="{D377F11D-E74E-4642-8B21-660712396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5029200"/>
            <a:ext cx="8010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Friendship duration mattered</a:t>
            </a:r>
            <a:r>
              <a:rPr lang="en-US" altLang="en-US" sz="1800" dirty="0"/>
              <a:t>:  The longer you knew your friend, the less steep the hill appeared.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/>
              <a:t>Mood did not matter</a:t>
            </a:r>
            <a:r>
              <a:rPr lang="en-US" altLang="en-US" sz="1800" dirty="0"/>
              <a:t>:  Being in a worse or better mood had no effect on hill slant perception.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EB348-927A-429E-B031-EA6896A06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1EC309-E7A3-42D3-A8CF-5A66ABE7E41B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8FEB8F7-9A22-441C-A360-20357A684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509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chemeClr val="bg2"/>
                </a:solidFill>
                <a:latin typeface="Arial Narrow" panose="020B0606020202030204" pitchFamily="34" charset="0"/>
              </a:rPr>
              <a:t>Study 1 Alternative Explanations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D73D8580-C8D9-427B-9A1E-8970B1DDE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2935288"/>
            <a:ext cx="82296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bg2"/>
                </a:solidFill>
                <a:latin typeface="Arial Narrow" panose="020B0606020202030204" pitchFamily="34" charset="0"/>
              </a:rPr>
              <a:t>Study 2 fixes these problems:  “Just think about a good friend, a neutral person, a bad person”.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48B44262-B706-4C16-9FDD-48C7C864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763" y="4259263"/>
            <a:ext cx="7988300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 i="1">
                <a:latin typeface="Arial Narrow" panose="020B0606020202030204" pitchFamily="34" charset="0"/>
              </a:rPr>
              <a:t>n</a:t>
            </a:r>
            <a:r>
              <a:rPr lang="en-US" altLang="en-US" sz="2600">
                <a:latin typeface="Arial Narrow" panose="020B0606020202030204" pitchFamily="34" charset="0"/>
              </a:rPr>
              <a:t> = 36, 49% female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Imaged other:  Think about Positive, Neutral, or Negative Person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>
              <a:latin typeface="Arial Narrow" panose="020B060602020203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Random Assignment</a:t>
            </a:r>
          </a:p>
        </p:txBody>
      </p:sp>
      <p:sp>
        <p:nvSpPr>
          <p:cNvPr id="248837" name="Rectangle 5">
            <a:extLst>
              <a:ext uri="{FF2B5EF4-FFF2-40B4-BE49-F238E27FC236}">
                <a16:creationId xmlns:a16="http://schemas.microsoft.com/office/drawing/2014/main" id="{49204C69-06E9-49FE-AF7B-A27D1F0AC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4438" y="1412875"/>
            <a:ext cx="6905625" cy="1419225"/>
          </a:xfrm>
          <a:noFill/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Instrumental Support               Social Desirability                          							  Social Facilitation		Sampling Bias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C623CD-A501-4B38-8436-270678B7D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4598E-4758-4A08-B677-FF68F855F82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>
            <a:extLst>
              <a:ext uri="{FF2B5EF4-FFF2-40B4-BE49-F238E27FC236}">
                <a16:creationId xmlns:a16="http://schemas.microsoft.com/office/drawing/2014/main" id="{06A67519-713C-4274-BB73-E673238CD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0"/>
            <a:ext cx="6705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0" dirty="0">
                <a:latin typeface="Arial Narrow" panose="020B0606020202030204" pitchFamily="34" charset="0"/>
              </a:rPr>
              <a:t>The main point of Batson’s “Elayne Gets Shocked” study was that altruism (selfless helping) can occur if:</a:t>
            </a:r>
          </a:p>
          <a:p>
            <a:endParaRPr lang="en-US" altLang="en-US" b="0" dirty="0">
              <a:latin typeface="Arial Narrow" panose="020B0606020202030204" pitchFamily="34" charset="0"/>
            </a:endParaRPr>
          </a:p>
          <a:p>
            <a:r>
              <a:rPr lang="en-US" altLang="en-US" b="0" dirty="0">
                <a:latin typeface="Arial Narrow" panose="020B0606020202030204" pitchFamily="34" charset="0"/>
              </a:rPr>
              <a:t>	___A.  Helpers are very smart people</a:t>
            </a:r>
          </a:p>
          <a:p>
            <a:r>
              <a:rPr lang="en-US" altLang="en-US" b="0" dirty="0">
                <a:latin typeface="Arial Narrow" panose="020B0606020202030204" pitchFamily="34" charset="0"/>
              </a:rPr>
              <a:t>	___B.  Helpers are not in a hurry</a:t>
            </a:r>
          </a:p>
          <a:p>
            <a:r>
              <a:rPr lang="en-US" altLang="en-US" b="0" dirty="0">
                <a:latin typeface="Arial Narrow" panose="020B0606020202030204" pitchFamily="34" charset="0"/>
              </a:rPr>
              <a:t>	___C.  Helpers feel empathy</a:t>
            </a:r>
          </a:p>
          <a:p>
            <a:r>
              <a:rPr lang="en-US" altLang="en-US" b="0" dirty="0">
                <a:latin typeface="Arial Narrow" panose="020B0606020202030204" pitchFamily="34" charset="0"/>
              </a:rPr>
              <a:t>	___D.  Helpers want to feel heroic</a:t>
            </a:r>
          </a:p>
          <a:p>
            <a:r>
              <a:rPr lang="en-US" altLang="en-US" b="0" dirty="0">
                <a:latin typeface="Arial Narrow" panose="020B0606020202030204" pitchFamily="34" charset="0"/>
              </a:rPr>
              <a:t>	___E.  Helpers want to get a free cookie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98B667-B31D-4BB4-A1D1-71321BEEB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352800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BA36C-501C-40EA-BCD9-7079AE50BCB1}"/>
              </a:ext>
            </a:extLst>
          </p:cNvPr>
          <p:cNvSpPr txBox="1"/>
          <p:nvPr/>
        </p:nvSpPr>
        <p:spPr>
          <a:xfrm>
            <a:off x="1676400" y="533400"/>
            <a:ext cx="647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F4C385-6F98-4144-B54E-27E0DA5AC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33F6-914C-4897-9D99-30AEC7358EE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43B69E7-07E8-4FA8-91C7-8B94C7A33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8138"/>
            <a:ext cx="8553450" cy="1371600"/>
          </a:xfrm>
        </p:spPr>
        <p:txBody>
          <a:bodyPr/>
          <a:lstStyle/>
          <a:p>
            <a:pPr eaLnBrk="1" hangingPunct="1"/>
            <a:r>
              <a:rPr lang="en-US" altLang="en-US" sz="3800">
                <a:solidFill>
                  <a:schemeClr val="bg2"/>
                </a:solidFill>
              </a:rPr>
              <a:t>Slant Study 2:  				   Imaged Support and Slant Perception</a:t>
            </a: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1189D5F0-5719-4093-A146-AA05E67A41E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>
            <a:fillRect/>
          </a:stretch>
        </p:blipFill>
        <p:spPr>
          <a:xfrm>
            <a:off x="688975" y="1517650"/>
            <a:ext cx="7943850" cy="3289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4" name="Line 4">
            <a:extLst>
              <a:ext uri="{FF2B5EF4-FFF2-40B4-BE49-F238E27FC236}">
                <a16:creationId xmlns:a16="http://schemas.microsoft.com/office/drawing/2014/main" id="{BEF4E158-606A-427A-B4BE-46EB4A003E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1325" y="3879850"/>
            <a:ext cx="5456238" cy="14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F0273AE9-2EF9-4737-B436-9C0B92D66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4173538"/>
            <a:ext cx="18827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 Narrow" panose="020B0606020202030204" pitchFamily="34" charset="0"/>
              </a:rPr>
              <a:t>Note</a:t>
            </a:r>
            <a:r>
              <a:rPr lang="en-US" altLang="en-US" sz="1800">
                <a:latin typeface="Arial Narrow" panose="020B0606020202030204" pitchFamily="34" charset="0"/>
              </a:rPr>
              <a:t>: Line shows  actual slant</a:t>
            </a:r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1FD8706E-EB5E-460A-9A79-A59BB07F227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67563" y="3906838"/>
            <a:ext cx="728662" cy="212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8914050B-CF2A-4FE0-9BF3-FC00B1899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806950"/>
            <a:ext cx="85534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Results mirror Study 1: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People who recall a friend see hill as less steep, and more accurately, than those who thought about a neutral person or a nasty person.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Can’t be due to wanting to impress friend, or hoping to be rescued by friend, or being aroused by friend—because NO FRIEND IS ACTUALLY THERE!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359611-1694-40A7-8E12-743D4800E2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4598E-4758-4A08-B677-FF68F855F82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846A68B-684B-4E68-B9AE-FCF33C62E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89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bg2"/>
                </a:solidFill>
              </a:rPr>
              <a:t>Correlations Between Relationship Quality and Slant Perception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3D066EBF-048B-4202-AD30-48BE0B10B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2038350"/>
            <a:ext cx="6665912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	</a:t>
            </a:r>
            <a:r>
              <a:rPr lang="en-US" altLang="en-US" sz="2000"/>
              <a:t>	Verbal 		Visual  		Haptic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	            Measure           Measure            Measure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Close		-.37*		-.36*		.10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Warm		-.33*		-.28		.22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Happy		-.39*		-.20		.12</a:t>
            </a:r>
          </a:p>
        </p:txBody>
      </p:sp>
      <p:sp>
        <p:nvSpPr>
          <p:cNvPr id="36868" name="Line 5">
            <a:extLst>
              <a:ext uri="{FF2B5EF4-FFF2-40B4-BE49-F238E27FC236}">
                <a16:creationId xmlns:a16="http://schemas.microsoft.com/office/drawing/2014/main" id="{29165E2A-051A-43BF-B22C-FC98AE88E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3938" y="4257675"/>
            <a:ext cx="76914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9" name="Line 6">
            <a:extLst>
              <a:ext uri="{FF2B5EF4-FFF2-40B4-BE49-F238E27FC236}">
                <a16:creationId xmlns:a16="http://schemas.microsoft.com/office/drawing/2014/main" id="{4A74A42A-3C1F-43C9-B66B-7CB679C0A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5900" y="2927350"/>
            <a:ext cx="6024563" cy="14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70" name="TextBox 6">
            <a:extLst>
              <a:ext uri="{FF2B5EF4-FFF2-40B4-BE49-F238E27FC236}">
                <a16:creationId xmlns:a16="http://schemas.microsoft.com/office/drawing/2014/main" id="{1D77B252-DF03-42A0-9FC0-A263C940F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4645025"/>
            <a:ext cx="80089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Friendship closeness mattered</a:t>
            </a:r>
            <a:r>
              <a:rPr lang="en-US" altLang="en-US" sz="1800"/>
              <a:t>:  The closer you felt toward the person you thought about, the less steep the hill appeared.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/>
              <a:t>Mood did not matter</a:t>
            </a:r>
            <a:r>
              <a:rPr lang="en-US" altLang="en-US" sz="1800"/>
              <a:t>:  Being in a worse or better mood had no effect on hill slant perception.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13586-84F9-4BFC-822A-00E9D9D94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1EC309-E7A3-42D3-A8CF-5A66ABE7E41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15D9625-095F-4550-9416-CDACB4480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>
                <a:solidFill>
                  <a:schemeClr val="bg2"/>
                </a:solidFill>
                <a:latin typeface="Arial Narrow" panose="020B0606020202030204" pitchFamily="34" charset="0"/>
              </a:rPr>
              <a:t>Resources and Distance Perception</a:t>
            </a:r>
            <a:br>
              <a:rPr lang="en-US" altLang="en-US" sz="4000">
                <a:latin typeface="Arial Narrow" panose="020B0606020202030204" pitchFamily="34" charset="0"/>
              </a:rPr>
            </a:br>
            <a:r>
              <a:rPr lang="en-US" altLang="en-US" sz="2000">
                <a:latin typeface="Arial Narrow" panose="020B0606020202030204" pitchFamily="34" charset="0"/>
              </a:rPr>
              <a:t>Harber, Iacovelli, &amp; Yeung, 2012 (Study 1)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BBB1CAC-D352-45FB-80AC-3BE1500DF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94115" y="4282168"/>
            <a:ext cx="5721531" cy="211863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Will psychosocial resources affect distance perception?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/>
            <a:r>
              <a:rPr lang="en-US" altLang="en-US" dirty="0">
                <a:latin typeface="Arial Narrow" panose="020B0606020202030204" pitchFamily="34" charset="0"/>
              </a:rPr>
              <a:t>Will self-worth serve as resource?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FFF29-28A6-41CB-B60D-E80F02FED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4598E-4758-4A08-B677-FF68F855F82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4" name="Picture 3" descr="A picture containing person, outdoor, holding, man&#10;&#10;Description automatically generated">
            <a:extLst>
              <a:ext uri="{FF2B5EF4-FFF2-40B4-BE49-F238E27FC236}">
                <a16:creationId xmlns:a16="http://schemas.microsoft.com/office/drawing/2014/main" id="{AAA7AED0-B24C-4F37-9645-9E0681C8C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35363" r="44515"/>
          <a:stretch/>
        </p:blipFill>
        <p:spPr>
          <a:xfrm>
            <a:off x="1946366" y="1979493"/>
            <a:ext cx="5251268" cy="19978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A190036">
            <a:extLst>
              <a:ext uri="{FF2B5EF4-FFF2-40B4-BE49-F238E27FC236}">
                <a16:creationId xmlns:a16="http://schemas.microsoft.com/office/drawing/2014/main" id="{D11DF88D-2FD0-4465-9851-078CCCAA1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/>
          <a:stretch>
            <a:fillRect/>
          </a:stretch>
        </p:blipFill>
        <p:spPr bwMode="auto">
          <a:xfrm>
            <a:off x="273050" y="990600"/>
            <a:ext cx="4105275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2B0CA258-495A-4603-B3BE-14F25172D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5" y="1082675"/>
            <a:ext cx="44005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bg2"/>
                </a:solidFill>
              </a:rPr>
              <a:t>Self Worth Induction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b="1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u="sng"/>
              <a:t>Boosted:</a:t>
            </a:r>
            <a:r>
              <a:rPr lang="en-US" altLang="en-US" sz="2000"/>
              <a:t> Imagine </a:t>
            </a:r>
            <a:r>
              <a:rPr lang="en-US" altLang="en-US" sz="2000" i="1"/>
              <a:t>best success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u="sng"/>
              <a:t>Unchanged:</a:t>
            </a:r>
            <a:r>
              <a:rPr lang="en-US" altLang="en-US" sz="2000"/>
              <a:t>  Imagine </a:t>
            </a:r>
            <a:r>
              <a:rPr lang="en-US" altLang="en-US" sz="2000" i="1"/>
              <a:t>doing laundry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i="1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u="sng"/>
              <a:t>Depleted:</a:t>
            </a:r>
            <a:r>
              <a:rPr lang="en-US" altLang="en-US" sz="2000"/>
              <a:t> Imagine </a:t>
            </a:r>
            <a:r>
              <a:rPr lang="en-US" altLang="en-US" sz="2000" i="1"/>
              <a:t>worst failure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85D647B1-69F2-45AC-8DC3-86891083C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788" y="5222875"/>
            <a:ext cx="2613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/>
              <a:t>N</a:t>
            </a:r>
            <a:r>
              <a:rPr lang="en-US" altLang="en-US" sz="1800"/>
              <a:t> = 107,  63% female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AE184-D6A0-4734-A4BD-F1B891CDA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4330A66-243B-424A-B1DE-6541EBD52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chemeClr val="bg2"/>
                </a:solidFill>
              </a:rPr>
              <a:t>Distance Estimation Task</a:t>
            </a:r>
          </a:p>
        </p:txBody>
      </p:sp>
      <p:pic>
        <p:nvPicPr>
          <p:cNvPr id="39939" name="Picture 3" descr="CIMG2535">
            <a:extLst>
              <a:ext uri="{FF2B5EF4-FFF2-40B4-BE49-F238E27FC236}">
                <a16:creationId xmlns:a16="http://schemas.microsoft.com/office/drawing/2014/main" id="{81EF04A3-94C7-48D2-9E2B-DB1C167C4B4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" y="1473200"/>
            <a:ext cx="8313738" cy="3633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CE8B21C5-0AE0-4827-ADF0-29A8305D8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22888"/>
            <a:ext cx="79946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>
                <a:latin typeface="Arial Narrow" panose="020B0606020202030204" pitchFamily="34" charset="0"/>
              </a:rPr>
              <a:t>Subjects put face in chin rest; room lights go off and table lights go on. 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>
                <a:latin typeface="Arial Narrow" panose="020B0606020202030204" pitchFamily="34" charset="0"/>
              </a:rPr>
              <a:t>Turned the handle on fishing reel to pull clear plastic car (at far end of track) to their face.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US" altLang="en-US" sz="2000">
                <a:latin typeface="Arial Narrow" panose="020B0606020202030204" pitchFamily="34" charset="0"/>
              </a:rPr>
              <a:t>Reported how far the car was from them a the yellow, green, and pink tabs.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B5E9C1-F79C-4E4B-ADE0-110C7D72B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5FB711-30DB-4122-A691-0BFA4A821F2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PA190042">
            <a:extLst>
              <a:ext uri="{FF2B5EF4-FFF2-40B4-BE49-F238E27FC236}">
                <a16:creationId xmlns:a16="http://schemas.microsoft.com/office/drawing/2014/main" id="{50D5BB4E-7FF4-4D7D-9FF7-6ADBED26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r="7031" b="28125"/>
          <a:stretch>
            <a:fillRect/>
          </a:stretch>
        </p:blipFill>
        <p:spPr bwMode="auto">
          <a:xfrm>
            <a:off x="455613" y="1493838"/>
            <a:ext cx="4070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27" name="Picture 3" descr="PA190045">
            <a:extLst>
              <a:ext uri="{FF2B5EF4-FFF2-40B4-BE49-F238E27FC236}">
                <a16:creationId xmlns:a16="http://schemas.microsoft.com/office/drawing/2014/main" id="{E837CD54-0A0B-4A89-9351-C26D4787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1" t="3281" r="31641" b="42188"/>
          <a:stretch>
            <a:fillRect/>
          </a:stretch>
        </p:blipFill>
        <p:spPr bwMode="auto">
          <a:xfrm>
            <a:off x="4787900" y="1493838"/>
            <a:ext cx="38449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91A123DC-DB5F-451D-AA20-5BFC075C3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623888"/>
            <a:ext cx="681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chemeClr val="bg2"/>
                </a:solidFill>
              </a:rPr>
              <a:t>Target Objects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ACFA909E-266E-4042-B9BF-ED3E7F810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5229225"/>
            <a:ext cx="33829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Low Threat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Plastic</a:t>
            </a:r>
            <a:r>
              <a:rPr lang="en-US" altLang="en-US" sz="2000" b="1">
                <a:latin typeface="Arial Narrow" panose="020B0606020202030204" pitchFamily="34" charset="0"/>
              </a:rPr>
              <a:t> </a:t>
            </a:r>
            <a:r>
              <a:rPr lang="en-US" altLang="en-US" sz="2000">
                <a:latin typeface="Arial Narrow" panose="020B0606020202030204" pitchFamily="34" charset="0"/>
              </a:rPr>
              <a:t>car contains cute cat toy</a:t>
            </a:r>
            <a:r>
              <a:rPr lang="en-US" altLang="en-US" sz="2000" b="1">
                <a:latin typeface="Arial Narrow" panose="020B0606020202030204" pitchFamily="34" charset="0"/>
              </a:rPr>
              <a:t>. 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b="1">
              <a:latin typeface="Arial Narrow" panose="020B0606020202030204" pitchFamily="34" charset="0"/>
            </a:endParaRP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4AD95C40-2A79-4648-9803-C66E20B46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229225"/>
            <a:ext cx="338455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latin typeface="Arial Narrow" panose="020B0606020202030204" pitchFamily="34" charset="0"/>
              </a:rPr>
              <a:t>High Threat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Plastic car contain a live tarantula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B0D18-893D-46C2-A6E5-640A50CB3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DE39-13F6-990E-FB03-1783B7B18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6C475-1732-3761-1706-E9C8AEBABD55}"/>
              </a:ext>
            </a:extLst>
          </p:cNvPr>
          <p:cNvSpPr txBox="1"/>
          <p:nvPr/>
        </p:nvSpPr>
        <p:spPr>
          <a:xfrm>
            <a:off x="1024128" y="768096"/>
            <a:ext cx="7123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Resources and Distance Perception Study Design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761929-64B5-3F13-09FA-2DFF87F3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233119"/>
              </p:ext>
            </p:extLst>
          </p:nvPr>
        </p:nvGraphicFramePr>
        <p:xfrm>
          <a:off x="457200" y="2688336"/>
          <a:ext cx="82296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53918593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6056994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31164087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31307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Positive Self-Worth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Neutral Self-Worth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Negative Self-Worth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8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Diff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Diff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745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Tarantula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8080"/>
                          </a:solidFill>
                        </a:rPr>
                        <a:t>Accurate             (Correct Distance)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Average</a:t>
                      </a:r>
                    </a:p>
                    <a:p>
                      <a:pPr algn="ctr"/>
                      <a:r>
                        <a:rPr lang="en-US" dirty="0"/>
                        <a:t>(A Bit Too Close)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Inaccurate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(Overly Close)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9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07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>
            <a:extLst>
              <a:ext uri="{FF2B5EF4-FFF2-40B4-BE49-F238E27FC236}">
                <a16:creationId xmlns:a16="http://schemas.microsoft.com/office/drawing/2014/main" id="{240527F9-99CF-46CE-8013-B449C0611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1375" y="1301750"/>
          <a:ext cx="7808913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090" imgH="4067280" progId="MSGraph.Chart.8">
                  <p:embed followColorScheme="full"/>
                </p:oleObj>
              </mc:Choice>
              <mc:Fallback>
                <p:oleObj name="Chart" r:id="rId2" imgW="6096090" imgH="40672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301750"/>
                        <a:ext cx="7808913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>
            <a:extLst>
              <a:ext uri="{FF2B5EF4-FFF2-40B4-BE49-F238E27FC236}">
                <a16:creationId xmlns:a16="http://schemas.microsoft.com/office/drawing/2014/main" id="{BAC3DC29-B50B-4232-ABD1-B0B7E4949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501650"/>
            <a:ext cx="80073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2"/>
                </a:solidFill>
                <a:latin typeface="Arial Narrow" panose="020B0606020202030204" pitchFamily="34" charset="0"/>
              </a:rPr>
              <a:t>Distance Accuracy as for Low Threat (Cat Toy) Subjects, Due to Positive, Neutral, Negative Self-Image</a:t>
            </a:r>
          </a:p>
        </p:txBody>
      </p:sp>
      <p:sp>
        <p:nvSpPr>
          <p:cNvPr id="43012" name="TextBox 1">
            <a:extLst>
              <a:ext uri="{FF2B5EF4-FFF2-40B4-BE49-F238E27FC236}">
                <a16:creationId xmlns:a16="http://schemas.microsoft.com/office/drawing/2014/main" id="{D7FC2545-F851-4E7C-9B35-8C9598992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56213"/>
            <a:ext cx="85058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This graph shows that self-image conditions did not differ for subjects in the cat toy (low threat) condition.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Note that a score of “0” means perfect accuracy, no exaggerated closeness. A score of 6 (for example) means the car was seen 6 inches closer than it was.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C831D-9655-4470-A98D-A2E35EDDBC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>
            <a:extLst>
              <a:ext uri="{FF2B5EF4-FFF2-40B4-BE49-F238E27FC236}">
                <a16:creationId xmlns:a16="http://schemas.microsoft.com/office/drawing/2014/main" id="{E67739C5-33DA-4078-9B41-4340020968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763" y="1406525"/>
          <a:ext cx="7808912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090" imgH="4067280" progId="MSGraph.Chart.8">
                  <p:embed followColorScheme="full"/>
                </p:oleObj>
              </mc:Choice>
              <mc:Fallback>
                <p:oleObj name="Chart" r:id="rId2" imgW="6096090" imgH="40672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1406525"/>
                        <a:ext cx="7808912" cy="29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3">
            <a:extLst>
              <a:ext uri="{FF2B5EF4-FFF2-40B4-BE49-F238E27FC236}">
                <a16:creationId xmlns:a16="http://schemas.microsoft.com/office/drawing/2014/main" id="{1097F28A-5DBA-4152-BD27-88B84BF09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25" y="488950"/>
            <a:ext cx="80073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>
                <a:solidFill>
                  <a:schemeClr val="bg2"/>
                </a:solidFill>
                <a:latin typeface="Arial Narrow" panose="020B0606020202030204" pitchFamily="34" charset="0"/>
              </a:rPr>
              <a:t>Distance Accuracy as for High Threat (Tarantula) Subjects, Due to Positive, Neutral, Negative Self-Image</a:t>
            </a:r>
          </a:p>
        </p:txBody>
      </p:sp>
      <p:sp>
        <p:nvSpPr>
          <p:cNvPr id="44036" name="TextBox 4">
            <a:extLst>
              <a:ext uri="{FF2B5EF4-FFF2-40B4-BE49-F238E27FC236}">
                <a16:creationId xmlns:a16="http://schemas.microsoft.com/office/drawing/2014/main" id="{A9F63265-3DB0-42F3-B8F3-5196B65D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4362450"/>
            <a:ext cx="85058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This graph shows that self-image conditions did affect subjects in the tarantula high threat) condition.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“Tarantula” subjects who affirmed their selves were super accurate—even more accurate than the “Cat toy” Subjects.  But Tarantula subjects who dis-affirmed their selves exaggerated closeness to the tarantula.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Recall that “0” means no difference between perceived distance and actual distance.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4B821C-65CE-440E-8813-42081DA08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616C88D-5B7E-4729-8522-5E54044D5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>
                <a:solidFill>
                  <a:schemeClr val="bg2"/>
                </a:solidFill>
              </a:rPr>
              <a:t>Evidence of Self-Worth Moderation</a:t>
            </a:r>
          </a:p>
        </p:txBody>
      </p:sp>
      <p:graphicFrame>
        <p:nvGraphicFramePr>
          <p:cNvPr id="260099" name="Group 3">
            <a:extLst>
              <a:ext uri="{FF2B5EF4-FFF2-40B4-BE49-F238E27FC236}">
                <a16:creationId xmlns:a16="http://schemas.microsoft.com/office/drawing/2014/main" id="{E4EA8BD3-2F1C-4CD9-B995-8B53243655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463675"/>
          <a:ext cx="8229600" cy="3930650"/>
        </p:xfrm>
        <a:graphic>
          <a:graphicData uri="http://schemas.openxmlformats.org/drawingml/2006/table">
            <a:tbl>
              <a:tblPr/>
              <a:tblGrid>
                <a:gridCol w="276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42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23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Felt good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about self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(55) = -.27 *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(48) = -.01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4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Felt bad     about self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(55) =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.31 *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(48) = .13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074" name="Line 24">
            <a:extLst>
              <a:ext uri="{FF2B5EF4-FFF2-40B4-BE49-F238E27FC236}">
                <a16:creationId xmlns:a16="http://schemas.microsoft.com/office/drawing/2014/main" id="{B2BDF661-3FB1-4D27-9F92-04E49D5AD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3" y="5392738"/>
            <a:ext cx="82438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5075" name="Text Box 25">
            <a:extLst>
              <a:ext uri="{FF2B5EF4-FFF2-40B4-BE49-F238E27FC236}">
                <a16:creationId xmlns:a16="http://schemas.microsoft.com/office/drawing/2014/main" id="{7F92305B-1B45-40E1-BE3B-33CFBD8C2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1724025"/>
            <a:ext cx="23225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Tarantula Distance</a:t>
            </a:r>
          </a:p>
        </p:txBody>
      </p:sp>
      <p:sp>
        <p:nvSpPr>
          <p:cNvPr id="45076" name="Text Box 26">
            <a:extLst>
              <a:ext uri="{FF2B5EF4-FFF2-40B4-BE49-F238E27FC236}">
                <a16:creationId xmlns:a16="http://schemas.microsoft.com/office/drawing/2014/main" id="{BFB2B408-3E3B-48EE-B3A0-6DCC3AF25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1682750"/>
            <a:ext cx="2497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Neutral Object Distance</a:t>
            </a:r>
          </a:p>
        </p:txBody>
      </p:sp>
      <p:sp>
        <p:nvSpPr>
          <p:cNvPr id="45077" name="TextBox 1">
            <a:extLst>
              <a:ext uri="{FF2B5EF4-FFF2-40B4-BE49-F238E27FC236}">
                <a16:creationId xmlns:a16="http://schemas.microsoft.com/office/drawing/2014/main" id="{B9A83954-8A3D-404A-8EC1-3E74487DA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5518150"/>
            <a:ext cx="870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Subjects who felt better about themselves saw the tarantula as further away (and more accurately). Subjects who felt worse about themselves saw the tarantula a closer (and less accurately).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 Narrow" panose="020B0606020202030204" pitchFamily="34" charset="0"/>
              </a:rPr>
              <a:t>Feeling good or bad about oneself had no effect on perceptions of the neutral cat toy.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64472D-431B-48FF-BD83-F11D2B658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C9705D-BE80-492C-9E02-D1155CA27A7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6">
            <a:extLst>
              <a:ext uri="{FF2B5EF4-FFF2-40B4-BE49-F238E27FC236}">
                <a16:creationId xmlns:a16="http://schemas.microsoft.com/office/drawing/2014/main" id="{3FCC60BB-BB1C-4DCB-ABDE-405DF3DE7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8" y="407798"/>
            <a:ext cx="761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Empathy = Emotion Match + Perspective Taking </a:t>
            </a:r>
          </a:p>
        </p:txBody>
      </p:sp>
      <p:sp>
        <p:nvSpPr>
          <p:cNvPr id="35843" name="TextBox 5">
            <a:extLst>
              <a:ext uri="{FF2B5EF4-FFF2-40B4-BE49-F238E27FC236}">
                <a16:creationId xmlns:a16="http://schemas.microsoft.com/office/drawing/2014/main" id="{3ECEECB1-8D36-4999-B523-91D77CB15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306513"/>
            <a:ext cx="73072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</a:t>
            </a:r>
            <a:endParaRPr lang="en-US" altLang="en-US" sz="2200" b="1" i="1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="1" i="1">
              <a:latin typeface="Arial Narrow" panose="020B0606020202030204" pitchFamily="34" charset="0"/>
            </a:endParaRP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3C1A30FE-09B4-487D-BE5F-35F46DE04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992" y="1083570"/>
            <a:ext cx="7612062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Not simply reacting to another’s emotions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i="1" dirty="0">
                <a:latin typeface="Arial Narrow" panose="020B0606020202030204" pitchFamily="34" charset="0"/>
              </a:rPr>
              <a:t>Empathy ≠ Emotional Contagion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Not simply recognizing another’s distress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</a:t>
            </a:r>
            <a:r>
              <a:rPr lang="en-US" altLang="en-US" sz="2400" i="1" dirty="0">
                <a:latin typeface="Arial Narrow" panose="020B0606020202030204" pitchFamily="34" charset="0"/>
              </a:rPr>
              <a:t>Empathy ≠ Personal Distress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Requires:</a:t>
            </a:r>
            <a:r>
              <a:rPr lang="en-US" altLang="en-US" sz="2400" dirty="0">
                <a:latin typeface="Arial Narrow" panose="020B0606020202030204" pitchFamily="34" charset="0"/>
              </a:rPr>
              <a:t> 1. Emotions aroused by another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   2. Matching between own/other’s feelings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           3. Making sense of this match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u="sng" dirty="0">
                <a:latin typeface="Arial Narrow" panose="020B0606020202030204" pitchFamily="34" charset="0"/>
              </a:rPr>
              <a:t>Empathy</a:t>
            </a:r>
            <a:r>
              <a:rPr lang="en-US" altLang="en-US" sz="2400" dirty="0">
                <a:latin typeface="Arial Narrow" panose="020B0606020202030204" pitchFamily="34" charset="0"/>
              </a:rPr>
              <a:t> = Emotional Response +                                                                    	     Perspective Taking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u="sng" dirty="0">
                <a:latin typeface="Arial Narrow" panose="020B0606020202030204" pitchFamily="34" charset="0"/>
              </a:rPr>
              <a:t>Perspective Taking </a:t>
            </a:r>
            <a:r>
              <a:rPr lang="en-US" altLang="en-US" sz="2200" dirty="0">
                <a:latin typeface="Arial Narrow" panose="020B0606020202030204" pitchFamily="34" charset="0"/>
              </a:rPr>
              <a:t>means not only feeling what the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other is feeling but also seeing the situation as he/she does.</a:t>
            </a:r>
          </a:p>
        </p:txBody>
      </p:sp>
      <p:pic>
        <p:nvPicPr>
          <p:cNvPr id="35845" name="Picture 4">
            <a:extLst>
              <a:ext uri="{FF2B5EF4-FFF2-40B4-BE49-F238E27FC236}">
                <a16:creationId xmlns:a16="http://schemas.microsoft.com/office/drawing/2014/main" id="{BC288E6E-8081-403A-A16E-FFB1FECC8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92" y="1176896"/>
            <a:ext cx="1901801" cy="126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>
            <a:extLst>
              <a:ext uri="{FF2B5EF4-FFF2-40B4-BE49-F238E27FC236}">
                <a16:creationId xmlns:a16="http://schemas.microsoft.com/office/drawing/2014/main" id="{56C4D662-D7EC-499B-A55D-3F9EA0A2F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51" y="4355584"/>
            <a:ext cx="2184400" cy="175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5C03C4-8794-45D1-824F-A919E65F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138EA-0DDD-401F-AE0E-8AF0EB1FA75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5ECB9D-C71D-4687-B98E-028E2875AE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72" b="10656"/>
          <a:stretch/>
        </p:blipFill>
        <p:spPr>
          <a:xfrm>
            <a:off x="6948425" y="2556418"/>
            <a:ext cx="2022240" cy="132519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CB9E73-F691-4DAB-9F19-898AF35C7690}"/>
              </a:ext>
            </a:extLst>
          </p:cNvPr>
          <p:cNvCxnSpPr/>
          <p:nvPr/>
        </p:nvCxnSpPr>
        <p:spPr bwMode="auto">
          <a:xfrm>
            <a:off x="5791200" y="1938528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24F972-3FDE-49FB-99AB-891008E055AF}"/>
              </a:ext>
            </a:extLst>
          </p:cNvPr>
          <p:cNvCxnSpPr/>
          <p:nvPr/>
        </p:nvCxnSpPr>
        <p:spPr bwMode="auto">
          <a:xfrm>
            <a:off x="5638800" y="3005328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5E91B7-524D-4B97-AA76-8DF734AF9992}"/>
              </a:ext>
            </a:extLst>
          </p:cNvPr>
          <p:cNvCxnSpPr/>
          <p:nvPr/>
        </p:nvCxnSpPr>
        <p:spPr bwMode="auto">
          <a:xfrm>
            <a:off x="5675376" y="5138928"/>
            <a:ext cx="914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08149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1220AFB2-3020-43A6-B26D-0855872D5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6051550"/>
            <a:ext cx="725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N = XXX, XX% female, age = XX.XX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BF6F0A57-FFC9-419A-B251-0F4D5D106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0975"/>
            <a:ext cx="4760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PHOTO LOOKING DOWN STAIRWELL</a:t>
            </a:r>
          </a:p>
        </p:txBody>
      </p:sp>
      <p:pic>
        <p:nvPicPr>
          <p:cNvPr id="46084" name="Picture 4" descr="P4180039">
            <a:extLst>
              <a:ext uri="{FF2B5EF4-FFF2-40B4-BE49-F238E27FC236}">
                <a16:creationId xmlns:a16="http://schemas.microsoft.com/office/drawing/2014/main" id="{D7F73D6B-545B-4720-863B-97ABC9CB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389063"/>
            <a:ext cx="790575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>
            <a:extLst>
              <a:ext uri="{FF2B5EF4-FFF2-40B4-BE49-F238E27FC236}">
                <a16:creationId xmlns:a16="http://schemas.microsoft.com/office/drawing/2014/main" id="{FCF21938-2577-4D3D-A217-8EE3B5075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436563"/>
            <a:ext cx="82438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bg2"/>
                </a:solidFill>
              </a:rPr>
              <a:t>Self Esteem, External Support, and Height Judgments</a:t>
            </a:r>
            <a:br>
              <a:rPr lang="en-US" altLang="en-US" sz="1800"/>
            </a:br>
            <a:br>
              <a:rPr lang="en-US" altLang="en-US" sz="800"/>
            </a:br>
            <a:r>
              <a:rPr lang="en-US" altLang="en-US" sz="1800">
                <a:latin typeface="Arial Narrow" panose="020B0606020202030204" pitchFamily="34" charset="0"/>
              </a:rPr>
              <a:t>Harber, Iacovelli, &amp; Yeung, 2012 (Study 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EB441-D33F-4FA5-A010-A04EB977A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4180051">
            <a:extLst>
              <a:ext uri="{FF2B5EF4-FFF2-40B4-BE49-F238E27FC236}">
                <a16:creationId xmlns:a16="http://schemas.microsoft.com/office/drawing/2014/main" id="{378B3C76-9EF5-4DD2-AAAE-E48D0C23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4688" r="3516" b="4688"/>
          <a:stretch>
            <a:fillRect/>
          </a:stretch>
        </p:blipFill>
        <p:spPr bwMode="auto">
          <a:xfrm>
            <a:off x="3741738" y="1309688"/>
            <a:ext cx="4948237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>
            <a:extLst>
              <a:ext uri="{FF2B5EF4-FFF2-40B4-BE49-F238E27FC236}">
                <a16:creationId xmlns:a16="http://schemas.microsoft.com/office/drawing/2014/main" id="{3851EE35-FB82-41E1-AA0B-A6E594FAD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1381125"/>
            <a:ext cx="191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B070543E-F2B1-4C1F-8631-50C45716E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97" y="848608"/>
            <a:ext cx="3267075" cy="432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/>
              <a:t>Do resources moderate height judgments?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2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/>
              <a:t>Does trait self esteem operate as a resource?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200" dirty="0"/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/>
              <a:t>Do internal resources supplement external resources?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200" dirty="0"/>
          </a:p>
        </p:txBody>
      </p:sp>
      <p:sp>
        <p:nvSpPr>
          <p:cNvPr id="47109" name="TextBox 1">
            <a:extLst>
              <a:ext uri="{FF2B5EF4-FFF2-40B4-BE49-F238E27FC236}">
                <a16:creationId xmlns:a16="http://schemas.microsoft.com/office/drawing/2014/main" id="{E094AB6E-18AA-4380-AA0E-2681886E5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89" y="5369790"/>
            <a:ext cx="76676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Note that this subject has a physical resource she can draw upon:                               The handrail which gives her a feeling of security.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What if she didn’t have this physical resource?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69BA44C-64C7-42F4-997E-82111D11E0E9}"/>
              </a:ext>
            </a:extLst>
          </p:cNvPr>
          <p:cNvCxnSpPr/>
          <p:nvPr/>
        </p:nvCxnSpPr>
        <p:spPr bwMode="auto">
          <a:xfrm flipH="1" flipV="1">
            <a:off x="6426926" y="4415246"/>
            <a:ext cx="1193075" cy="12409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F445BB-166E-4B8C-ABE1-E4282F1332CD}"/>
              </a:ext>
            </a:extLst>
          </p:cNvPr>
          <p:cNvCxnSpPr/>
          <p:nvPr/>
        </p:nvCxnSpPr>
        <p:spPr bwMode="auto">
          <a:xfrm flipH="1" flipV="1">
            <a:off x="6553200" y="3762104"/>
            <a:ext cx="1066800" cy="189411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DB282A6-6728-4652-AE8A-E9711E5F5EE3}"/>
              </a:ext>
            </a:extLst>
          </p:cNvPr>
          <p:cNvSpPr txBox="1"/>
          <p:nvPr/>
        </p:nvSpPr>
        <p:spPr>
          <a:xfrm>
            <a:off x="7086600" y="5656218"/>
            <a:ext cx="160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HANDRAIL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D531633-CCC4-4E01-B001-7231D64E6F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4180048">
            <a:extLst>
              <a:ext uri="{FF2B5EF4-FFF2-40B4-BE49-F238E27FC236}">
                <a16:creationId xmlns:a16="http://schemas.microsoft.com/office/drawing/2014/main" id="{9AC37A96-9795-4C61-8933-B86121CD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2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67056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1">
            <a:extLst>
              <a:ext uri="{FF2B5EF4-FFF2-40B4-BE49-F238E27FC236}">
                <a16:creationId xmlns:a16="http://schemas.microsoft.com/office/drawing/2014/main" id="{C6A193D6-5D31-46D0-ADAE-D8DEC7EC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69004"/>
            <a:ext cx="79810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Here’s what it looked like for subjects in the “no physical resource” condition.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They had to look down without being able to hold the handrail.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2BA04-EBA9-44DF-8CE0-75F23421A6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>
            <a:extLst>
              <a:ext uri="{FF2B5EF4-FFF2-40B4-BE49-F238E27FC236}">
                <a16:creationId xmlns:a16="http://schemas.microsoft.com/office/drawing/2014/main" id="{B29B8330-58FF-47E2-B03B-8743726C4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788" y="1420813"/>
          <a:ext cx="7204075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090" imgH="4067280" progId="MSGraph.Chart.8">
                  <p:embed followColorScheme="full"/>
                </p:oleObj>
              </mc:Choice>
              <mc:Fallback>
                <p:oleObj name="Chart" r:id="rId2" imgW="6096090" imgH="40672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420813"/>
                        <a:ext cx="7204075" cy="355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5" name="Text Box 3">
            <a:extLst>
              <a:ext uri="{FF2B5EF4-FFF2-40B4-BE49-F238E27FC236}">
                <a16:creationId xmlns:a16="http://schemas.microsoft.com/office/drawing/2014/main" id="{28340C08-187E-46CA-B185-8D257D5F2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503238"/>
            <a:ext cx="7239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/>
              <a:t>Self Esteem, External Support,     and Height Perception</a:t>
            </a:r>
          </a:p>
        </p:txBody>
      </p:sp>
      <p:sp>
        <p:nvSpPr>
          <p:cNvPr id="49156" name="TextBox 1">
            <a:extLst>
              <a:ext uri="{FF2B5EF4-FFF2-40B4-BE49-F238E27FC236}">
                <a16:creationId xmlns:a16="http://schemas.microsoft.com/office/drawing/2014/main" id="{CA0C8FA3-6598-4A3C-82F5-3C0DCA67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256213"/>
            <a:ext cx="7680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This graph shows that for subjects with the resource of high self-esteem, holding or not holding the handrail made little difference.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Both groups were equally, and quite, accurate in their height perceptions.  </a:t>
            </a:r>
          </a:p>
        </p:txBody>
      </p:sp>
      <p:cxnSp>
        <p:nvCxnSpPr>
          <p:cNvPr id="49157" name="Straight Connector 3">
            <a:extLst>
              <a:ext uri="{FF2B5EF4-FFF2-40B4-BE49-F238E27FC236}">
                <a16:creationId xmlns:a16="http://schemas.microsoft.com/office/drawing/2014/main" id="{7F0DB2AE-9517-4592-8330-EAC240C30E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3750" y="3070225"/>
            <a:ext cx="39973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8" name="Straight Arrow Connector 7">
            <a:extLst>
              <a:ext uri="{FF2B5EF4-FFF2-40B4-BE49-F238E27FC236}">
                <a16:creationId xmlns:a16="http://schemas.microsoft.com/office/drawing/2014/main" id="{09109AE4-10D9-4CEB-9629-B8AFF21D0E1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813425" y="3200400"/>
            <a:ext cx="795338" cy="661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159" name="TextBox 11">
            <a:extLst>
              <a:ext uri="{FF2B5EF4-FFF2-40B4-BE49-F238E27FC236}">
                <a16:creationId xmlns:a16="http://schemas.microsoft.com/office/drawing/2014/main" id="{1B7FC41E-C01E-456C-AB2E-1F6599332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3754438"/>
            <a:ext cx="175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Actual height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FA4CB-C792-4318-AC23-F1E76B6AD4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>
            <a:extLst>
              <a:ext uri="{FF2B5EF4-FFF2-40B4-BE49-F238E27FC236}">
                <a16:creationId xmlns:a16="http://schemas.microsoft.com/office/drawing/2014/main" id="{EADF7740-A089-48C8-A2E4-DAF5F273A5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0588" y="1560513"/>
          <a:ext cx="7204075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96090" imgH="4067280" progId="MSGraph.Chart.8">
                  <p:embed followColorScheme="full"/>
                </p:oleObj>
              </mc:Choice>
              <mc:Fallback>
                <p:oleObj name="Chart" r:id="rId2" imgW="6096090" imgH="406728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560513"/>
                        <a:ext cx="7204075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Text Box 3">
            <a:extLst>
              <a:ext uri="{FF2B5EF4-FFF2-40B4-BE49-F238E27FC236}">
                <a16:creationId xmlns:a16="http://schemas.microsoft.com/office/drawing/2014/main" id="{6D1848BD-BC86-48DA-81D6-6B6268B73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503238"/>
            <a:ext cx="7239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400"/>
              <a:t>Self Esteem, External Support,     and Height Perception</a:t>
            </a:r>
          </a:p>
        </p:txBody>
      </p:sp>
      <p:cxnSp>
        <p:nvCxnSpPr>
          <p:cNvPr id="50180" name="Straight Connector 3">
            <a:extLst>
              <a:ext uri="{FF2B5EF4-FFF2-40B4-BE49-F238E27FC236}">
                <a16:creationId xmlns:a16="http://schemas.microsoft.com/office/drawing/2014/main" id="{513034CE-2BF1-493A-AF23-24F935C469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55825" y="3213100"/>
            <a:ext cx="4127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81" name="TextBox 2">
            <a:extLst>
              <a:ext uri="{FF2B5EF4-FFF2-40B4-BE49-F238E27FC236}">
                <a16:creationId xmlns:a16="http://schemas.microsoft.com/office/drawing/2014/main" id="{228F1387-53EB-48CC-B1C7-A114B4C30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224463"/>
            <a:ext cx="8739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This graph shows that the handrail mattered much more for low esteem subjects.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Low esteem subjects who COULD hold the handrail did fine.  Perception was very accurate.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 Narrow" panose="020B0606020202030204" pitchFamily="34" charset="0"/>
              </a:rPr>
              <a:t>BUT, low esteem subjects who COULD NOT hold the handrail were very inaccurate.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26BF2F-89A9-462F-8ABA-11CEC5C1A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7FA9C5-8429-4D81-AEF6-2372CDE34E2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00D369C-5E06-4141-9251-29ABD4B2F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3" y="417513"/>
            <a:ext cx="8229600" cy="73025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2"/>
                </a:solidFill>
                <a:latin typeface="Arial Narrow" panose="020B0606020202030204" pitchFamily="34" charset="0"/>
              </a:rPr>
              <a:t>Conclusions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9F0440D-B705-443C-B7C6-3EA45D796B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4200" y="1146175"/>
            <a:ext cx="8326438" cy="4932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 Narrow" panose="020B0606020202030204" pitchFamily="34" charset="0"/>
              </a:rPr>
              <a:t>Resources affect the perception of 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00">
                <a:latin typeface="Arial Narrow" panose="020B0606020202030204" pitchFamily="34" charset="0"/>
              </a:rPr>
              <a:t>		</a:t>
            </a:r>
            <a:r>
              <a:rPr lang="en-US" altLang="en-US" sz="2200">
                <a:latin typeface="Arial Narrow" panose="020B0606020202030204" pitchFamily="34" charset="0"/>
              </a:rPr>
              <a:t>Others’ distress (baby cries)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	Distance to stressors (tarantulas)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	Heights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	Hill slants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2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 Narrow" panose="020B0606020202030204" pitchFamily="34" charset="0"/>
              </a:rPr>
              <a:t>Similar effects derive from different resources: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80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>
                <a:latin typeface="Arial Narrow" panose="020B0606020202030204" pitchFamily="34" charset="0"/>
              </a:rPr>
              <a:t>	   </a:t>
            </a:r>
            <a:r>
              <a:rPr lang="en-US" altLang="en-US" sz="2200">
                <a:latin typeface="Arial Narrow" panose="020B0606020202030204" pitchFamily="34" charset="0"/>
              </a:rPr>
              <a:t>Social support  		(baby cries, hill slant)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  Emotional disclosure	(baby cries)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  Self worth        		(distance to tarantula)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  Self esteem		(height)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Arial Narrow" panose="020B0606020202030204" pitchFamily="34" charset="0"/>
              </a:rPr>
              <a:t>Resources may enhance coping by moderating stressor perception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>
              <a:latin typeface="Arial Narrow" panose="020B0606020202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69DFA-FE84-4DC5-8AC9-CFBA8EC093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14598E-4758-4A08-B677-FF68F855F824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6">
            <a:extLst>
              <a:ext uri="{FF2B5EF4-FFF2-40B4-BE49-F238E27FC236}">
                <a16:creationId xmlns:a16="http://schemas.microsoft.com/office/drawing/2014/main" id="{1B9D6D0B-DB92-4740-8E84-D21758CF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5964" y="441580"/>
            <a:ext cx="6019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Emotional Challenge of Empathy</a:t>
            </a:r>
          </a:p>
        </p:txBody>
      </p:sp>
      <p:sp>
        <p:nvSpPr>
          <p:cNvPr id="37891" name="TextBox 5">
            <a:extLst>
              <a:ext uri="{FF2B5EF4-FFF2-40B4-BE49-F238E27FC236}">
                <a16:creationId xmlns:a16="http://schemas.microsoft.com/office/drawing/2014/main" id="{21D4E86D-F15B-4F2E-B313-3B2E302CD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306513"/>
            <a:ext cx="73072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</a:t>
            </a:r>
            <a:endParaRPr lang="en-US" altLang="en-US" sz="2200" b="1" i="1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="1" i="1">
              <a:latin typeface="Arial Narrow" panose="020B0606020202030204" pitchFamily="34" charset="0"/>
            </a:endParaRPr>
          </a:p>
        </p:txBody>
      </p:sp>
      <p:sp>
        <p:nvSpPr>
          <p:cNvPr id="37892" name="TextBox 9">
            <a:extLst>
              <a:ext uri="{FF2B5EF4-FFF2-40B4-BE49-F238E27FC236}">
                <a16:creationId xmlns:a16="http://schemas.microsoft.com/office/drawing/2014/main" id="{5D700CB8-9354-4D28-B2AA-FBE7D1A9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1" y="3500882"/>
            <a:ext cx="8153399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We use our own emotions to understand the other’s emotions.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“Affect as Information” </a:t>
            </a:r>
            <a:r>
              <a:rPr lang="en-US" altLang="en-US" sz="1800" dirty="0">
                <a:latin typeface="Arial Narrow" panose="020B0606020202030204" pitchFamily="34" charset="0"/>
              </a:rPr>
              <a:t>(Schwarz &amp; </a:t>
            </a:r>
            <a:r>
              <a:rPr lang="en-US" altLang="en-US" sz="1800" dirty="0" err="1">
                <a:latin typeface="Arial Narrow" panose="020B0606020202030204" pitchFamily="34" charset="0"/>
              </a:rPr>
              <a:t>Clore</a:t>
            </a:r>
            <a:r>
              <a:rPr lang="en-US" altLang="en-US" sz="1800" dirty="0">
                <a:latin typeface="Arial Narrow" panose="020B0606020202030204" pitchFamily="34" charset="0"/>
              </a:rPr>
              <a:t>, 1996).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But need proper distance from emotions to use them.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Too emotional	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 </a:t>
            </a:r>
            <a:r>
              <a:rPr lang="en-US" altLang="en-US" sz="2400" dirty="0">
                <a:latin typeface="Arial Narrow" panose="020B0606020202030204" pitchFamily="34" charset="0"/>
              </a:rPr>
              <a:t>overwhelmed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	Too analytical	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 </a:t>
            </a:r>
            <a:r>
              <a:rPr lang="en-US" altLang="en-US" sz="2400" dirty="0">
                <a:latin typeface="Arial Narrow" panose="020B0606020202030204" pitchFamily="34" charset="0"/>
              </a:rPr>
              <a:t>detached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Empathy = Balancing emotional openness with mental calculation.	     Requires feeling and thinking, in balance. </a:t>
            </a:r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425BA416-3E6E-4028-929E-CC92F7906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95" y="1049846"/>
            <a:ext cx="3286125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>
            <a:extLst>
              <a:ext uri="{FF2B5EF4-FFF2-40B4-BE49-F238E27FC236}">
                <a16:creationId xmlns:a16="http://schemas.microsoft.com/office/drawing/2014/main" id="{9EF6F5C2-9253-4BAD-8430-766401F2F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02" y="1205421"/>
            <a:ext cx="333216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513246-1DD0-4290-BCC6-A75E8A4D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138EA-0DDD-401F-AE0E-8AF0EB1FA75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06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6">
            <a:extLst>
              <a:ext uri="{FF2B5EF4-FFF2-40B4-BE49-F238E27FC236}">
                <a16:creationId xmlns:a16="http://schemas.microsoft.com/office/drawing/2014/main" id="{0E1457D5-0273-48CB-B4CE-803B31B2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163" y="80963"/>
            <a:ext cx="6021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Empathy and Emotional Regulation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Decety</a:t>
            </a:r>
            <a:r>
              <a:rPr lang="en-US" altLang="en-US" sz="2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2010</a:t>
            </a:r>
          </a:p>
        </p:txBody>
      </p:sp>
      <p:sp>
        <p:nvSpPr>
          <p:cNvPr id="39939" name="TextBox 5">
            <a:extLst>
              <a:ext uri="{FF2B5EF4-FFF2-40B4-BE49-F238E27FC236}">
                <a16:creationId xmlns:a16="http://schemas.microsoft.com/office/drawing/2014/main" id="{3D1280FA-FF38-4DCB-B50E-40482820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1306513"/>
            <a:ext cx="73072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 </a:t>
            </a:r>
            <a:endParaRPr lang="en-US" altLang="en-US" sz="2200" b="1" i="1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="1" i="1">
              <a:latin typeface="Arial Narrow" panose="020B0606020202030204" pitchFamily="34" charset="0"/>
            </a:endParaRPr>
          </a:p>
        </p:txBody>
      </p:sp>
      <p:sp>
        <p:nvSpPr>
          <p:cNvPr id="39940" name="TextBox 5">
            <a:extLst>
              <a:ext uri="{FF2B5EF4-FFF2-40B4-BE49-F238E27FC236}">
                <a16:creationId xmlns:a16="http://schemas.microsoft.com/office/drawing/2014/main" id="{2586FCCD-CE0C-4282-972F-CD3B5853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85800"/>
            <a:ext cx="645001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Emotional</a:t>
            </a:r>
            <a:r>
              <a:rPr lang="en-US" altLang="en-US" sz="2400" dirty="0">
                <a:latin typeface="Arial Narrow" panose="020B0606020202030204" pitchFamily="34" charset="0"/>
              </a:rPr>
              <a:t>          </a:t>
            </a:r>
            <a:r>
              <a:rPr lang="en-US" alt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Understand</a:t>
            </a:r>
            <a:r>
              <a:rPr lang="en-US" altLang="en-US" sz="2400" dirty="0">
                <a:latin typeface="Arial Narrow" panose="020B0606020202030204" pitchFamily="34" charset="0"/>
              </a:rPr>
              <a:t>	        </a:t>
            </a:r>
            <a:r>
              <a:rPr lang="en-US" altLang="en-US" sz="2400" dirty="0">
                <a:solidFill>
                  <a:srgbClr val="00B0F0"/>
                </a:solidFill>
                <a:latin typeface="Arial Narrow" panose="020B0606020202030204" pitchFamily="34" charset="0"/>
              </a:rPr>
              <a:t>Emotional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Arousal</a:t>
            </a:r>
            <a:r>
              <a:rPr lang="en-US" altLang="en-US" sz="2400" dirty="0">
                <a:latin typeface="Arial Narrow" panose="020B0606020202030204" pitchFamily="34" charset="0"/>
              </a:rPr>
              <a:t>     </a:t>
            </a:r>
            <a:r>
              <a:rPr lang="en-US" altLang="en-US" sz="2400" dirty="0">
                <a:latin typeface="Arial Narrow" panose="020B0606020202030204" pitchFamily="34" charset="0"/>
                <a:sym typeface="Wingdings" panose="05000000000000000000" pitchFamily="2" charset="2"/>
              </a:rPr>
              <a:t>         </a:t>
            </a:r>
            <a:r>
              <a:rPr lang="en-US" altLang="en-US" sz="2200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Own Emotion is            </a:t>
            </a:r>
            <a:r>
              <a:rPr lang="en-US" altLang="en-US" sz="2400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Regulation / 		</a:t>
            </a:r>
            <a:r>
              <a:rPr lang="en-US" altLang="en-US" sz="2400" dirty="0">
                <a:solidFill>
                  <a:srgbClr val="00B05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Response to Other    </a:t>
            </a:r>
            <a:r>
              <a:rPr lang="en-US" altLang="en-US" sz="2400" dirty="0">
                <a:solidFill>
                  <a:srgbClr val="00B0F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Mental Control</a:t>
            </a:r>
            <a:endParaRPr lang="en-US" altLang="en-US" sz="2400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	              </a:t>
            </a:r>
            <a:r>
              <a:rPr lang="en-US" altLang="en-US" sz="22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9941" name="TextBox 5">
            <a:extLst>
              <a:ext uri="{FF2B5EF4-FFF2-40B4-BE49-F238E27FC236}">
                <a16:creationId xmlns:a16="http://schemas.microsoft.com/office/drawing/2014/main" id="{9A4003DA-106A-4CA9-938D-A3894816C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549" y="2342605"/>
            <a:ext cx="22351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Emotional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Response to Other	</a:t>
            </a:r>
          </a:p>
        </p:txBody>
      </p:sp>
      <p:sp>
        <p:nvSpPr>
          <p:cNvPr id="39942" name="TextBox 5">
            <a:extLst>
              <a:ext uri="{FF2B5EF4-FFF2-40B4-BE49-F238E27FC236}">
                <a16:creationId xmlns:a16="http://schemas.microsoft.com/office/drawing/2014/main" id="{6B1ED66C-DC2F-4BBF-A4AA-311BB21BE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2339038"/>
            <a:ext cx="3076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  </a:t>
            </a:r>
            <a:r>
              <a:rPr lang="en-US" altLang="en-US" sz="2200" dirty="0">
                <a:solidFill>
                  <a:srgbClr val="00B0F0"/>
                </a:solidFill>
                <a:latin typeface="Arial Narrow" panose="020B0606020202030204" pitchFamily="34" charset="0"/>
              </a:rPr>
              <a:t>Perspective Taking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B0F0"/>
                </a:solidFill>
                <a:latin typeface="Arial Narrow" panose="020B0606020202030204" pitchFamily="34" charset="0"/>
              </a:rPr>
              <a:t>       Helpful Action</a:t>
            </a:r>
            <a:r>
              <a:rPr lang="en-US" altLang="en-US" sz="2200" dirty="0">
                <a:latin typeface="Arial Narrow" panose="020B0606020202030204" pitchFamily="34" charset="0"/>
              </a:rPr>
              <a:t>	</a:t>
            </a:r>
          </a:p>
        </p:txBody>
      </p:sp>
      <p:cxnSp>
        <p:nvCxnSpPr>
          <p:cNvPr id="39943" name="Straight Connector 3">
            <a:extLst>
              <a:ext uri="{FF2B5EF4-FFF2-40B4-BE49-F238E27FC236}">
                <a16:creationId xmlns:a16="http://schemas.microsoft.com/office/drawing/2014/main" id="{414AE1C1-A750-4B96-8E9B-D66F6631CD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6800" y="2198688"/>
            <a:ext cx="769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4" name="Straight Connector 14">
            <a:extLst>
              <a:ext uri="{FF2B5EF4-FFF2-40B4-BE49-F238E27FC236}">
                <a16:creationId xmlns:a16="http://schemas.microsoft.com/office/drawing/2014/main" id="{72208778-3552-46E9-9FB0-FBAA2A8FE1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6800" y="3352800"/>
            <a:ext cx="769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5" name="TextBox 5">
            <a:extLst>
              <a:ext uri="{FF2B5EF4-FFF2-40B4-BE49-F238E27FC236}">
                <a16:creationId xmlns:a16="http://schemas.microsoft.com/office/drawing/2014/main" id="{DCC843F4-2DE8-420D-979E-692EC74DA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274219"/>
            <a:ext cx="22002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      </a:t>
            </a:r>
            <a:r>
              <a:rPr lang="en-US" altLang="en-US" sz="2200">
                <a:solidFill>
                  <a:srgbClr val="FF0000"/>
                </a:solidFill>
                <a:latin typeface="Arial Narrow" panose="020B0606020202030204" pitchFamily="34" charset="0"/>
              </a:rPr>
              <a:t>Limbic System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 Narrow" panose="020B0606020202030204" pitchFamily="34" charset="0"/>
              </a:rPr>
              <a:t>	ACC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latin typeface="Arial Narrow" panose="020B0606020202030204" pitchFamily="34" charset="0"/>
              </a:rPr>
              <a:t>           Insula	</a:t>
            </a:r>
          </a:p>
        </p:txBody>
      </p:sp>
      <p:sp>
        <p:nvSpPr>
          <p:cNvPr id="39946" name="TextBox 5">
            <a:extLst>
              <a:ext uri="{FF2B5EF4-FFF2-40B4-BE49-F238E27FC236}">
                <a16:creationId xmlns:a16="http://schemas.microsoft.com/office/drawing/2014/main" id="{6259A7DD-2FD1-4303-9E5F-39401FF7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2" y="3570289"/>
            <a:ext cx="1514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      </a:t>
            </a:r>
            <a:r>
              <a:rPr lang="en-US" altLang="en-US" sz="2200" dirty="0">
                <a:solidFill>
                  <a:srgbClr val="00B050"/>
                </a:solidFill>
                <a:latin typeface="Arial Narrow" panose="020B0606020202030204" pitchFamily="34" charset="0"/>
              </a:rPr>
              <a:t>TPJ</a:t>
            </a:r>
            <a:r>
              <a:rPr lang="en-US" alt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39947" name="TextBox 5">
            <a:extLst>
              <a:ext uri="{FF2B5EF4-FFF2-40B4-BE49-F238E27FC236}">
                <a16:creationId xmlns:a16="http://schemas.microsoft.com/office/drawing/2014/main" id="{82ECE110-F7D2-468E-8118-CE5AC1DB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889" y="3476360"/>
            <a:ext cx="15144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B0F0"/>
                </a:solidFill>
                <a:latin typeface="Arial Narrow" panose="020B0606020202030204" pitchFamily="34" charset="0"/>
              </a:rPr>
              <a:t>  Prefrontal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B0F0"/>
                </a:solidFill>
                <a:latin typeface="Arial Narrow" panose="020B0606020202030204" pitchFamily="34" charset="0"/>
              </a:rPr>
              <a:t>  Cortex	</a:t>
            </a:r>
          </a:p>
        </p:txBody>
      </p:sp>
      <p:sp>
        <p:nvSpPr>
          <p:cNvPr id="39948" name="TextBox 5">
            <a:extLst>
              <a:ext uri="{FF2B5EF4-FFF2-40B4-BE49-F238E27FC236}">
                <a16:creationId xmlns:a16="http://schemas.microsoft.com/office/drawing/2014/main" id="{01746934-BEE8-4189-B4CD-23C8C5878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096" y="2373313"/>
            <a:ext cx="15144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B050"/>
                </a:solidFill>
                <a:latin typeface="Arial Narrow" panose="020B0606020202030204" pitchFamily="34" charset="0"/>
              </a:rPr>
              <a:t>Theory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B050"/>
                </a:solidFill>
                <a:latin typeface="Arial Narrow" panose="020B0606020202030204" pitchFamily="34" charset="0"/>
              </a:rPr>
              <a:t>of Mind</a:t>
            </a:r>
            <a:r>
              <a:rPr lang="en-US" altLang="en-US" sz="2200" dirty="0">
                <a:solidFill>
                  <a:srgbClr val="FF0000"/>
                </a:solidFill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39949" name="Picture 2">
            <a:extLst>
              <a:ext uri="{FF2B5EF4-FFF2-40B4-BE49-F238E27FC236}">
                <a16:creationId xmlns:a16="http://schemas.microsoft.com/office/drawing/2014/main" id="{D3881C95-76C0-4D7B-8F6E-DA23ABAFD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16501" r="21484" b="15320"/>
          <a:stretch>
            <a:fillRect/>
          </a:stretch>
        </p:blipFill>
        <p:spPr bwMode="auto">
          <a:xfrm>
            <a:off x="1522413" y="4622800"/>
            <a:ext cx="192563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4">
            <a:extLst>
              <a:ext uri="{FF2B5EF4-FFF2-40B4-BE49-F238E27FC236}">
                <a16:creationId xmlns:a16="http://schemas.microsoft.com/office/drawing/2014/main" id="{B6FEEBFC-F1B4-4A28-9D53-5522E494E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r="13805" b="18703"/>
          <a:stretch>
            <a:fillRect/>
          </a:stretch>
        </p:blipFill>
        <p:spPr bwMode="auto">
          <a:xfrm>
            <a:off x="787400" y="5621338"/>
            <a:ext cx="1466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7">
            <a:extLst>
              <a:ext uri="{FF2B5EF4-FFF2-40B4-BE49-F238E27FC236}">
                <a16:creationId xmlns:a16="http://schemas.microsoft.com/office/drawing/2014/main" id="{1C197E50-C691-4012-B69E-8266D249F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19852" r="12509" b="8685"/>
          <a:stretch>
            <a:fillRect/>
          </a:stretch>
        </p:blipFill>
        <p:spPr bwMode="auto">
          <a:xfrm>
            <a:off x="2270125" y="5867400"/>
            <a:ext cx="15017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8">
            <a:extLst>
              <a:ext uri="{FF2B5EF4-FFF2-40B4-BE49-F238E27FC236}">
                <a16:creationId xmlns:a16="http://schemas.microsoft.com/office/drawing/2014/main" id="{4A142150-A421-4762-A4AA-652013B8BE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767263"/>
            <a:ext cx="202088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2">
            <a:extLst>
              <a:ext uri="{FF2B5EF4-FFF2-40B4-BE49-F238E27FC236}">
                <a16:creationId xmlns:a16="http://schemas.microsoft.com/office/drawing/2014/main" id="{1606580C-14C2-4E44-8E1A-957626B6F7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2"/>
          <a:stretch>
            <a:fillRect/>
          </a:stretch>
        </p:blipFill>
        <p:spPr bwMode="auto">
          <a:xfrm>
            <a:off x="6505575" y="4767263"/>
            <a:ext cx="1943100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TextBox 13">
            <a:extLst>
              <a:ext uri="{FF2B5EF4-FFF2-40B4-BE49-F238E27FC236}">
                <a16:creationId xmlns:a16="http://schemas.microsoft.com/office/drawing/2014/main" id="{254BDBEE-E436-40FC-B8F8-BE07C55F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6540500"/>
            <a:ext cx="1104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C0000"/>
                </a:solidFill>
                <a:latin typeface="Arial Narrow" panose="020B0606020202030204" pitchFamily="34" charset="0"/>
              </a:rPr>
              <a:t>ACC</a:t>
            </a:r>
          </a:p>
        </p:txBody>
      </p:sp>
      <p:sp>
        <p:nvSpPr>
          <p:cNvPr id="39955" name="TextBox 19">
            <a:extLst>
              <a:ext uri="{FF2B5EF4-FFF2-40B4-BE49-F238E27FC236}">
                <a16:creationId xmlns:a16="http://schemas.microsoft.com/office/drawing/2014/main" id="{377A83FA-3439-49AB-A6AD-24D629B5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5592763"/>
            <a:ext cx="1103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C0000"/>
                </a:solidFill>
                <a:latin typeface="Arial Narrow" panose="020B0606020202030204" pitchFamily="34" charset="0"/>
              </a:rPr>
              <a:t>INSULA</a:t>
            </a:r>
          </a:p>
        </p:txBody>
      </p:sp>
      <p:sp>
        <p:nvSpPr>
          <p:cNvPr id="39956" name="TextBox 20">
            <a:extLst>
              <a:ext uri="{FF2B5EF4-FFF2-40B4-BE49-F238E27FC236}">
                <a16:creationId xmlns:a16="http://schemas.microsoft.com/office/drawing/2014/main" id="{971C234A-0112-4DD1-892D-4E1C6A0A3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4429125"/>
            <a:ext cx="1784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CC0000"/>
                </a:solidFill>
                <a:latin typeface="Arial Narrow" panose="020B0606020202030204" pitchFamily="34" charset="0"/>
              </a:rPr>
              <a:t>LIMBIC SYSTEM</a:t>
            </a:r>
          </a:p>
        </p:txBody>
      </p:sp>
      <p:sp>
        <p:nvSpPr>
          <p:cNvPr id="39957" name="TextBox 21">
            <a:extLst>
              <a:ext uri="{FF2B5EF4-FFF2-40B4-BE49-F238E27FC236}">
                <a16:creationId xmlns:a16="http://schemas.microsoft.com/office/drawing/2014/main" id="{8560A698-38F8-4D4D-9E64-3DEFC88AA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6138863"/>
            <a:ext cx="1104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rgbClr val="00B050"/>
                </a:solidFill>
                <a:latin typeface="Arial Narrow" panose="020B0606020202030204" pitchFamily="34" charset="0"/>
              </a:rPr>
              <a:t>TPJ</a:t>
            </a:r>
          </a:p>
        </p:txBody>
      </p:sp>
      <p:cxnSp>
        <p:nvCxnSpPr>
          <p:cNvPr id="39958" name="Straight Arrow Connector 23">
            <a:extLst>
              <a:ext uri="{FF2B5EF4-FFF2-40B4-BE49-F238E27FC236}">
                <a16:creationId xmlns:a16="http://schemas.microsoft.com/office/drawing/2014/main" id="{E6A7F8F5-F503-4A63-9D83-8607B9FE7D1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910138" y="5589588"/>
            <a:ext cx="290512" cy="620712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E833F75-2132-4DC9-9478-C02E6B4E3FF2}"/>
              </a:ext>
            </a:extLst>
          </p:cNvPr>
          <p:cNvSpPr txBox="1"/>
          <p:nvPr/>
        </p:nvSpPr>
        <p:spPr>
          <a:xfrm>
            <a:off x="6619875" y="6273800"/>
            <a:ext cx="19907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PREFRONTAL CORTEX</a:t>
            </a:r>
          </a:p>
        </p:txBody>
      </p:sp>
      <p:cxnSp>
        <p:nvCxnSpPr>
          <p:cNvPr id="39960" name="Straight Arrow Connector 28">
            <a:extLst>
              <a:ext uri="{FF2B5EF4-FFF2-40B4-BE49-F238E27FC236}">
                <a16:creationId xmlns:a16="http://schemas.microsoft.com/office/drawing/2014/main" id="{C5F46651-D83D-4E84-8CE2-653E60D454D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718300" y="5403850"/>
            <a:ext cx="474663" cy="858838"/>
          </a:xfrm>
          <a:prstGeom prst="straightConnector1">
            <a:avLst/>
          </a:prstGeom>
          <a:noFill/>
          <a:ln w="28575" algn="ctr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961" name="Picture 29">
            <a:extLst>
              <a:ext uri="{FF2B5EF4-FFF2-40B4-BE49-F238E27FC236}">
                <a16:creationId xmlns:a16="http://schemas.microsoft.com/office/drawing/2014/main" id="{118AEC42-87F5-4B1E-9921-D8483E8EE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4343400"/>
            <a:ext cx="7705725" cy="127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962" name="Straight Arrow Connector 31">
            <a:extLst>
              <a:ext uri="{FF2B5EF4-FFF2-40B4-BE49-F238E27FC236}">
                <a16:creationId xmlns:a16="http://schemas.microsoft.com/office/drawing/2014/main" id="{B8C23631-AD85-4E82-B4F2-2ACC8A08BF1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44613" y="5973763"/>
            <a:ext cx="0" cy="579437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63" name="Straight Arrow Connector 33">
            <a:extLst>
              <a:ext uri="{FF2B5EF4-FFF2-40B4-BE49-F238E27FC236}">
                <a16:creationId xmlns:a16="http://schemas.microsoft.com/office/drawing/2014/main" id="{49D246A9-E211-48A5-8F80-8AF3E4F22A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30400" y="4730750"/>
            <a:ext cx="508000" cy="37465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C035780-C638-440E-AD93-7BD58F2CD5FC}"/>
              </a:ext>
            </a:extLst>
          </p:cNvPr>
          <p:cNvSpPr txBox="1"/>
          <p:nvPr/>
        </p:nvSpPr>
        <p:spPr>
          <a:xfrm>
            <a:off x="3276600" y="1275776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327B64-B7DC-4E53-B847-FFDBAA1CE375}"/>
              </a:ext>
            </a:extLst>
          </p:cNvPr>
          <p:cNvSpPr txBox="1"/>
          <p:nvPr/>
        </p:nvSpPr>
        <p:spPr>
          <a:xfrm>
            <a:off x="5686425" y="1247588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F897E8-E952-4AB7-AE57-DDB94C7AA4E0}"/>
              </a:ext>
            </a:extLst>
          </p:cNvPr>
          <p:cNvSpPr txBox="1"/>
          <p:nvPr/>
        </p:nvSpPr>
        <p:spPr>
          <a:xfrm>
            <a:off x="3276600" y="2387130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216B04-430A-4714-B666-474BBD3647CC}"/>
              </a:ext>
            </a:extLst>
          </p:cNvPr>
          <p:cNvSpPr txBox="1"/>
          <p:nvPr/>
        </p:nvSpPr>
        <p:spPr>
          <a:xfrm>
            <a:off x="5751512" y="2280376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98B71C-4483-4179-9C10-C46DD6DA37CF}"/>
              </a:ext>
            </a:extLst>
          </p:cNvPr>
          <p:cNvSpPr txBox="1"/>
          <p:nvPr/>
        </p:nvSpPr>
        <p:spPr>
          <a:xfrm>
            <a:off x="3314700" y="3428152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99F151-D382-4C94-811C-0C5573A58A66}"/>
              </a:ext>
            </a:extLst>
          </p:cNvPr>
          <p:cNvSpPr txBox="1"/>
          <p:nvPr/>
        </p:nvSpPr>
        <p:spPr>
          <a:xfrm>
            <a:off x="5767388" y="3400644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342165-2FD6-42F5-ADB5-B12A892A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138EA-0DDD-401F-AE0E-8AF0EB1FA75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89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F9B5B8-E453-48FA-9940-25BA0D1FF514}"/>
              </a:ext>
            </a:extLst>
          </p:cNvPr>
          <p:cNvSpPr txBox="1"/>
          <p:nvPr/>
        </p:nvSpPr>
        <p:spPr>
          <a:xfrm>
            <a:off x="1404938" y="148998"/>
            <a:ext cx="6781800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The Ethics of Empathy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Paul Bloom, 2017</a:t>
            </a:r>
          </a:p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EE6204-A24C-4A89-AB4B-40284DFE3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0"/>
          <a:stretch/>
        </p:blipFill>
        <p:spPr bwMode="auto">
          <a:xfrm>
            <a:off x="6119813" y="1890713"/>
            <a:ext cx="2505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>
            <a:extLst>
              <a:ext uri="{FF2B5EF4-FFF2-40B4-BE49-F238E27FC236}">
                <a16:creationId xmlns:a16="http://schemas.microsoft.com/office/drawing/2014/main" id="{D7FD0C83-5202-4575-B41A-9C61466A4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71330"/>
            <a:ext cx="8153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 Narrow" panose="020B0606020202030204" pitchFamily="34" charset="0"/>
              </a:rPr>
              <a:t>Sheri Summers is 9 years old. She had a fatal and painful disease.                     There is a treatment, but it requires being on a waiting list.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8C747-24D8-4C95-A7E1-DCDE1D8D2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2098675"/>
            <a:ext cx="495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Patient Perspective</a:t>
            </a:r>
            <a:r>
              <a:rPr lang="en-US" altLang="en-US" sz="2400" dirty="0">
                <a:latin typeface="Arial Narrow" panose="020B0606020202030204" pitchFamily="34" charset="0"/>
              </a:rPr>
              <a:t>:  Take a minute and think about being Sheri; Being scared, in pain, seeing the fear in your parents’ eyes.  Wondering what will happen to you.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322F6D-33E9-45A8-AD93-B4FE84A5F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4267200"/>
            <a:ext cx="4989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MD Perspective:  </a:t>
            </a:r>
            <a:r>
              <a:rPr lang="en-US" altLang="en-US" sz="2400" dirty="0">
                <a:latin typeface="Arial Narrow" panose="020B0606020202030204" pitchFamily="34" charset="0"/>
              </a:rPr>
              <a:t>Take a minute and think about being the chief of medicine, wanting to do the right thing for all your patients. </a:t>
            </a:r>
          </a:p>
        </p:txBody>
      </p:sp>
      <p:sp>
        <p:nvSpPr>
          <p:cNvPr id="30727" name="TextBox 8">
            <a:extLst>
              <a:ext uri="{FF2B5EF4-FFF2-40B4-BE49-F238E27FC236}">
                <a16:creationId xmlns:a16="http://schemas.microsoft.com/office/drawing/2014/main" id="{F90383EC-E305-4DA4-99D0-06D16F568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875338"/>
            <a:ext cx="3657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Should Sheri go to the                                           top of the list for treatment?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3232F7-B7DE-4771-A9C8-B2ABA9D2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84" t="-546" r="6284" b="36002"/>
          <a:stretch>
            <a:fillRect/>
          </a:stretch>
        </p:blipFill>
        <p:spPr bwMode="auto">
          <a:xfrm>
            <a:off x="6443663" y="3687763"/>
            <a:ext cx="174307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EDDA5E-51E2-4E24-A570-F2EA9EBF69E5}"/>
              </a:ext>
            </a:extLst>
          </p:cNvPr>
          <p:cNvSpPr txBox="1"/>
          <p:nvPr/>
        </p:nvSpPr>
        <p:spPr>
          <a:xfrm>
            <a:off x="2382915" y="37371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9621D-2D0F-4A7C-9229-CD6137AF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1905000" cy="457200"/>
          </a:xfrm>
        </p:spPr>
        <p:txBody>
          <a:bodyPr/>
          <a:lstStyle/>
          <a:p>
            <a:pPr>
              <a:defRPr/>
            </a:pPr>
            <a:fld id="{F4E3EFB1-15F4-4196-B5D2-C52567D53F7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1A3139FB-9FC2-49AA-9302-5709E714B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872624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Patient Perspective</a:t>
            </a:r>
            <a:r>
              <a:rPr lang="en-US" altLang="en-US" sz="2400" dirty="0">
                <a:latin typeface="Arial Narrow" panose="020B0606020202030204" pitchFamily="34" charset="0"/>
              </a:rPr>
              <a:t>:  YES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MD Perspective</a:t>
            </a:r>
            <a:r>
              <a:rPr lang="en-US" altLang="en-US" sz="2400" dirty="0">
                <a:latin typeface="Arial Narrow" panose="020B0606020202030204" pitchFamily="34" charset="0"/>
              </a:rPr>
              <a:t>:        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DDDA68-A590-452B-91A3-4B6B9EF418EC}"/>
              </a:ext>
            </a:extLst>
          </p:cNvPr>
          <p:cNvSpPr txBox="1"/>
          <p:nvPr/>
        </p:nvSpPr>
        <p:spPr>
          <a:xfrm>
            <a:off x="1014413" y="374973"/>
            <a:ext cx="6781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Can Empathy Be a Bad Thing?</a:t>
            </a:r>
          </a:p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Paul Bloom, 2017</a:t>
            </a:r>
          </a:p>
        </p:txBody>
      </p:sp>
      <p:pic>
        <p:nvPicPr>
          <p:cNvPr id="31747" name="Picture 7">
            <a:extLst>
              <a:ext uri="{FF2B5EF4-FFF2-40B4-BE49-F238E27FC236}">
                <a16:creationId xmlns:a16="http://schemas.microsoft.com/office/drawing/2014/main" id="{852144BE-77D5-439A-820D-2E7C46F1B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0"/>
          <a:stretch/>
        </p:blipFill>
        <p:spPr bwMode="auto">
          <a:xfrm>
            <a:off x="5477256" y="1411572"/>
            <a:ext cx="28575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>
            <a:extLst>
              <a:ext uri="{FF2B5EF4-FFF2-40B4-BE49-F238E27FC236}">
                <a16:creationId xmlns:a16="http://schemas.microsoft.com/office/drawing/2014/main" id="{9794052C-ED80-4FD7-933F-EF8227AF5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62" y="1430182"/>
            <a:ext cx="14573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>
            <a:extLst>
              <a:ext uri="{FF2B5EF4-FFF2-40B4-BE49-F238E27FC236}">
                <a16:creationId xmlns:a16="http://schemas.microsoft.com/office/drawing/2014/main" id="{8B30229F-F2FC-44BA-BAFD-B8704EE0F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/>
          <a:stretch>
            <a:fillRect/>
          </a:stretch>
        </p:blipFill>
        <p:spPr bwMode="auto">
          <a:xfrm>
            <a:off x="1143000" y="4132326"/>
            <a:ext cx="213836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>
            <a:extLst>
              <a:ext uri="{FF2B5EF4-FFF2-40B4-BE49-F238E27FC236}">
                <a16:creationId xmlns:a16="http://schemas.microsoft.com/office/drawing/2014/main" id="{87EF6CE9-039B-4EE0-91DD-D58E69BFE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86276"/>
            <a:ext cx="24384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11">
            <a:extLst>
              <a:ext uri="{FF2B5EF4-FFF2-40B4-BE49-F238E27FC236}">
                <a16:creationId xmlns:a16="http://schemas.microsoft.com/office/drawing/2014/main" id="{DF34CC55-1D2C-48B4-BADB-21C851673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720055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versus</a:t>
            </a:r>
          </a:p>
        </p:txBody>
      </p:sp>
      <p:sp>
        <p:nvSpPr>
          <p:cNvPr id="31752" name="TextBox 12">
            <a:extLst>
              <a:ext uri="{FF2B5EF4-FFF2-40B4-BE49-F238E27FC236}">
                <a16:creationId xmlns:a16="http://schemas.microsoft.com/office/drawing/2014/main" id="{8FBE166B-61E0-4791-9286-C1F5B0D02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12" y="3275238"/>
            <a:ext cx="3771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Single Sufferer Natalee Holloway</a:t>
            </a:r>
          </a:p>
        </p:txBody>
      </p:sp>
      <p:sp>
        <p:nvSpPr>
          <p:cNvPr id="31753" name="TextBox 13">
            <a:extLst>
              <a:ext uri="{FF2B5EF4-FFF2-40B4-BE49-F238E27FC236}">
                <a16:creationId xmlns:a16="http://schemas.microsoft.com/office/drawing/2014/main" id="{F581214D-E818-480D-888C-6C18429AB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456" y="3275238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10000s Suffering in Darfur</a:t>
            </a:r>
          </a:p>
        </p:txBody>
      </p:sp>
      <p:sp>
        <p:nvSpPr>
          <p:cNvPr id="31754" name="TextBox 14">
            <a:extLst>
              <a:ext uri="{FF2B5EF4-FFF2-40B4-BE49-F238E27FC236}">
                <a16:creationId xmlns:a16="http://schemas.microsoft.com/office/drawing/2014/main" id="{B2FD9C6A-53DF-4886-B547-3D1737C1E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6208776"/>
            <a:ext cx="2033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Cute Panda</a:t>
            </a:r>
          </a:p>
        </p:txBody>
      </p:sp>
      <p:sp>
        <p:nvSpPr>
          <p:cNvPr id="31755" name="TextBox 15">
            <a:extLst>
              <a:ext uri="{FF2B5EF4-FFF2-40B4-BE49-F238E27FC236}">
                <a16:creationId xmlns:a16="http://schemas.microsoft.com/office/drawing/2014/main" id="{D37B13C6-F958-41B3-9704-45D5BE23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832414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versus</a:t>
            </a:r>
          </a:p>
        </p:txBody>
      </p:sp>
      <p:sp>
        <p:nvSpPr>
          <p:cNvPr id="31756" name="TextBox 16">
            <a:extLst>
              <a:ext uri="{FF2B5EF4-FFF2-40B4-BE49-F238E27FC236}">
                <a16:creationId xmlns:a16="http://schemas.microsoft.com/office/drawing/2014/main" id="{BC6A3677-7969-43F3-B340-DC96E58A4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208776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Essential Plankton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B4F24E-B2D4-414E-BD1C-B8086E69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3EFB1-15F4-4196-B5D2-C52567D53F7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A9F3286C-C667-475E-B434-3344731FC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544" y="100553"/>
            <a:ext cx="8713788" cy="1143000"/>
          </a:xfrm>
        </p:spPr>
        <p:txBody>
          <a:bodyPr/>
          <a:lstStyle/>
          <a:p>
            <a:pPr algn="ctr"/>
            <a:b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600" i="1" dirty="0">
                <a:solidFill>
                  <a:schemeClr val="accent1">
                    <a:lumMod val="75000"/>
                  </a:schemeClr>
                </a:solidFill>
              </a:rPr>
              <a:t>How Empathy for Victims Leads to Sadism to Victimizers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CC2AFEB5-2ADB-4237-A926-7B72172C4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14" y="3093393"/>
            <a:ext cx="2673081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F45A60EA-DD01-4C01-A1E3-D082DFEE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538184"/>
            <a:ext cx="267308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6D60A997-1903-4DAB-BC5E-275FC5566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14" y="1572924"/>
            <a:ext cx="2673081" cy="14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A1E229-3C47-4308-834B-14169BAD03A1}"/>
              </a:ext>
            </a:extLst>
          </p:cNvPr>
          <p:cNvCxnSpPr>
            <a:cxnSpLocks/>
          </p:cNvCxnSpPr>
          <p:nvPr/>
        </p:nvCxnSpPr>
        <p:spPr bwMode="auto">
          <a:xfrm flipH="1">
            <a:off x="3521938" y="5196927"/>
            <a:ext cx="1905000" cy="1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>
                <a:lumMod val="85000"/>
                <a:lumOff val="15000"/>
              </a:schemeClr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4" name="Flowchart: Extract 3">
            <a:extLst>
              <a:ext uri="{FF2B5EF4-FFF2-40B4-BE49-F238E27FC236}">
                <a16:creationId xmlns:a16="http://schemas.microsoft.com/office/drawing/2014/main" id="{7F95C994-B39D-4AF8-B267-FF1E07FF157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226571" y="4557107"/>
            <a:ext cx="669932" cy="1240298"/>
          </a:xfrm>
          <a:prstGeom prst="flowChartExtra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60953-C651-4081-A672-DB941E07C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/>
          <a:stretch>
            <a:fillRect/>
          </a:stretch>
        </p:blipFill>
        <p:spPr bwMode="auto">
          <a:xfrm>
            <a:off x="4196556" y="4769708"/>
            <a:ext cx="12620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479507-7E1A-44FC-BF94-49E704EE4CCA}"/>
              </a:ext>
            </a:extLst>
          </p:cNvPr>
          <p:cNvSpPr txBox="1"/>
          <p:nvPr/>
        </p:nvSpPr>
        <p:spPr>
          <a:xfrm>
            <a:off x="4194151" y="1510337"/>
            <a:ext cx="41946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Bad Guy torments innocent nice people. </a:t>
            </a:r>
          </a:p>
          <a:p>
            <a:r>
              <a:rPr lang="en-US" sz="800" dirty="0">
                <a:latin typeface="Arial Narrow" panose="020B0606020202030204" pitchFamily="34" charset="0"/>
              </a:rPr>
              <a:t> 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We empathize with victims.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Our empathy makes us dislike the bad guy.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549F0-24F4-473F-8CCD-C7D94F1104B2}"/>
              </a:ext>
            </a:extLst>
          </p:cNvPr>
          <p:cNvSpPr txBox="1"/>
          <p:nvPr/>
        </p:nvSpPr>
        <p:spPr>
          <a:xfrm>
            <a:off x="4191932" y="2964853"/>
            <a:ext cx="4876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Good Guy shows up.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He seeks to punish bad guy</a:t>
            </a:r>
          </a:p>
          <a:p>
            <a:r>
              <a:rPr lang="en-US" sz="2000" dirty="0">
                <a:latin typeface="Arial Narrow" panose="020B0606020202030204" pitchFamily="34" charset="0"/>
              </a:rPr>
              <a:t>We want bad guy punished.</a:t>
            </a:r>
          </a:p>
          <a:p>
            <a:r>
              <a:rPr lang="en-US" sz="2000" i="1" dirty="0">
                <a:latin typeface="Arial Narrow" panose="020B0606020202030204" pitchFamily="34" charset="0"/>
              </a:rPr>
              <a:t>“Go for it, Good Guy!  Make our day!”</a:t>
            </a:r>
          </a:p>
          <a:p>
            <a:endParaRPr lang="en-US" sz="800" dirty="0">
              <a:latin typeface="Arial Narrow" panose="020B0606020202030204" pitchFamily="34" charset="0"/>
            </a:endParaRPr>
          </a:p>
          <a:p>
            <a:endParaRPr lang="en-US" sz="8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We feel good when bad thing happens to Bad Guy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36942-C473-4C10-977A-EFF557EABF68}"/>
              </a:ext>
            </a:extLst>
          </p:cNvPr>
          <p:cNvSpPr txBox="1"/>
          <p:nvPr/>
        </p:nvSpPr>
        <p:spPr>
          <a:xfrm>
            <a:off x="5745323" y="4845386"/>
            <a:ext cx="3356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 Narrow" panose="020B0606020202030204" pitchFamily="34" charset="0"/>
              </a:rPr>
              <a:t>Bottom line</a:t>
            </a:r>
            <a:r>
              <a:rPr lang="en-US" sz="2000" dirty="0">
                <a:latin typeface="Arial Narrow" panose="020B0606020202030204" pitchFamily="34" charset="0"/>
              </a:rPr>
              <a:t>:  More empathy for victims </a:t>
            </a:r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 less empathy for victimizer.  </a:t>
            </a:r>
          </a:p>
          <a:p>
            <a:endParaRPr lang="en-US" sz="1200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Arial Narrow" panose="020B0606020202030204" pitchFamily="34" charset="0"/>
                <a:sym typeface="Wingdings" panose="05000000000000000000" pitchFamily="2" charset="2"/>
              </a:rPr>
              <a:t>Makes it OK to enjoy another person’s (Bad Guy’s) suffering.  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5AB2DC-3F0B-4FEF-A1F3-87FCD4D0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3EFB1-15F4-4196-B5D2-C52567D53F7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3">
    <a:dk1>
      <a:srgbClr val="006699"/>
    </a:dk1>
    <a:lt1>
      <a:srgbClr val="FFFFFF"/>
    </a:lt1>
    <a:dk2>
      <a:srgbClr val="333399"/>
    </a:dk2>
    <a:lt2>
      <a:srgbClr val="FFFFFF"/>
    </a:lt2>
    <a:accent1>
      <a:srgbClr val="0099CC"/>
    </a:accent1>
    <a:accent2>
      <a:srgbClr val="0386AF"/>
    </a:accent2>
    <a:accent3>
      <a:srgbClr val="ADADCA"/>
    </a:accent3>
    <a:accent4>
      <a:srgbClr val="DADADA"/>
    </a:accent4>
    <a:accent5>
      <a:srgbClr val="AACAE2"/>
    </a:accent5>
    <a:accent6>
      <a:srgbClr val="02799E"/>
    </a:accent6>
    <a:hlink>
      <a:srgbClr val="FFCC00"/>
    </a:hlink>
    <a:folHlink>
      <a:srgbClr val="66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22081</TotalTime>
  <Words>2855</Words>
  <Application>Microsoft Office PowerPoint</Application>
  <PresentationFormat>On-screen Show (4:3)</PresentationFormat>
  <Paragraphs>500</Paragraphs>
  <Slides>45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Arial Narrow</vt:lpstr>
      <vt:lpstr>System</vt:lpstr>
      <vt:lpstr>Times New Roman</vt:lpstr>
      <vt:lpstr>Wingdings</vt:lpstr>
      <vt:lpstr>Pixel</vt:lpstr>
      <vt:lpstr>Chart</vt:lpstr>
      <vt:lpstr>Emotions and Perception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Empathy for Victims Leads to Sadism to Victimizers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and Perception Model</vt:lpstr>
      <vt:lpstr>Psychosocial Resources</vt:lpstr>
      <vt:lpstr>Resources and Coping</vt:lpstr>
      <vt:lpstr>Emotional Support and Mortality After Heart Attack (Berkman et al., 1992)</vt:lpstr>
      <vt:lpstr>Resources and Perception Theory</vt:lpstr>
      <vt:lpstr>Resources and Perception Program</vt:lpstr>
      <vt:lpstr>Social Perception and Cry Ratings Harber, Einav, &amp; Lang, (2008). European J. Social Psych, 38, 296-314.</vt:lpstr>
      <vt:lpstr>PowerPoint Presentation</vt:lpstr>
      <vt:lpstr>PowerPoint Presentation</vt:lpstr>
      <vt:lpstr>Psychosocial Resources and  Physical Perception</vt:lpstr>
      <vt:lpstr>Social Support and Slant Perception Schnall, Harber, Stefanucci, &amp; Proffitt (2008). Journal of Experimental Social Psychology, 44, 1246-1255</vt:lpstr>
      <vt:lpstr>Study 1:  Do hills appear different when alone vs. with a friend?</vt:lpstr>
      <vt:lpstr>PowerPoint Presentation</vt:lpstr>
      <vt:lpstr>Effects of Friendship Duration and Mood on Slant Perception</vt:lpstr>
      <vt:lpstr>Study 1 Alternative Explanations</vt:lpstr>
      <vt:lpstr>Slant Study 2:         Imaged Support and Slant Perception</vt:lpstr>
      <vt:lpstr>Correlations Between Relationship Quality and Slant Perception</vt:lpstr>
      <vt:lpstr>Resources and Distance Perception Harber, Iacovelli, &amp; Yeung, 2012 (Study 1)</vt:lpstr>
      <vt:lpstr>PowerPoint Presentation</vt:lpstr>
      <vt:lpstr>Distance Estimation Task</vt:lpstr>
      <vt:lpstr>PowerPoint Presentation</vt:lpstr>
      <vt:lpstr>PowerPoint Presentation</vt:lpstr>
      <vt:lpstr>PowerPoint Presentation</vt:lpstr>
      <vt:lpstr>PowerPoint Presentation</vt:lpstr>
      <vt:lpstr>Evidence of Self-Worth Moderation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Support and the Perception of Disturbing Events</dc:title>
  <dc:creator>Kent D. Harber</dc:creator>
  <cp:lastModifiedBy>Kent Harber</cp:lastModifiedBy>
  <cp:revision>378</cp:revision>
  <cp:lastPrinted>2023-03-30T14:23:46Z</cp:lastPrinted>
  <dcterms:created xsi:type="dcterms:W3CDTF">2004-04-05T15:23:14Z</dcterms:created>
  <dcterms:modified xsi:type="dcterms:W3CDTF">2023-03-30T15:24:07Z</dcterms:modified>
</cp:coreProperties>
</file>