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32"/>
  </p:notesMasterIdLst>
  <p:handoutMasterIdLst>
    <p:handoutMasterId r:id="rId33"/>
  </p:handoutMasterIdLst>
  <p:sldIdLst>
    <p:sldId id="256" r:id="rId2"/>
    <p:sldId id="368" r:id="rId3"/>
    <p:sldId id="370" r:id="rId4"/>
    <p:sldId id="510" r:id="rId5"/>
    <p:sldId id="512" r:id="rId6"/>
    <p:sldId id="511" r:id="rId7"/>
    <p:sldId id="513" r:id="rId8"/>
    <p:sldId id="331" r:id="rId9"/>
    <p:sldId id="346" r:id="rId10"/>
    <p:sldId id="315" r:id="rId11"/>
    <p:sldId id="316" r:id="rId12"/>
    <p:sldId id="317" r:id="rId13"/>
    <p:sldId id="325" r:id="rId14"/>
    <p:sldId id="353" r:id="rId15"/>
    <p:sldId id="326" r:id="rId16"/>
    <p:sldId id="351" r:id="rId17"/>
    <p:sldId id="354" r:id="rId18"/>
    <p:sldId id="348" r:id="rId19"/>
    <p:sldId id="373" r:id="rId20"/>
    <p:sldId id="349" r:id="rId21"/>
    <p:sldId id="367" r:id="rId22"/>
    <p:sldId id="350" r:id="rId23"/>
    <p:sldId id="323" r:id="rId24"/>
    <p:sldId id="357" r:id="rId25"/>
    <p:sldId id="375" r:id="rId26"/>
    <p:sldId id="359" r:id="rId27"/>
    <p:sldId id="360" r:id="rId28"/>
    <p:sldId id="365" r:id="rId29"/>
    <p:sldId id="364" r:id="rId30"/>
    <p:sldId id="366" r:id="rId31"/>
  </p:sldIdLst>
  <p:sldSz cx="9144000" cy="6858000" type="screen4x3"/>
  <p:notesSz cx="7010400" cy="92964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00"/>
    <a:srgbClr val="CC6600"/>
    <a:srgbClr val="33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60" autoAdjust="0"/>
    <p:restoredTop sz="94634" autoAdjust="0"/>
  </p:normalViewPr>
  <p:slideViewPr>
    <p:cSldViewPr>
      <p:cViewPr varScale="1">
        <p:scale>
          <a:sx n="105" d="100"/>
          <a:sy n="105" d="100"/>
        </p:scale>
        <p:origin x="966"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677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39405D7A-041A-4B72-8831-65AFA484B7D9}"/>
              </a:ext>
            </a:extLst>
          </p:cNvPr>
          <p:cNvSpPr>
            <a:spLocks noGrp="1" noChangeArrowheads="1"/>
          </p:cNvSpPr>
          <p:nvPr>
            <p:ph type="hdr" sz="quarter"/>
          </p:nvPr>
        </p:nvSpPr>
        <p:spPr bwMode="auto">
          <a:xfrm>
            <a:off x="0" y="0"/>
            <a:ext cx="3037840" cy="464820"/>
          </a:xfrm>
          <a:prstGeom prst="rect">
            <a:avLst/>
          </a:prstGeom>
          <a:noFill/>
          <a:ln>
            <a:noFill/>
          </a:ln>
          <a:effectLst/>
        </p:spPr>
        <p:txBody>
          <a:bodyPr vert="horz" wrap="square" lIns="93177" tIns="46589" rIns="93177" bIns="46589" numCol="1" anchor="t" anchorCtr="0" compatLnSpc="1">
            <a:prstTxWarp prst="textNoShape">
              <a:avLst/>
            </a:prstTxWarp>
          </a:bodyPr>
          <a:lstStyle>
            <a:lvl1pPr eaLnBrk="1" hangingPunct="1">
              <a:defRPr sz="1200"/>
            </a:lvl1pPr>
          </a:lstStyle>
          <a:p>
            <a:pPr>
              <a:defRPr/>
            </a:pPr>
            <a:endParaRPr lang="en-US"/>
          </a:p>
        </p:txBody>
      </p:sp>
      <p:sp>
        <p:nvSpPr>
          <p:cNvPr id="26627" name="Rectangle 3">
            <a:extLst>
              <a:ext uri="{FF2B5EF4-FFF2-40B4-BE49-F238E27FC236}">
                <a16:creationId xmlns:a16="http://schemas.microsoft.com/office/drawing/2014/main" id="{56F5725E-BCA9-4450-9F88-18342F4E8105}"/>
              </a:ext>
            </a:extLst>
          </p:cNvPr>
          <p:cNvSpPr>
            <a:spLocks noGrp="1" noChangeArrowheads="1"/>
          </p:cNvSpPr>
          <p:nvPr>
            <p:ph type="dt" sz="quarter" idx="1"/>
          </p:nvPr>
        </p:nvSpPr>
        <p:spPr bwMode="auto">
          <a:xfrm>
            <a:off x="3972560" y="0"/>
            <a:ext cx="3037840" cy="464820"/>
          </a:xfrm>
          <a:prstGeom prst="rect">
            <a:avLst/>
          </a:prstGeom>
          <a:noFill/>
          <a:ln>
            <a:noFill/>
          </a:ln>
          <a:effectLst/>
        </p:spPr>
        <p:txBody>
          <a:bodyPr vert="horz" wrap="square" lIns="93177" tIns="46589" rIns="93177" bIns="46589" numCol="1" anchor="t" anchorCtr="0" compatLnSpc="1">
            <a:prstTxWarp prst="textNoShape">
              <a:avLst/>
            </a:prstTxWarp>
          </a:bodyPr>
          <a:lstStyle>
            <a:lvl1pPr algn="r" eaLnBrk="1" hangingPunct="1">
              <a:defRPr sz="1200"/>
            </a:lvl1pPr>
          </a:lstStyle>
          <a:p>
            <a:pPr>
              <a:defRPr/>
            </a:pPr>
            <a:endParaRPr lang="en-US"/>
          </a:p>
        </p:txBody>
      </p:sp>
      <p:sp>
        <p:nvSpPr>
          <p:cNvPr id="26628" name="Rectangle 4">
            <a:extLst>
              <a:ext uri="{FF2B5EF4-FFF2-40B4-BE49-F238E27FC236}">
                <a16:creationId xmlns:a16="http://schemas.microsoft.com/office/drawing/2014/main" id="{64DA20EE-4598-4777-8145-EA429F931D91}"/>
              </a:ext>
            </a:extLst>
          </p:cNvPr>
          <p:cNvSpPr>
            <a:spLocks noGrp="1" noChangeArrowheads="1"/>
          </p:cNvSpPr>
          <p:nvPr>
            <p:ph type="ftr" sz="quarter" idx="2"/>
          </p:nvPr>
        </p:nvSpPr>
        <p:spPr bwMode="auto">
          <a:xfrm>
            <a:off x="0" y="8831580"/>
            <a:ext cx="3037840" cy="464820"/>
          </a:xfrm>
          <a:prstGeom prst="rect">
            <a:avLst/>
          </a:prstGeom>
          <a:noFill/>
          <a:ln>
            <a:noFill/>
          </a:ln>
          <a:effectLst/>
        </p:spPr>
        <p:txBody>
          <a:bodyPr vert="horz" wrap="square" lIns="93177" tIns="46589" rIns="93177" bIns="46589" numCol="1" anchor="b" anchorCtr="0" compatLnSpc="1">
            <a:prstTxWarp prst="textNoShape">
              <a:avLst/>
            </a:prstTxWarp>
          </a:bodyPr>
          <a:lstStyle>
            <a:lvl1pPr eaLnBrk="1" hangingPunct="1">
              <a:defRPr sz="1200"/>
            </a:lvl1pPr>
          </a:lstStyle>
          <a:p>
            <a:pPr>
              <a:defRPr/>
            </a:pPr>
            <a:endParaRPr lang="en-US"/>
          </a:p>
        </p:txBody>
      </p:sp>
      <p:sp>
        <p:nvSpPr>
          <p:cNvPr id="26629" name="Rectangle 5">
            <a:extLst>
              <a:ext uri="{FF2B5EF4-FFF2-40B4-BE49-F238E27FC236}">
                <a16:creationId xmlns:a16="http://schemas.microsoft.com/office/drawing/2014/main" id="{F38A60FE-4CF9-4989-B18E-17BF672BD38A}"/>
              </a:ext>
            </a:extLst>
          </p:cNvPr>
          <p:cNvSpPr>
            <a:spLocks noGrp="1" noChangeArrowheads="1"/>
          </p:cNvSpPr>
          <p:nvPr>
            <p:ph type="sldNum" sz="quarter" idx="3"/>
          </p:nvPr>
        </p:nvSpPr>
        <p:spPr bwMode="auto">
          <a:xfrm>
            <a:off x="3972560" y="8831580"/>
            <a:ext cx="3037840" cy="464820"/>
          </a:xfrm>
          <a:prstGeom prst="rect">
            <a:avLst/>
          </a:prstGeom>
          <a:noFill/>
          <a:ln>
            <a:noFill/>
          </a:ln>
          <a:effectLst/>
        </p:spPr>
        <p:txBody>
          <a:bodyPr vert="horz" wrap="square" lIns="93177" tIns="46589" rIns="93177" bIns="46589" numCol="1" anchor="b" anchorCtr="0" compatLnSpc="1">
            <a:prstTxWarp prst="textNoShape">
              <a:avLst/>
            </a:prstTxWarp>
          </a:bodyPr>
          <a:lstStyle>
            <a:lvl1pPr algn="r" eaLnBrk="1" hangingPunct="1">
              <a:defRPr sz="1200" smtClean="0"/>
            </a:lvl1pPr>
          </a:lstStyle>
          <a:p>
            <a:pPr>
              <a:defRPr/>
            </a:pPr>
            <a:fld id="{FF531B46-BFFC-47FA-8224-75D3DCBBB1B3}"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55C669B-BC32-4575-B93E-FDD1ABE06FEF}"/>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pPr>
              <a:defRPr/>
            </a:pPr>
            <a:endParaRPr lang="en-US"/>
          </a:p>
        </p:txBody>
      </p:sp>
      <p:sp>
        <p:nvSpPr>
          <p:cNvPr id="3" name="Date Placeholder 2">
            <a:extLst>
              <a:ext uri="{FF2B5EF4-FFF2-40B4-BE49-F238E27FC236}">
                <a16:creationId xmlns:a16="http://schemas.microsoft.com/office/drawing/2014/main" id="{4E8B75BD-B1A5-4A23-9AB4-BBB8D0EEC374}"/>
              </a:ext>
            </a:extLst>
          </p:cNvPr>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pPr>
              <a:defRPr/>
            </a:pPr>
            <a:fld id="{DD6AEA51-B8DF-45AB-B029-95AEAE3E4645}" type="datetimeFigureOut">
              <a:rPr lang="en-US"/>
              <a:pPr>
                <a:defRPr/>
              </a:pPr>
              <a:t>3/23/2023</a:t>
            </a:fld>
            <a:endParaRPr lang="en-US"/>
          </a:p>
        </p:txBody>
      </p:sp>
      <p:sp>
        <p:nvSpPr>
          <p:cNvPr id="4" name="Slide Image Placeholder 3">
            <a:extLst>
              <a:ext uri="{FF2B5EF4-FFF2-40B4-BE49-F238E27FC236}">
                <a16:creationId xmlns:a16="http://schemas.microsoft.com/office/drawing/2014/main" id="{35BE7FD0-23D0-424B-A723-F3A15EBB744E}"/>
              </a:ext>
            </a:extLst>
          </p:cNvPr>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a:extLst>
              <a:ext uri="{FF2B5EF4-FFF2-40B4-BE49-F238E27FC236}">
                <a16:creationId xmlns:a16="http://schemas.microsoft.com/office/drawing/2014/main" id="{E2FA77E7-433E-4A60-B75B-CC9C1701DD09}"/>
              </a:ext>
            </a:extLst>
          </p:cNvPr>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934A3BF3-A75B-4765-B107-C47E3F895EF2}"/>
              </a:ext>
            </a:extLst>
          </p:cNvPr>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pPr>
              <a:defRPr/>
            </a:pPr>
            <a:endParaRPr lang="en-US"/>
          </a:p>
        </p:txBody>
      </p:sp>
      <p:sp>
        <p:nvSpPr>
          <p:cNvPr id="7" name="Slide Number Placeholder 6">
            <a:extLst>
              <a:ext uri="{FF2B5EF4-FFF2-40B4-BE49-F238E27FC236}">
                <a16:creationId xmlns:a16="http://schemas.microsoft.com/office/drawing/2014/main" id="{30A3199D-92FF-40C6-8854-39EADC1418F5}"/>
              </a:ext>
            </a:extLst>
          </p:cNvPr>
          <p:cNvSpPr>
            <a:spLocks noGrp="1"/>
          </p:cNvSpPr>
          <p:nvPr>
            <p:ph type="sldNum" sz="quarter" idx="5"/>
          </p:nvPr>
        </p:nvSpPr>
        <p:spPr>
          <a:xfrm>
            <a:off x="3970938" y="8829967"/>
            <a:ext cx="3037840" cy="466433"/>
          </a:xfrm>
          <a:prstGeom prst="rect">
            <a:avLst/>
          </a:prstGeom>
        </p:spPr>
        <p:txBody>
          <a:bodyPr vert="horz" wrap="square" lIns="93177" tIns="46589" rIns="93177" bIns="46589" numCol="1" anchor="b" anchorCtr="0" compatLnSpc="1">
            <a:prstTxWarp prst="textNoShape">
              <a:avLst/>
            </a:prstTxWarp>
          </a:bodyPr>
          <a:lstStyle>
            <a:lvl1pPr algn="r">
              <a:defRPr sz="1200" smtClean="0"/>
            </a:lvl1pPr>
          </a:lstStyle>
          <a:p>
            <a:pPr>
              <a:defRPr/>
            </a:pPr>
            <a:fld id="{7886CF9D-56B2-4549-8522-490BE0BC565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9535FC15-6148-4A8F-932E-AB4805D829C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a:extLst>
              <a:ext uri="{FF2B5EF4-FFF2-40B4-BE49-F238E27FC236}">
                <a16:creationId xmlns:a16="http://schemas.microsoft.com/office/drawing/2014/main" id="{EF1CEB5A-F56B-4BA5-B1D3-47F3798F044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If behaviorism was correct, if people didn’t have minds or internal mental states, social interactions would be easy.  Boring but easy.  You apply a nickle’s worth of stimulus and you’d consistently get a corresponding gumball of response.  </a:t>
            </a:r>
          </a:p>
          <a:p>
            <a:pPr eaLnBrk="1" hangingPunct="1">
              <a:spcBef>
                <a:spcPct val="0"/>
              </a:spcBef>
            </a:pPr>
            <a:endParaRPr lang="en-US" altLang="en-US"/>
          </a:p>
          <a:p>
            <a:pPr eaLnBrk="1" hangingPunct="1">
              <a:spcBef>
                <a:spcPct val="0"/>
              </a:spcBef>
            </a:pPr>
            <a:r>
              <a:rPr lang="en-US" altLang="en-US"/>
              <a:t>Fact is, people differ from each other, and they differ from themselves at different times, in different contexts.  This makes human interaction vastly more complex.  To know a person requires some sense of their motives, emotions, and thoughts.  Luckily human mental machinery makes this possible.  Skills variously labeled ToM,  simulation mentalizing all refer to the human ability to know others’ inner states.  The most encompassing of these constructs is empathy.  </a:t>
            </a:r>
          </a:p>
        </p:txBody>
      </p:sp>
      <p:sp>
        <p:nvSpPr>
          <p:cNvPr id="34820" name="Slide Number Placeholder 3">
            <a:extLst>
              <a:ext uri="{FF2B5EF4-FFF2-40B4-BE49-F238E27FC236}">
                <a16:creationId xmlns:a16="http://schemas.microsoft.com/office/drawing/2014/main" id="{5A004598-08EE-46EF-AAB0-FA15076E33C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30A3EA2B-5F5A-40E4-BD62-2BAA519AA732}" type="slidenum">
              <a:rPr lang="en-US" altLang="en-US" sz="1200">
                <a:cs typeface="Arial" panose="020B0604020202020204" pitchFamily="34" charset="0"/>
              </a:rPr>
              <a:pPr/>
              <a:t>24</a:t>
            </a:fld>
            <a:endParaRPr lang="en-US" altLang="en-US" sz="1200">
              <a:cs typeface="Arial" panose="020B0604020202020204" pitchFamily="34" charset="0"/>
            </a:endParaRPr>
          </a:p>
        </p:txBody>
      </p:sp>
    </p:spTree>
    <p:extLst>
      <p:ext uri="{BB962C8B-B14F-4D97-AF65-F5344CB8AC3E}">
        <p14:creationId xmlns:p14="http://schemas.microsoft.com/office/powerpoint/2010/main" val="9741781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B4F229B2-9A46-4816-9F2A-189D5368F9B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a:extLst>
              <a:ext uri="{FF2B5EF4-FFF2-40B4-BE49-F238E27FC236}">
                <a16:creationId xmlns:a16="http://schemas.microsoft.com/office/drawing/2014/main" id="{5EE76FF2-D31C-4105-ABCD-74CA3918B26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Empathy may be meta-cognition, once removed. </a:t>
            </a:r>
          </a:p>
        </p:txBody>
      </p:sp>
      <p:sp>
        <p:nvSpPr>
          <p:cNvPr id="36868" name="Slide Number Placeholder 3">
            <a:extLst>
              <a:ext uri="{FF2B5EF4-FFF2-40B4-BE49-F238E27FC236}">
                <a16:creationId xmlns:a16="http://schemas.microsoft.com/office/drawing/2014/main" id="{F7E0F075-EFDA-4963-B8E1-2DA2EE3921D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CFD862C4-7E9C-4EBE-969D-C8002CF349D6}" type="slidenum">
              <a:rPr lang="en-US" altLang="en-US" sz="1200">
                <a:cs typeface="Arial" panose="020B0604020202020204" pitchFamily="34" charset="0"/>
              </a:rPr>
              <a:pPr/>
              <a:t>25</a:t>
            </a:fld>
            <a:endParaRPr lang="en-US" altLang="en-US" sz="1200">
              <a:cs typeface="Arial" panose="020B0604020202020204" pitchFamily="34" charset="0"/>
            </a:endParaRPr>
          </a:p>
        </p:txBody>
      </p:sp>
    </p:spTree>
    <p:extLst>
      <p:ext uri="{BB962C8B-B14F-4D97-AF65-F5344CB8AC3E}">
        <p14:creationId xmlns:p14="http://schemas.microsoft.com/office/powerpoint/2010/main" val="38942802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8F1C9667-219C-4E86-99EB-4142AA45D10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a:extLst>
              <a:ext uri="{FF2B5EF4-FFF2-40B4-BE49-F238E27FC236}">
                <a16:creationId xmlns:a16="http://schemas.microsoft.com/office/drawing/2014/main" id="{85095B86-5075-4450-99A0-70E59CFEF71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8916" name="Slide Number Placeholder 3">
            <a:extLst>
              <a:ext uri="{FF2B5EF4-FFF2-40B4-BE49-F238E27FC236}">
                <a16:creationId xmlns:a16="http://schemas.microsoft.com/office/drawing/2014/main" id="{9C6123A2-072B-4DF9-A92F-897DD474436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D7E7454F-BB03-4442-BE7D-2B2C5058EB4E}" type="slidenum">
              <a:rPr lang="en-US" altLang="en-US" sz="1200">
                <a:cs typeface="Arial" panose="020B0604020202020204" pitchFamily="34" charset="0"/>
              </a:rPr>
              <a:pPr/>
              <a:t>26</a:t>
            </a:fld>
            <a:endParaRPr lang="en-US" altLang="en-US" sz="1200">
              <a:cs typeface="Arial" panose="020B0604020202020204" pitchFamily="34" charset="0"/>
            </a:endParaRPr>
          </a:p>
        </p:txBody>
      </p:sp>
    </p:spTree>
    <p:extLst>
      <p:ext uri="{BB962C8B-B14F-4D97-AF65-F5344CB8AC3E}">
        <p14:creationId xmlns:p14="http://schemas.microsoft.com/office/powerpoint/2010/main" val="38100748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911AB6E3-AC47-4F9B-9ED4-1A868B09E07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a:extLst>
              <a:ext uri="{FF2B5EF4-FFF2-40B4-BE49-F238E27FC236}">
                <a16:creationId xmlns:a16="http://schemas.microsoft.com/office/drawing/2014/main" id="{D7267034-70F7-447A-B328-ED0800A9D13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Jean Decety, a prominent social neuroscientist who specializes in empathy, proposes that empathy involves three different mental states, and brain areas corresponding to these states.  Arousal, mediated by limbic, ACC, and Insula; ToM/knowing experience arises from another—not oneself, moderated by TPJ  (tempero-parietal junction).  And perspective taking, which requires emotional control, mediated by prefrontal cortex.  This is NOT a social neuro talk!  But I draw on Decety’s work to emphasize that empathy requires feelings, thinking, and self-control. </a:t>
            </a:r>
          </a:p>
        </p:txBody>
      </p:sp>
      <p:sp>
        <p:nvSpPr>
          <p:cNvPr id="40964" name="Slide Number Placeholder 3">
            <a:extLst>
              <a:ext uri="{FF2B5EF4-FFF2-40B4-BE49-F238E27FC236}">
                <a16:creationId xmlns:a16="http://schemas.microsoft.com/office/drawing/2014/main" id="{891C67B6-762C-4EBF-80A5-D8441A567DB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0AF9EC68-A277-4ECE-80B0-5F5E9902DDCC}" type="slidenum">
              <a:rPr lang="en-US" altLang="en-US" sz="1200">
                <a:cs typeface="Arial" panose="020B0604020202020204" pitchFamily="34" charset="0"/>
              </a:rPr>
              <a:pPr/>
              <a:t>27</a:t>
            </a:fld>
            <a:endParaRPr lang="en-US" altLang="en-US" sz="1200">
              <a:cs typeface="Arial" panose="020B0604020202020204" pitchFamily="34" charset="0"/>
            </a:endParaRPr>
          </a:p>
        </p:txBody>
      </p:sp>
    </p:spTree>
    <p:extLst>
      <p:ext uri="{BB962C8B-B14F-4D97-AF65-F5344CB8AC3E}">
        <p14:creationId xmlns:p14="http://schemas.microsoft.com/office/powerpoint/2010/main" val="3404861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a:extLst>
              <a:ext uri="{FF2B5EF4-FFF2-40B4-BE49-F238E27FC236}">
                <a16:creationId xmlns:a16="http://schemas.microsoft.com/office/drawing/2014/main" id="{22B93835-6E57-48F9-BE16-AA176BCCF531}"/>
              </a:ext>
            </a:extLst>
          </p:cNvPr>
          <p:cNvGrpSpPr>
            <a:grpSpLocks/>
          </p:cNvGrpSpPr>
          <p:nvPr/>
        </p:nvGrpSpPr>
        <p:grpSpPr bwMode="auto">
          <a:xfrm>
            <a:off x="-3175" y="2438400"/>
            <a:ext cx="9147175" cy="1063625"/>
            <a:chOff x="-2" y="1536"/>
            <a:chExt cx="5762" cy="670"/>
          </a:xfrm>
        </p:grpSpPr>
        <p:grpSp>
          <p:nvGrpSpPr>
            <p:cNvPr id="5" name="Group 1027">
              <a:extLst>
                <a:ext uri="{FF2B5EF4-FFF2-40B4-BE49-F238E27FC236}">
                  <a16:creationId xmlns:a16="http://schemas.microsoft.com/office/drawing/2014/main" id="{489B6850-C41C-4F48-A354-CBDA63327157}"/>
                </a:ext>
              </a:extLst>
            </p:cNvPr>
            <p:cNvGrpSpPr>
              <a:grpSpLocks/>
            </p:cNvGrpSpPr>
            <p:nvPr/>
          </p:nvGrpSpPr>
          <p:grpSpPr bwMode="auto">
            <a:xfrm flipH="1">
              <a:off x="-2" y="1562"/>
              <a:ext cx="5762" cy="638"/>
              <a:chOff x="-2" y="1562"/>
              <a:chExt cx="5762" cy="638"/>
            </a:xfrm>
          </p:grpSpPr>
          <p:sp>
            <p:nvSpPr>
              <p:cNvPr id="8" name="Freeform 1028">
                <a:extLst>
                  <a:ext uri="{FF2B5EF4-FFF2-40B4-BE49-F238E27FC236}">
                    <a16:creationId xmlns:a16="http://schemas.microsoft.com/office/drawing/2014/main" id="{A9DB59A6-288C-41A4-8CC2-2EF351310C81}"/>
                  </a:ext>
                </a:extLst>
              </p:cNvPr>
              <p:cNvSpPr>
                <a:spLocks/>
              </p:cNvSpPr>
              <p:nvPr/>
            </p:nvSpPr>
            <p:spPr bwMode="ltGray">
              <a:xfrm rot="-5400000">
                <a:off x="2559" y="-993"/>
                <a:ext cx="624" cy="5745"/>
              </a:xfrm>
              <a:custGeom>
                <a:avLst/>
                <a:gdLst>
                  <a:gd name="T0" fmla="*/ 0 w 1000"/>
                  <a:gd name="T1" fmla="*/ 0 h 720"/>
                  <a:gd name="T2" fmla="*/ 0 w 1000"/>
                  <a:gd name="T3" fmla="*/ 2147483646 h 720"/>
                  <a:gd name="T4" fmla="*/ 1 w 1000"/>
                  <a:gd name="T5" fmla="*/ 2147483646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9" name="Freeform 1029">
                <a:extLst>
                  <a:ext uri="{FF2B5EF4-FFF2-40B4-BE49-F238E27FC236}">
                    <a16:creationId xmlns:a16="http://schemas.microsoft.com/office/drawing/2014/main" id="{00DE6D8A-0E72-4A2C-8F5E-C4B9C7C25918}"/>
                  </a:ext>
                </a:extLst>
              </p:cNvPr>
              <p:cNvSpPr>
                <a:spLocks/>
              </p:cNvSpPr>
              <p:nvPr/>
            </p:nvSpPr>
            <p:spPr bwMode="ltGray">
              <a:xfrm rot="-5400000">
                <a:off x="1323" y="166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 name="Freeform 1030">
                <a:extLst>
                  <a:ext uri="{FF2B5EF4-FFF2-40B4-BE49-F238E27FC236}">
                    <a16:creationId xmlns:a16="http://schemas.microsoft.com/office/drawing/2014/main" id="{10017B89-2C8F-4B57-BD56-EB3E17F5F9BA}"/>
                  </a:ext>
                </a:extLst>
              </p:cNvPr>
              <p:cNvSpPr>
                <a:spLocks/>
              </p:cNvSpPr>
              <p:nvPr/>
            </p:nvSpPr>
            <p:spPr bwMode="ltGray">
              <a:xfrm rot="-5400000">
                <a:off x="982" y="1669"/>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1" name="Freeform 1031">
                <a:extLst>
                  <a:ext uri="{FF2B5EF4-FFF2-40B4-BE49-F238E27FC236}">
                    <a16:creationId xmlns:a16="http://schemas.microsoft.com/office/drawing/2014/main" id="{7C7F5EFB-CFDA-47E1-9ECB-C238163532E5}"/>
                  </a:ext>
                </a:extLst>
              </p:cNvPr>
              <p:cNvSpPr>
                <a:spLocks/>
              </p:cNvSpPr>
              <p:nvPr/>
            </p:nvSpPr>
            <p:spPr bwMode="ltGray">
              <a:xfrm rot="-5400000">
                <a:off x="-57" y="1752"/>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12" name="Freeform 1032">
                <a:extLst>
                  <a:ext uri="{FF2B5EF4-FFF2-40B4-BE49-F238E27FC236}">
                    <a16:creationId xmlns:a16="http://schemas.microsoft.com/office/drawing/2014/main" id="{C67AB714-C0E4-46F1-B41D-79FE88892E8B}"/>
                  </a:ext>
                </a:extLst>
              </p:cNvPr>
              <p:cNvSpPr>
                <a:spLocks/>
              </p:cNvSpPr>
              <p:nvPr/>
            </p:nvSpPr>
            <p:spPr bwMode="ltGray">
              <a:xfrm rot="-5400000">
                <a:off x="664" y="1733"/>
                <a:ext cx="624" cy="294"/>
              </a:xfrm>
              <a:custGeom>
                <a:avLst/>
                <a:gdLst>
                  <a:gd name="T0" fmla="*/ 0 w 624"/>
                  <a:gd name="T1" fmla="*/ 0 h 317"/>
                  <a:gd name="T2" fmla="*/ 0 w 624"/>
                  <a:gd name="T3" fmla="*/ 94 h 317"/>
                  <a:gd name="T4" fmla="*/ 624 w 624"/>
                  <a:gd name="T5" fmla="*/ 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3" name="Freeform 1033">
                <a:extLst>
                  <a:ext uri="{FF2B5EF4-FFF2-40B4-BE49-F238E27FC236}">
                    <a16:creationId xmlns:a16="http://schemas.microsoft.com/office/drawing/2014/main" id="{1DD137F6-6905-4870-87A6-684C778DAEA6}"/>
                  </a:ext>
                </a:extLst>
              </p:cNvPr>
              <p:cNvSpPr>
                <a:spLocks/>
              </p:cNvSpPr>
              <p:nvPr/>
            </p:nvSpPr>
            <p:spPr bwMode="ltGray">
              <a:xfrm rot="-5400000">
                <a:off x="442" y="1699"/>
                <a:ext cx="624" cy="362"/>
              </a:xfrm>
              <a:custGeom>
                <a:avLst/>
                <a:gdLst>
                  <a:gd name="T0" fmla="*/ 0 w 624"/>
                  <a:gd name="T1" fmla="*/ 0 h 272"/>
                  <a:gd name="T2" fmla="*/ 0 w 624"/>
                  <a:gd name="T3" fmla="*/ 14867 h 272"/>
                  <a:gd name="T4" fmla="*/ 240 w 624"/>
                  <a:gd name="T5" fmla="*/ 13125 h 272"/>
                  <a:gd name="T6" fmla="*/ 624 w 624"/>
                  <a:gd name="T7" fmla="*/ 1486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4" name="Freeform 1034">
                <a:extLst>
                  <a:ext uri="{FF2B5EF4-FFF2-40B4-BE49-F238E27FC236}">
                    <a16:creationId xmlns:a16="http://schemas.microsoft.com/office/drawing/2014/main" id="{A0C274AC-B74B-4837-B3C5-D3E28F7A648E}"/>
                  </a:ext>
                </a:extLst>
              </p:cNvPr>
              <p:cNvSpPr>
                <a:spLocks/>
              </p:cNvSpPr>
              <p:nvPr/>
            </p:nvSpPr>
            <p:spPr bwMode="ltGray">
              <a:xfrm rot="-5400000">
                <a:off x="156" y="1726"/>
                <a:ext cx="632" cy="315"/>
              </a:xfrm>
              <a:custGeom>
                <a:avLst/>
                <a:gdLst>
                  <a:gd name="T0" fmla="*/ 8 w 632"/>
                  <a:gd name="T1" fmla="*/ 7 h 362"/>
                  <a:gd name="T2" fmla="*/ 8 w 632"/>
                  <a:gd name="T3" fmla="*/ 44 h 362"/>
                  <a:gd name="T4" fmla="*/ 248 w 632"/>
                  <a:gd name="T5" fmla="*/ 44 h 362"/>
                  <a:gd name="T6" fmla="*/ 632 w 632"/>
                  <a:gd name="T7" fmla="*/ 44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5" name="Freeform 1035">
                <a:extLst>
                  <a:ext uri="{FF2B5EF4-FFF2-40B4-BE49-F238E27FC236}">
                    <a16:creationId xmlns:a16="http://schemas.microsoft.com/office/drawing/2014/main" id="{B19B2E97-E3A8-45C1-8718-08485861C914}"/>
                  </a:ext>
                </a:extLst>
              </p:cNvPr>
              <p:cNvSpPr>
                <a:spLocks/>
              </p:cNvSpPr>
              <p:nvPr/>
            </p:nvSpPr>
            <p:spPr bwMode="ltGray">
              <a:xfrm rot="-5400000">
                <a:off x="3211" y="1664"/>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6" name="Freeform 1036">
                <a:extLst>
                  <a:ext uri="{FF2B5EF4-FFF2-40B4-BE49-F238E27FC236}">
                    <a16:creationId xmlns:a16="http://schemas.microsoft.com/office/drawing/2014/main" id="{569AA68F-C1C0-45A0-8FA9-4872488A1FFC}"/>
                  </a:ext>
                </a:extLst>
              </p:cNvPr>
              <p:cNvSpPr>
                <a:spLocks/>
              </p:cNvSpPr>
              <p:nvPr/>
            </p:nvSpPr>
            <p:spPr bwMode="ltGray">
              <a:xfrm rot="-5400000">
                <a:off x="2870" y="1664"/>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7" name="Freeform 1037">
                <a:extLst>
                  <a:ext uri="{FF2B5EF4-FFF2-40B4-BE49-F238E27FC236}">
                    <a16:creationId xmlns:a16="http://schemas.microsoft.com/office/drawing/2014/main" id="{180E9749-4F3B-46FD-B665-6488214561D4}"/>
                  </a:ext>
                </a:extLst>
              </p:cNvPr>
              <p:cNvSpPr>
                <a:spLocks/>
              </p:cNvSpPr>
              <p:nvPr/>
            </p:nvSpPr>
            <p:spPr bwMode="ltGray">
              <a:xfrm rot="-5400000">
                <a:off x="1830" y="1747"/>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18" name="Freeform 1038">
                <a:extLst>
                  <a:ext uri="{FF2B5EF4-FFF2-40B4-BE49-F238E27FC236}">
                    <a16:creationId xmlns:a16="http://schemas.microsoft.com/office/drawing/2014/main" id="{D5061AFB-AD62-42EC-8F00-B8569EB21D0C}"/>
                  </a:ext>
                </a:extLst>
              </p:cNvPr>
              <p:cNvSpPr>
                <a:spLocks/>
              </p:cNvSpPr>
              <p:nvPr/>
            </p:nvSpPr>
            <p:spPr bwMode="ltGray">
              <a:xfrm rot="-5400000">
                <a:off x="2551" y="1728"/>
                <a:ext cx="624" cy="294"/>
              </a:xfrm>
              <a:custGeom>
                <a:avLst/>
                <a:gdLst>
                  <a:gd name="T0" fmla="*/ 0 w 624"/>
                  <a:gd name="T1" fmla="*/ 0 h 317"/>
                  <a:gd name="T2" fmla="*/ 0 w 624"/>
                  <a:gd name="T3" fmla="*/ 94 h 317"/>
                  <a:gd name="T4" fmla="*/ 624 w 624"/>
                  <a:gd name="T5" fmla="*/ 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9" name="Freeform 1039">
                <a:extLst>
                  <a:ext uri="{FF2B5EF4-FFF2-40B4-BE49-F238E27FC236}">
                    <a16:creationId xmlns:a16="http://schemas.microsoft.com/office/drawing/2014/main" id="{1125DC23-7039-4BD3-94D0-75FCCC1E8B0C}"/>
                  </a:ext>
                </a:extLst>
              </p:cNvPr>
              <p:cNvSpPr>
                <a:spLocks/>
              </p:cNvSpPr>
              <p:nvPr/>
            </p:nvSpPr>
            <p:spPr bwMode="ltGray">
              <a:xfrm rot="-5400000">
                <a:off x="2330" y="1694"/>
                <a:ext cx="624" cy="361"/>
              </a:xfrm>
              <a:custGeom>
                <a:avLst/>
                <a:gdLst>
                  <a:gd name="T0" fmla="*/ 0 w 624"/>
                  <a:gd name="T1" fmla="*/ 0 h 272"/>
                  <a:gd name="T2" fmla="*/ 0 w 624"/>
                  <a:gd name="T3" fmla="*/ 14302 h 272"/>
                  <a:gd name="T4" fmla="*/ 240 w 624"/>
                  <a:gd name="T5" fmla="*/ 12644 h 272"/>
                  <a:gd name="T6" fmla="*/ 624 w 624"/>
                  <a:gd name="T7" fmla="*/ 1430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0" name="Freeform 1040">
                <a:extLst>
                  <a:ext uri="{FF2B5EF4-FFF2-40B4-BE49-F238E27FC236}">
                    <a16:creationId xmlns:a16="http://schemas.microsoft.com/office/drawing/2014/main" id="{E11230AD-077C-4168-9BC9-1441C3BA574A}"/>
                  </a:ext>
                </a:extLst>
              </p:cNvPr>
              <p:cNvSpPr>
                <a:spLocks/>
              </p:cNvSpPr>
              <p:nvPr/>
            </p:nvSpPr>
            <p:spPr bwMode="ltGray">
              <a:xfrm rot="-5400000">
                <a:off x="2043"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1" name="Freeform 1041">
                <a:extLst>
                  <a:ext uri="{FF2B5EF4-FFF2-40B4-BE49-F238E27FC236}">
                    <a16:creationId xmlns:a16="http://schemas.microsoft.com/office/drawing/2014/main" id="{ADAD62F4-E3B6-48F4-8A15-C29C26EDF68F}"/>
                  </a:ext>
                </a:extLst>
              </p:cNvPr>
              <p:cNvSpPr>
                <a:spLocks/>
              </p:cNvSpPr>
              <p:nvPr/>
            </p:nvSpPr>
            <p:spPr bwMode="ltGray">
              <a:xfrm rot="-5400000">
                <a:off x="4077" y="166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2" name="Freeform 1042">
                <a:extLst>
                  <a:ext uri="{FF2B5EF4-FFF2-40B4-BE49-F238E27FC236}">
                    <a16:creationId xmlns:a16="http://schemas.microsoft.com/office/drawing/2014/main" id="{6265334A-B378-41D5-B160-767A263B5FB6}"/>
                  </a:ext>
                </a:extLst>
              </p:cNvPr>
              <p:cNvSpPr>
                <a:spLocks/>
              </p:cNvSpPr>
              <p:nvPr/>
            </p:nvSpPr>
            <p:spPr bwMode="ltGray">
              <a:xfrm rot="-5400000">
                <a:off x="3736" y="1669"/>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3" name="Freeform 1043">
                <a:extLst>
                  <a:ext uri="{FF2B5EF4-FFF2-40B4-BE49-F238E27FC236}">
                    <a16:creationId xmlns:a16="http://schemas.microsoft.com/office/drawing/2014/main" id="{1A757DC3-71D0-426F-BE93-DD466153D512}"/>
                  </a:ext>
                </a:extLst>
              </p:cNvPr>
              <p:cNvSpPr>
                <a:spLocks/>
              </p:cNvSpPr>
              <p:nvPr/>
            </p:nvSpPr>
            <p:spPr bwMode="ltGray">
              <a:xfrm rot="-5400000">
                <a:off x="4584" y="1747"/>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24" name="Freeform 1044">
                <a:extLst>
                  <a:ext uri="{FF2B5EF4-FFF2-40B4-BE49-F238E27FC236}">
                    <a16:creationId xmlns:a16="http://schemas.microsoft.com/office/drawing/2014/main" id="{1A721B61-525D-482A-9738-FEE77116A4C2}"/>
                  </a:ext>
                </a:extLst>
              </p:cNvPr>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5" name="Freeform 1045">
                <a:extLst>
                  <a:ext uri="{FF2B5EF4-FFF2-40B4-BE49-F238E27FC236}">
                    <a16:creationId xmlns:a16="http://schemas.microsoft.com/office/drawing/2014/main" id="{101DF1AC-8228-4354-ACD7-0A368C114328}"/>
                  </a:ext>
                </a:extLst>
              </p:cNvPr>
              <p:cNvSpPr>
                <a:spLocks/>
              </p:cNvSpPr>
              <p:nvPr/>
            </p:nvSpPr>
            <p:spPr bwMode="ltGray">
              <a:xfrm rot="-5400000">
                <a:off x="5084" y="1694"/>
                <a:ext cx="624" cy="361"/>
              </a:xfrm>
              <a:custGeom>
                <a:avLst/>
                <a:gdLst>
                  <a:gd name="T0" fmla="*/ 0 w 624"/>
                  <a:gd name="T1" fmla="*/ 0 h 272"/>
                  <a:gd name="T2" fmla="*/ 0 w 624"/>
                  <a:gd name="T3" fmla="*/ 14302 h 272"/>
                  <a:gd name="T4" fmla="*/ 240 w 624"/>
                  <a:gd name="T5" fmla="*/ 12644 h 272"/>
                  <a:gd name="T6" fmla="*/ 624 w 624"/>
                  <a:gd name="T7" fmla="*/ 1430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6" name="Freeform 1046">
                <a:extLst>
                  <a:ext uri="{FF2B5EF4-FFF2-40B4-BE49-F238E27FC236}">
                    <a16:creationId xmlns:a16="http://schemas.microsoft.com/office/drawing/2014/main" id="{CE270DA7-721D-4DE6-B006-287C63076B86}"/>
                  </a:ext>
                </a:extLst>
              </p:cNvPr>
              <p:cNvSpPr>
                <a:spLocks/>
              </p:cNvSpPr>
              <p:nvPr/>
            </p:nvSpPr>
            <p:spPr bwMode="ltGray">
              <a:xfrm rot="-5400000">
                <a:off x="4797"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grpSp>
        <p:sp>
          <p:nvSpPr>
            <p:cNvPr id="6" name="Freeform 1047">
              <a:extLst>
                <a:ext uri="{FF2B5EF4-FFF2-40B4-BE49-F238E27FC236}">
                  <a16:creationId xmlns:a16="http://schemas.microsoft.com/office/drawing/2014/main" id="{7ECEE79B-D295-4C09-8035-082504539A40}"/>
                </a:ext>
              </a:extLst>
            </p:cNvPr>
            <p:cNvSpPr>
              <a:spLocks/>
            </p:cNvSpPr>
            <p:nvPr/>
          </p:nvSpPr>
          <p:spPr bwMode="ltGray">
            <a:xfrm flipH="1">
              <a:off x="-2" y="1536"/>
              <a:ext cx="5762" cy="412"/>
            </a:xfrm>
            <a:custGeom>
              <a:avLst/>
              <a:gdLst>
                <a:gd name="T0" fmla="*/ 0 w 5762"/>
                <a:gd name="T1" fmla="*/ 507 h 385"/>
                <a:gd name="T2" fmla="*/ 5762 w 5762"/>
                <a:gd name="T3" fmla="*/ 485 h 385"/>
                <a:gd name="T4" fmla="*/ 5762 w 5762"/>
                <a:gd name="T5" fmla="*/ 4 h 385"/>
                <a:gd name="T6" fmla="*/ 0 w 5762"/>
                <a:gd name="T7" fmla="*/ 0 h 385"/>
                <a:gd name="T8" fmla="*/ 0 w 5762"/>
                <a:gd name="T9" fmla="*/ 507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 name="Freeform 1048">
              <a:extLst>
                <a:ext uri="{FF2B5EF4-FFF2-40B4-BE49-F238E27FC236}">
                  <a16:creationId xmlns:a16="http://schemas.microsoft.com/office/drawing/2014/main" id="{C6EAE427-556A-45ED-9290-7404565FE7E2}"/>
                </a:ext>
              </a:extLst>
            </p:cNvPr>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4121" name="Rectangle 1049"/>
          <p:cNvSpPr>
            <a:spLocks noGrp="1" noChangeArrowheads="1"/>
          </p:cNvSpPr>
          <p:nvPr>
            <p:ph type="ctrTitle"/>
          </p:nvPr>
        </p:nvSpPr>
        <p:spPr>
          <a:xfrm>
            <a:off x="1173163" y="198438"/>
            <a:ext cx="7772400" cy="2286000"/>
          </a:xfrm>
        </p:spPr>
        <p:txBody>
          <a:bodyPr anchor="b">
            <a:spAutoFit/>
          </a:bodyPr>
          <a:lstStyle>
            <a:lvl1pPr>
              <a:defRPr sz="7200"/>
            </a:lvl1pPr>
          </a:lstStyle>
          <a:p>
            <a:pPr lvl="0"/>
            <a:r>
              <a:rPr lang="en-US" noProof="0"/>
              <a:t>Click to edit Master title style</a:t>
            </a:r>
          </a:p>
        </p:txBody>
      </p:sp>
      <p:sp>
        <p:nvSpPr>
          <p:cNvPr id="4122" name="Rectangle 1050"/>
          <p:cNvSpPr>
            <a:spLocks noGrp="1" noChangeArrowheads="1"/>
          </p:cNvSpPr>
          <p:nvPr>
            <p:ph type="subTitle" idx="1"/>
          </p:nvPr>
        </p:nvSpPr>
        <p:spPr>
          <a:xfrm>
            <a:off x="1166813" y="3886200"/>
            <a:ext cx="6400800" cy="1752600"/>
          </a:xfrm>
        </p:spPr>
        <p:txBody>
          <a:bodyPr/>
          <a:lstStyle>
            <a:lvl1pPr marL="0" indent="0">
              <a:buFont typeface="Wingdings" pitchFamily="2" charset="2"/>
              <a:buNone/>
              <a:defRPr sz="4000"/>
            </a:lvl1pPr>
          </a:lstStyle>
          <a:p>
            <a:pPr lvl="0"/>
            <a:r>
              <a:rPr lang="en-US" noProof="0"/>
              <a:t>Click to edit Master subtitle style</a:t>
            </a:r>
          </a:p>
        </p:txBody>
      </p:sp>
      <p:sp>
        <p:nvSpPr>
          <p:cNvPr id="27" name="Rectangle 1051">
            <a:extLst>
              <a:ext uri="{FF2B5EF4-FFF2-40B4-BE49-F238E27FC236}">
                <a16:creationId xmlns:a16="http://schemas.microsoft.com/office/drawing/2014/main" id="{75ADC5B6-ABF6-4740-8639-C927D94DFA6E}"/>
              </a:ext>
            </a:extLst>
          </p:cNvPr>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p>
        </p:txBody>
      </p:sp>
      <p:sp>
        <p:nvSpPr>
          <p:cNvPr id="28" name="Rectangle 1052">
            <a:extLst>
              <a:ext uri="{FF2B5EF4-FFF2-40B4-BE49-F238E27FC236}">
                <a16:creationId xmlns:a16="http://schemas.microsoft.com/office/drawing/2014/main" id="{F932A294-CC7F-463B-9E61-4BE0C2D36B4B}"/>
              </a:ext>
            </a:extLst>
          </p:cNvPr>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29" name="Rectangle 1053">
            <a:extLst>
              <a:ext uri="{FF2B5EF4-FFF2-40B4-BE49-F238E27FC236}">
                <a16:creationId xmlns:a16="http://schemas.microsoft.com/office/drawing/2014/main" id="{3FD45BFF-30D5-4D02-AEF5-F3E94E0F3BF4}"/>
              </a:ext>
            </a:extLst>
          </p:cNvPr>
          <p:cNvSpPr>
            <a:spLocks noGrp="1" noChangeArrowheads="1"/>
          </p:cNvSpPr>
          <p:nvPr>
            <p:ph type="sldNum" sz="quarter" idx="12"/>
          </p:nvPr>
        </p:nvSpPr>
        <p:spPr/>
        <p:txBody>
          <a:bodyPr/>
          <a:lstStyle>
            <a:lvl1pPr>
              <a:defRPr smtClean="0">
                <a:solidFill>
                  <a:srgbClr val="000000"/>
                </a:solidFill>
              </a:defRPr>
            </a:lvl1pPr>
          </a:lstStyle>
          <a:p>
            <a:pPr>
              <a:defRPr/>
            </a:pPr>
            <a:fld id="{9EDC3904-B512-44CC-A5AA-BC49937BD907}" type="slidenum">
              <a:rPr lang="en-US" altLang="en-US"/>
              <a:pPr>
                <a:defRPr/>
              </a:pPr>
              <a:t>‹#›</a:t>
            </a:fld>
            <a:endParaRPr lang="en-US" altLang="en-US"/>
          </a:p>
        </p:txBody>
      </p:sp>
    </p:spTree>
    <p:extLst>
      <p:ext uri="{BB962C8B-B14F-4D97-AF65-F5344CB8AC3E}">
        <p14:creationId xmlns:p14="http://schemas.microsoft.com/office/powerpoint/2010/main" val="23525654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a:extLst>
              <a:ext uri="{FF2B5EF4-FFF2-40B4-BE49-F238E27FC236}">
                <a16:creationId xmlns:a16="http://schemas.microsoft.com/office/drawing/2014/main" id="{697D0C60-7E1C-4C70-8F08-936DA8C60DD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28">
            <a:extLst>
              <a:ext uri="{FF2B5EF4-FFF2-40B4-BE49-F238E27FC236}">
                <a16:creationId xmlns:a16="http://schemas.microsoft.com/office/drawing/2014/main" id="{4A1C1E11-88F8-4704-80FF-4C6BE563143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29">
            <a:extLst>
              <a:ext uri="{FF2B5EF4-FFF2-40B4-BE49-F238E27FC236}">
                <a16:creationId xmlns:a16="http://schemas.microsoft.com/office/drawing/2014/main" id="{CEDA94C2-E0D2-4111-81A6-38D4FC36DA9D}"/>
              </a:ext>
            </a:extLst>
          </p:cNvPr>
          <p:cNvSpPr>
            <a:spLocks noGrp="1" noChangeArrowheads="1"/>
          </p:cNvSpPr>
          <p:nvPr>
            <p:ph type="sldNum" sz="quarter" idx="12"/>
          </p:nvPr>
        </p:nvSpPr>
        <p:spPr>
          <a:ln/>
        </p:spPr>
        <p:txBody>
          <a:bodyPr/>
          <a:lstStyle>
            <a:lvl1pPr>
              <a:defRPr/>
            </a:lvl1pPr>
          </a:lstStyle>
          <a:p>
            <a:pPr>
              <a:defRPr/>
            </a:pPr>
            <a:fld id="{AD13563C-5C18-4F26-8DD8-C11CBE040E41}" type="slidenum">
              <a:rPr lang="en-US" altLang="en-US"/>
              <a:pPr>
                <a:defRPr/>
              </a:pPr>
              <a:t>‹#›</a:t>
            </a:fld>
            <a:endParaRPr lang="en-US" altLang="en-US"/>
          </a:p>
        </p:txBody>
      </p:sp>
    </p:spTree>
    <p:extLst>
      <p:ext uri="{BB962C8B-B14F-4D97-AF65-F5344CB8AC3E}">
        <p14:creationId xmlns:p14="http://schemas.microsoft.com/office/powerpoint/2010/main" val="16793662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a:extLst>
              <a:ext uri="{FF2B5EF4-FFF2-40B4-BE49-F238E27FC236}">
                <a16:creationId xmlns:a16="http://schemas.microsoft.com/office/drawing/2014/main" id="{76AB85EF-1D1D-4CF3-ADF2-D8FA6B8F537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28">
            <a:extLst>
              <a:ext uri="{FF2B5EF4-FFF2-40B4-BE49-F238E27FC236}">
                <a16:creationId xmlns:a16="http://schemas.microsoft.com/office/drawing/2014/main" id="{8F7079B0-F6F9-496E-92C4-08618EC1AE0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29">
            <a:extLst>
              <a:ext uri="{FF2B5EF4-FFF2-40B4-BE49-F238E27FC236}">
                <a16:creationId xmlns:a16="http://schemas.microsoft.com/office/drawing/2014/main" id="{4EB020EA-2434-4BF0-B199-FBBE39241E71}"/>
              </a:ext>
            </a:extLst>
          </p:cNvPr>
          <p:cNvSpPr>
            <a:spLocks noGrp="1" noChangeArrowheads="1"/>
          </p:cNvSpPr>
          <p:nvPr>
            <p:ph type="sldNum" sz="quarter" idx="12"/>
          </p:nvPr>
        </p:nvSpPr>
        <p:spPr>
          <a:ln/>
        </p:spPr>
        <p:txBody>
          <a:bodyPr/>
          <a:lstStyle>
            <a:lvl1pPr>
              <a:defRPr/>
            </a:lvl1pPr>
          </a:lstStyle>
          <a:p>
            <a:pPr>
              <a:defRPr/>
            </a:pPr>
            <a:fld id="{6FC4BCC6-5A79-41C9-A55A-4E2393264920}" type="slidenum">
              <a:rPr lang="en-US" altLang="en-US"/>
              <a:pPr>
                <a:defRPr/>
              </a:pPr>
              <a:t>‹#›</a:t>
            </a:fld>
            <a:endParaRPr lang="en-US" altLang="en-US"/>
          </a:p>
        </p:txBody>
      </p:sp>
    </p:spTree>
    <p:extLst>
      <p:ext uri="{BB962C8B-B14F-4D97-AF65-F5344CB8AC3E}">
        <p14:creationId xmlns:p14="http://schemas.microsoft.com/office/powerpoint/2010/main" val="3943288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a:extLst>
              <a:ext uri="{FF2B5EF4-FFF2-40B4-BE49-F238E27FC236}">
                <a16:creationId xmlns:a16="http://schemas.microsoft.com/office/drawing/2014/main" id="{10221144-E9A7-48C2-8D48-BD1F0D59E9E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28">
            <a:extLst>
              <a:ext uri="{FF2B5EF4-FFF2-40B4-BE49-F238E27FC236}">
                <a16:creationId xmlns:a16="http://schemas.microsoft.com/office/drawing/2014/main" id="{27F295FE-9D91-4F04-A080-B8950C3605E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29">
            <a:extLst>
              <a:ext uri="{FF2B5EF4-FFF2-40B4-BE49-F238E27FC236}">
                <a16:creationId xmlns:a16="http://schemas.microsoft.com/office/drawing/2014/main" id="{565B8E27-132D-4B6D-A47B-A7E1D83FCAB4}"/>
              </a:ext>
            </a:extLst>
          </p:cNvPr>
          <p:cNvSpPr>
            <a:spLocks noGrp="1" noChangeArrowheads="1"/>
          </p:cNvSpPr>
          <p:nvPr>
            <p:ph type="sldNum" sz="quarter" idx="12"/>
          </p:nvPr>
        </p:nvSpPr>
        <p:spPr>
          <a:ln/>
        </p:spPr>
        <p:txBody>
          <a:bodyPr/>
          <a:lstStyle>
            <a:lvl1pPr>
              <a:defRPr/>
            </a:lvl1pPr>
          </a:lstStyle>
          <a:p>
            <a:pPr>
              <a:defRPr/>
            </a:pPr>
            <a:fld id="{F049A2B6-CA5D-4905-9FDC-B1D070CE017F}" type="slidenum">
              <a:rPr lang="en-US" altLang="en-US"/>
              <a:pPr>
                <a:defRPr/>
              </a:pPr>
              <a:t>‹#›</a:t>
            </a:fld>
            <a:endParaRPr lang="en-US" altLang="en-US"/>
          </a:p>
        </p:txBody>
      </p:sp>
    </p:spTree>
    <p:extLst>
      <p:ext uri="{BB962C8B-B14F-4D97-AF65-F5344CB8AC3E}">
        <p14:creationId xmlns:p14="http://schemas.microsoft.com/office/powerpoint/2010/main" val="24886896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a:extLst>
              <a:ext uri="{FF2B5EF4-FFF2-40B4-BE49-F238E27FC236}">
                <a16:creationId xmlns:a16="http://schemas.microsoft.com/office/drawing/2014/main" id="{2E34854F-89FA-459F-AE91-23B6E8EA896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28">
            <a:extLst>
              <a:ext uri="{FF2B5EF4-FFF2-40B4-BE49-F238E27FC236}">
                <a16:creationId xmlns:a16="http://schemas.microsoft.com/office/drawing/2014/main" id="{FB296D52-B459-497D-B00C-0E67D7321A1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29">
            <a:extLst>
              <a:ext uri="{FF2B5EF4-FFF2-40B4-BE49-F238E27FC236}">
                <a16:creationId xmlns:a16="http://schemas.microsoft.com/office/drawing/2014/main" id="{8A5B8E3E-F0B0-4A70-A3CC-2735C3DE3D12}"/>
              </a:ext>
            </a:extLst>
          </p:cNvPr>
          <p:cNvSpPr>
            <a:spLocks noGrp="1" noChangeArrowheads="1"/>
          </p:cNvSpPr>
          <p:nvPr>
            <p:ph type="sldNum" sz="quarter" idx="12"/>
          </p:nvPr>
        </p:nvSpPr>
        <p:spPr>
          <a:ln/>
        </p:spPr>
        <p:txBody>
          <a:bodyPr/>
          <a:lstStyle>
            <a:lvl1pPr>
              <a:defRPr/>
            </a:lvl1pPr>
          </a:lstStyle>
          <a:p>
            <a:pPr>
              <a:defRPr/>
            </a:pPr>
            <a:fld id="{11A3EC6F-21F9-47D8-9A38-14D9D7037DBB}" type="slidenum">
              <a:rPr lang="en-US" altLang="en-US"/>
              <a:pPr>
                <a:defRPr/>
              </a:pPr>
              <a:t>‹#›</a:t>
            </a:fld>
            <a:endParaRPr lang="en-US" altLang="en-US"/>
          </a:p>
        </p:txBody>
      </p:sp>
    </p:spTree>
    <p:extLst>
      <p:ext uri="{BB962C8B-B14F-4D97-AF65-F5344CB8AC3E}">
        <p14:creationId xmlns:p14="http://schemas.microsoft.com/office/powerpoint/2010/main" val="26033081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a:extLst>
              <a:ext uri="{FF2B5EF4-FFF2-40B4-BE49-F238E27FC236}">
                <a16:creationId xmlns:a16="http://schemas.microsoft.com/office/drawing/2014/main" id="{06CAA7D9-D88C-4AB0-AEB1-9EFFBF4FF33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28">
            <a:extLst>
              <a:ext uri="{FF2B5EF4-FFF2-40B4-BE49-F238E27FC236}">
                <a16:creationId xmlns:a16="http://schemas.microsoft.com/office/drawing/2014/main" id="{59A4C1FF-088E-484D-8D53-510D4961ECC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29">
            <a:extLst>
              <a:ext uri="{FF2B5EF4-FFF2-40B4-BE49-F238E27FC236}">
                <a16:creationId xmlns:a16="http://schemas.microsoft.com/office/drawing/2014/main" id="{557FA08B-2759-4036-8064-D15F8136D2E8}"/>
              </a:ext>
            </a:extLst>
          </p:cNvPr>
          <p:cNvSpPr>
            <a:spLocks noGrp="1" noChangeArrowheads="1"/>
          </p:cNvSpPr>
          <p:nvPr>
            <p:ph type="sldNum" sz="quarter" idx="12"/>
          </p:nvPr>
        </p:nvSpPr>
        <p:spPr>
          <a:ln/>
        </p:spPr>
        <p:txBody>
          <a:bodyPr/>
          <a:lstStyle>
            <a:lvl1pPr>
              <a:defRPr/>
            </a:lvl1pPr>
          </a:lstStyle>
          <a:p>
            <a:pPr>
              <a:defRPr/>
            </a:pPr>
            <a:fld id="{7C2BC542-F48E-4BB9-BF7A-0FD7EF5809A5}" type="slidenum">
              <a:rPr lang="en-US" altLang="en-US"/>
              <a:pPr>
                <a:defRPr/>
              </a:pPr>
              <a:t>‹#›</a:t>
            </a:fld>
            <a:endParaRPr lang="en-US" altLang="en-US"/>
          </a:p>
        </p:txBody>
      </p:sp>
    </p:spTree>
    <p:extLst>
      <p:ext uri="{BB962C8B-B14F-4D97-AF65-F5344CB8AC3E}">
        <p14:creationId xmlns:p14="http://schemas.microsoft.com/office/powerpoint/2010/main" val="4262419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a:extLst>
              <a:ext uri="{FF2B5EF4-FFF2-40B4-BE49-F238E27FC236}">
                <a16:creationId xmlns:a16="http://schemas.microsoft.com/office/drawing/2014/main" id="{9BE5D98C-E538-406A-9587-38E375B8D8F1}"/>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28">
            <a:extLst>
              <a:ext uri="{FF2B5EF4-FFF2-40B4-BE49-F238E27FC236}">
                <a16:creationId xmlns:a16="http://schemas.microsoft.com/office/drawing/2014/main" id="{E420E56F-243B-4C1B-B787-6BA4AEF9972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29">
            <a:extLst>
              <a:ext uri="{FF2B5EF4-FFF2-40B4-BE49-F238E27FC236}">
                <a16:creationId xmlns:a16="http://schemas.microsoft.com/office/drawing/2014/main" id="{D1E2243E-E2A3-44F9-91AE-CE797EA33590}"/>
              </a:ext>
            </a:extLst>
          </p:cNvPr>
          <p:cNvSpPr>
            <a:spLocks noGrp="1" noChangeArrowheads="1"/>
          </p:cNvSpPr>
          <p:nvPr>
            <p:ph type="sldNum" sz="quarter" idx="12"/>
          </p:nvPr>
        </p:nvSpPr>
        <p:spPr>
          <a:ln/>
        </p:spPr>
        <p:txBody>
          <a:bodyPr/>
          <a:lstStyle>
            <a:lvl1pPr>
              <a:defRPr/>
            </a:lvl1pPr>
          </a:lstStyle>
          <a:p>
            <a:pPr>
              <a:defRPr/>
            </a:pPr>
            <a:fld id="{D4A9C363-E071-4146-BDB6-B45708656A56}" type="slidenum">
              <a:rPr lang="en-US" altLang="en-US"/>
              <a:pPr>
                <a:defRPr/>
              </a:pPr>
              <a:t>‹#›</a:t>
            </a:fld>
            <a:endParaRPr lang="en-US" altLang="en-US"/>
          </a:p>
        </p:txBody>
      </p:sp>
    </p:spTree>
    <p:extLst>
      <p:ext uri="{BB962C8B-B14F-4D97-AF65-F5344CB8AC3E}">
        <p14:creationId xmlns:p14="http://schemas.microsoft.com/office/powerpoint/2010/main" val="36106958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a:extLst>
              <a:ext uri="{FF2B5EF4-FFF2-40B4-BE49-F238E27FC236}">
                <a16:creationId xmlns:a16="http://schemas.microsoft.com/office/drawing/2014/main" id="{9B015404-E948-43C8-A008-7F52AB43B40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28">
            <a:extLst>
              <a:ext uri="{FF2B5EF4-FFF2-40B4-BE49-F238E27FC236}">
                <a16:creationId xmlns:a16="http://schemas.microsoft.com/office/drawing/2014/main" id="{138F1814-F7E9-42DD-A4B6-4E361C91112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29">
            <a:extLst>
              <a:ext uri="{FF2B5EF4-FFF2-40B4-BE49-F238E27FC236}">
                <a16:creationId xmlns:a16="http://schemas.microsoft.com/office/drawing/2014/main" id="{84499B56-4194-4CEC-9E0F-72A02684F645}"/>
              </a:ext>
            </a:extLst>
          </p:cNvPr>
          <p:cNvSpPr>
            <a:spLocks noGrp="1" noChangeArrowheads="1"/>
          </p:cNvSpPr>
          <p:nvPr>
            <p:ph type="sldNum" sz="quarter" idx="12"/>
          </p:nvPr>
        </p:nvSpPr>
        <p:spPr>
          <a:ln/>
        </p:spPr>
        <p:txBody>
          <a:bodyPr/>
          <a:lstStyle>
            <a:lvl1pPr>
              <a:defRPr/>
            </a:lvl1pPr>
          </a:lstStyle>
          <a:p>
            <a:pPr>
              <a:defRPr/>
            </a:pPr>
            <a:fld id="{F4E3EFB1-15F4-4196-B5D2-C52567D53F73}" type="slidenum">
              <a:rPr lang="en-US" altLang="en-US"/>
              <a:pPr>
                <a:defRPr/>
              </a:pPr>
              <a:t>‹#›</a:t>
            </a:fld>
            <a:endParaRPr lang="en-US" altLang="en-US"/>
          </a:p>
        </p:txBody>
      </p:sp>
    </p:spTree>
    <p:extLst>
      <p:ext uri="{BB962C8B-B14F-4D97-AF65-F5344CB8AC3E}">
        <p14:creationId xmlns:p14="http://schemas.microsoft.com/office/powerpoint/2010/main" val="37453895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a:extLst>
              <a:ext uri="{FF2B5EF4-FFF2-40B4-BE49-F238E27FC236}">
                <a16:creationId xmlns:a16="http://schemas.microsoft.com/office/drawing/2014/main" id="{D389A17F-4B8A-4869-9B0E-AE36104B06BD}"/>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28">
            <a:extLst>
              <a:ext uri="{FF2B5EF4-FFF2-40B4-BE49-F238E27FC236}">
                <a16:creationId xmlns:a16="http://schemas.microsoft.com/office/drawing/2014/main" id="{34AA92AE-8719-476B-B219-D4B528DC122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29">
            <a:extLst>
              <a:ext uri="{FF2B5EF4-FFF2-40B4-BE49-F238E27FC236}">
                <a16:creationId xmlns:a16="http://schemas.microsoft.com/office/drawing/2014/main" id="{027F922E-431D-47A6-A5A4-0D124ECECD61}"/>
              </a:ext>
            </a:extLst>
          </p:cNvPr>
          <p:cNvSpPr>
            <a:spLocks noGrp="1" noChangeArrowheads="1"/>
          </p:cNvSpPr>
          <p:nvPr>
            <p:ph type="sldNum" sz="quarter" idx="12"/>
          </p:nvPr>
        </p:nvSpPr>
        <p:spPr>
          <a:ln/>
        </p:spPr>
        <p:txBody>
          <a:bodyPr/>
          <a:lstStyle>
            <a:lvl1pPr>
              <a:defRPr/>
            </a:lvl1pPr>
          </a:lstStyle>
          <a:p>
            <a:pPr>
              <a:defRPr/>
            </a:pPr>
            <a:fld id="{159138EA-0DDD-401F-AE0E-8AF0EB1FA75A}" type="slidenum">
              <a:rPr lang="en-US" altLang="en-US"/>
              <a:pPr>
                <a:defRPr/>
              </a:pPr>
              <a:t>‹#›</a:t>
            </a:fld>
            <a:endParaRPr lang="en-US" altLang="en-US"/>
          </a:p>
        </p:txBody>
      </p:sp>
    </p:spTree>
    <p:extLst>
      <p:ext uri="{BB962C8B-B14F-4D97-AF65-F5344CB8AC3E}">
        <p14:creationId xmlns:p14="http://schemas.microsoft.com/office/powerpoint/2010/main" val="13268798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a:extLst>
              <a:ext uri="{FF2B5EF4-FFF2-40B4-BE49-F238E27FC236}">
                <a16:creationId xmlns:a16="http://schemas.microsoft.com/office/drawing/2014/main" id="{61BF5FDD-1B67-47CD-98B1-3BCE4E32347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28">
            <a:extLst>
              <a:ext uri="{FF2B5EF4-FFF2-40B4-BE49-F238E27FC236}">
                <a16:creationId xmlns:a16="http://schemas.microsoft.com/office/drawing/2014/main" id="{75852589-E3A2-4846-B28B-0714405D0F5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29">
            <a:extLst>
              <a:ext uri="{FF2B5EF4-FFF2-40B4-BE49-F238E27FC236}">
                <a16:creationId xmlns:a16="http://schemas.microsoft.com/office/drawing/2014/main" id="{FB86DD5E-E461-4F4C-8C2A-59D1D2EDAC83}"/>
              </a:ext>
            </a:extLst>
          </p:cNvPr>
          <p:cNvSpPr>
            <a:spLocks noGrp="1" noChangeArrowheads="1"/>
          </p:cNvSpPr>
          <p:nvPr>
            <p:ph type="sldNum" sz="quarter" idx="12"/>
          </p:nvPr>
        </p:nvSpPr>
        <p:spPr>
          <a:ln/>
        </p:spPr>
        <p:txBody>
          <a:bodyPr/>
          <a:lstStyle>
            <a:lvl1pPr>
              <a:defRPr/>
            </a:lvl1pPr>
          </a:lstStyle>
          <a:p>
            <a:pPr>
              <a:defRPr/>
            </a:pPr>
            <a:fld id="{2BFF4AAD-E782-4EC5-B744-DC760A4ADBA7}" type="slidenum">
              <a:rPr lang="en-US" altLang="en-US"/>
              <a:pPr>
                <a:defRPr/>
              </a:pPr>
              <a:t>‹#›</a:t>
            </a:fld>
            <a:endParaRPr lang="en-US" altLang="en-US"/>
          </a:p>
        </p:txBody>
      </p:sp>
    </p:spTree>
    <p:extLst>
      <p:ext uri="{BB962C8B-B14F-4D97-AF65-F5344CB8AC3E}">
        <p14:creationId xmlns:p14="http://schemas.microsoft.com/office/powerpoint/2010/main" val="12451797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a:extLst>
              <a:ext uri="{FF2B5EF4-FFF2-40B4-BE49-F238E27FC236}">
                <a16:creationId xmlns:a16="http://schemas.microsoft.com/office/drawing/2014/main" id="{55B66F29-231D-4EF5-98F8-29A20D457E6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28">
            <a:extLst>
              <a:ext uri="{FF2B5EF4-FFF2-40B4-BE49-F238E27FC236}">
                <a16:creationId xmlns:a16="http://schemas.microsoft.com/office/drawing/2014/main" id="{3BF8E2BE-C519-4D55-8334-39078C50FD4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29">
            <a:extLst>
              <a:ext uri="{FF2B5EF4-FFF2-40B4-BE49-F238E27FC236}">
                <a16:creationId xmlns:a16="http://schemas.microsoft.com/office/drawing/2014/main" id="{04254B6C-9493-482E-A1A9-E26FE2DA2E94}"/>
              </a:ext>
            </a:extLst>
          </p:cNvPr>
          <p:cNvSpPr>
            <a:spLocks noGrp="1" noChangeArrowheads="1"/>
          </p:cNvSpPr>
          <p:nvPr>
            <p:ph type="sldNum" sz="quarter" idx="12"/>
          </p:nvPr>
        </p:nvSpPr>
        <p:spPr>
          <a:ln/>
        </p:spPr>
        <p:txBody>
          <a:bodyPr/>
          <a:lstStyle>
            <a:lvl1pPr>
              <a:defRPr/>
            </a:lvl1pPr>
          </a:lstStyle>
          <a:p>
            <a:pPr>
              <a:defRPr/>
            </a:pPr>
            <a:fld id="{AAA7B5F2-2229-4F90-BADE-856DCD966CAC}" type="slidenum">
              <a:rPr lang="en-US" altLang="en-US"/>
              <a:pPr>
                <a:defRPr/>
              </a:pPr>
              <a:t>‹#›</a:t>
            </a:fld>
            <a:endParaRPr lang="en-US" altLang="en-US"/>
          </a:p>
        </p:txBody>
      </p:sp>
    </p:spTree>
    <p:extLst>
      <p:ext uri="{BB962C8B-B14F-4D97-AF65-F5344CB8AC3E}">
        <p14:creationId xmlns:p14="http://schemas.microsoft.com/office/powerpoint/2010/main" val="23392436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31000318-6E68-4466-9357-4C6069CE2A91}"/>
              </a:ext>
            </a:extLst>
          </p:cNvPr>
          <p:cNvGrpSpPr>
            <a:grpSpLocks/>
          </p:cNvGrpSpPr>
          <p:nvPr/>
        </p:nvGrpSpPr>
        <p:grpSpPr bwMode="auto">
          <a:xfrm>
            <a:off x="0" y="-4763"/>
            <a:ext cx="1063625" cy="6858001"/>
            <a:chOff x="0" y="-3"/>
            <a:chExt cx="670" cy="4320"/>
          </a:xfrm>
        </p:grpSpPr>
        <p:grpSp>
          <p:nvGrpSpPr>
            <p:cNvPr id="1032" name="Group 3">
              <a:extLst>
                <a:ext uri="{FF2B5EF4-FFF2-40B4-BE49-F238E27FC236}">
                  <a16:creationId xmlns:a16="http://schemas.microsoft.com/office/drawing/2014/main" id="{F99CC34F-F6F4-4D3F-B042-CAC09E824BF0}"/>
                </a:ext>
              </a:extLst>
            </p:cNvPr>
            <p:cNvGrpSpPr>
              <a:grpSpLocks/>
            </p:cNvGrpSpPr>
            <p:nvPr/>
          </p:nvGrpSpPr>
          <p:grpSpPr bwMode="auto">
            <a:xfrm rot="16200000" flipH="1">
              <a:off x="-1815" y="1838"/>
              <a:ext cx="4320" cy="638"/>
              <a:chOff x="-2" y="1562"/>
              <a:chExt cx="5762" cy="638"/>
            </a:xfrm>
          </p:grpSpPr>
          <p:sp>
            <p:nvSpPr>
              <p:cNvPr id="1035" name="Freeform 4">
                <a:extLst>
                  <a:ext uri="{FF2B5EF4-FFF2-40B4-BE49-F238E27FC236}">
                    <a16:creationId xmlns:a16="http://schemas.microsoft.com/office/drawing/2014/main" id="{ECF7292C-EBEA-4C22-B567-36C04218E158}"/>
                  </a:ext>
                </a:extLst>
              </p:cNvPr>
              <p:cNvSpPr>
                <a:spLocks/>
              </p:cNvSpPr>
              <p:nvPr/>
            </p:nvSpPr>
            <p:spPr bwMode="ltGray">
              <a:xfrm rot="-5400000">
                <a:off x="2559" y="-993"/>
                <a:ext cx="624" cy="5745"/>
              </a:xfrm>
              <a:custGeom>
                <a:avLst/>
                <a:gdLst>
                  <a:gd name="T0" fmla="*/ 0 w 1000"/>
                  <a:gd name="T1" fmla="*/ 0 h 720"/>
                  <a:gd name="T2" fmla="*/ 0 w 1000"/>
                  <a:gd name="T3" fmla="*/ 2147483646 h 720"/>
                  <a:gd name="T4" fmla="*/ 1 w 1000"/>
                  <a:gd name="T5" fmla="*/ 2147483646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36" name="Freeform 5">
                <a:extLst>
                  <a:ext uri="{FF2B5EF4-FFF2-40B4-BE49-F238E27FC236}">
                    <a16:creationId xmlns:a16="http://schemas.microsoft.com/office/drawing/2014/main" id="{F4DB167F-FBF9-426A-89F3-F4B9BB86EDB9}"/>
                  </a:ext>
                </a:extLst>
              </p:cNvPr>
              <p:cNvSpPr>
                <a:spLocks/>
              </p:cNvSpPr>
              <p:nvPr/>
            </p:nvSpPr>
            <p:spPr bwMode="ltGray">
              <a:xfrm rot="-5400000">
                <a:off x="1323" y="166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37" name="Freeform 6">
                <a:extLst>
                  <a:ext uri="{FF2B5EF4-FFF2-40B4-BE49-F238E27FC236}">
                    <a16:creationId xmlns:a16="http://schemas.microsoft.com/office/drawing/2014/main" id="{094FEB60-5DEF-449B-91E2-C59E5DF21425}"/>
                  </a:ext>
                </a:extLst>
              </p:cNvPr>
              <p:cNvSpPr>
                <a:spLocks/>
              </p:cNvSpPr>
              <p:nvPr/>
            </p:nvSpPr>
            <p:spPr bwMode="ltGray">
              <a:xfrm rot="-5400000">
                <a:off x="982" y="1669"/>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38" name="Freeform 7">
                <a:extLst>
                  <a:ext uri="{FF2B5EF4-FFF2-40B4-BE49-F238E27FC236}">
                    <a16:creationId xmlns:a16="http://schemas.microsoft.com/office/drawing/2014/main" id="{F43CDA1A-A69B-40E5-AD22-5541C101D95A}"/>
                  </a:ext>
                </a:extLst>
              </p:cNvPr>
              <p:cNvSpPr>
                <a:spLocks/>
              </p:cNvSpPr>
              <p:nvPr/>
            </p:nvSpPr>
            <p:spPr bwMode="ltGray">
              <a:xfrm rot="-5400000">
                <a:off x="-57" y="1752"/>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1039" name="Freeform 8">
                <a:extLst>
                  <a:ext uri="{FF2B5EF4-FFF2-40B4-BE49-F238E27FC236}">
                    <a16:creationId xmlns:a16="http://schemas.microsoft.com/office/drawing/2014/main" id="{102A50C6-AFEC-4B4B-9F43-4FE3536DA89E}"/>
                  </a:ext>
                </a:extLst>
              </p:cNvPr>
              <p:cNvSpPr>
                <a:spLocks/>
              </p:cNvSpPr>
              <p:nvPr/>
            </p:nvSpPr>
            <p:spPr bwMode="ltGray">
              <a:xfrm rot="-5400000">
                <a:off x="664" y="1733"/>
                <a:ext cx="624" cy="294"/>
              </a:xfrm>
              <a:custGeom>
                <a:avLst/>
                <a:gdLst>
                  <a:gd name="T0" fmla="*/ 0 w 624"/>
                  <a:gd name="T1" fmla="*/ 0 h 317"/>
                  <a:gd name="T2" fmla="*/ 0 w 624"/>
                  <a:gd name="T3" fmla="*/ 94 h 317"/>
                  <a:gd name="T4" fmla="*/ 624 w 624"/>
                  <a:gd name="T5" fmla="*/ 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0" name="Freeform 9">
                <a:extLst>
                  <a:ext uri="{FF2B5EF4-FFF2-40B4-BE49-F238E27FC236}">
                    <a16:creationId xmlns:a16="http://schemas.microsoft.com/office/drawing/2014/main" id="{1ACB58D9-D5A7-4BB1-9927-7709F4F8BA9B}"/>
                  </a:ext>
                </a:extLst>
              </p:cNvPr>
              <p:cNvSpPr>
                <a:spLocks/>
              </p:cNvSpPr>
              <p:nvPr/>
            </p:nvSpPr>
            <p:spPr bwMode="ltGray">
              <a:xfrm rot="-5400000">
                <a:off x="442" y="1699"/>
                <a:ext cx="624" cy="362"/>
              </a:xfrm>
              <a:custGeom>
                <a:avLst/>
                <a:gdLst>
                  <a:gd name="T0" fmla="*/ 0 w 624"/>
                  <a:gd name="T1" fmla="*/ 0 h 272"/>
                  <a:gd name="T2" fmla="*/ 0 w 624"/>
                  <a:gd name="T3" fmla="*/ 14867 h 272"/>
                  <a:gd name="T4" fmla="*/ 240 w 624"/>
                  <a:gd name="T5" fmla="*/ 13125 h 272"/>
                  <a:gd name="T6" fmla="*/ 624 w 624"/>
                  <a:gd name="T7" fmla="*/ 1486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1" name="Freeform 10">
                <a:extLst>
                  <a:ext uri="{FF2B5EF4-FFF2-40B4-BE49-F238E27FC236}">
                    <a16:creationId xmlns:a16="http://schemas.microsoft.com/office/drawing/2014/main" id="{CDB6746F-6026-4411-BD75-7C71D948167E}"/>
                  </a:ext>
                </a:extLst>
              </p:cNvPr>
              <p:cNvSpPr>
                <a:spLocks/>
              </p:cNvSpPr>
              <p:nvPr/>
            </p:nvSpPr>
            <p:spPr bwMode="ltGray">
              <a:xfrm rot="-5400000">
                <a:off x="156" y="1726"/>
                <a:ext cx="632" cy="315"/>
              </a:xfrm>
              <a:custGeom>
                <a:avLst/>
                <a:gdLst>
                  <a:gd name="T0" fmla="*/ 8 w 632"/>
                  <a:gd name="T1" fmla="*/ 7 h 362"/>
                  <a:gd name="T2" fmla="*/ 8 w 632"/>
                  <a:gd name="T3" fmla="*/ 44 h 362"/>
                  <a:gd name="T4" fmla="*/ 248 w 632"/>
                  <a:gd name="T5" fmla="*/ 44 h 362"/>
                  <a:gd name="T6" fmla="*/ 632 w 632"/>
                  <a:gd name="T7" fmla="*/ 44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2" name="Freeform 11">
                <a:extLst>
                  <a:ext uri="{FF2B5EF4-FFF2-40B4-BE49-F238E27FC236}">
                    <a16:creationId xmlns:a16="http://schemas.microsoft.com/office/drawing/2014/main" id="{B49FDDF7-820B-4508-B454-85A9936EBD16}"/>
                  </a:ext>
                </a:extLst>
              </p:cNvPr>
              <p:cNvSpPr>
                <a:spLocks/>
              </p:cNvSpPr>
              <p:nvPr/>
            </p:nvSpPr>
            <p:spPr bwMode="ltGray">
              <a:xfrm rot="-5400000">
                <a:off x="3211" y="1664"/>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3" name="Freeform 12">
                <a:extLst>
                  <a:ext uri="{FF2B5EF4-FFF2-40B4-BE49-F238E27FC236}">
                    <a16:creationId xmlns:a16="http://schemas.microsoft.com/office/drawing/2014/main" id="{A670BAF9-CEE5-490C-BDE8-E5804573563F}"/>
                  </a:ext>
                </a:extLst>
              </p:cNvPr>
              <p:cNvSpPr>
                <a:spLocks/>
              </p:cNvSpPr>
              <p:nvPr/>
            </p:nvSpPr>
            <p:spPr bwMode="ltGray">
              <a:xfrm rot="-5400000">
                <a:off x="2870" y="1664"/>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4" name="Freeform 13">
                <a:extLst>
                  <a:ext uri="{FF2B5EF4-FFF2-40B4-BE49-F238E27FC236}">
                    <a16:creationId xmlns:a16="http://schemas.microsoft.com/office/drawing/2014/main" id="{0EBF0C9C-4C5E-41BC-BD4A-49AD889F4D06}"/>
                  </a:ext>
                </a:extLst>
              </p:cNvPr>
              <p:cNvSpPr>
                <a:spLocks/>
              </p:cNvSpPr>
              <p:nvPr/>
            </p:nvSpPr>
            <p:spPr bwMode="ltGray">
              <a:xfrm rot="-5400000">
                <a:off x="1830" y="1747"/>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1045" name="Freeform 14">
                <a:extLst>
                  <a:ext uri="{FF2B5EF4-FFF2-40B4-BE49-F238E27FC236}">
                    <a16:creationId xmlns:a16="http://schemas.microsoft.com/office/drawing/2014/main" id="{D2F05449-CBDF-4C09-AA79-B6FEC34AA161}"/>
                  </a:ext>
                </a:extLst>
              </p:cNvPr>
              <p:cNvSpPr>
                <a:spLocks/>
              </p:cNvSpPr>
              <p:nvPr/>
            </p:nvSpPr>
            <p:spPr bwMode="ltGray">
              <a:xfrm rot="-5400000">
                <a:off x="2551" y="1728"/>
                <a:ext cx="624" cy="294"/>
              </a:xfrm>
              <a:custGeom>
                <a:avLst/>
                <a:gdLst>
                  <a:gd name="T0" fmla="*/ 0 w 624"/>
                  <a:gd name="T1" fmla="*/ 0 h 317"/>
                  <a:gd name="T2" fmla="*/ 0 w 624"/>
                  <a:gd name="T3" fmla="*/ 94 h 317"/>
                  <a:gd name="T4" fmla="*/ 624 w 624"/>
                  <a:gd name="T5" fmla="*/ 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6" name="Freeform 15">
                <a:extLst>
                  <a:ext uri="{FF2B5EF4-FFF2-40B4-BE49-F238E27FC236}">
                    <a16:creationId xmlns:a16="http://schemas.microsoft.com/office/drawing/2014/main" id="{B03251DC-B2A5-418C-AF54-71DAF825B591}"/>
                  </a:ext>
                </a:extLst>
              </p:cNvPr>
              <p:cNvSpPr>
                <a:spLocks/>
              </p:cNvSpPr>
              <p:nvPr/>
            </p:nvSpPr>
            <p:spPr bwMode="ltGray">
              <a:xfrm rot="-5400000">
                <a:off x="2330" y="1694"/>
                <a:ext cx="624" cy="361"/>
              </a:xfrm>
              <a:custGeom>
                <a:avLst/>
                <a:gdLst>
                  <a:gd name="T0" fmla="*/ 0 w 624"/>
                  <a:gd name="T1" fmla="*/ 0 h 272"/>
                  <a:gd name="T2" fmla="*/ 0 w 624"/>
                  <a:gd name="T3" fmla="*/ 14302 h 272"/>
                  <a:gd name="T4" fmla="*/ 240 w 624"/>
                  <a:gd name="T5" fmla="*/ 12644 h 272"/>
                  <a:gd name="T6" fmla="*/ 624 w 624"/>
                  <a:gd name="T7" fmla="*/ 1430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7" name="Freeform 16">
                <a:extLst>
                  <a:ext uri="{FF2B5EF4-FFF2-40B4-BE49-F238E27FC236}">
                    <a16:creationId xmlns:a16="http://schemas.microsoft.com/office/drawing/2014/main" id="{C9F5B2C6-985F-4557-9871-5524E31F9C6C}"/>
                  </a:ext>
                </a:extLst>
              </p:cNvPr>
              <p:cNvSpPr>
                <a:spLocks/>
              </p:cNvSpPr>
              <p:nvPr/>
            </p:nvSpPr>
            <p:spPr bwMode="ltGray">
              <a:xfrm rot="-5400000">
                <a:off x="2043"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8" name="Freeform 17">
                <a:extLst>
                  <a:ext uri="{FF2B5EF4-FFF2-40B4-BE49-F238E27FC236}">
                    <a16:creationId xmlns:a16="http://schemas.microsoft.com/office/drawing/2014/main" id="{8F4DEAF2-20BC-4C20-A13F-ECC20438EDC6}"/>
                  </a:ext>
                </a:extLst>
              </p:cNvPr>
              <p:cNvSpPr>
                <a:spLocks/>
              </p:cNvSpPr>
              <p:nvPr/>
            </p:nvSpPr>
            <p:spPr bwMode="ltGray">
              <a:xfrm rot="-5400000">
                <a:off x="4077" y="166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9" name="Freeform 18">
                <a:extLst>
                  <a:ext uri="{FF2B5EF4-FFF2-40B4-BE49-F238E27FC236}">
                    <a16:creationId xmlns:a16="http://schemas.microsoft.com/office/drawing/2014/main" id="{4F0AF643-2DC9-46DA-9CD3-48F4E0103909}"/>
                  </a:ext>
                </a:extLst>
              </p:cNvPr>
              <p:cNvSpPr>
                <a:spLocks/>
              </p:cNvSpPr>
              <p:nvPr/>
            </p:nvSpPr>
            <p:spPr bwMode="ltGray">
              <a:xfrm rot="-5400000">
                <a:off x="3736" y="1669"/>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50" name="Freeform 19">
                <a:extLst>
                  <a:ext uri="{FF2B5EF4-FFF2-40B4-BE49-F238E27FC236}">
                    <a16:creationId xmlns:a16="http://schemas.microsoft.com/office/drawing/2014/main" id="{D220F24E-2446-45E6-BC76-83D616F77D93}"/>
                  </a:ext>
                </a:extLst>
              </p:cNvPr>
              <p:cNvSpPr>
                <a:spLocks/>
              </p:cNvSpPr>
              <p:nvPr/>
            </p:nvSpPr>
            <p:spPr bwMode="ltGray">
              <a:xfrm rot="-5400000">
                <a:off x="4584" y="1747"/>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1051" name="Freeform 20">
                <a:extLst>
                  <a:ext uri="{FF2B5EF4-FFF2-40B4-BE49-F238E27FC236}">
                    <a16:creationId xmlns:a16="http://schemas.microsoft.com/office/drawing/2014/main" id="{8A09FFF1-F402-4A0A-862B-1EA7BA9C504A}"/>
                  </a:ext>
                </a:extLst>
              </p:cNvPr>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52" name="Freeform 21">
                <a:extLst>
                  <a:ext uri="{FF2B5EF4-FFF2-40B4-BE49-F238E27FC236}">
                    <a16:creationId xmlns:a16="http://schemas.microsoft.com/office/drawing/2014/main" id="{8CC8F7B6-4360-4E04-AC1D-C4E386368B55}"/>
                  </a:ext>
                </a:extLst>
              </p:cNvPr>
              <p:cNvSpPr>
                <a:spLocks/>
              </p:cNvSpPr>
              <p:nvPr/>
            </p:nvSpPr>
            <p:spPr bwMode="ltGray">
              <a:xfrm rot="-5400000">
                <a:off x="5084" y="1694"/>
                <a:ext cx="624" cy="361"/>
              </a:xfrm>
              <a:custGeom>
                <a:avLst/>
                <a:gdLst>
                  <a:gd name="T0" fmla="*/ 0 w 624"/>
                  <a:gd name="T1" fmla="*/ 0 h 272"/>
                  <a:gd name="T2" fmla="*/ 0 w 624"/>
                  <a:gd name="T3" fmla="*/ 14302 h 272"/>
                  <a:gd name="T4" fmla="*/ 240 w 624"/>
                  <a:gd name="T5" fmla="*/ 12644 h 272"/>
                  <a:gd name="T6" fmla="*/ 624 w 624"/>
                  <a:gd name="T7" fmla="*/ 1430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53" name="Freeform 22">
                <a:extLst>
                  <a:ext uri="{FF2B5EF4-FFF2-40B4-BE49-F238E27FC236}">
                    <a16:creationId xmlns:a16="http://schemas.microsoft.com/office/drawing/2014/main" id="{2427F7AF-6BC9-46D1-A902-F9BA1AA970DB}"/>
                  </a:ext>
                </a:extLst>
              </p:cNvPr>
              <p:cNvSpPr>
                <a:spLocks/>
              </p:cNvSpPr>
              <p:nvPr/>
            </p:nvSpPr>
            <p:spPr bwMode="ltGray">
              <a:xfrm rot="-5400000">
                <a:off x="4797"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grpSp>
        <p:sp>
          <p:nvSpPr>
            <p:cNvPr id="1033" name="Freeform 23">
              <a:extLst>
                <a:ext uri="{FF2B5EF4-FFF2-40B4-BE49-F238E27FC236}">
                  <a16:creationId xmlns:a16="http://schemas.microsoft.com/office/drawing/2014/main" id="{A96360C9-DB56-46F7-B0A9-9B5309944CC6}"/>
                </a:ext>
              </a:extLst>
            </p:cNvPr>
            <p:cNvSpPr>
              <a:spLocks/>
            </p:cNvSpPr>
            <p:nvPr/>
          </p:nvSpPr>
          <p:spPr bwMode="ltGray">
            <a:xfrm rot="16200000" flipH="1">
              <a:off x="-1954" y="1951"/>
              <a:ext cx="4320" cy="412"/>
            </a:xfrm>
            <a:custGeom>
              <a:avLst/>
              <a:gdLst>
                <a:gd name="T0" fmla="*/ 0 w 5762"/>
                <a:gd name="T1" fmla="*/ 507 h 385"/>
                <a:gd name="T2" fmla="*/ 102 w 5762"/>
                <a:gd name="T3" fmla="*/ 485 h 385"/>
                <a:gd name="T4" fmla="*/ 102 w 5762"/>
                <a:gd name="T5" fmla="*/ 4 h 385"/>
                <a:gd name="T6" fmla="*/ 0 w 5762"/>
                <a:gd name="T7" fmla="*/ 0 h 385"/>
                <a:gd name="T8" fmla="*/ 0 w 5762"/>
                <a:gd name="T9" fmla="*/ 507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34" name="Freeform 24">
              <a:extLst>
                <a:ext uri="{FF2B5EF4-FFF2-40B4-BE49-F238E27FC236}">
                  <a16:creationId xmlns:a16="http://schemas.microsoft.com/office/drawing/2014/main" id="{843B535E-3447-4FBD-B371-6C7CA5FA091A}"/>
                </a:ext>
              </a:extLst>
            </p:cNvPr>
            <p:cNvSpPr>
              <a:spLocks/>
            </p:cNvSpPr>
            <p:nvPr/>
          </p:nvSpPr>
          <p:spPr bwMode="ltGray">
            <a:xfrm rot="16200000" flipH="1">
              <a:off x="-1584" y="2062"/>
              <a:ext cx="4319" cy="189"/>
            </a:xfrm>
            <a:custGeom>
              <a:avLst/>
              <a:gdLst>
                <a:gd name="T0" fmla="*/ 0 w 5761"/>
                <a:gd name="T1" fmla="*/ 28 h 189"/>
                <a:gd name="T2" fmla="*/ 102 w 5761"/>
                <a:gd name="T3" fmla="*/ 0 h 189"/>
                <a:gd name="T4" fmla="*/ 102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1027" name="Rectangle 25">
            <a:extLst>
              <a:ext uri="{FF2B5EF4-FFF2-40B4-BE49-F238E27FC236}">
                <a16:creationId xmlns:a16="http://schemas.microsoft.com/office/drawing/2014/main" id="{7A76332A-152B-40DF-BD42-53CC9E40C85F}"/>
              </a:ext>
            </a:extLst>
          </p:cNvPr>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26">
            <a:extLst>
              <a:ext uri="{FF2B5EF4-FFF2-40B4-BE49-F238E27FC236}">
                <a16:creationId xmlns:a16="http://schemas.microsoft.com/office/drawing/2014/main" id="{9D38CB88-598E-4C1C-A576-606429672B95}"/>
              </a:ext>
            </a:extLst>
          </p:cNvPr>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99" name="Rectangle 27">
            <a:extLst>
              <a:ext uri="{FF2B5EF4-FFF2-40B4-BE49-F238E27FC236}">
                <a16:creationId xmlns:a16="http://schemas.microsoft.com/office/drawing/2014/main" id="{D0669E9C-1043-4AA8-9E2E-EC9B86F28F18}"/>
              </a:ext>
            </a:extLst>
          </p:cNvPr>
          <p:cNvSpPr>
            <a:spLocks noGrp="1" noChangeArrowheads="1"/>
          </p:cNvSpPr>
          <p:nvPr>
            <p:ph type="dt" sz="half" idx="2"/>
          </p:nvPr>
        </p:nvSpPr>
        <p:spPr bwMode="auto">
          <a:xfrm>
            <a:off x="1173163" y="6265863"/>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1" hangingPunct="1">
              <a:spcBef>
                <a:spcPct val="50000"/>
              </a:spcBef>
              <a:defRPr sz="1400">
                <a:latin typeface="+mn-lt"/>
              </a:defRPr>
            </a:lvl1pPr>
          </a:lstStyle>
          <a:p>
            <a:pPr>
              <a:defRPr/>
            </a:pPr>
            <a:endParaRPr lang="en-US"/>
          </a:p>
        </p:txBody>
      </p:sp>
      <p:sp>
        <p:nvSpPr>
          <p:cNvPr id="3100" name="Rectangle 28">
            <a:extLst>
              <a:ext uri="{FF2B5EF4-FFF2-40B4-BE49-F238E27FC236}">
                <a16:creationId xmlns:a16="http://schemas.microsoft.com/office/drawing/2014/main" id="{C907E7D7-D1B3-484B-8369-15F0750121F5}"/>
              </a:ext>
            </a:extLst>
          </p:cNvPr>
          <p:cNvSpPr>
            <a:spLocks noGrp="1" noChangeArrowheads="1"/>
          </p:cNvSpPr>
          <p:nvPr>
            <p:ph type="ftr" sz="quarter" idx="3"/>
          </p:nvPr>
        </p:nvSpPr>
        <p:spPr bwMode="auto">
          <a:xfrm>
            <a:off x="3581400" y="6248400"/>
            <a:ext cx="28956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eaLnBrk="1" hangingPunct="1">
              <a:spcBef>
                <a:spcPct val="50000"/>
              </a:spcBef>
              <a:defRPr sz="1400">
                <a:latin typeface="+mn-lt"/>
              </a:defRPr>
            </a:lvl1pPr>
          </a:lstStyle>
          <a:p>
            <a:pPr>
              <a:defRPr/>
            </a:pPr>
            <a:endParaRPr lang="en-US"/>
          </a:p>
        </p:txBody>
      </p:sp>
      <p:sp>
        <p:nvSpPr>
          <p:cNvPr id="3101" name="Rectangle 29">
            <a:extLst>
              <a:ext uri="{FF2B5EF4-FFF2-40B4-BE49-F238E27FC236}">
                <a16:creationId xmlns:a16="http://schemas.microsoft.com/office/drawing/2014/main" id="{067F6A68-F161-4F16-96DD-4C3E48572F2E}"/>
              </a:ext>
            </a:extLst>
          </p:cNvPr>
          <p:cNvSpPr>
            <a:spLocks noGrp="1" noChangeArrowheads="1"/>
          </p:cNvSpPr>
          <p:nvPr>
            <p:ph type="sldNum" sz="quarter" idx="4"/>
          </p:nvPr>
        </p:nvSpPr>
        <p:spPr bwMode="auto">
          <a:xfrm>
            <a:off x="70104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1" hangingPunct="1">
              <a:spcBef>
                <a:spcPct val="50000"/>
              </a:spcBef>
              <a:defRPr sz="1400" smtClean="0">
                <a:latin typeface="Arial" panose="020B0604020202020204" pitchFamily="34" charset="0"/>
              </a:defRPr>
            </a:lvl1pPr>
          </a:lstStyle>
          <a:p>
            <a:pPr>
              <a:defRPr/>
            </a:pPr>
            <a:fld id="{D8EB5FEA-CB47-4ACD-80D0-EA015A72B8A8}"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828"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hf hdr="0" ftr="0" dt="0"/>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1"/>
        </a:buClr>
        <a:buSzPct val="8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oleObject" Target="../embeddings/oleObject1.bin"/><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xml"/><Relationship Id="rId5" Type="http://schemas.openxmlformats.org/officeDocument/2006/relationships/image" Target="../media/image53.png"/><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slideLayout" Target="../slideLayouts/slideLayout6.xml"/><Relationship Id="rId7" Type="http://schemas.openxmlformats.org/officeDocument/2006/relationships/image" Target="../media/image59.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70F3DEC4-EA47-402E-800C-C73CD842ACC0}"/>
              </a:ext>
            </a:extLst>
          </p:cNvPr>
          <p:cNvSpPr>
            <a:spLocks noGrp="1" noChangeArrowheads="1"/>
          </p:cNvSpPr>
          <p:nvPr>
            <p:ph type="ctrTitle"/>
          </p:nvPr>
        </p:nvSpPr>
        <p:spPr>
          <a:xfrm>
            <a:off x="815181" y="381000"/>
            <a:ext cx="7772400" cy="1631216"/>
          </a:xfrm>
        </p:spPr>
        <p:txBody>
          <a:bodyPr/>
          <a:lstStyle/>
          <a:p>
            <a:pPr algn="ctr" eaLnBrk="1" hangingPunct="1"/>
            <a:r>
              <a:rPr lang="en-US" altLang="en-US" sz="5000" dirty="0">
                <a:latin typeface="Arial Narrow" panose="020B0606020202030204" pitchFamily="34" charset="0"/>
              </a:rPr>
              <a:t>Class 17:                              Social Judgment and Empathy</a:t>
            </a:r>
          </a:p>
        </p:txBody>
      </p:sp>
      <p:sp>
        <p:nvSpPr>
          <p:cNvPr id="2" name="Slide Number Placeholder 1">
            <a:extLst>
              <a:ext uri="{FF2B5EF4-FFF2-40B4-BE49-F238E27FC236}">
                <a16:creationId xmlns:a16="http://schemas.microsoft.com/office/drawing/2014/main" id="{43D8CD53-9392-40B5-9A90-2780834BC10C}"/>
              </a:ext>
            </a:extLst>
          </p:cNvPr>
          <p:cNvSpPr>
            <a:spLocks noGrp="1"/>
          </p:cNvSpPr>
          <p:nvPr>
            <p:ph type="sldNum" sz="quarter" idx="12"/>
          </p:nvPr>
        </p:nvSpPr>
        <p:spPr/>
        <p:txBody>
          <a:bodyPr/>
          <a:lstStyle/>
          <a:p>
            <a:pPr>
              <a:defRPr/>
            </a:pPr>
            <a:fld id="{9EDC3904-B512-44CC-A5AA-BC49937BD907}" type="slidenum">
              <a:rPr lang="en-US" altLang="en-US" smtClean="0"/>
              <a:pPr>
                <a:defRPr/>
              </a:pPr>
              <a:t>1</a:t>
            </a:fld>
            <a:endParaRPr lang="en-US" altLang="en-US"/>
          </a:p>
        </p:txBody>
      </p:sp>
      <p:sp>
        <p:nvSpPr>
          <p:cNvPr id="5" name="TextBox 4">
            <a:extLst>
              <a:ext uri="{FF2B5EF4-FFF2-40B4-BE49-F238E27FC236}">
                <a16:creationId xmlns:a16="http://schemas.microsoft.com/office/drawing/2014/main" id="{1A0FE9F8-3496-4641-A148-E62730226548}"/>
              </a:ext>
            </a:extLst>
          </p:cNvPr>
          <p:cNvSpPr txBox="1"/>
          <p:nvPr/>
        </p:nvSpPr>
        <p:spPr>
          <a:xfrm>
            <a:off x="76201" y="3352800"/>
            <a:ext cx="8869362" cy="3416320"/>
          </a:xfrm>
          <a:prstGeom prst="rect">
            <a:avLst/>
          </a:prstGeom>
          <a:noFill/>
        </p:spPr>
        <p:txBody>
          <a:bodyPr wrap="square" rtlCol="0">
            <a:spAutoFit/>
          </a:bodyPr>
          <a:lstStyle/>
          <a:p>
            <a:r>
              <a:rPr lang="en-US" b="1" dirty="0">
                <a:latin typeface="Arial Narrow" panose="020B0606020202030204" pitchFamily="34" charset="0"/>
              </a:rPr>
              <a:t>NOTES:</a:t>
            </a:r>
          </a:p>
          <a:p>
            <a:r>
              <a:rPr lang="en-US" sz="1200" b="1" dirty="0">
                <a:latin typeface="Arial Narrow" panose="020B0606020202030204" pitchFamily="34" charset="0"/>
              </a:rPr>
              <a:t> </a:t>
            </a:r>
          </a:p>
          <a:p>
            <a:r>
              <a:rPr lang="en-US" dirty="0">
                <a:latin typeface="Arial Narrow" panose="020B0606020202030204" pitchFamily="34" charset="0"/>
              </a:rPr>
              <a:t>    1. Diary # 3 Today</a:t>
            </a:r>
          </a:p>
          <a:p>
            <a:endParaRPr lang="en-US" sz="1200" dirty="0">
              <a:latin typeface="Arial Narrow" panose="020B0606020202030204" pitchFamily="34" charset="0"/>
            </a:endParaRPr>
          </a:p>
          <a:p>
            <a:r>
              <a:rPr lang="en-US" dirty="0">
                <a:latin typeface="Arial Narrow" panose="020B0606020202030204" pitchFamily="34" charset="0"/>
              </a:rPr>
              <a:t>    2. Subject pool open for extra credit.                                                        	 	30 min. = 1 credit; 1 hour = 2 credits.</a:t>
            </a:r>
          </a:p>
          <a:p>
            <a:endParaRPr lang="en-US" sz="1200" dirty="0">
              <a:latin typeface="Arial Narrow" panose="020B0606020202030204" pitchFamily="34" charset="0"/>
            </a:endParaRPr>
          </a:p>
          <a:p>
            <a:r>
              <a:rPr lang="en-US" dirty="0">
                <a:latin typeface="Arial Narrow" panose="020B0606020202030204" pitchFamily="34" charset="0"/>
              </a:rPr>
              <a:t>    3.  You can earn up to, no more, than 6 Extra Credits Points.</a:t>
            </a:r>
          </a:p>
          <a:p>
            <a:endParaRPr lang="en-US" sz="1200" dirty="0">
              <a:latin typeface="Arial Narrow" panose="020B0606020202030204" pitchFamily="34" charset="0"/>
            </a:endParaRPr>
          </a:p>
          <a:p>
            <a:r>
              <a:rPr lang="en-US" dirty="0">
                <a:latin typeface="Arial Narrow" panose="020B0606020202030204" pitchFamily="34" charset="0"/>
              </a:rPr>
              <a:t>     4.  Switching order of classes:  						Empathy today, Emotions &amp; Percept. on Thursday.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77A7D4A2-9CC0-4C01-8752-8888EF7B7FA4}"/>
              </a:ext>
            </a:extLst>
          </p:cNvPr>
          <p:cNvSpPr>
            <a:spLocks noGrp="1" noChangeArrowheads="1"/>
          </p:cNvSpPr>
          <p:nvPr>
            <p:ph type="title"/>
          </p:nvPr>
        </p:nvSpPr>
        <p:spPr/>
        <p:txBody>
          <a:bodyPr/>
          <a:lstStyle/>
          <a:p>
            <a:pPr eaLnBrk="1" hangingPunct="1"/>
            <a:r>
              <a:rPr lang="en-US" altLang="en-US">
                <a:solidFill>
                  <a:srgbClr val="0070C0"/>
                </a:solidFill>
                <a:latin typeface="Arial Narrow" panose="020B0606020202030204" pitchFamily="34" charset="0"/>
              </a:rPr>
              <a:t>Acts of Selfless (?) Heroism</a:t>
            </a:r>
          </a:p>
        </p:txBody>
      </p:sp>
      <p:sp>
        <p:nvSpPr>
          <p:cNvPr id="10243" name="Text Box 3">
            <a:extLst>
              <a:ext uri="{FF2B5EF4-FFF2-40B4-BE49-F238E27FC236}">
                <a16:creationId xmlns:a16="http://schemas.microsoft.com/office/drawing/2014/main" id="{D5304591-65FD-4192-BFF2-906886E7CD24}"/>
              </a:ext>
            </a:extLst>
          </p:cNvPr>
          <p:cNvSpPr txBox="1">
            <a:spLocks noChangeArrowheads="1"/>
          </p:cNvSpPr>
          <p:nvPr/>
        </p:nvSpPr>
        <p:spPr bwMode="auto">
          <a:xfrm>
            <a:off x="1371600" y="2057400"/>
            <a:ext cx="7010400" cy="401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n-US" altLang="en-US" sz="3000">
                <a:latin typeface="Arial Narrow" panose="020B0606020202030204" pitchFamily="34" charset="0"/>
              </a:rPr>
              <a:t>The “fifth man” in Air Florida crash</a:t>
            </a:r>
          </a:p>
          <a:p>
            <a:pPr eaLnBrk="1" hangingPunct="1">
              <a:spcBef>
                <a:spcPct val="50000"/>
              </a:spcBef>
              <a:buClrTx/>
              <a:buSzTx/>
              <a:buFontTx/>
              <a:buNone/>
            </a:pPr>
            <a:endParaRPr lang="en-US" altLang="en-US" sz="3000">
              <a:latin typeface="Arial Narrow" panose="020B0606020202030204" pitchFamily="34" charset="0"/>
            </a:endParaRPr>
          </a:p>
          <a:p>
            <a:pPr eaLnBrk="1" hangingPunct="1">
              <a:spcBef>
                <a:spcPct val="50000"/>
              </a:spcBef>
              <a:buClrTx/>
              <a:buSzTx/>
              <a:buFontTx/>
              <a:buNone/>
            </a:pPr>
            <a:r>
              <a:rPr lang="en-US" altLang="en-US" sz="3000">
                <a:latin typeface="Arial Narrow" panose="020B0606020202030204" pitchFamily="34" charset="0"/>
              </a:rPr>
              <a:t>Polish Concentration Camp Guard</a:t>
            </a:r>
          </a:p>
          <a:p>
            <a:pPr eaLnBrk="1" hangingPunct="1">
              <a:spcBef>
                <a:spcPct val="50000"/>
              </a:spcBef>
              <a:buClrTx/>
              <a:buSzTx/>
              <a:buFontTx/>
              <a:buNone/>
            </a:pPr>
            <a:endParaRPr lang="en-US" altLang="en-US" sz="3000">
              <a:latin typeface="Arial Narrow" panose="020B0606020202030204" pitchFamily="34" charset="0"/>
            </a:endParaRPr>
          </a:p>
          <a:p>
            <a:pPr eaLnBrk="1" hangingPunct="1">
              <a:spcBef>
                <a:spcPct val="50000"/>
              </a:spcBef>
              <a:buClrTx/>
              <a:buSzTx/>
              <a:buFontTx/>
              <a:buNone/>
            </a:pPr>
            <a:endParaRPr lang="en-US" altLang="en-US" sz="3000">
              <a:latin typeface="Arial Narrow" panose="020B0606020202030204" pitchFamily="34" charset="0"/>
            </a:endParaRPr>
          </a:p>
          <a:p>
            <a:pPr eaLnBrk="1" hangingPunct="1">
              <a:spcBef>
                <a:spcPct val="50000"/>
              </a:spcBef>
              <a:buClrTx/>
              <a:buSzTx/>
              <a:buFontTx/>
              <a:buNone/>
            </a:pPr>
            <a:r>
              <a:rPr lang="en-US" altLang="en-US" sz="3000">
                <a:latin typeface="Arial Narrow" panose="020B0606020202030204" pitchFamily="34" charset="0"/>
              </a:rPr>
              <a:t>Question:  What motivates this behavior?</a:t>
            </a:r>
          </a:p>
        </p:txBody>
      </p:sp>
      <p:pic>
        <p:nvPicPr>
          <p:cNvPr id="10244" name="Picture 1">
            <a:extLst>
              <a:ext uri="{FF2B5EF4-FFF2-40B4-BE49-F238E27FC236}">
                <a16:creationId xmlns:a16="http://schemas.microsoft.com/office/drawing/2014/main" id="{D924E470-CF2A-40AD-AAE4-BB80483BE51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1676400"/>
            <a:ext cx="2057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2">
            <a:extLst>
              <a:ext uri="{FF2B5EF4-FFF2-40B4-BE49-F238E27FC236}">
                <a16:creationId xmlns:a16="http://schemas.microsoft.com/office/drawing/2014/main" id="{77D6C56F-89D7-40F7-A282-3FC74752128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3495675"/>
            <a:ext cx="20574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D215CB32-8E11-4B55-A8C6-64C41C1C1A43}"/>
              </a:ext>
            </a:extLst>
          </p:cNvPr>
          <p:cNvSpPr>
            <a:spLocks noGrp="1"/>
          </p:cNvSpPr>
          <p:nvPr>
            <p:ph type="sldNum" sz="quarter" idx="12"/>
          </p:nvPr>
        </p:nvSpPr>
        <p:spPr/>
        <p:txBody>
          <a:bodyPr/>
          <a:lstStyle/>
          <a:p>
            <a:pPr>
              <a:defRPr/>
            </a:pPr>
            <a:fld id="{F4E3EFB1-15F4-4196-B5D2-C52567D53F73}" type="slidenum">
              <a:rPr lang="en-US" altLang="en-US" smtClean="0"/>
              <a:pPr>
                <a:defRPr/>
              </a:pPr>
              <a:t>10</a:t>
            </a:fld>
            <a:endParaRPr lang="en-US" alt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050">
            <a:extLst>
              <a:ext uri="{FF2B5EF4-FFF2-40B4-BE49-F238E27FC236}">
                <a16:creationId xmlns:a16="http://schemas.microsoft.com/office/drawing/2014/main" id="{5A1A6D4D-4225-4513-A8F3-9D8592104D50}"/>
              </a:ext>
            </a:extLst>
          </p:cNvPr>
          <p:cNvSpPr>
            <a:spLocks noChangeArrowheads="1"/>
          </p:cNvSpPr>
          <p:nvPr/>
        </p:nvSpPr>
        <p:spPr bwMode="auto">
          <a:xfrm>
            <a:off x="1143000" y="228600"/>
            <a:ext cx="7696200"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3800" dirty="0">
                <a:solidFill>
                  <a:srgbClr val="0070C0"/>
                </a:solidFill>
                <a:latin typeface="Arial Narrow" panose="020B0606020202030204" pitchFamily="34" charset="0"/>
                <a:cs typeface="Times New Roman" panose="02020603050405020304" pitchFamily="18" charset="0"/>
              </a:rPr>
              <a:t>Why Do People Help Others?</a:t>
            </a:r>
            <a:endParaRPr lang="en-US" altLang="en-US" sz="3800" dirty="0">
              <a:solidFill>
                <a:srgbClr val="0070C0"/>
              </a:solidFill>
              <a:latin typeface="Times New Roman" panose="02020603050405020304" pitchFamily="18" charset="0"/>
              <a:cs typeface="Times New Roman" panose="02020603050405020304" pitchFamily="18" charset="0"/>
            </a:endParaRPr>
          </a:p>
          <a:p>
            <a:pPr algn="ctr">
              <a:spcBef>
                <a:spcPct val="0"/>
              </a:spcBef>
              <a:buClrTx/>
              <a:buSzTx/>
              <a:buFontTx/>
              <a:buNone/>
            </a:pPr>
            <a:endParaRPr lang="en-US" altLang="en-US" sz="3000" dirty="0">
              <a:latin typeface="Arial Narrow" panose="020B0606020202030204" pitchFamily="34" charset="0"/>
              <a:cs typeface="Times New Roman" panose="02020603050405020304" pitchFamily="18" charset="0"/>
            </a:endParaRPr>
          </a:p>
          <a:p>
            <a:pPr algn="ctr">
              <a:spcBef>
                <a:spcPct val="0"/>
              </a:spcBef>
              <a:buClrTx/>
              <a:buSzTx/>
              <a:buFontTx/>
              <a:buNone/>
            </a:pPr>
            <a:r>
              <a:rPr lang="en-US" altLang="en-US" sz="3000" dirty="0">
                <a:latin typeface="Arial Narrow" panose="020B0606020202030204" pitchFamily="34" charset="0"/>
                <a:cs typeface="Times New Roman" panose="02020603050405020304" pitchFamily="18" charset="0"/>
              </a:rPr>
              <a:t> </a:t>
            </a:r>
            <a:endParaRPr lang="en-US" altLang="en-US" sz="1200" dirty="0">
              <a:latin typeface="Times New Roman" panose="02020603050405020304" pitchFamily="18" charset="0"/>
              <a:cs typeface="Times New Roman" panose="02020603050405020304" pitchFamily="18" charset="0"/>
            </a:endParaRPr>
          </a:p>
          <a:p>
            <a:pPr>
              <a:spcBef>
                <a:spcPct val="0"/>
              </a:spcBef>
              <a:buClrTx/>
              <a:buSzTx/>
              <a:buFontTx/>
              <a:buNone/>
            </a:pPr>
            <a:r>
              <a:rPr lang="en-US" altLang="en-US" sz="2600" b="1" i="1" dirty="0">
                <a:latin typeface="Arial Narrow" panose="020B0606020202030204" pitchFamily="34" charset="0"/>
                <a:cs typeface="Times New Roman" panose="02020603050405020304" pitchFamily="18" charset="0"/>
              </a:rPr>
              <a:t>Altruistic explanation</a:t>
            </a:r>
            <a:r>
              <a:rPr lang="en-US" altLang="en-US" sz="2600" i="1" dirty="0">
                <a:latin typeface="Arial Narrow" panose="020B0606020202030204" pitchFamily="34" charset="0"/>
                <a:cs typeface="Times New Roman" panose="02020603050405020304" pitchFamily="18" charset="0"/>
              </a:rPr>
              <a:t> – </a:t>
            </a:r>
            <a:r>
              <a:rPr lang="en-US" altLang="en-US" sz="2600" dirty="0">
                <a:latin typeface="Arial Narrow" panose="020B0606020202030204" pitchFamily="34" charset="0"/>
                <a:cs typeface="Times New Roman" panose="02020603050405020304" pitchFamily="18" charset="0"/>
              </a:rPr>
              <a:t>Caring: </a:t>
            </a:r>
          </a:p>
          <a:p>
            <a:pPr>
              <a:spcBef>
                <a:spcPct val="0"/>
              </a:spcBef>
              <a:buClrTx/>
              <a:buSzTx/>
              <a:buFontTx/>
              <a:buNone/>
            </a:pPr>
            <a:r>
              <a:rPr lang="en-US" altLang="en-US" sz="2600" dirty="0">
                <a:latin typeface="Arial Narrow" panose="020B0606020202030204" pitchFamily="34" charset="0"/>
                <a:cs typeface="Times New Roman" panose="02020603050405020304" pitchFamily="18" charset="0"/>
              </a:rPr>
              <a:t>	   Someone else’s well-being comes first. </a:t>
            </a:r>
            <a:endParaRPr lang="en-US" altLang="en-US" sz="2600" dirty="0">
              <a:latin typeface="Times New Roman" panose="02020603050405020304" pitchFamily="18" charset="0"/>
              <a:cs typeface="Times New Roman" panose="02020603050405020304" pitchFamily="18" charset="0"/>
            </a:endParaRPr>
          </a:p>
          <a:p>
            <a:pPr>
              <a:spcBef>
                <a:spcPct val="0"/>
              </a:spcBef>
              <a:buClrTx/>
              <a:buSzTx/>
              <a:buFontTx/>
              <a:buNone/>
            </a:pPr>
            <a:r>
              <a:rPr lang="en-US" altLang="en-US" sz="2600" dirty="0">
                <a:latin typeface="Arial Narrow" panose="020B0606020202030204" pitchFamily="34" charset="0"/>
                <a:cs typeface="Times New Roman" panose="02020603050405020304" pitchFamily="18" charset="0"/>
              </a:rPr>
              <a:t> </a:t>
            </a:r>
            <a:endParaRPr lang="en-US" altLang="en-US" sz="2600" dirty="0">
              <a:latin typeface="Times New Roman" panose="02020603050405020304" pitchFamily="18" charset="0"/>
              <a:cs typeface="Times New Roman" panose="02020603050405020304" pitchFamily="18" charset="0"/>
            </a:endParaRPr>
          </a:p>
        </p:txBody>
      </p:sp>
      <p:sp>
        <p:nvSpPr>
          <p:cNvPr id="11267" name="Text Box 2051">
            <a:extLst>
              <a:ext uri="{FF2B5EF4-FFF2-40B4-BE49-F238E27FC236}">
                <a16:creationId xmlns:a16="http://schemas.microsoft.com/office/drawing/2014/main" id="{C58B0FF9-BD16-40E2-A8C5-F3A6F9A6B318}"/>
              </a:ext>
            </a:extLst>
          </p:cNvPr>
          <p:cNvSpPr txBox="1">
            <a:spLocks noChangeArrowheads="1"/>
          </p:cNvSpPr>
          <p:nvPr/>
        </p:nvSpPr>
        <p:spPr bwMode="auto">
          <a:xfrm>
            <a:off x="1066800" y="2819400"/>
            <a:ext cx="74676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2600" b="1" i="1" dirty="0">
                <a:latin typeface="Arial Narrow" panose="020B0606020202030204" pitchFamily="34" charset="0"/>
              </a:rPr>
              <a:t>Egoistic explanations</a:t>
            </a:r>
            <a:r>
              <a:rPr lang="en-US" altLang="en-US" sz="2400" dirty="0">
                <a:latin typeface="Times New Roman" panose="02020603050405020304" pitchFamily="18" charset="0"/>
              </a:rPr>
              <a:t>	</a:t>
            </a:r>
          </a:p>
        </p:txBody>
      </p:sp>
      <p:sp>
        <p:nvSpPr>
          <p:cNvPr id="79876" name="Text Box 2052">
            <a:extLst>
              <a:ext uri="{FF2B5EF4-FFF2-40B4-BE49-F238E27FC236}">
                <a16:creationId xmlns:a16="http://schemas.microsoft.com/office/drawing/2014/main" id="{00AB99DC-9CF8-4DE3-9284-3199A2E63C42}"/>
              </a:ext>
            </a:extLst>
          </p:cNvPr>
          <p:cNvSpPr txBox="1">
            <a:spLocks noChangeArrowheads="1"/>
          </p:cNvSpPr>
          <p:nvPr/>
        </p:nvSpPr>
        <p:spPr bwMode="auto">
          <a:xfrm>
            <a:off x="1371600" y="3505200"/>
            <a:ext cx="7467600" cy="2671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2400" dirty="0">
                <a:latin typeface="Times New Roman" panose="02020603050405020304" pitchFamily="18" charset="0"/>
              </a:rPr>
              <a:t>	</a:t>
            </a:r>
            <a:r>
              <a:rPr lang="en-US" altLang="en-US" sz="2600" dirty="0">
                <a:latin typeface="Arial Narrow" panose="020B0606020202030204" pitchFamily="34" charset="0"/>
              </a:rPr>
              <a:t>Negative state relief:  Stop personal discomfort</a:t>
            </a:r>
          </a:p>
          <a:p>
            <a:pPr eaLnBrk="1" hangingPunct="1">
              <a:spcBef>
                <a:spcPct val="0"/>
              </a:spcBef>
              <a:buClrTx/>
              <a:buSzTx/>
              <a:buFontTx/>
              <a:buNone/>
            </a:pPr>
            <a:r>
              <a:rPr lang="en-US" altLang="en-US" sz="2600" dirty="0">
                <a:latin typeface="Arial Narrow" panose="020B0606020202030204" pitchFamily="34" charset="0"/>
              </a:rPr>
              <a:t> </a:t>
            </a:r>
          </a:p>
          <a:p>
            <a:pPr eaLnBrk="1" hangingPunct="1">
              <a:spcBef>
                <a:spcPct val="0"/>
              </a:spcBef>
              <a:buClrTx/>
              <a:buSzTx/>
              <a:buFontTx/>
              <a:buNone/>
            </a:pPr>
            <a:r>
              <a:rPr lang="en-US" altLang="en-US" sz="2600" dirty="0">
                <a:latin typeface="Arial Narrow" panose="020B0606020202030204" pitchFamily="34" charset="0"/>
              </a:rPr>
              <a:t>	Avoid social/self punishments:  Shame, guilt</a:t>
            </a:r>
          </a:p>
          <a:p>
            <a:pPr eaLnBrk="1" hangingPunct="1">
              <a:spcBef>
                <a:spcPct val="0"/>
              </a:spcBef>
              <a:buClrTx/>
              <a:buSzTx/>
              <a:buFontTx/>
              <a:buNone/>
            </a:pPr>
            <a:r>
              <a:rPr lang="en-US" altLang="en-US" sz="2600" dirty="0">
                <a:latin typeface="Arial Narrow" panose="020B0606020202030204" pitchFamily="34" charset="0"/>
              </a:rPr>
              <a:t> </a:t>
            </a:r>
          </a:p>
          <a:p>
            <a:pPr eaLnBrk="1" hangingPunct="1">
              <a:spcBef>
                <a:spcPct val="0"/>
              </a:spcBef>
              <a:buClrTx/>
              <a:buSzTx/>
              <a:buFontTx/>
              <a:buNone/>
            </a:pPr>
            <a:r>
              <a:rPr lang="en-US" altLang="en-US" sz="2600" dirty="0">
                <a:latin typeface="Arial Narrow" panose="020B0606020202030204" pitchFamily="34" charset="0"/>
              </a:rPr>
              <a:t>	Seek social/self rewards:  Honor, pride </a:t>
            </a:r>
          </a:p>
          <a:p>
            <a:pPr eaLnBrk="1" hangingPunct="1">
              <a:spcBef>
                <a:spcPct val="50000"/>
              </a:spcBef>
              <a:buClrTx/>
              <a:buSzTx/>
              <a:buFontTx/>
              <a:buNone/>
            </a:pPr>
            <a:endParaRPr lang="en-US" altLang="en-US" sz="2600" dirty="0">
              <a:latin typeface="Arial Narrow" panose="020B0606020202030204" pitchFamily="34" charset="0"/>
            </a:endParaRPr>
          </a:p>
        </p:txBody>
      </p:sp>
      <p:sp>
        <p:nvSpPr>
          <p:cNvPr id="2" name="Slide Number Placeholder 1">
            <a:extLst>
              <a:ext uri="{FF2B5EF4-FFF2-40B4-BE49-F238E27FC236}">
                <a16:creationId xmlns:a16="http://schemas.microsoft.com/office/drawing/2014/main" id="{F2915C04-9586-4AF0-8C17-095089FA615F}"/>
              </a:ext>
            </a:extLst>
          </p:cNvPr>
          <p:cNvSpPr>
            <a:spLocks noGrp="1"/>
          </p:cNvSpPr>
          <p:nvPr>
            <p:ph type="sldNum" sz="quarter" idx="12"/>
          </p:nvPr>
        </p:nvSpPr>
        <p:spPr/>
        <p:txBody>
          <a:bodyPr/>
          <a:lstStyle/>
          <a:p>
            <a:pPr>
              <a:defRPr/>
            </a:pPr>
            <a:fld id="{159138EA-0DDD-401F-AE0E-8AF0EB1FA75A}" type="slidenum">
              <a:rPr lang="en-US" altLang="en-US" smtClean="0"/>
              <a:pPr>
                <a:defRPr/>
              </a:pPr>
              <a:t>11</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98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8AF9F178-3658-4FE5-AB7F-B92C079567E5}"/>
              </a:ext>
            </a:extLst>
          </p:cNvPr>
          <p:cNvSpPr>
            <a:spLocks noChangeArrowheads="1"/>
          </p:cNvSpPr>
          <p:nvPr/>
        </p:nvSpPr>
        <p:spPr bwMode="auto">
          <a:xfrm>
            <a:off x="0" y="304800"/>
            <a:ext cx="91440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3000" dirty="0">
                <a:solidFill>
                  <a:srgbClr val="0070C0"/>
                </a:solidFill>
                <a:latin typeface="Arial Narrow" panose="020B0606020202030204" pitchFamily="34" charset="0"/>
                <a:cs typeface="Times New Roman" panose="02020603050405020304" pitchFamily="18" charset="0"/>
              </a:rPr>
              <a:t>A “Selfishness Bias” in Psychology?</a:t>
            </a:r>
            <a:endParaRPr lang="en-US" altLang="en-US" sz="2400" dirty="0">
              <a:latin typeface="Times New Roman" panose="02020603050405020304" pitchFamily="18" charset="0"/>
            </a:endParaRPr>
          </a:p>
        </p:txBody>
      </p:sp>
      <p:sp>
        <p:nvSpPr>
          <p:cNvPr id="12291" name="Rectangle 3">
            <a:extLst>
              <a:ext uri="{FF2B5EF4-FFF2-40B4-BE49-F238E27FC236}">
                <a16:creationId xmlns:a16="http://schemas.microsoft.com/office/drawing/2014/main" id="{2B97DE88-C361-48D5-BBEF-0BEF3943460F}"/>
              </a:ext>
            </a:extLst>
          </p:cNvPr>
          <p:cNvSpPr>
            <a:spLocks noChangeArrowheads="1"/>
          </p:cNvSpPr>
          <p:nvPr/>
        </p:nvSpPr>
        <p:spPr bwMode="auto">
          <a:xfrm>
            <a:off x="1143000" y="1143000"/>
            <a:ext cx="7772400" cy="4801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spcBef>
                <a:spcPct val="20000"/>
              </a:spcBef>
              <a:buClr>
                <a:schemeClr val="accent1"/>
              </a:buClr>
              <a:buSzPct val="80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2600" b="1" dirty="0">
                <a:latin typeface="Arial Narrow" panose="020B0606020202030204" pitchFamily="34" charset="0"/>
              </a:rPr>
              <a:t>Freud</a:t>
            </a:r>
            <a:r>
              <a:rPr lang="en-US" altLang="en-US" sz="2600" dirty="0">
                <a:latin typeface="Arial Narrow" panose="020B0606020202030204" pitchFamily="34" charset="0"/>
              </a:rPr>
              <a:t>:  	Behavior based on pleasure principle</a:t>
            </a:r>
          </a:p>
          <a:p>
            <a:pPr>
              <a:spcBef>
                <a:spcPct val="0"/>
              </a:spcBef>
              <a:buClrTx/>
              <a:buSzTx/>
              <a:buFontTx/>
              <a:buNone/>
            </a:pPr>
            <a:r>
              <a:rPr lang="en-US" altLang="en-US" sz="2600" b="1" dirty="0">
                <a:latin typeface="Arial Narrow" panose="020B0606020202030204" pitchFamily="34" charset="0"/>
                <a:cs typeface="Times New Roman" panose="02020603050405020304" pitchFamily="18" charset="0"/>
              </a:rPr>
              <a:t>Skinner:</a:t>
            </a:r>
            <a:r>
              <a:rPr lang="en-US" altLang="en-US" sz="2600" dirty="0">
                <a:latin typeface="Arial Narrow" panose="020B0606020202030204" pitchFamily="34" charset="0"/>
                <a:cs typeface="Times New Roman" panose="02020603050405020304" pitchFamily="18" charset="0"/>
              </a:rPr>
              <a:t>	Behavior based on pleasure principle</a:t>
            </a:r>
            <a:endParaRPr lang="en-US" altLang="en-US" sz="2600" dirty="0">
              <a:latin typeface="Times New Roman" panose="02020603050405020304" pitchFamily="18" charset="0"/>
              <a:cs typeface="Times New Roman" panose="02020603050405020304" pitchFamily="18" charset="0"/>
            </a:endParaRPr>
          </a:p>
          <a:p>
            <a:pPr>
              <a:spcBef>
                <a:spcPct val="0"/>
              </a:spcBef>
              <a:buClrTx/>
              <a:buSzTx/>
              <a:buFontTx/>
              <a:buNone/>
            </a:pPr>
            <a:r>
              <a:rPr lang="en-US" altLang="en-US" sz="2600" dirty="0">
                <a:latin typeface="Arial Narrow" panose="020B0606020202030204" pitchFamily="34" charset="0"/>
                <a:cs typeface="Times New Roman" panose="02020603050405020304" pitchFamily="18" charset="0"/>
              </a:rPr>
              <a:t> </a:t>
            </a:r>
            <a:endParaRPr lang="en-US" altLang="en-US" sz="2600" dirty="0">
              <a:latin typeface="Times New Roman" panose="02020603050405020304" pitchFamily="18" charset="0"/>
              <a:cs typeface="Times New Roman" panose="02020603050405020304" pitchFamily="18" charset="0"/>
            </a:endParaRPr>
          </a:p>
          <a:p>
            <a:pPr>
              <a:spcBef>
                <a:spcPct val="0"/>
              </a:spcBef>
              <a:buClrTx/>
              <a:buSzTx/>
              <a:buFontTx/>
              <a:buNone/>
            </a:pPr>
            <a:r>
              <a:rPr lang="en-US" altLang="en-US" sz="2600" b="1" dirty="0">
                <a:latin typeface="Arial Narrow" panose="020B0606020202030204" pitchFamily="34" charset="0"/>
                <a:cs typeface="Times New Roman" panose="02020603050405020304" pitchFamily="18" charset="0"/>
              </a:rPr>
              <a:t>Modern Social Psychology focused on the selfish self:</a:t>
            </a:r>
            <a:endParaRPr lang="en-US" altLang="en-US" sz="2600" b="1" dirty="0">
              <a:latin typeface="Times New Roman" panose="02020603050405020304" pitchFamily="18" charset="0"/>
              <a:cs typeface="Times New Roman" panose="02020603050405020304" pitchFamily="18" charset="0"/>
            </a:endParaRPr>
          </a:p>
          <a:p>
            <a:pPr>
              <a:spcBef>
                <a:spcPct val="0"/>
              </a:spcBef>
              <a:buClrTx/>
              <a:buSzTx/>
              <a:buFontTx/>
              <a:buNone/>
            </a:pPr>
            <a:r>
              <a:rPr lang="en-US" altLang="en-US" sz="2600" dirty="0">
                <a:latin typeface="Arial Narrow" panose="020B0606020202030204" pitchFamily="34" charset="0"/>
                <a:cs typeface="Times New Roman" panose="02020603050405020304" pitchFamily="18" charset="0"/>
              </a:rPr>
              <a:t> </a:t>
            </a:r>
            <a:endParaRPr lang="en-US" altLang="en-US" sz="2600" dirty="0">
              <a:latin typeface="Times New Roman" panose="02020603050405020304" pitchFamily="18" charset="0"/>
              <a:cs typeface="Times New Roman" panose="02020603050405020304" pitchFamily="18" charset="0"/>
            </a:endParaRPr>
          </a:p>
          <a:p>
            <a:pPr>
              <a:spcBef>
                <a:spcPct val="0"/>
              </a:spcBef>
              <a:buClrTx/>
              <a:buSzTx/>
              <a:buFontTx/>
              <a:buNone/>
            </a:pPr>
            <a:r>
              <a:rPr lang="en-US" altLang="en-US" sz="2600" dirty="0">
                <a:latin typeface="Arial Narrow" panose="020B0606020202030204" pitchFamily="34" charset="0"/>
                <a:cs typeface="Times New Roman" panose="02020603050405020304" pitchFamily="18" charset="0"/>
              </a:rPr>
              <a:t>	1.  Totalitarian ego: </a:t>
            </a:r>
          </a:p>
          <a:p>
            <a:pPr>
              <a:spcBef>
                <a:spcPct val="0"/>
              </a:spcBef>
              <a:buClrTx/>
              <a:buSzTx/>
              <a:buFontTx/>
              <a:buNone/>
            </a:pPr>
            <a:r>
              <a:rPr lang="en-US" altLang="en-US" sz="2600" dirty="0">
                <a:latin typeface="Arial Narrow" panose="020B0606020202030204" pitchFamily="34" charset="0"/>
                <a:cs typeface="Times New Roman" panose="02020603050405020304" pitchFamily="18" charset="0"/>
              </a:rPr>
              <a:t>		a.  False uniqueness</a:t>
            </a:r>
          </a:p>
          <a:p>
            <a:pPr>
              <a:spcBef>
                <a:spcPct val="0"/>
              </a:spcBef>
              <a:buClrTx/>
              <a:buSzTx/>
              <a:buFontTx/>
              <a:buNone/>
            </a:pPr>
            <a:r>
              <a:rPr lang="en-US" altLang="en-US" sz="2600" dirty="0">
                <a:latin typeface="Arial Narrow" panose="020B0606020202030204" pitchFamily="34" charset="0"/>
                <a:cs typeface="Times New Roman" panose="02020603050405020304" pitchFamily="18" charset="0"/>
              </a:rPr>
              <a:t>		b.  False representativeness</a:t>
            </a:r>
          </a:p>
          <a:p>
            <a:pPr>
              <a:spcBef>
                <a:spcPct val="0"/>
              </a:spcBef>
              <a:buClrTx/>
              <a:buSzTx/>
              <a:buFontTx/>
              <a:buNone/>
            </a:pPr>
            <a:endParaRPr lang="en-US" altLang="en-US" sz="2600" dirty="0">
              <a:latin typeface="Times New Roman" panose="02020603050405020304" pitchFamily="18" charset="0"/>
              <a:cs typeface="Times New Roman" panose="02020603050405020304" pitchFamily="18" charset="0"/>
            </a:endParaRPr>
          </a:p>
          <a:p>
            <a:pPr>
              <a:spcBef>
                <a:spcPct val="0"/>
              </a:spcBef>
              <a:buClrTx/>
              <a:buSzTx/>
              <a:buFontTx/>
              <a:buNone/>
            </a:pPr>
            <a:r>
              <a:rPr lang="en-US" altLang="en-US" sz="2600" dirty="0">
                <a:latin typeface="Arial Narrow" panose="020B0606020202030204" pitchFamily="34" charset="0"/>
                <a:cs typeface="Times New Roman" panose="02020603050405020304" pitchFamily="18" charset="0"/>
              </a:rPr>
              <a:t>	2.  Self affirmation and Self Esteem</a:t>
            </a:r>
          </a:p>
          <a:p>
            <a:pPr>
              <a:spcBef>
                <a:spcPct val="0"/>
              </a:spcBef>
              <a:buClrTx/>
              <a:buSzTx/>
              <a:buFontTx/>
              <a:buNone/>
            </a:pPr>
            <a:endParaRPr lang="en-US" altLang="en-US" sz="2600" dirty="0">
              <a:latin typeface="Times New Roman" panose="02020603050405020304" pitchFamily="18" charset="0"/>
              <a:cs typeface="Times New Roman" panose="02020603050405020304" pitchFamily="18" charset="0"/>
            </a:endParaRPr>
          </a:p>
          <a:p>
            <a:pPr>
              <a:spcBef>
                <a:spcPct val="0"/>
              </a:spcBef>
              <a:buClrTx/>
              <a:buSzTx/>
              <a:buFontTx/>
              <a:buNone/>
            </a:pPr>
            <a:r>
              <a:rPr lang="en-US" altLang="en-US" sz="2600" dirty="0">
                <a:latin typeface="Arial Narrow" panose="020B0606020202030204" pitchFamily="34" charset="0"/>
                <a:cs typeface="Times New Roman" panose="02020603050405020304" pitchFamily="18" charset="0"/>
              </a:rPr>
              <a:t>	3.  Downward Social Comparison	</a:t>
            </a:r>
            <a:endParaRPr lang="en-US" altLang="en-US" sz="2400" dirty="0">
              <a:latin typeface="Times New Roman" panose="02020603050405020304" pitchFamily="18" charset="0"/>
            </a:endParaRPr>
          </a:p>
        </p:txBody>
      </p:sp>
      <p:sp>
        <p:nvSpPr>
          <p:cNvPr id="2" name="Slide Number Placeholder 1">
            <a:extLst>
              <a:ext uri="{FF2B5EF4-FFF2-40B4-BE49-F238E27FC236}">
                <a16:creationId xmlns:a16="http://schemas.microsoft.com/office/drawing/2014/main" id="{F08C5FEB-C03F-4F26-9276-04D05CEC8258}"/>
              </a:ext>
            </a:extLst>
          </p:cNvPr>
          <p:cNvSpPr>
            <a:spLocks noGrp="1"/>
          </p:cNvSpPr>
          <p:nvPr>
            <p:ph type="sldNum" sz="quarter" idx="12"/>
          </p:nvPr>
        </p:nvSpPr>
        <p:spPr/>
        <p:txBody>
          <a:bodyPr/>
          <a:lstStyle/>
          <a:p>
            <a:pPr>
              <a:defRPr/>
            </a:pPr>
            <a:fld id="{159138EA-0DDD-401F-AE0E-8AF0EB1FA75A}" type="slidenum">
              <a:rPr lang="en-US" altLang="en-US" smtClean="0"/>
              <a:pPr>
                <a:defRPr/>
              </a:pPr>
              <a:t>12</a:t>
            </a:fld>
            <a:endParaRPr lang="en-US" alt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E61F9AC0-04AF-4B04-89CB-035C0BA69ECA}"/>
              </a:ext>
            </a:extLst>
          </p:cNvPr>
          <p:cNvSpPr>
            <a:spLocks noGrp="1" noChangeArrowheads="1"/>
          </p:cNvSpPr>
          <p:nvPr>
            <p:ph type="title"/>
          </p:nvPr>
        </p:nvSpPr>
        <p:spPr>
          <a:xfrm>
            <a:off x="1219200" y="0"/>
            <a:ext cx="7772400" cy="1143000"/>
          </a:xfrm>
        </p:spPr>
        <p:txBody>
          <a:bodyPr/>
          <a:lstStyle/>
          <a:p>
            <a:pPr algn="ctr" eaLnBrk="1" hangingPunct="1"/>
            <a:r>
              <a:rPr lang="en-US" altLang="en-US" sz="3600">
                <a:solidFill>
                  <a:srgbClr val="0070C0"/>
                </a:solidFill>
                <a:latin typeface="Arial Narrow" panose="020B0606020202030204" pitchFamily="34" charset="0"/>
              </a:rPr>
              <a:t>The “Selfish Gene” Theory</a:t>
            </a:r>
          </a:p>
        </p:txBody>
      </p:sp>
      <p:sp>
        <p:nvSpPr>
          <p:cNvPr id="13315" name="Text Box 3">
            <a:extLst>
              <a:ext uri="{FF2B5EF4-FFF2-40B4-BE49-F238E27FC236}">
                <a16:creationId xmlns:a16="http://schemas.microsoft.com/office/drawing/2014/main" id="{F2DBF38E-50F2-4C70-BFED-42574A737812}"/>
              </a:ext>
            </a:extLst>
          </p:cNvPr>
          <p:cNvSpPr txBox="1">
            <a:spLocks noChangeArrowheads="1"/>
          </p:cNvSpPr>
          <p:nvPr/>
        </p:nvSpPr>
        <p:spPr bwMode="auto">
          <a:xfrm>
            <a:off x="1295400" y="2438400"/>
            <a:ext cx="7315200" cy="409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n-US" altLang="en-US" sz="2600">
                <a:latin typeface="Arial Narrow" panose="020B0606020202030204" pitchFamily="34" charset="0"/>
              </a:rPr>
              <a:t>Fundamental goal of life-forms – pass on genes</a:t>
            </a:r>
          </a:p>
          <a:p>
            <a:pPr eaLnBrk="1" hangingPunct="1">
              <a:spcBef>
                <a:spcPct val="50000"/>
              </a:spcBef>
              <a:buClrTx/>
              <a:buSzTx/>
              <a:buFontTx/>
              <a:buNone/>
            </a:pPr>
            <a:r>
              <a:rPr lang="en-US" altLang="en-US" sz="2600">
                <a:latin typeface="Arial Narrow" panose="020B0606020202030204" pitchFamily="34" charset="0"/>
              </a:rPr>
              <a:t>Who will pass on genes?  Those who survive</a:t>
            </a:r>
          </a:p>
          <a:p>
            <a:pPr eaLnBrk="1" hangingPunct="1">
              <a:spcBef>
                <a:spcPct val="50000"/>
              </a:spcBef>
              <a:buClrTx/>
              <a:buSzTx/>
              <a:buFontTx/>
              <a:buNone/>
            </a:pPr>
            <a:r>
              <a:rPr lang="en-US" altLang="en-US" sz="2600">
                <a:latin typeface="Arial Narrow" panose="020B0606020202030204" pitchFamily="34" charset="0"/>
              </a:rPr>
              <a:t>Therefore behaviors that promote survival are “adaptive” and are “selected in”</a:t>
            </a:r>
          </a:p>
          <a:p>
            <a:pPr eaLnBrk="1" hangingPunct="1">
              <a:spcBef>
                <a:spcPct val="50000"/>
              </a:spcBef>
              <a:buClrTx/>
              <a:buSzTx/>
              <a:buFontTx/>
              <a:buNone/>
            </a:pPr>
            <a:r>
              <a:rPr lang="en-US" altLang="en-US" sz="2600">
                <a:latin typeface="Arial Narrow" panose="020B0606020202030204" pitchFamily="34" charset="0"/>
              </a:rPr>
              <a:t>Behaviors that jeopardize survival are maladaptive and are “selected out”</a:t>
            </a:r>
          </a:p>
          <a:p>
            <a:pPr eaLnBrk="1" hangingPunct="1">
              <a:spcBef>
                <a:spcPct val="50000"/>
              </a:spcBef>
              <a:buClrTx/>
              <a:buSzTx/>
              <a:buFontTx/>
              <a:buNone/>
            </a:pPr>
            <a:r>
              <a:rPr lang="en-US" altLang="en-US" sz="2600">
                <a:latin typeface="Arial Narrow" panose="020B0606020202030204" pitchFamily="34" charset="0"/>
              </a:rPr>
              <a:t>Who is more likely to survive, the selfless helper or the selfish non-helper?</a:t>
            </a:r>
          </a:p>
        </p:txBody>
      </p:sp>
      <p:pic>
        <p:nvPicPr>
          <p:cNvPr id="13316" name="Picture 1">
            <a:extLst>
              <a:ext uri="{FF2B5EF4-FFF2-40B4-BE49-F238E27FC236}">
                <a16:creationId xmlns:a16="http://schemas.microsoft.com/office/drawing/2014/main" id="{18E78B25-92D3-4103-8F72-A9D7722BF54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914400"/>
            <a:ext cx="3581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83534D6B-ACF9-44F6-AA59-880A795B5D91}"/>
              </a:ext>
            </a:extLst>
          </p:cNvPr>
          <p:cNvSpPr>
            <a:spLocks noGrp="1"/>
          </p:cNvSpPr>
          <p:nvPr>
            <p:ph type="sldNum" sz="quarter" idx="12"/>
          </p:nvPr>
        </p:nvSpPr>
        <p:spPr/>
        <p:txBody>
          <a:bodyPr/>
          <a:lstStyle/>
          <a:p>
            <a:pPr>
              <a:defRPr/>
            </a:pPr>
            <a:fld id="{F4E3EFB1-15F4-4196-B5D2-C52567D53F73}" type="slidenum">
              <a:rPr lang="en-US" altLang="en-US" smtClean="0"/>
              <a:pPr>
                <a:defRPr/>
              </a:pPr>
              <a:t>13</a:t>
            </a:fld>
            <a:endParaRPr lang="en-US" alt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3D978F04-27E2-46BC-A4B2-2D79FBFAA036}"/>
              </a:ext>
            </a:extLst>
          </p:cNvPr>
          <p:cNvSpPr>
            <a:spLocks noGrp="1" noChangeArrowheads="1"/>
          </p:cNvSpPr>
          <p:nvPr>
            <p:ph type="title"/>
          </p:nvPr>
        </p:nvSpPr>
        <p:spPr/>
        <p:txBody>
          <a:bodyPr/>
          <a:lstStyle/>
          <a:p>
            <a:r>
              <a:rPr lang="en-US" altLang="en-US" sz="4000">
                <a:solidFill>
                  <a:srgbClr val="0070C0"/>
                </a:solidFill>
                <a:latin typeface="Arial Narrow" panose="020B0606020202030204" pitchFamily="34" charset="0"/>
              </a:rPr>
              <a:t>Daniel Batson:  Empathy and Altruism</a:t>
            </a:r>
          </a:p>
        </p:txBody>
      </p:sp>
      <p:sp>
        <p:nvSpPr>
          <p:cNvPr id="17411" name="Text Box 3">
            <a:extLst>
              <a:ext uri="{FF2B5EF4-FFF2-40B4-BE49-F238E27FC236}">
                <a16:creationId xmlns:a16="http://schemas.microsoft.com/office/drawing/2014/main" id="{55431F28-9513-432D-B0FE-7457A7E1D2D2}"/>
              </a:ext>
            </a:extLst>
          </p:cNvPr>
          <p:cNvSpPr txBox="1">
            <a:spLocks noChangeArrowheads="1"/>
          </p:cNvSpPr>
          <p:nvPr/>
        </p:nvSpPr>
        <p:spPr bwMode="auto">
          <a:xfrm>
            <a:off x="1192736" y="1612777"/>
            <a:ext cx="7954963" cy="3877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accent1"/>
              </a:buClr>
              <a:buSzPct val="80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ClrTx/>
              <a:buSzTx/>
              <a:buFontTx/>
              <a:buNone/>
            </a:pPr>
            <a:r>
              <a:rPr lang="en-US" altLang="en-US" sz="2400" dirty="0">
                <a:latin typeface="Arial Narrow" panose="020B0606020202030204" pitchFamily="34" charset="0"/>
              </a:rPr>
              <a:t>Batson conducts classic research on “bystander intervention”, showing how </a:t>
            </a:r>
            <a:r>
              <a:rPr lang="en-US" altLang="en-US" sz="2400" u="sng" dirty="0">
                <a:latin typeface="Arial Narrow" panose="020B0606020202030204" pitchFamily="34" charset="0"/>
              </a:rPr>
              <a:t>situations</a:t>
            </a:r>
            <a:r>
              <a:rPr lang="en-US" altLang="en-US" sz="2400" dirty="0">
                <a:latin typeface="Arial Narrow" panose="020B0606020202030204" pitchFamily="34" charset="0"/>
              </a:rPr>
              <a:t> can prevent people from helping.</a:t>
            </a:r>
          </a:p>
          <a:p>
            <a:pPr>
              <a:spcBef>
                <a:spcPct val="50000"/>
              </a:spcBef>
              <a:buClrTx/>
              <a:buSzTx/>
              <a:buFontTx/>
              <a:buNone/>
            </a:pPr>
            <a:r>
              <a:rPr lang="en-US" altLang="en-US" sz="2400" i="1" dirty="0">
                <a:latin typeface="Arial Narrow" panose="020B0606020202030204" pitchFamily="34" charset="0"/>
              </a:rPr>
              <a:t>Jerusalem to Jericho</a:t>
            </a:r>
            <a:r>
              <a:rPr lang="en-US" altLang="en-US" sz="2400" dirty="0">
                <a:latin typeface="Arial Narrow" panose="020B0606020202030204" pitchFamily="34" charset="0"/>
              </a:rPr>
              <a:t> study: Just being in a slight 	                                    hurry stop people from helping hurt stranger.</a:t>
            </a:r>
          </a:p>
          <a:p>
            <a:pPr>
              <a:spcBef>
                <a:spcPct val="50000"/>
              </a:spcBef>
              <a:buClrTx/>
              <a:buSzTx/>
              <a:buFontTx/>
              <a:buNone/>
            </a:pPr>
            <a:endParaRPr lang="en-US" altLang="en-US" sz="2400" dirty="0">
              <a:latin typeface="Arial Narrow" panose="020B0606020202030204" pitchFamily="34" charset="0"/>
            </a:endParaRPr>
          </a:p>
          <a:p>
            <a:pPr>
              <a:spcBef>
                <a:spcPct val="50000"/>
              </a:spcBef>
              <a:buClrTx/>
              <a:buSzTx/>
              <a:buFontTx/>
              <a:buNone/>
            </a:pPr>
            <a:r>
              <a:rPr lang="en-US" altLang="en-US" sz="2400" dirty="0">
                <a:latin typeface="Arial Narrow" panose="020B0606020202030204" pitchFamily="34" charset="0"/>
              </a:rPr>
              <a:t>Batson becomes interested why some people help,                                 even if situation makes it hard to help.</a:t>
            </a:r>
          </a:p>
          <a:p>
            <a:pPr>
              <a:spcBef>
                <a:spcPct val="50000"/>
              </a:spcBef>
              <a:buClrTx/>
              <a:buSzTx/>
              <a:buFontTx/>
              <a:buNone/>
            </a:pPr>
            <a:r>
              <a:rPr lang="en-US" altLang="en-US" sz="2400" dirty="0">
                <a:latin typeface="Arial Narrow" panose="020B0606020202030204" pitchFamily="34" charset="0"/>
              </a:rPr>
              <a:t>He asks:  Are we capable of caring?</a:t>
            </a:r>
            <a:r>
              <a:rPr lang="en-US" altLang="en-US" sz="2800" dirty="0">
                <a:latin typeface="Arial Narrow" panose="020B0606020202030204" pitchFamily="34" charset="0"/>
              </a:rPr>
              <a:t>		</a:t>
            </a:r>
          </a:p>
        </p:txBody>
      </p:sp>
      <p:pic>
        <p:nvPicPr>
          <p:cNvPr id="17413" name="Picture 5" descr="Man Ignoring Homeless Person High-Res Stock Photo - Getty Images">
            <a:extLst>
              <a:ext uri="{FF2B5EF4-FFF2-40B4-BE49-F238E27FC236}">
                <a16:creationId xmlns:a16="http://schemas.microsoft.com/office/drawing/2014/main" id="{6F32918A-CB32-4CC0-B21C-1AEF1F25CC0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2858" r="134173"/>
          <a:stretch/>
        </p:blipFill>
        <p:spPr bwMode="auto">
          <a:xfrm>
            <a:off x="3886200" y="2471738"/>
            <a:ext cx="1881188" cy="19145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group of people walking down the street&#10;&#10;Description automatically generated">
            <a:extLst>
              <a:ext uri="{FF2B5EF4-FFF2-40B4-BE49-F238E27FC236}">
                <a16:creationId xmlns:a16="http://schemas.microsoft.com/office/drawing/2014/main" id="{DCFA4459-4089-4A72-A8F2-F1DC0BBD6D2B}"/>
              </a:ext>
            </a:extLst>
          </p:cNvPr>
          <p:cNvPicPr>
            <a:picLocks noChangeAspect="1"/>
          </p:cNvPicPr>
          <p:nvPr/>
        </p:nvPicPr>
        <p:blipFill rotWithShape="1">
          <a:blip r:embed="rId3">
            <a:extLst>
              <a:ext uri="{28A0092B-C50C-407E-A947-70E740481C1C}">
                <a14:useLocalDpi xmlns:a14="http://schemas.microsoft.com/office/drawing/2010/main" val="0"/>
              </a:ext>
            </a:extLst>
          </a:blip>
          <a:srcRect l="3859" r="35184"/>
          <a:stretch/>
        </p:blipFill>
        <p:spPr>
          <a:xfrm>
            <a:off x="7095447" y="2471738"/>
            <a:ext cx="1881188" cy="1897509"/>
          </a:xfrm>
          <a:prstGeom prst="rect">
            <a:avLst/>
          </a:prstGeom>
        </p:spPr>
      </p:pic>
      <p:sp>
        <p:nvSpPr>
          <p:cNvPr id="4" name="Slide Number Placeholder 3">
            <a:extLst>
              <a:ext uri="{FF2B5EF4-FFF2-40B4-BE49-F238E27FC236}">
                <a16:creationId xmlns:a16="http://schemas.microsoft.com/office/drawing/2014/main" id="{D17D61F1-CFE2-4348-BCDC-3F1FCD39C4C0}"/>
              </a:ext>
            </a:extLst>
          </p:cNvPr>
          <p:cNvSpPr>
            <a:spLocks noGrp="1"/>
          </p:cNvSpPr>
          <p:nvPr>
            <p:ph type="sldNum" sz="quarter" idx="12"/>
          </p:nvPr>
        </p:nvSpPr>
        <p:spPr/>
        <p:txBody>
          <a:bodyPr/>
          <a:lstStyle/>
          <a:p>
            <a:pPr>
              <a:defRPr/>
            </a:pPr>
            <a:fld id="{F4E3EFB1-15F4-4196-B5D2-C52567D53F73}" type="slidenum">
              <a:rPr lang="en-US" altLang="en-US" smtClean="0"/>
              <a:pPr>
                <a:defRPr/>
              </a:pPr>
              <a:t>14</a:t>
            </a:fld>
            <a:endParaRPr lang="en-US" alt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1A9A7152-4B40-4D79-A0CD-7058CC695C32}"/>
              </a:ext>
            </a:extLst>
          </p:cNvPr>
          <p:cNvSpPr>
            <a:spLocks noGrp="1" noChangeArrowheads="1"/>
          </p:cNvSpPr>
          <p:nvPr>
            <p:ph type="title"/>
          </p:nvPr>
        </p:nvSpPr>
        <p:spPr>
          <a:xfrm>
            <a:off x="1173163" y="228600"/>
            <a:ext cx="7772400" cy="1143000"/>
          </a:xfrm>
        </p:spPr>
        <p:txBody>
          <a:bodyPr/>
          <a:lstStyle/>
          <a:p>
            <a:pPr eaLnBrk="1" hangingPunct="1"/>
            <a:r>
              <a:rPr lang="en-US" altLang="en-US">
                <a:solidFill>
                  <a:srgbClr val="0070C0"/>
                </a:solidFill>
                <a:latin typeface="Arial Narrow" panose="020B0606020202030204" pitchFamily="34" charset="0"/>
              </a:rPr>
              <a:t>Challenges to “Selfish Gene”</a:t>
            </a:r>
          </a:p>
        </p:txBody>
      </p:sp>
      <p:sp>
        <p:nvSpPr>
          <p:cNvPr id="14339" name="Text Box 3">
            <a:extLst>
              <a:ext uri="{FF2B5EF4-FFF2-40B4-BE49-F238E27FC236}">
                <a16:creationId xmlns:a16="http://schemas.microsoft.com/office/drawing/2014/main" id="{6259E9DC-EFB9-43BD-9B37-2BF8BC6D70BB}"/>
              </a:ext>
            </a:extLst>
          </p:cNvPr>
          <p:cNvSpPr txBox="1">
            <a:spLocks noChangeArrowheads="1"/>
          </p:cNvSpPr>
          <p:nvPr/>
        </p:nvSpPr>
        <p:spPr bwMode="auto">
          <a:xfrm>
            <a:off x="838200" y="1524000"/>
            <a:ext cx="7620000" cy="46935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n-US" altLang="en-US" sz="2600" b="1" dirty="0">
                <a:latin typeface="Arial Narrow" panose="020B0606020202030204" pitchFamily="34" charset="0"/>
              </a:rPr>
              <a:t>Inclusive Fitness:</a:t>
            </a:r>
            <a:r>
              <a:rPr lang="en-US" altLang="en-US" sz="2600" dirty="0">
                <a:latin typeface="Arial Narrow" panose="020B0606020202030204" pitchFamily="34" charset="0"/>
              </a:rPr>
              <a:t>  </a:t>
            </a:r>
          </a:p>
          <a:p>
            <a:pPr eaLnBrk="1" hangingPunct="1">
              <a:spcBef>
                <a:spcPct val="50000"/>
              </a:spcBef>
              <a:buClrTx/>
              <a:buSzTx/>
              <a:buFontTx/>
              <a:buNone/>
            </a:pPr>
            <a:r>
              <a:rPr lang="en-US" altLang="en-US" sz="2600" dirty="0">
                <a:latin typeface="Arial Narrow" panose="020B0606020202030204" pitchFamily="34" charset="0"/>
              </a:rPr>
              <a:t>	Share genes with others</a:t>
            </a:r>
          </a:p>
          <a:p>
            <a:pPr eaLnBrk="1" hangingPunct="1">
              <a:spcBef>
                <a:spcPct val="50000"/>
              </a:spcBef>
              <a:buClrTx/>
              <a:buSzTx/>
              <a:buFontTx/>
              <a:buNone/>
            </a:pPr>
            <a:r>
              <a:rPr lang="en-US" altLang="en-US" sz="2600" dirty="0">
                <a:latin typeface="Arial Narrow" panose="020B0606020202030204" pitchFamily="34" charset="0"/>
              </a:rPr>
              <a:t>	Risk taking for others promotes their survival</a:t>
            </a:r>
          </a:p>
          <a:p>
            <a:pPr eaLnBrk="1" hangingPunct="1">
              <a:spcBef>
                <a:spcPct val="50000"/>
              </a:spcBef>
              <a:buClrTx/>
              <a:buSzTx/>
              <a:buFontTx/>
              <a:buNone/>
            </a:pPr>
            <a:r>
              <a:rPr lang="en-US" altLang="en-US" sz="2600" dirty="0">
                <a:latin typeface="Arial Narrow" panose="020B0606020202030204" pitchFamily="34" charset="0"/>
              </a:rPr>
              <a:t>	People more apt to sacrifice for those	                               	closest to them in terms of shared genes</a:t>
            </a:r>
          </a:p>
          <a:p>
            <a:pPr eaLnBrk="1" hangingPunct="1">
              <a:spcBef>
                <a:spcPct val="50000"/>
              </a:spcBef>
              <a:buClrTx/>
              <a:buSzTx/>
              <a:buFontTx/>
              <a:buNone/>
            </a:pPr>
            <a:r>
              <a:rPr lang="en-US" altLang="en-US" sz="2600" b="1" dirty="0">
                <a:latin typeface="Arial Narrow" panose="020B0606020202030204" pitchFamily="34" charset="0"/>
              </a:rPr>
              <a:t>Reciprocal Altruism:</a:t>
            </a:r>
          </a:p>
          <a:p>
            <a:pPr eaLnBrk="1" hangingPunct="1">
              <a:spcBef>
                <a:spcPct val="50000"/>
              </a:spcBef>
              <a:buClrTx/>
              <a:buSzTx/>
              <a:buFontTx/>
              <a:buNone/>
            </a:pPr>
            <a:r>
              <a:rPr lang="en-US" altLang="en-US" sz="2600" dirty="0">
                <a:latin typeface="Arial Narrow" panose="020B0606020202030204" pitchFamily="34" charset="0"/>
              </a:rPr>
              <a:t>	“You scratch my back, I’ll scratch your back”			I help you today, you help me tomorrow,                   	and typically with interest.</a:t>
            </a:r>
          </a:p>
        </p:txBody>
      </p:sp>
      <p:pic>
        <p:nvPicPr>
          <p:cNvPr id="14340" name="Picture 1">
            <a:extLst>
              <a:ext uri="{FF2B5EF4-FFF2-40B4-BE49-F238E27FC236}">
                <a16:creationId xmlns:a16="http://schemas.microsoft.com/office/drawing/2014/main" id="{0E742AB1-5A1C-47AC-A203-A3D10798A89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1219200"/>
            <a:ext cx="206057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9F0CEF5F-7C98-4DAD-A72B-5EBE347EA451}"/>
              </a:ext>
            </a:extLst>
          </p:cNvPr>
          <p:cNvPicPr>
            <a:picLocks noChangeAspect="1"/>
          </p:cNvPicPr>
          <p:nvPr/>
        </p:nvPicPr>
        <p:blipFill rotWithShape="1">
          <a:blip r:embed="rId3"/>
          <a:srcRect l="10945" r="19722"/>
          <a:stretch/>
        </p:blipFill>
        <p:spPr>
          <a:xfrm>
            <a:off x="7292989" y="4121566"/>
            <a:ext cx="1728757" cy="1862554"/>
          </a:xfrm>
          <a:prstGeom prst="rect">
            <a:avLst/>
          </a:prstGeom>
        </p:spPr>
      </p:pic>
      <p:sp>
        <p:nvSpPr>
          <p:cNvPr id="3" name="Slide Number Placeholder 2">
            <a:extLst>
              <a:ext uri="{FF2B5EF4-FFF2-40B4-BE49-F238E27FC236}">
                <a16:creationId xmlns:a16="http://schemas.microsoft.com/office/drawing/2014/main" id="{2511617D-6668-45F9-B59A-2C3A5BFBE060}"/>
              </a:ext>
            </a:extLst>
          </p:cNvPr>
          <p:cNvSpPr>
            <a:spLocks noGrp="1"/>
          </p:cNvSpPr>
          <p:nvPr>
            <p:ph type="sldNum" sz="quarter" idx="12"/>
          </p:nvPr>
        </p:nvSpPr>
        <p:spPr/>
        <p:txBody>
          <a:bodyPr/>
          <a:lstStyle/>
          <a:p>
            <a:pPr>
              <a:defRPr/>
            </a:pPr>
            <a:fld id="{F4E3EFB1-15F4-4196-B5D2-C52567D53F73}" type="slidenum">
              <a:rPr lang="en-US" altLang="en-US" smtClean="0"/>
              <a:pPr>
                <a:defRPr/>
              </a:pPr>
              <a:t>15</a:t>
            </a:fld>
            <a:endParaRPr lang="en-US" altLang="en-US" dirty="0"/>
          </a:p>
        </p:txBody>
      </p:sp>
    </p:spTree>
    <p:extLst>
      <p:ext uri="{BB962C8B-B14F-4D97-AF65-F5344CB8AC3E}">
        <p14:creationId xmlns:p14="http://schemas.microsoft.com/office/powerpoint/2010/main" val="40484125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4">
            <a:extLst>
              <a:ext uri="{FF2B5EF4-FFF2-40B4-BE49-F238E27FC236}">
                <a16:creationId xmlns:a16="http://schemas.microsoft.com/office/drawing/2014/main" id="{E4A409EE-F894-41BC-8381-F7561B118EC5}"/>
              </a:ext>
            </a:extLst>
          </p:cNvPr>
          <p:cNvSpPr txBox="1">
            <a:spLocks noChangeArrowheads="1"/>
          </p:cNvSpPr>
          <p:nvPr/>
        </p:nvSpPr>
        <p:spPr bwMode="auto">
          <a:xfrm>
            <a:off x="1371600" y="838200"/>
            <a:ext cx="3505200" cy="1084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en-US" altLang="en-US" sz="2600" dirty="0">
                <a:solidFill>
                  <a:srgbClr val="009900"/>
                </a:solidFill>
                <a:latin typeface="Arial Narrow" panose="020B0606020202030204" pitchFamily="34" charset="0"/>
              </a:rPr>
              <a:t>Emotions Consistent with</a:t>
            </a:r>
          </a:p>
          <a:p>
            <a:pPr algn="ctr" eaLnBrk="1" hangingPunct="1">
              <a:spcBef>
                <a:spcPct val="50000"/>
              </a:spcBef>
              <a:buClrTx/>
              <a:buSzTx/>
              <a:buFontTx/>
              <a:buNone/>
            </a:pPr>
            <a:r>
              <a:rPr lang="en-US" altLang="en-US" sz="2600" dirty="0">
                <a:solidFill>
                  <a:srgbClr val="009900"/>
                </a:solidFill>
                <a:latin typeface="Arial Narrow" panose="020B0606020202030204" pitchFamily="34" charset="0"/>
              </a:rPr>
              <a:t>Egoistic (Selfish) Behavior</a:t>
            </a:r>
          </a:p>
        </p:txBody>
      </p:sp>
      <p:sp>
        <p:nvSpPr>
          <p:cNvPr id="98309" name="Text Box 5">
            <a:extLst>
              <a:ext uri="{FF2B5EF4-FFF2-40B4-BE49-F238E27FC236}">
                <a16:creationId xmlns:a16="http://schemas.microsoft.com/office/drawing/2014/main" id="{225B2806-B7DF-4F8C-A5E7-0ABD01E4D0B2}"/>
              </a:ext>
            </a:extLst>
          </p:cNvPr>
          <p:cNvSpPr txBox="1">
            <a:spLocks noChangeArrowheads="1"/>
          </p:cNvSpPr>
          <p:nvPr/>
        </p:nvSpPr>
        <p:spPr bwMode="auto">
          <a:xfrm>
            <a:off x="1371600" y="2286000"/>
            <a:ext cx="3581400" cy="390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n-US" altLang="en-US" sz="2500" dirty="0">
                <a:solidFill>
                  <a:srgbClr val="009900"/>
                </a:solidFill>
                <a:latin typeface="Arial Narrow" panose="020B0606020202030204" pitchFamily="34" charset="0"/>
              </a:rPr>
              <a:t>Envy		Pride</a:t>
            </a:r>
          </a:p>
          <a:p>
            <a:pPr eaLnBrk="1" hangingPunct="1">
              <a:spcBef>
                <a:spcPct val="50000"/>
              </a:spcBef>
              <a:buClrTx/>
              <a:buSzTx/>
              <a:buFontTx/>
              <a:buNone/>
            </a:pPr>
            <a:r>
              <a:rPr lang="en-US" altLang="en-US" sz="2500" dirty="0">
                <a:solidFill>
                  <a:srgbClr val="009900"/>
                </a:solidFill>
                <a:latin typeface="Arial Narrow" panose="020B0606020202030204" pitchFamily="34" charset="0"/>
              </a:rPr>
              <a:t>Jealousy	Spite</a:t>
            </a:r>
          </a:p>
          <a:p>
            <a:pPr eaLnBrk="1" hangingPunct="1">
              <a:spcBef>
                <a:spcPct val="50000"/>
              </a:spcBef>
              <a:buClrTx/>
              <a:buSzTx/>
              <a:buFontTx/>
              <a:buNone/>
            </a:pPr>
            <a:r>
              <a:rPr lang="en-US" altLang="en-US" sz="2500" dirty="0">
                <a:solidFill>
                  <a:srgbClr val="009900"/>
                </a:solidFill>
                <a:latin typeface="Arial Narrow" panose="020B0606020202030204" pitchFamily="34" charset="0"/>
              </a:rPr>
              <a:t>Greed</a:t>
            </a:r>
          </a:p>
          <a:p>
            <a:pPr eaLnBrk="1" hangingPunct="1">
              <a:spcBef>
                <a:spcPct val="50000"/>
              </a:spcBef>
              <a:buClrTx/>
              <a:buSzTx/>
              <a:buFontTx/>
              <a:buNone/>
            </a:pPr>
            <a:r>
              <a:rPr lang="en-US" altLang="en-US" sz="2500" dirty="0">
                <a:solidFill>
                  <a:srgbClr val="009900"/>
                </a:solidFill>
                <a:latin typeface="Arial Narrow" panose="020B0606020202030204" pitchFamily="34" charset="0"/>
              </a:rPr>
              <a:t>Lust</a:t>
            </a:r>
          </a:p>
          <a:p>
            <a:pPr eaLnBrk="1" hangingPunct="1">
              <a:spcBef>
                <a:spcPct val="50000"/>
              </a:spcBef>
              <a:buClrTx/>
              <a:buSzTx/>
              <a:buFontTx/>
              <a:buNone/>
            </a:pPr>
            <a:r>
              <a:rPr lang="en-US" altLang="en-US" sz="2500" dirty="0">
                <a:solidFill>
                  <a:srgbClr val="009900"/>
                </a:solidFill>
                <a:latin typeface="Arial Narrow" panose="020B0606020202030204" pitchFamily="34" charset="0"/>
              </a:rPr>
              <a:t>Gluttony</a:t>
            </a:r>
          </a:p>
          <a:p>
            <a:pPr eaLnBrk="1" hangingPunct="1">
              <a:spcBef>
                <a:spcPct val="50000"/>
              </a:spcBef>
              <a:buClrTx/>
              <a:buSzTx/>
              <a:buFontTx/>
              <a:buNone/>
            </a:pPr>
            <a:r>
              <a:rPr lang="en-US" altLang="en-US" sz="2500" dirty="0">
                <a:solidFill>
                  <a:srgbClr val="009900"/>
                </a:solidFill>
                <a:latin typeface="Arial Narrow" panose="020B0606020202030204" pitchFamily="34" charset="0"/>
              </a:rPr>
              <a:t>Covetousness</a:t>
            </a:r>
          </a:p>
          <a:p>
            <a:pPr eaLnBrk="1" hangingPunct="1">
              <a:spcBef>
                <a:spcPct val="50000"/>
              </a:spcBef>
              <a:buClrTx/>
              <a:buSzTx/>
              <a:buFontTx/>
              <a:buNone/>
            </a:pPr>
            <a:r>
              <a:rPr lang="en-US" altLang="en-US" sz="2500" dirty="0">
                <a:solidFill>
                  <a:srgbClr val="009900"/>
                </a:solidFill>
                <a:latin typeface="Arial Narrow" panose="020B0606020202030204" pitchFamily="34" charset="0"/>
              </a:rPr>
              <a:t>Schadenfreude</a:t>
            </a:r>
          </a:p>
        </p:txBody>
      </p:sp>
      <p:sp>
        <p:nvSpPr>
          <p:cNvPr id="98310" name="Text Box 6">
            <a:extLst>
              <a:ext uri="{FF2B5EF4-FFF2-40B4-BE49-F238E27FC236}">
                <a16:creationId xmlns:a16="http://schemas.microsoft.com/office/drawing/2014/main" id="{F8CABB74-FA19-466E-BA84-787E34C824FB}"/>
              </a:ext>
            </a:extLst>
          </p:cNvPr>
          <p:cNvSpPr txBox="1">
            <a:spLocks noChangeArrowheads="1"/>
          </p:cNvSpPr>
          <p:nvPr/>
        </p:nvSpPr>
        <p:spPr bwMode="auto">
          <a:xfrm>
            <a:off x="5181600" y="2286000"/>
            <a:ext cx="3581400"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n-US" altLang="en-US" sz="2500" b="1" dirty="0">
                <a:solidFill>
                  <a:srgbClr val="FF0000"/>
                </a:solidFill>
                <a:latin typeface="Arial Narrow" panose="020B0606020202030204" pitchFamily="34" charset="0"/>
              </a:rPr>
              <a:t>	</a:t>
            </a:r>
            <a:r>
              <a:rPr lang="en-US" altLang="en-US" sz="2500" b="1" dirty="0">
                <a:solidFill>
                  <a:schemeClr val="tx2">
                    <a:lumMod val="60000"/>
                    <a:lumOff val="40000"/>
                  </a:schemeClr>
                </a:solidFill>
                <a:latin typeface="Arial Narrow" panose="020B0606020202030204" pitchFamily="34" charset="0"/>
              </a:rPr>
              <a:t>Empathy</a:t>
            </a:r>
            <a:r>
              <a:rPr lang="en-US" altLang="en-US" sz="2500" b="1" dirty="0">
                <a:solidFill>
                  <a:srgbClr val="FF0000"/>
                </a:solidFill>
                <a:latin typeface="Arial Narrow" panose="020B0606020202030204" pitchFamily="34" charset="0"/>
              </a:rPr>
              <a:t>    </a:t>
            </a:r>
          </a:p>
        </p:txBody>
      </p:sp>
      <p:sp>
        <p:nvSpPr>
          <p:cNvPr id="15365" name="Text Box 7">
            <a:extLst>
              <a:ext uri="{FF2B5EF4-FFF2-40B4-BE49-F238E27FC236}">
                <a16:creationId xmlns:a16="http://schemas.microsoft.com/office/drawing/2014/main" id="{AE693770-989D-4E9E-87F8-C7C2407E369D}"/>
              </a:ext>
            </a:extLst>
          </p:cNvPr>
          <p:cNvSpPr txBox="1">
            <a:spLocks noChangeArrowheads="1"/>
          </p:cNvSpPr>
          <p:nvPr/>
        </p:nvSpPr>
        <p:spPr bwMode="auto">
          <a:xfrm>
            <a:off x="5105400" y="838200"/>
            <a:ext cx="3505200" cy="1084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en-US" altLang="en-US" sz="2600">
                <a:solidFill>
                  <a:srgbClr val="0070C0"/>
                </a:solidFill>
                <a:latin typeface="Arial Narrow" panose="020B0606020202030204" pitchFamily="34" charset="0"/>
              </a:rPr>
              <a:t>Emotions Consistent with</a:t>
            </a:r>
          </a:p>
          <a:p>
            <a:pPr algn="ctr" eaLnBrk="1" hangingPunct="1">
              <a:spcBef>
                <a:spcPct val="50000"/>
              </a:spcBef>
              <a:buClrTx/>
              <a:buSzTx/>
              <a:buFontTx/>
              <a:buNone/>
            </a:pPr>
            <a:r>
              <a:rPr lang="en-US" altLang="en-US" sz="2600">
                <a:solidFill>
                  <a:srgbClr val="0070C0"/>
                </a:solidFill>
                <a:latin typeface="Arial Narrow" panose="020B0606020202030204" pitchFamily="34" charset="0"/>
              </a:rPr>
              <a:t>Altruistic Behavior</a:t>
            </a:r>
          </a:p>
        </p:txBody>
      </p:sp>
      <p:sp>
        <p:nvSpPr>
          <p:cNvPr id="2" name="TextBox 1">
            <a:extLst>
              <a:ext uri="{FF2B5EF4-FFF2-40B4-BE49-F238E27FC236}">
                <a16:creationId xmlns:a16="http://schemas.microsoft.com/office/drawing/2014/main" id="{07BC3E79-DA9C-47D6-BAE8-E565AD80E674}"/>
              </a:ext>
            </a:extLst>
          </p:cNvPr>
          <p:cNvSpPr txBox="1">
            <a:spLocks noChangeArrowheads="1"/>
          </p:cNvSpPr>
          <p:nvPr/>
        </p:nvSpPr>
        <p:spPr bwMode="auto">
          <a:xfrm>
            <a:off x="3505200" y="5791200"/>
            <a:ext cx="541020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0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2300" dirty="0">
                <a:solidFill>
                  <a:srgbClr val="009900"/>
                </a:solidFill>
                <a:latin typeface="Arial Narrow" panose="020B0606020202030204" pitchFamily="34" charset="0"/>
              </a:rPr>
              <a:t>"Enjoyment obtained from the troubles of others"</a:t>
            </a:r>
          </a:p>
        </p:txBody>
      </p:sp>
      <p:sp>
        <p:nvSpPr>
          <p:cNvPr id="3" name="Slide Number Placeholder 2">
            <a:extLst>
              <a:ext uri="{FF2B5EF4-FFF2-40B4-BE49-F238E27FC236}">
                <a16:creationId xmlns:a16="http://schemas.microsoft.com/office/drawing/2014/main" id="{41E26DFE-D12E-4D23-8A48-2D25821338D7}"/>
              </a:ext>
            </a:extLst>
          </p:cNvPr>
          <p:cNvSpPr>
            <a:spLocks noGrp="1"/>
          </p:cNvSpPr>
          <p:nvPr>
            <p:ph type="sldNum" sz="quarter" idx="12"/>
          </p:nvPr>
        </p:nvSpPr>
        <p:spPr/>
        <p:txBody>
          <a:bodyPr/>
          <a:lstStyle/>
          <a:p>
            <a:pPr>
              <a:defRPr/>
            </a:pPr>
            <a:fld id="{F4E3EFB1-15F4-4196-B5D2-C52567D53F73}" type="slidenum">
              <a:rPr lang="en-US" altLang="en-US" smtClean="0"/>
              <a:pPr>
                <a:defRPr/>
              </a:pPr>
              <a:t>16</a:t>
            </a:fld>
            <a:endParaRPr lang="en-US" altLang="en-US"/>
          </a:p>
        </p:txBody>
      </p:sp>
    </p:spTree>
    <p:extLst>
      <p:ext uri="{BB962C8B-B14F-4D97-AF65-F5344CB8AC3E}">
        <p14:creationId xmlns:p14="http://schemas.microsoft.com/office/powerpoint/2010/main" val="19698100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830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9830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9830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9830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98309">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98309">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98309">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83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9" grpId="0" build="p" autoUpdateAnimBg="0"/>
      <p:bldP spid="98310"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0CF202FA-5319-4DD3-AEC0-A884896CE7B2}"/>
              </a:ext>
            </a:extLst>
          </p:cNvPr>
          <p:cNvSpPr>
            <a:spLocks noChangeArrowheads="1"/>
          </p:cNvSpPr>
          <p:nvPr/>
        </p:nvSpPr>
        <p:spPr bwMode="auto">
          <a:xfrm>
            <a:off x="914400" y="308312"/>
            <a:ext cx="8077200" cy="6309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spcBef>
                <a:spcPct val="20000"/>
              </a:spcBef>
              <a:buClr>
                <a:schemeClr val="accent1"/>
              </a:buClr>
              <a:buSzPct val="80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2800" b="1" dirty="0">
                <a:solidFill>
                  <a:srgbClr val="0070C0"/>
                </a:solidFill>
                <a:latin typeface="Arial Narrow" panose="020B0606020202030204" pitchFamily="34" charset="0"/>
                <a:cs typeface="Times New Roman" panose="02020603050405020304" pitchFamily="18" charset="0"/>
              </a:rPr>
              <a:t>“Circumstantial” Evidence of Empathy </a:t>
            </a:r>
            <a:r>
              <a:rPr lang="en-US" altLang="en-US" sz="2800" b="1" dirty="0">
                <a:solidFill>
                  <a:srgbClr val="0070C0"/>
                </a:solidFill>
                <a:latin typeface="Arial Narrow" panose="020B0606020202030204" pitchFamily="34" charset="0"/>
                <a:cs typeface="Times New Roman" panose="02020603050405020304" pitchFamily="18" charset="0"/>
                <a:sym typeface="Wingdings" panose="05000000000000000000" pitchFamily="2" charset="2"/>
              </a:rPr>
              <a:t></a:t>
            </a:r>
            <a:r>
              <a:rPr lang="en-US" altLang="en-US" sz="2800" b="1" dirty="0">
                <a:solidFill>
                  <a:srgbClr val="0070C0"/>
                </a:solidFill>
                <a:latin typeface="Arial Narrow" panose="020B0606020202030204" pitchFamily="34" charset="0"/>
                <a:cs typeface="Times New Roman" panose="02020603050405020304" pitchFamily="18" charset="0"/>
              </a:rPr>
              <a:t> Altruism Link</a:t>
            </a:r>
            <a:endParaRPr lang="en-US" altLang="en-US" sz="2800"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endParaRPr>
          </a:p>
          <a:p>
            <a:pPr algn="ctr">
              <a:spcBef>
                <a:spcPct val="0"/>
              </a:spcBef>
              <a:buClrTx/>
              <a:buSzTx/>
              <a:buFontTx/>
              <a:buNone/>
            </a:pPr>
            <a:endParaRPr lang="en-US" altLang="en-US" sz="1200" dirty="0">
              <a:latin typeface="Times New Roman" panose="02020603050405020304" pitchFamily="18" charset="0"/>
              <a:cs typeface="Times New Roman" panose="02020603050405020304" pitchFamily="18" charset="0"/>
              <a:sym typeface="Wingdings" panose="05000000000000000000" pitchFamily="2" charset="2"/>
            </a:endParaRPr>
          </a:p>
          <a:p>
            <a:pPr>
              <a:spcBef>
                <a:spcPct val="0"/>
              </a:spcBef>
              <a:buClrTx/>
              <a:buSzTx/>
              <a:buFontTx/>
              <a:buNone/>
            </a:pPr>
            <a:r>
              <a:rPr lang="en-US" altLang="en-US" sz="1200" dirty="0">
                <a:latin typeface="Arial Narrow" panose="020B0606020202030204" pitchFamily="34" charset="0"/>
                <a:cs typeface="Times New Roman" panose="02020603050405020304" pitchFamily="18" charset="0"/>
                <a:sym typeface="Wingdings" panose="05000000000000000000" pitchFamily="2" charset="2"/>
              </a:rPr>
              <a:t>  </a:t>
            </a:r>
            <a:endParaRPr lang="en-US" altLang="en-US" sz="1200" dirty="0">
              <a:latin typeface="Times New Roman" panose="02020603050405020304" pitchFamily="18" charset="0"/>
              <a:cs typeface="Times New Roman" panose="02020603050405020304" pitchFamily="18" charset="0"/>
              <a:sym typeface="Wingdings" panose="05000000000000000000" pitchFamily="2" charset="2"/>
            </a:endParaRPr>
          </a:p>
          <a:p>
            <a:pPr>
              <a:spcBef>
                <a:spcPct val="0"/>
              </a:spcBef>
              <a:buClrTx/>
              <a:buSzTx/>
              <a:buFontTx/>
              <a:buNone/>
            </a:pPr>
            <a:r>
              <a:rPr lang="en-US" altLang="en-US" sz="2400" dirty="0">
                <a:latin typeface="Arial Narrow" panose="020B0606020202030204" pitchFamily="34" charset="0"/>
                <a:cs typeface="Times New Roman" panose="02020603050405020304" pitchFamily="18" charset="0"/>
                <a:sym typeface="Wingdings" panose="05000000000000000000" pitchFamily="2" charset="2"/>
              </a:rPr>
              <a:t>1. </a:t>
            </a:r>
            <a:r>
              <a:rPr lang="en-US" altLang="en-US" sz="2400" b="1" dirty="0">
                <a:latin typeface="Arial Narrow" panose="020B0606020202030204" pitchFamily="34" charset="0"/>
                <a:cs typeface="Times New Roman" panose="02020603050405020304" pitchFamily="18" charset="0"/>
                <a:sym typeface="Wingdings" panose="05000000000000000000" pitchFamily="2" charset="2"/>
              </a:rPr>
              <a:t>Evolutionary Biology</a:t>
            </a:r>
            <a:endParaRPr lang="en-US" altLang="en-US" sz="1200" b="1" dirty="0">
              <a:latin typeface="Times New Roman" panose="02020603050405020304" pitchFamily="18" charset="0"/>
              <a:cs typeface="Times New Roman" panose="02020603050405020304" pitchFamily="18" charset="0"/>
              <a:sym typeface="Wingdings" panose="05000000000000000000" pitchFamily="2" charset="2"/>
            </a:endParaRPr>
          </a:p>
          <a:p>
            <a:pPr>
              <a:spcBef>
                <a:spcPct val="0"/>
              </a:spcBef>
              <a:buClrTx/>
              <a:buSzTx/>
              <a:buFontTx/>
              <a:buNone/>
            </a:pPr>
            <a:r>
              <a:rPr lang="en-US" altLang="en-US" sz="800" dirty="0">
                <a:latin typeface="Arial Narrow" panose="020B0606020202030204" pitchFamily="34" charset="0"/>
                <a:cs typeface="Times New Roman" panose="02020603050405020304" pitchFamily="18" charset="0"/>
                <a:sym typeface="Wingdings" panose="05000000000000000000" pitchFamily="2" charset="2"/>
              </a:rPr>
              <a:t> </a:t>
            </a:r>
            <a:endParaRPr lang="en-US" altLang="en-US" sz="800" dirty="0">
              <a:latin typeface="Times New Roman" panose="02020603050405020304" pitchFamily="18" charset="0"/>
              <a:cs typeface="Times New Roman" panose="02020603050405020304" pitchFamily="18" charset="0"/>
              <a:sym typeface="Wingdings" panose="05000000000000000000" pitchFamily="2" charset="2"/>
            </a:endParaRPr>
          </a:p>
          <a:p>
            <a:pPr>
              <a:spcBef>
                <a:spcPct val="0"/>
              </a:spcBef>
              <a:buClrTx/>
              <a:buSzTx/>
              <a:buFontTx/>
              <a:buNone/>
            </a:pPr>
            <a:r>
              <a:rPr lang="en-US" altLang="en-US" sz="2400" dirty="0">
                <a:latin typeface="Arial Narrow" panose="020B0606020202030204" pitchFamily="34" charset="0"/>
                <a:cs typeface="Times New Roman" panose="02020603050405020304" pitchFamily="18" charset="0"/>
                <a:sym typeface="Wingdings" panose="05000000000000000000" pitchFamily="2" charset="2"/>
              </a:rPr>
              <a:t>2. </a:t>
            </a:r>
            <a:r>
              <a:rPr lang="en-US" altLang="en-US" sz="2400" b="1" dirty="0">
                <a:latin typeface="Arial Narrow" panose="020B0606020202030204" pitchFamily="34" charset="0"/>
                <a:cs typeface="Times New Roman" panose="02020603050405020304" pitchFamily="18" charset="0"/>
                <a:sym typeface="Wingdings" panose="05000000000000000000" pitchFamily="2" charset="2"/>
              </a:rPr>
              <a:t>Neurology/Physiology/Facial expressions</a:t>
            </a:r>
            <a:endParaRPr lang="en-US" altLang="en-US" sz="1200" b="1" dirty="0">
              <a:latin typeface="Times New Roman" panose="02020603050405020304" pitchFamily="18" charset="0"/>
              <a:cs typeface="Times New Roman" panose="02020603050405020304" pitchFamily="18" charset="0"/>
              <a:sym typeface="Wingdings" panose="05000000000000000000" pitchFamily="2" charset="2"/>
            </a:endParaRPr>
          </a:p>
          <a:p>
            <a:pPr>
              <a:spcBef>
                <a:spcPct val="0"/>
              </a:spcBef>
              <a:buClrTx/>
              <a:buSzTx/>
              <a:buFontTx/>
              <a:buNone/>
            </a:pPr>
            <a:r>
              <a:rPr lang="en-US" altLang="en-US" sz="800" dirty="0">
                <a:latin typeface="Arial Narrow" panose="020B0606020202030204" pitchFamily="34" charset="0"/>
                <a:cs typeface="Times New Roman" panose="02020603050405020304" pitchFamily="18" charset="0"/>
                <a:sym typeface="Wingdings" panose="05000000000000000000" pitchFamily="2" charset="2"/>
              </a:rPr>
              <a:t> </a:t>
            </a:r>
            <a:endParaRPr lang="en-US" altLang="en-US" sz="800" dirty="0">
              <a:latin typeface="Times New Roman" panose="02020603050405020304" pitchFamily="18" charset="0"/>
              <a:cs typeface="Times New Roman" panose="02020603050405020304" pitchFamily="18" charset="0"/>
              <a:sym typeface="Wingdings" panose="05000000000000000000" pitchFamily="2" charset="2"/>
            </a:endParaRPr>
          </a:p>
          <a:p>
            <a:pPr marL="0" indent="0">
              <a:spcBef>
                <a:spcPct val="0"/>
              </a:spcBef>
              <a:buClrTx/>
              <a:buSzTx/>
              <a:buNone/>
            </a:pPr>
            <a:r>
              <a:rPr lang="en-US" altLang="en-US" sz="2400" dirty="0">
                <a:latin typeface="Arial Narrow" panose="020B0606020202030204" pitchFamily="34" charset="0"/>
                <a:cs typeface="Times New Roman" panose="02020603050405020304" pitchFamily="18" charset="0"/>
                <a:sym typeface="Wingdings" panose="05000000000000000000" pitchFamily="2" charset="2"/>
              </a:rPr>
              <a:t>3.  </a:t>
            </a:r>
            <a:r>
              <a:rPr lang="en-US" altLang="en-US" sz="2400" b="1" dirty="0">
                <a:latin typeface="Arial Narrow" panose="020B0606020202030204" pitchFamily="34" charset="0"/>
                <a:cs typeface="Times New Roman" panose="02020603050405020304" pitchFamily="18" charset="0"/>
                <a:sym typeface="Wingdings" panose="05000000000000000000" pitchFamily="2" charset="2"/>
              </a:rPr>
              <a:t>Empathy evident at a very early age.</a:t>
            </a:r>
          </a:p>
          <a:p>
            <a:pPr marL="0" indent="0">
              <a:spcBef>
                <a:spcPct val="0"/>
              </a:spcBef>
              <a:buClrTx/>
              <a:buSzTx/>
              <a:buNone/>
            </a:pPr>
            <a:r>
              <a:rPr lang="en-US" alt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dirty="0">
                <a:latin typeface="Arial Narrow" panose="020B0606020202030204" pitchFamily="34" charset="0"/>
                <a:cs typeface="Times New Roman" panose="02020603050405020304" pitchFamily="18" charset="0"/>
                <a:sym typeface="Wingdings" panose="05000000000000000000" pitchFamily="2" charset="2"/>
              </a:rPr>
              <a:t>a.  Sympathetic crying	                                                                               	b.  Help kid who lost his marbles</a:t>
            </a:r>
          </a:p>
          <a:p>
            <a:pPr>
              <a:spcBef>
                <a:spcPct val="0"/>
              </a:spcBef>
              <a:buClrTx/>
              <a:buSzTx/>
              <a:buFontTx/>
              <a:buNone/>
            </a:pPr>
            <a:endParaRPr lang="en-US" altLang="en-US" sz="800" dirty="0">
              <a:latin typeface="Arial Narrow" panose="020B0606020202030204" pitchFamily="34" charset="0"/>
              <a:cs typeface="Times New Roman" panose="02020603050405020304" pitchFamily="18" charset="0"/>
              <a:sym typeface="Wingdings" panose="05000000000000000000" pitchFamily="2" charset="2"/>
            </a:endParaRPr>
          </a:p>
          <a:p>
            <a:pPr>
              <a:spcBef>
                <a:spcPct val="0"/>
              </a:spcBef>
              <a:buClrTx/>
              <a:buSzTx/>
              <a:buFontTx/>
              <a:buNone/>
            </a:pPr>
            <a:r>
              <a:rPr lang="en-US" altLang="en-US" sz="2400" dirty="0">
                <a:latin typeface="Arial Narrow" panose="020B0606020202030204" pitchFamily="34" charset="0"/>
                <a:cs typeface="Times New Roman" panose="02020603050405020304" pitchFamily="18" charset="0"/>
                <a:sym typeface="Wingdings" panose="05000000000000000000" pitchFamily="2" charset="2"/>
              </a:rPr>
              <a:t>4.  </a:t>
            </a:r>
            <a:r>
              <a:rPr lang="en-US" altLang="en-US" sz="2400" b="1" dirty="0">
                <a:latin typeface="Arial Narrow" panose="020B0606020202030204" pitchFamily="34" charset="0"/>
                <a:cs typeface="Times New Roman" panose="02020603050405020304" pitchFamily="18" charset="0"/>
                <a:sym typeface="Wingdings" panose="05000000000000000000" pitchFamily="2" charset="2"/>
              </a:rPr>
              <a:t>Empathy evident in non-human species. </a:t>
            </a:r>
          </a:p>
          <a:p>
            <a:pPr>
              <a:spcBef>
                <a:spcPct val="0"/>
              </a:spcBef>
              <a:buClrTx/>
              <a:buSzTx/>
              <a:buFontTx/>
              <a:buNone/>
            </a:pPr>
            <a:r>
              <a:rPr lang="en-US" altLang="en-US" sz="2400" dirty="0">
                <a:latin typeface="Arial Narrow" panose="020B0606020202030204" pitchFamily="34" charset="0"/>
                <a:cs typeface="Times New Roman" panose="02020603050405020304" pitchFamily="18" charset="0"/>
                <a:sym typeface="Wingdings" panose="05000000000000000000" pitchFamily="2" charset="2"/>
              </a:rPr>
              <a:t>	    Walruses help harpooned fellows</a:t>
            </a:r>
            <a:endParaRPr lang="en-US" altLang="en-US" sz="1200" dirty="0">
              <a:latin typeface="Arial Narrow" panose="020B0606020202030204" pitchFamily="34" charset="0"/>
              <a:cs typeface="Times New Roman" panose="02020603050405020304" pitchFamily="18" charset="0"/>
              <a:sym typeface="Wingdings" panose="05000000000000000000" pitchFamily="2" charset="2"/>
            </a:endParaRPr>
          </a:p>
          <a:p>
            <a:pPr>
              <a:spcBef>
                <a:spcPct val="0"/>
              </a:spcBef>
              <a:buClrTx/>
              <a:buSzTx/>
              <a:buFontTx/>
              <a:buNone/>
            </a:pPr>
            <a:r>
              <a:rPr lang="en-US" altLang="en-US" sz="800" dirty="0">
                <a:latin typeface="Arial Narrow" panose="020B0606020202030204" pitchFamily="34" charset="0"/>
                <a:cs typeface="Times New Roman" panose="02020603050405020304" pitchFamily="18" charset="0"/>
                <a:sym typeface="Wingdings" panose="05000000000000000000" pitchFamily="2" charset="2"/>
              </a:rPr>
              <a:t> </a:t>
            </a:r>
            <a:endParaRPr lang="en-US" altLang="en-US" sz="800" dirty="0">
              <a:latin typeface="Times New Roman" panose="02020603050405020304" pitchFamily="18" charset="0"/>
              <a:cs typeface="Times New Roman" panose="02020603050405020304" pitchFamily="18" charset="0"/>
              <a:sym typeface="Wingdings" panose="05000000000000000000" pitchFamily="2" charset="2"/>
            </a:endParaRPr>
          </a:p>
          <a:p>
            <a:pPr>
              <a:spcBef>
                <a:spcPct val="0"/>
              </a:spcBef>
              <a:buClrTx/>
              <a:buSzTx/>
              <a:buFontTx/>
              <a:buNone/>
            </a:pPr>
            <a:r>
              <a:rPr lang="en-US" altLang="en-US" sz="2400" dirty="0">
                <a:latin typeface="Arial Narrow" panose="020B0606020202030204" pitchFamily="34" charset="0"/>
                <a:cs typeface="Times New Roman" panose="02020603050405020304" pitchFamily="18" charset="0"/>
                <a:sym typeface="Wingdings" panose="05000000000000000000" pitchFamily="2" charset="2"/>
              </a:rPr>
              <a:t>5.  </a:t>
            </a:r>
            <a:r>
              <a:rPr lang="en-US" altLang="en-US" sz="2400" b="1" dirty="0">
                <a:latin typeface="Arial Narrow" panose="020B0606020202030204" pitchFamily="34" charset="0"/>
                <a:cs typeface="Times New Roman" panose="02020603050405020304" pitchFamily="18" charset="0"/>
                <a:sym typeface="Wingdings" panose="05000000000000000000" pitchFamily="2" charset="2"/>
              </a:rPr>
              <a:t>Empathy exists in individualistic and collectivistic societies</a:t>
            </a:r>
            <a:endParaRPr lang="en-US" altLang="en-US" sz="1200" b="1" dirty="0">
              <a:latin typeface="Times New Roman" panose="02020603050405020304" pitchFamily="18" charset="0"/>
              <a:cs typeface="Times New Roman" panose="02020603050405020304" pitchFamily="18" charset="0"/>
              <a:sym typeface="Wingdings" panose="05000000000000000000" pitchFamily="2" charset="2"/>
            </a:endParaRPr>
          </a:p>
          <a:p>
            <a:pPr>
              <a:spcBef>
                <a:spcPct val="0"/>
              </a:spcBef>
              <a:buClrTx/>
              <a:buSzTx/>
              <a:buFontTx/>
              <a:buNone/>
            </a:pPr>
            <a:r>
              <a:rPr lang="en-US" altLang="en-US" sz="800" dirty="0">
                <a:latin typeface="Arial Narrow" panose="020B0606020202030204" pitchFamily="34" charset="0"/>
                <a:cs typeface="Times New Roman" panose="02020603050405020304" pitchFamily="18" charset="0"/>
                <a:sym typeface="Wingdings" panose="05000000000000000000" pitchFamily="2" charset="2"/>
              </a:rPr>
              <a:t> </a:t>
            </a:r>
            <a:endParaRPr lang="en-US" altLang="en-US" sz="800" dirty="0">
              <a:latin typeface="Times New Roman" panose="02020603050405020304" pitchFamily="18" charset="0"/>
              <a:cs typeface="Times New Roman" panose="02020603050405020304" pitchFamily="18" charset="0"/>
              <a:sym typeface="Wingdings" panose="05000000000000000000" pitchFamily="2" charset="2"/>
            </a:endParaRPr>
          </a:p>
          <a:p>
            <a:pPr>
              <a:spcBef>
                <a:spcPct val="0"/>
              </a:spcBef>
              <a:buClrTx/>
              <a:buSzTx/>
              <a:buFontTx/>
              <a:buNone/>
            </a:pPr>
            <a:r>
              <a:rPr lang="en-US" altLang="en-US" sz="2400" dirty="0">
                <a:latin typeface="Arial Narrow" panose="020B0606020202030204" pitchFamily="34" charset="0"/>
                <a:cs typeface="Times New Roman" panose="02020603050405020304" pitchFamily="18" charset="0"/>
                <a:sym typeface="Wingdings" panose="05000000000000000000" pitchFamily="2" charset="2"/>
              </a:rPr>
              <a:t>6.  </a:t>
            </a:r>
            <a:r>
              <a:rPr lang="en-US" altLang="en-US" sz="2400" b="1" dirty="0">
                <a:latin typeface="Arial Narrow" panose="020B0606020202030204" pitchFamily="34" charset="0"/>
                <a:cs typeface="Times New Roman" panose="02020603050405020304" pitchFamily="18" charset="0"/>
                <a:sym typeface="Wingdings" panose="05000000000000000000" pitchFamily="2" charset="2"/>
              </a:rPr>
              <a:t>Empathy </a:t>
            </a:r>
            <a:r>
              <a:rPr lang="en-US" altLang="en-US" sz="2400" b="1" dirty="0">
                <a:latin typeface="Arial Narrow" panose="020B0606020202030204" pitchFamily="34" charset="0"/>
                <a:cs typeface="Times New Roman" panose="02020603050405020304" pitchFamily="18" charset="0"/>
              </a:rPr>
              <a:t> helping has immediate quality</a:t>
            </a:r>
            <a:endParaRPr lang="en-US" altLang="en-US" sz="1200" b="1" dirty="0">
              <a:latin typeface="Times New Roman" panose="02020603050405020304" pitchFamily="18" charset="0"/>
              <a:cs typeface="Times New Roman" panose="02020603050405020304" pitchFamily="18" charset="0"/>
              <a:sym typeface="Wingdings" panose="05000000000000000000" pitchFamily="2" charset="2"/>
            </a:endParaRPr>
          </a:p>
          <a:p>
            <a:pPr>
              <a:spcBef>
                <a:spcPct val="0"/>
              </a:spcBef>
              <a:buClrTx/>
              <a:buSzTx/>
              <a:buFontTx/>
              <a:buNone/>
            </a:pPr>
            <a:r>
              <a:rPr lang="en-US" altLang="en-US" sz="1200" dirty="0">
                <a:latin typeface="Arial Narrow" panose="020B0606020202030204" pitchFamily="34" charset="0"/>
                <a:cs typeface="Times New Roman" panose="02020603050405020304" pitchFamily="18" charset="0"/>
                <a:sym typeface="Wingdings" panose="05000000000000000000" pitchFamily="2" charset="2"/>
              </a:rPr>
              <a:t> </a:t>
            </a:r>
            <a:endParaRPr lang="en-US" altLang="en-US" sz="1200" dirty="0">
              <a:latin typeface="Times New Roman" panose="02020603050405020304" pitchFamily="18" charset="0"/>
              <a:cs typeface="Times New Roman" panose="02020603050405020304" pitchFamily="18" charset="0"/>
              <a:sym typeface="Wingdings" panose="05000000000000000000" pitchFamily="2" charset="2"/>
            </a:endParaRPr>
          </a:p>
          <a:p>
            <a:pPr>
              <a:spcBef>
                <a:spcPct val="0"/>
              </a:spcBef>
              <a:buClrTx/>
              <a:buSzTx/>
              <a:buFontTx/>
              <a:buNone/>
            </a:pPr>
            <a:r>
              <a:rPr lang="en-US" altLang="en-US" sz="2400" dirty="0">
                <a:latin typeface="Arial Narrow" panose="020B0606020202030204" pitchFamily="34" charset="0"/>
                <a:cs typeface="Times New Roman" panose="02020603050405020304" pitchFamily="18" charset="0"/>
                <a:sym typeface="Wingdings" panose="05000000000000000000" pitchFamily="2" charset="2"/>
              </a:rPr>
              <a:t>	a. Experiments on helping: physio reaction  helping	</a:t>
            </a:r>
            <a:endParaRPr lang="en-US" altLang="en-US" sz="1200" dirty="0">
              <a:latin typeface="Times New Roman" panose="02020603050405020304" pitchFamily="18" charset="0"/>
              <a:cs typeface="Times New Roman" panose="02020603050405020304" pitchFamily="18" charset="0"/>
              <a:sym typeface="Wingdings" panose="05000000000000000000" pitchFamily="2" charset="2"/>
            </a:endParaRPr>
          </a:p>
          <a:p>
            <a:pPr>
              <a:spcBef>
                <a:spcPct val="0"/>
              </a:spcBef>
              <a:buClrTx/>
              <a:buSzTx/>
              <a:buFontTx/>
              <a:buNone/>
            </a:pPr>
            <a:r>
              <a:rPr lang="en-US" altLang="en-US" sz="2400" dirty="0">
                <a:latin typeface="Arial Narrow" panose="020B0606020202030204" pitchFamily="34" charset="0"/>
                <a:cs typeface="Times New Roman" panose="02020603050405020304" pitchFamily="18" charset="0"/>
                <a:sym typeface="Wingdings" panose="05000000000000000000" pitchFamily="2" charset="2"/>
              </a:rPr>
              <a:t>	b.  Accounts of helpers:  “Didn’t think, just did it” “It felt right”</a:t>
            </a:r>
          </a:p>
          <a:p>
            <a:pPr>
              <a:spcBef>
                <a:spcPct val="0"/>
              </a:spcBef>
              <a:buClrTx/>
              <a:buSzTx/>
              <a:buFontTx/>
              <a:buNone/>
            </a:pPr>
            <a:endParaRPr lang="en-US" altLang="en-US" sz="2400" dirty="0">
              <a:latin typeface="Arial Narrow" panose="020B0606020202030204" pitchFamily="34" charset="0"/>
              <a:cs typeface="Times New Roman" panose="02020603050405020304" pitchFamily="18" charset="0"/>
              <a:sym typeface="Wingdings" panose="05000000000000000000" pitchFamily="2" charset="2"/>
            </a:endParaRPr>
          </a:p>
        </p:txBody>
      </p:sp>
      <p:pic>
        <p:nvPicPr>
          <p:cNvPr id="2" name="Picture 1">
            <a:extLst>
              <a:ext uri="{FF2B5EF4-FFF2-40B4-BE49-F238E27FC236}">
                <a16:creationId xmlns:a16="http://schemas.microsoft.com/office/drawing/2014/main" id="{9155CAF5-D563-4514-B4D2-B6180BB32ACC}"/>
              </a:ext>
            </a:extLst>
          </p:cNvPr>
          <p:cNvPicPr>
            <a:picLocks noChangeAspect="1"/>
          </p:cNvPicPr>
          <p:nvPr/>
        </p:nvPicPr>
        <p:blipFill>
          <a:blip r:embed="rId2"/>
          <a:stretch>
            <a:fillRect/>
          </a:stretch>
        </p:blipFill>
        <p:spPr>
          <a:xfrm>
            <a:off x="6089191" y="2057400"/>
            <a:ext cx="2835353" cy="1886798"/>
          </a:xfrm>
          <a:prstGeom prst="rect">
            <a:avLst/>
          </a:prstGeom>
        </p:spPr>
      </p:pic>
      <p:sp>
        <p:nvSpPr>
          <p:cNvPr id="3" name="Slide Number Placeholder 2">
            <a:extLst>
              <a:ext uri="{FF2B5EF4-FFF2-40B4-BE49-F238E27FC236}">
                <a16:creationId xmlns:a16="http://schemas.microsoft.com/office/drawing/2014/main" id="{CAE83F5D-3CDC-4CDA-95A3-DF6197863BB8}"/>
              </a:ext>
            </a:extLst>
          </p:cNvPr>
          <p:cNvSpPr>
            <a:spLocks noGrp="1"/>
          </p:cNvSpPr>
          <p:nvPr>
            <p:ph type="sldNum" sz="quarter" idx="12"/>
          </p:nvPr>
        </p:nvSpPr>
        <p:spPr/>
        <p:txBody>
          <a:bodyPr/>
          <a:lstStyle/>
          <a:p>
            <a:pPr>
              <a:defRPr/>
            </a:pPr>
            <a:fld id="{159138EA-0DDD-401F-AE0E-8AF0EB1FA75A}" type="slidenum">
              <a:rPr lang="en-US" altLang="en-US" smtClean="0"/>
              <a:pPr>
                <a:defRPr/>
              </a:pPr>
              <a:t>17</a:t>
            </a:fld>
            <a:endParaRPr lang="en-US" altLang="en-US"/>
          </a:p>
        </p:txBody>
      </p:sp>
      <p:sp>
        <p:nvSpPr>
          <p:cNvPr id="5" name="TextBox 1">
            <a:extLst>
              <a:ext uri="{FF2B5EF4-FFF2-40B4-BE49-F238E27FC236}">
                <a16:creationId xmlns:a16="http://schemas.microsoft.com/office/drawing/2014/main" id="{589F919E-BC75-9DB8-A3A3-B40ADD5232B4}"/>
              </a:ext>
            </a:extLst>
          </p:cNvPr>
          <p:cNvSpPr txBox="1">
            <a:spLocks noChangeArrowheads="1"/>
          </p:cNvSpPr>
          <p:nvPr/>
        </p:nvSpPr>
        <p:spPr bwMode="auto">
          <a:xfrm>
            <a:off x="956468" y="6176918"/>
            <a:ext cx="7958932"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0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SzTx/>
              <a:buFontTx/>
              <a:buNone/>
            </a:pPr>
            <a:r>
              <a:rPr lang="en-US" altLang="en-US" sz="1800" b="1" dirty="0">
                <a:solidFill>
                  <a:srgbClr val="FF0000"/>
                </a:solidFill>
                <a:latin typeface="Times New Roman" panose="02020603050405020304" pitchFamily="18" charset="0"/>
              </a:rPr>
              <a:t>THE HERO CAT – GOTTA WATCH!</a:t>
            </a:r>
            <a:r>
              <a:rPr lang="en-US" altLang="en-US" sz="1200" dirty="0">
                <a:latin typeface="Times New Roman" panose="02020603050405020304" pitchFamily="18" charset="0"/>
              </a:rPr>
              <a:t>:  </a:t>
            </a:r>
            <a:r>
              <a:rPr lang="en-US" altLang="en-US" sz="1500" dirty="0">
                <a:latin typeface="Times New Roman" panose="02020603050405020304" pitchFamily="18" charset="0"/>
              </a:rPr>
              <a:t>https://www.youtube.com/watch?v=E1k4wNXfDB8</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D8E954D-DCCD-409C-9ABB-763FECFB9FB1}"/>
              </a:ext>
            </a:extLst>
          </p:cNvPr>
          <p:cNvSpPr txBox="1">
            <a:spLocks noChangeArrowheads="1"/>
          </p:cNvSpPr>
          <p:nvPr/>
        </p:nvSpPr>
        <p:spPr>
          <a:xfrm>
            <a:off x="990600" y="152400"/>
            <a:ext cx="7772400" cy="1143000"/>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defRPr/>
            </a:pPr>
            <a:r>
              <a:rPr lang="en-US" altLang="en-US" sz="3600" kern="0" dirty="0">
                <a:solidFill>
                  <a:srgbClr val="0070C0"/>
                </a:solidFill>
                <a:latin typeface="Arial Narrow" panose="020B0606020202030204" pitchFamily="34" charset="0"/>
              </a:rPr>
              <a:t>Logic of Batson Empathy and Altruism Experiments</a:t>
            </a:r>
          </a:p>
        </p:txBody>
      </p:sp>
      <p:sp>
        <p:nvSpPr>
          <p:cNvPr id="19459" name="TextBox 5">
            <a:extLst>
              <a:ext uri="{FF2B5EF4-FFF2-40B4-BE49-F238E27FC236}">
                <a16:creationId xmlns:a16="http://schemas.microsoft.com/office/drawing/2014/main" id="{5B3D12E5-29F3-4133-ABA9-839B0E004AF0}"/>
              </a:ext>
            </a:extLst>
          </p:cNvPr>
          <p:cNvSpPr txBox="1">
            <a:spLocks noChangeArrowheads="1"/>
          </p:cNvSpPr>
          <p:nvPr/>
        </p:nvSpPr>
        <p:spPr bwMode="auto">
          <a:xfrm>
            <a:off x="1066800" y="4267200"/>
            <a:ext cx="77724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0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SzTx/>
              <a:buFontTx/>
              <a:buNone/>
            </a:pPr>
            <a:r>
              <a:rPr lang="en-US" altLang="en-US" sz="2300" dirty="0">
                <a:latin typeface="Arial Narrow" panose="020B0606020202030204" pitchFamily="34" charset="0"/>
              </a:rPr>
              <a:t>If helping is due ONLY to ego-centric motives, </a:t>
            </a:r>
          </a:p>
          <a:p>
            <a:pPr>
              <a:spcBef>
                <a:spcPct val="0"/>
              </a:spcBef>
              <a:buClrTx/>
              <a:buSzTx/>
              <a:buFontTx/>
              <a:buNone/>
            </a:pPr>
            <a:r>
              <a:rPr lang="en-US" altLang="en-US" sz="2300" dirty="0">
                <a:latin typeface="Arial Narrow" panose="020B0606020202030204" pitchFamily="34" charset="0"/>
              </a:rPr>
              <a:t>And if these motives can be satisfied without helping, </a:t>
            </a:r>
          </a:p>
          <a:p>
            <a:pPr>
              <a:spcBef>
                <a:spcPct val="0"/>
              </a:spcBef>
              <a:buClrTx/>
              <a:buSzTx/>
              <a:buFontTx/>
              <a:buNone/>
            </a:pPr>
            <a:r>
              <a:rPr lang="en-US" altLang="en-US" sz="2300" dirty="0">
                <a:latin typeface="Arial Narrow" panose="020B0606020202030204" pitchFamily="34" charset="0"/>
              </a:rPr>
              <a:t>Then there will be no helping when ego-centric motives are satisfied.</a:t>
            </a:r>
          </a:p>
          <a:p>
            <a:pPr>
              <a:spcBef>
                <a:spcPct val="0"/>
              </a:spcBef>
              <a:buClrTx/>
              <a:buSzTx/>
              <a:buFontTx/>
              <a:buNone/>
            </a:pPr>
            <a:endParaRPr lang="en-US" altLang="en-US" sz="1200" dirty="0">
              <a:latin typeface="Arial Narrow" panose="020B0606020202030204" pitchFamily="34" charset="0"/>
            </a:endParaRPr>
          </a:p>
          <a:p>
            <a:pPr>
              <a:spcBef>
                <a:spcPct val="0"/>
              </a:spcBef>
              <a:buClrTx/>
              <a:buSzTx/>
              <a:buFontTx/>
              <a:buNone/>
            </a:pPr>
            <a:r>
              <a:rPr lang="en-US" altLang="en-US" sz="2300" dirty="0">
                <a:latin typeface="Arial Narrow" panose="020B0606020202030204" pitchFamily="34" charset="0"/>
              </a:rPr>
              <a:t>BUT if helping occurs because of empathy</a:t>
            </a:r>
          </a:p>
          <a:p>
            <a:pPr>
              <a:spcBef>
                <a:spcPct val="0"/>
              </a:spcBef>
              <a:buClrTx/>
              <a:buSzTx/>
              <a:buFontTx/>
              <a:buNone/>
            </a:pPr>
            <a:r>
              <a:rPr lang="en-US" altLang="en-US" sz="2300" dirty="0">
                <a:latin typeface="Arial Narrow" panose="020B0606020202030204" pitchFamily="34" charset="0"/>
              </a:rPr>
              <a:t>Then when empathy is aroused</a:t>
            </a:r>
          </a:p>
          <a:p>
            <a:pPr>
              <a:spcBef>
                <a:spcPct val="0"/>
              </a:spcBef>
              <a:buClrTx/>
              <a:buSzTx/>
              <a:buFontTx/>
              <a:buNone/>
            </a:pPr>
            <a:r>
              <a:rPr lang="en-US" altLang="en-US" sz="2300" dirty="0">
                <a:latin typeface="Arial Narrow" panose="020B0606020202030204" pitchFamily="34" charset="0"/>
              </a:rPr>
              <a:t>Helping will occur EVEN IF ego-centric motives are satisfied </a:t>
            </a:r>
          </a:p>
        </p:txBody>
      </p:sp>
      <p:grpSp>
        <p:nvGrpSpPr>
          <p:cNvPr id="19460" name="Group 9">
            <a:extLst>
              <a:ext uri="{FF2B5EF4-FFF2-40B4-BE49-F238E27FC236}">
                <a16:creationId xmlns:a16="http://schemas.microsoft.com/office/drawing/2014/main" id="{583B0D11-3961-485B-A19D-5D88A07AAAD0}"/>
              </a:ext>
            </a:extLst>
          </p:cNvPr>
          <p:cNvGrpSpPr>
            <a:grpSpLocks/>
          </p:cNvGrpSpPr>
          <p:nvPr/>
        </p:nvGrpSpPr>
        <p:grpSpPr bwMode="auto">
          <a:xfrm>
            <a:off x="838200" y="1447800"/>
            <a:ext cx="8077200" cy="2797175"/>
            <a:chOff x="990600" y="3886200"/>
            <a:chExt cx="8077200" cy="2797456"/>
          </a:xfrm>
        </p:grpSpPr>
        <p:sp>
          <p:nvSpPr>
            <p:cNvPr id="19461" name="TextBox 1">
              <a:extLst>
                <a:ext uri="{FF2B5EF4-FFF2-40B4-BE49-F238E27FC236}">
                  <a16:creationId xmlns:a16="http://schemas.microsoft.com/office/drawing/2014/main" id="{7ED61841-0EB7-4AD6-AE1F-6A9F1BAE6376}"/>
                </a:ext>
              </a:extLst>
            </p:cNvPr>
            <p:cNvSpPr txBox="1">
              <a:spLocks noChangeArrowheads="1"/>
            </p:cNvSpPr>
            <p:nvPr/>
          </p:nvSpPr>
          <p:spPr bwMode="auto">
            <a:xfrm>
              <a:off x="3276600" y="3886200"/>
              <a:ext cx="3124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0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SzTx/>
                <a:buFontTx/>
                <a:buNone/>
              </a:pPr>
              <a:r>
                <a:rPr lang="en-US" altLang="en-US" sz="2400">
                  <a:solidFill>
                    <a:srgbClr val="0070C0"/>
                  </a:solidFill>
                  <a:latin typeface="Arial Narrow" panose="020B0606020202030204" pitchFamily="34" charset="0"/>
                </a:rPr>
                <a:t>Prosocial Behavior</a:t>
              </a:r>
            </a:p>
          </p:txBody>
        </p:sp>
        <p:sp>
          <p:nvSpPr>
            <p:cNvPr id="19462" name="TextBox 3">
              <a:extLst>
                <a:ext uri="{FF2B5EF4-FFF2-40B4-BE49-F238E27FC236}">
                  <a16:creationId xmlns:a16="http://schemas.microsoft.com/office/drawing/2014/main" id="{C8C2F554-AE18-4218-B99D-3DF48C96020E}"/>
                </a:ext>
              </a:extLst>
            </p:cNvPr>
            <p:cNvSpPr txBox="1">
              <a:spLocks noChangeArrowheads="1"/>
            </p:cNvSpPr>
            <p:nvPr/>
          </p:nvSpPr>
          <p:spPr bwMode="auto">
            <a:xfrm>
              <a:off x="990600" y="5181600"/>
              <a:ext cx="2286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0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SzTx/>
                <a:buFontTx/>
                <a:buNone/>
              </a:pPr>
              <a:r>
                <a:rPr lang="en-US" altLang="en-US" sz="2400">
                  <a:solidFill>
                    <a:srgbClr val="336600"/>
                  </a:solidFill>
                  <a:latin typeface="Arial Narrow" panose="020B0606020202030204" pitchFamily="34" charset="0"/>
                </a:rPr>
                <a:t>Reciprocity</a:t>
              </a:r>
            </a:p>
          </p:txBody>
        </p:sp>
        <p:sp>
          <p:nvSpPr>
            <p:cNvPr id="19463" name="TextBox 5">
              <a:extLst>
                <a:ext uri="{FF2B5EF4-FFF2-40B4-BE49-F238E27FC236}">
                  <a16:creationId xmlns:a16="http://schemas.microsoft.com/office/drawing/2014/main" id="{6E5AF4E8-964D-47BD-9CEE-FF9CB601D47F}"/>
                </a:ext>
              </a:extLst>
            </p:cNvPr>
            <p:cNvSpPr txBox="1">
              <a:spLocks noChangeArrowheads="1"/>
            </p:cNvSpPr>
            <p:nvPr/>
          </p:nvSpPr>
          <p:spPr bwMode="auto">
            <a:xfrm>
              <a:off x="3302000" y="5092700"/>
              <a:ext cx="1905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0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SzTx/>
                <a:buFontTx/>
                <a:buNone/>
              </a:pPr>
              <a:r>
                <a:rPr lang="en-US" altLang="en-US" sz="2400" b="1" dirty="0">
                  <a:solidFill>
                    <a:srgbClr val="336600"/>
                  </a:solidFill>
                  <a:latin typeface="Arial Narrow" panose="020B0606020202030204" pitchFamily="34" charset="0"/>
                </a:rPr>
                <a:t>Social </a:t>
              </a:r>
            </a:p>
            <a:p>
              <a:pPr algn="ctr">
                <a:spcBef>
                  <a:spcPct val="0"/>
                </a:spcBef>
                <a:buClrTx/>
                <a:buSzTx/>
                <a:buFontTx/>
                <a:buNone/>
              </a:pPr>
              <a:r>
                <a:rPr lang="en-US" altLang="en-US" sz="2400" b="1" dirty="0">
                  <a:solidFill>
                    <a:srgbClr val="336600"/>
                  </a:solidFill>
                  <a:latin typeface="Arial Narrow" panose="020B0606020202030204" pitchFamily="34" charset="0"/>
                </a:rPr>
                <a:t>Desirability</a:t>
              </a:r>
            </a:p>
          </p:txBody>
        </p:sp>
        <p:sp>
          <p:nvSpPr>
            <p:cNvPr id="19464" name="TextBox 6">
              <a:extLst>
                <a:ext uri="{FF2B5EF4-FFF2-40B4-BE49-F238E27FC236}">
                  <a16:creationId xmlns:a16="http://schemas.microsoft.com/office/drawing/2014/main" id="{1E00F8F2-1E6C-43A2-8F2F-83907D7786D2}"/>
                </a:ext>
              </a:extLst>
            </p:cNvPr>
            <p:cNvSpPr txBox="1">
              <a:spLocks noChangeArrowheads="1"/>
            </p:cNvSpPr>
            <p:nvPr/>
          </p:nvSpPr>
          <p:spPr bwMode="auto">
            <a:xfrm>
              <a:off x="5232400" y="5021263"/>
              <a:ext cx="1905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0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SzTx/>
                <a:buFontTx/>
                <a:buNone/>
              </a:pPr>
              <a:r>
                <a:rPr lang="en-US" altLang="en-US" sz="2400">
                  <a:solidFill>
                    <a:srgbClr val="336600"/>
                  </a:solidFill>
                  <a:latin typeface="Arial Narrow" panose="020B0606020202030204" pitchFamily="34" charset="0"/>
                </a:rPr>
                <a:t>Negative</a:t>
              </a:r>
            </a:p>
            <a:p>
              <a:pPr algn="ctr">
                <a:spcBef>
                  <a:spcPct val="0"/>
                </a:spcBef>
                <a:buClrTx/>
                <a:buSzTx/>
                <a:buFontTx/>
                <a:buNone/>
              </a:pPr>
              <a:r>
                <a:rPr lang="en-US" altLang="en-US" sz="2400">
                  <a:solidFill>
                    <a:srgbClr val="336600"/>
                  </a:solidFill>
                  <a:latin typeface="Arial Narrow" panose="020B0606020202030204" pitchFamily="34" charset="0"/>
                </a:rPr>
                <a:t>State Relief</a:t>
              </a:r>
            </a:p>
          </p:txBody>
        </p:sp>
        <p:sp>
          <p:nvSpPr>
            <p:cNvPr id="19465" name="TextBox 7">
              <a:extLst>
                <a:ext uri="{FF2B5EF4-FFF2-40B4-BE49-F238E27FC236}">
                  <a16:creationId xmlns:a16="http://schemas.microsoft.com/office/drawing/2014/main" id="{4B25A31D-6ED0-48D7-95AD-734C11241A38}"/>
                </a:ext>
              </a:extLst>
            </p:cNvPr>
            <p:cNvSpPr txBox="1">
              <a:spLocks noChangeArrowheads="1"/>
            </p:cNvSpPr>
            <p:nvPr/>
          </p:nvSpPr>
          <p:spPr bwMode="auto">
            <a:xfrm>
              <a:off x="7162800" y="5053013"/>
              <a:ext cx="1905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0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SzTx/>
                <a:buFontTx/>
                <a:buNone/>
              </a:pPr>
              <a:r>
                <a:rPr lang="en-US" altLang="en-US" sz="2400">
                  <a:solidFill>
                    <a:srgbClr val="FF0000"/>
                  </a:solidFill>
                  <a:latin typeface="Arial Narrow" panose="020B0606020202030204" pitchFamily="34" charset="0"/>
                </a:rPr>
                <a:t>Empathy</a:t>
              </a:r>
            </a:p>
          </p:txBody>
        </p:sp>
        <p:cxnSp>
          <p:nvCxnSpPr>
            <p:cNvPr id="16" name="Straight Arrow Connector 15">
              <a:extLst>
                <a:ext uri="{FF2B5EF4-FFF2-40B4-BE49-F238E27FC236}">
                  <a16:creationId xmlns:a16="http://schemas.microsoft.com/office/drawing/2014/main" id="{44D60EE9-598C-425E-BF0F-961E6AC921A2}"/>
                </a:ext>
              </a:extLst>
            </p:cNvPr>
            <p:cNvCxnSpPr>
              <a:stCxn id="19462" idx="0"/>
            </p:cNvCxnSpPr>
            <p:nvPr/>
          </p:nvCxnSpPr>
          <p:spPr bwMode="auto">
            <a:xfrm flipV="1">
              <a:off x="2133600" y="4348209"/>
              <a:ext cx="1524000" cy="833521"/>
            </a:xfrm>
            <a:prstGeom prst="straightConnector1">
              <a:avLst/>
            </a:prstGeom>
            <a:solidFill>
              <a:schemeClr val="accent1"/>
            </a:solidFill>
            <a:ln w="9525" cap="flat" cmpd="sng" algn="ctr">
              <a:solidFill>
                <a:schemeClr val="tx2">
                  <a:lumMod val="60000"/>
                  <a:lumOff val="40000"/>
                </a:schemeClr>
              </a:solidFill>
              <a:prstDash val="solid"/>
              <a:round/>
              <a:headEnd type="none" w="med" len="med"/>
              <a:tailEnd type="triangle"/>
            </a:ln>
            <a:effectLst/>
          </p:spPr>
        </p:cxnSp>
        <p:cxnSp>
          <p:nvCxnSpPr>
            <p:cNvPr id="17" name="Straight Arrow Connector 16">
              <a:extLst>
                <a:ext uri="{FF2B5EF4-FFF2-40B4-BE49-F238E27FC236}">
                  <a16:creationId xmlns:a16="http://schemas.microsoft.com/office/drawing/2014/main" id="{CD947D8C-1654-4E72-AB74-143ED3E6A9CB}"/>
                </a:ext>
              </a:extLst>
            </p:cNvPr>
            <p:cNvCxnSpPr>
              <a:stCxn id="19463" idx="0"/>
            </p:cNvCxnSpPr>
            <p:nvPr/>
          </p:nvCxnSpPr>
          <p:spPr bwMode="auto">
            <a:xfrm flipV="1">
              <a:off x="4254500" y="4348209"/>
              <a:ext cx="88900" cy="744612"/>
            </a:xfrm>
            <a:prstGeom prst="straightConnector1">
              <a:avLst/>
            </a:prstGeom>
            <a:solidFill>
              <a:schemeClr val="accent1"/>
            </a:solidFill>
            <a:ln w="9525" cap="flat" cmpd="sng" algn="ctr">
              <a:solidFill>
                <a:schemeClr val="tx2">
                  <a:lumMod val="60000"/>
                  <a:lumOff val="40000"/>
                </a:schemeClr>
              </a:solidFill>
              <a:prstDash val="solid"/>
              <a:round/>
              <a:headEnd type="none" w="med" len="med"/>
              <a:tailEnd type="triangle"/>
            </a:ln>
            <a:effectLst/>
          </p:spPr>
        </p:cxnSp>
        <p:cxnSp>
          <p:nvCxnSpPr>
            <p:cNvPr id="18" name="Straight Arrow Connector 17">
              <a:extLst>
                <a:ext uri="{FF2B5EF4-FFF2-40B4-BE49-F238E27FC236}">
                  <a16:creationId xmlns:a16="http://schemas.microsoft.com/office/drawing/2014/main" id="{70FE8948-C556-4D97-A071-B58150AD51DC}"/>
                </a:ext>
              </a:extLst>
            </p:cNvPr>
            <p:cNvCxnSpPr/>
            <p:nvPr/>
          </p:nvCxnSpPr>
          <p:spPr bwMode="auto">
            <a:xfrm flipH="1" flipV="1">
              <a:off x="5410200" y="4348209"/>
              <a:ext cx="609600" cy="744612"/>
            </a:xfrm>
            <a:prstGeom prst="straightConnector1">
              <a:avLst/>
            </a:prstGeom>
            <a:solidFill>
              <a:schemeClr val="accent1"/>
            </a:solidFill>
            <a:ln w="9525" cap="flat" cmpd="sng" algn="ctr">
              <a:solidFill>
                <a:schemeClr val="tx2">
                  <a:lumMod val="60000"/>
                  <a:lumOff val="40000"/>
                </a:schemeClr>
              </a:solidFill>
              <a:prstDash val="solid"/>
              <a:round/>
              <a:headEnd type="none" w="med" len="med"/>
              <a:tailEnd type="triangle"/>
            </a:ln>
            <a:effectLst/>
          </p:spPr>
        </p:cxnSp>
        <p:cxnSp>
          <p:nvCxnSpPr>
            <p:cNvPr id="19" name="Straight Arrow Connector 18">
              <a:extLst>
                <a:ext uri="{FF2B5EF4-FFF2-40B4-BE49-F238E27FC236}">
                  <a16:creationId xmlns:a16="http://schemas.microsoft.com/office/drawing/2014/main" id="{B4DBEC68-09B6-40B0-B214-4A02C7C8BA7F}"/>
                </a:ext>
              </a:extLst>
            </p:cNvPr>
            <p:cNvCxnSpPr/>
            <p:nvPr/>
          </p:nvCxnSpPr>
          <p:spPr bwMode="auto">
            <a:xfrm flipH="1" flipV="1">
              <a:off x="6096000" y="4313281"/>
              <a:ext cx="1828800" cy="779540"/>
            </a:xfrm>
            <a:prstGeom prst="straightConnector1">
              <a:avLst/>
            </a:prstGeom>
            <a:solidFill>
              <a:schemeClr val="accent1"/>
            </a:solidFill>
            <a:ln w="9525" cap="flat" cmpd="sng" algn="ctr">
              <a:solidFill>
                <a:schemeClr val="tx2">
                  <a:lumMod val="60000"/>
                  <a:lumOff val="40000"/>
                </a:schemeClr>
              </a:solidFill>
              <a:prstDash val="solid"/>
              <a:round/>
              <a:headEnd type="none" w="med" len="med"/>
              <a:tailEnd type="triangle"/>
            </a:ln>
            <a:effectLst/>
          </p:spPr>
        </p:cxnSp>
        <p:sp>
          <p:nvSpPr>
            <p:cNvPr id="19470" name="TextBox 19">
              <a:extLst>
                <a:ext uri="{FF2B5EF4-FFF2-40B4-BE49-F238E27FC236}">
                  <a16:creationId xmlns:a16="http://schemas.microsoft.com/office/drawing/2014/main" id="{2C96EFB4-6CC4-4B6D-AE9C-F02E92A1AAA5}"/>
                </a:ext>
              </a:extLst>
            </p:cNvPr>
            <p:cNvSpPr txBox="1">
              <a:spLocks noChangeArrowheads="1"/>
            </p:cNvSpPr>
            <p:nvPr/>
          </p:nvSpPr>
          <p:spPr bwMode="auto">
            <a:xfrm>
              <a:off x="1504043" y="6015335"/>
              <a:ext cx="5689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0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SzTx/>
                <a:buFontTx/>
                <a:buNone/>
              </a:pPr>
              <a:r>
                <a:rPr lang="en-US" altLang="en-US" sz="2400" i="1">
                  <a:solidFill>
                    <a:srgbClr val="336600"/>
                  </a:solidFill>
                  <a:latin typeface="Arial Narrow" panose="020B0606020202030204" pitchFamily="34" charset="0"/>
                </a:rPr>
                <a:t>Ego-centric Motives</a:t>
              </a:r>
            </a:p>
          </p:txBody>
        </p:sp>
        <p:sp>
          <p:nvSpPr>
            <p:cNvPr id="19471" name="TextBox 20">
              <a:extLst>
                <a:ext uri="{FF2B5EF4-FFF2-40B4-BE49-F238E27FC236}">
                  <a16:creationId xmlns:a16="http://schemas.microsoft.com/office/drawing/2014/main" id="{04DE10CC-2DF5-4344-A07C-1110B8393365}"/>
                </a:ext>
              </a:extLst>
            </p:cNvPr>
            <p:cNvSpPr txBox="1">
              <a:spLocks noChangeArrowheads="1"/>
            </p:cNvSpPr>
            <p:nvPr/>
          </p:nvSpPr>
          <p:spPr bwMode="auto">
            <a:xfrm>
              <a:off x="7348038" y="5852659"/>
              <a:ext cx="171976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0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SzTx/>
                <a:buFontTx/>
                <a:buNone/>
              </a:pPr>
              <a:r>
                <a:rPr lang="en-US" altLang="en-US" sz="2400" i="1">
                  <a:solidFill>
                    <a:srgbClr val="FF0000"/>
                  </a:solidFill>
                  <a:latin typeface="Arial Narrow" panose="020B0606020202030204" pitchFamily="34" charset="0"/>
                </a:rPr>
                <a:t>Altruistic </a:t>
              </a:r>
            </a:p>
            <a:p>
              <a:pPr algn="ctr">
                <a:spcBef>
                  <a:spcPct val="0"/>
                </a:spcBef>
                <a:buClrTx/>
                <a:buSzTx/>
                <a:buFontTx/>
                <a:buNone/>
              </a:pPr>
              <a:r>
                <a:rPr lang="en-US" altLang="en-US" sz="2400" i="1">
                  <a:solidFill>
                    <a:srgbClr val="FF0000"/>
                  </a:solidFill>
                  <a:latin typeface="Arial Narrow" panose="020B0606020202030204" pitchFamily="34" charset="0"/>
                </a:rPr>
                <a:t>Motive</a:t>
              </a:r>
            </a:p>
          </p:txBody>
        </p:sp>
      </p:grpSp>
      <p:sp>
        <p:nvSpPr>
          <p:cNvPr id="2" name="Slide Number Placeholder 1">
            <a:extLst>
              <a:ext uri="{FF2B5EF4-FFF2-40B4-BE49-F238E27FC236}">
                <a16:creationId xmlns:a16="http://schemas.microsoft.com/office/drawing/2014/main" id="{834A1FDE-921E-4B9F-8CFD-C0A30AA375EA}"/>
              </a:ext>
            </a:extLst>
          </p:cNvPr>
          <p:cNvSpPr>
            <a:spLocks noGrp="1"/>
          </p:cNvSpPr>
          <p:nvPr>
            <p:ph type="sldNum" sz="quarter" idx="12"/>
          </p:nvPr>
        </p:nvSpPr>
        <p:spPr/>
        <p:txBody>
          <a:bodyPr/>
          <a:lstStyle/>
          <a:p>
            <a:pPr>
              <a:defRPr/>
            </a:pPr>
            <a:fld id="{159138EA-0DDD-401F-AE0E-8AF0EB1FA75A}" type="slidenum">
              <a:rPr lang="en-US" altLang="en-US" smtClean="0"/>
              <a:pPr>
                <a:defRPr/>
              </a:pPr>
              <a:t>18</a:t>
            </a:fld>
            <a:endParaRPr lang="en-US" alt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1D811D0-B3DE-4F92-8DB8-A95FCD1E3D6A}"/>
              </a:ext>
            </a:extLst>
          </p:cNvPr>
          <p:cNvSpPr>
            <a:spLocks noGrp="1"/>
          </p:cNvSpPr>
          <p:nvPr>
            <p:ph type="sldNum" sz="quarter" idx="12"/>
          </p:nvPr>
        </p:nvSpPr>
        <p:spPr/>
        <p:txBody>
          <a:bodyPr/>
          <a:lstStyle/>
          <a:p>
            <a:pPr>
              <a:defRPr/>
            </a:pPr>
            <a:fld id="{159138EA-0DDD-401F-AE0E-8AF0EB1FA75A}" type="slidenum">
              <a:rPr lang="en-US" altLang="en-US" smtClean="0"/>
              <a:pPr>
                <a:defRPr/>
              </a:pPr>
              <a:t>19</a:t>
            </a:fld>
            <a:endParaRPr lang="en-US" altLang="en-US"/>
          </a:p>
        </p:txBody>
      </p:sp>
      <p:sp>
        <p:nvSpPr>
          <p:cNvPr id="3" name="TextBox 2">
            <a:extLst>
              <a:ext uri="{FF2B5EF4-FFF2-40B4-BE49-F238E27FC236}">
                <a16:creationId xmlns:a16="http://schemas.microsoft.com/office/drawing/2014/main" id="{814D6F61-F663-4300-AA80-B658D1ECB945}"/>
              </a:ext>
            </a:extLst>
          </p:cNvPr>
          <p:cNvSpPr txBox="1"/>
          <p:nvPr/>
        </p:nvSpPr>
        <p:spPr>
          <a:xfrm>
            <a:off x="1524000" y="45928"/>
            <a:ext cx="6781800" cy="1015663"/>
          </a:xfrm>
          <a:prstGeom prst="rect">
            <a:avLst/>
          </a:prstGeom>
          <a:noFill/>
        </p:spPr>
        <p:txBody>
          <a:bodyPr wrap="square" rtlCol="0">
            <a:spAutoFit/>
          </a:bodyPr>
          <a:lstStyle/>
          <a:p>
            <a:pPr algn="ctr"/>
            <a:r>
              <a:rPr lang="en-US" sz="3000" dirty="0">
                <a:solidFill>
                  <a:schemeClr val="accent1">
                    <a:lumMod val="75000"/>
                  </a:schemeClr>
                </a:solidFill>
                <a:latin typeface="Arial Narrow" panose="020B0606020202030204" pitchFamily="34" charset="0"/>
              </a:rPr>
              <a:t>Batson’s Empathy and Altruism Experiment:</a:t>
            </a:r>
          </a:p>
          <a:p>
            <a:pPr algn="ctr"/>
            <a:r>
              <a:rPr lang="en-US" sz="3000" dirty="0">
                <a:solidFill>
                  <a:schemeClr val="accent1">
                    <a:lumMod val="75000"/>
                  </a:schemeClr>
                </a:solidFill>
                <a:latin typeface="Arial Narrow" panose="020B0606020202030204" pitchFamily="34" charset="0"/>
              </a:rPr>
              <a:t>Testing Empathy Vs. Social Desirability</a:t>
            </a:r>
          </a:p>
        </p:txBody>
      </p:sp>
      <p:sp>
        <p:nvSpPr>
          <p:cNvPr id="4" name="TextBox 3">
            <a:extLst>
              <a:ext uri="{FF2B5EF4-FFF2-40B4-BE49-F238E27FC236}">
                <a16:creationId xmlns:a16="http://schemas.microsoft.com/office/drawing/2014/main" id="{1994DB33-CC6B-4235-A524-EC83873E4051}"/>
              </a:ext>
            </a:extLst>
          </p:cNvPr>
          <p:cNvSpPr txBox="1"/>
          <p:nvPr/>
        </p:nvSpPr>
        <p:spPr>
          <a:xfrm>
            <a:off x="1660491" y="1093089"/>
            <a:ext cx="7026309" cy="769441"/>
          </a:xfrm>
          <a:prstGeom prst="rect">
            <a:avLst/>
          </a:prstGeom>
          <a:noFill/>
        </p:spPr>
        <p:txBody>
          <a:bodyPr wrap="square" rtlCol="0">
            <a:spAutoFit/>
          </a:bodyPr>
          <a:lstStyle/>
          <a:p>
            <a:r>
              <a:rPr lang="en-US" sz="2200" b="1" dirty="0">
                <a:latin typeface="Arial Narrow" panose="020B0606020202030204" pitchFamily="34" charset="0"/>
              </a:rPr>
              <a:t>Empathy</a:t>
            </a:r>
            <a:r>
              <a:rPr lang="en-US" sz="2200" dirty="0">
                <a:latin typeface="Arial Narrow" panose="020B0606020202030204" pitchFamily="34" charset="0"/>
              </a:rPr>
              <a:t>: Emotion that motivates altruism (i.e., selfless helping).</a:t>
            </a:r>
          </a:p>
          <a:p>
            <a:r>
              <a:rPr lang="en-US" sz="2200" b="1" dirty="0">
                <a:latin typeface="Arial Narrow" panose="020B0606020202030204" pitchFamily="34" charset="0"/>
              </a:rPr>
              <a:t>Social Desirability</a:t>
            </a:r>
            <a:r>
              <a:rPr lang="en-US" sz="2200" dirty="0">
                <a:latin typeface="Arial Narrow" panose="020B0606020202030204" pitchFamily="34" charset="0"/>
              </a:rPr>
              <a:t>:  Motive to look good, not bad, to others.</a:t>
            </a:r>
          </a:p>
        </p:txBody>
      </p:sp>
      <p:pic>
        <p:nvPicPr>
          <p:cNvPr id="5" name="Picture 4">
            <a:extLst>
              <a:ext uri="{FF2B5EF4-FFF2-40B4-BE49-F238E27FC236}">
                <a16:creationId xmlns:a16="http://schemas.microsoft.com/office/drawing/2014/main" id="{3E19FAC9-C600-45FE-BC26-32D15D0DF6DE}"/>
              </a:ext>
            </a:extLst>
          </p:cNvPr>
          <p:cNvPicPr>
            <a:picLocks noChangeAspect="1"/>
          </p:cNvPicPr>
          <p:nvPr/>
        </p:nvPicPr>
        <p:blipFill>
          <a:blip r:embed="rId2"/>
          <a:stretch>
            <a:fillRect/>
          </a:stretch>
        </p:blipFill>
        <p:spPr>
          <a:xfrm>
            <a:off x="3511712" y="3648714"/>
            <a:ext cx="2028280" cy="1344838"/>
          </a:xfrm>
          <a:prstGeom prst="rect">
            <a:avLst/>
          </a:prstGeom>
        </p:spPr>
      </p:pic>
      <p:pic>
        <p:nvPicPr>
          <p:cNvPr id="6" name="Picture 5">
            <a:extLst>
              <a:ext uri="{FF2B5EF4-FFF2-40B4-BE49-F238E27FC236}">
                <a16:creationId xmlns:a16="http://schemas.microsoft.com/office/drawing/2014/main" id="{DC405098-95DE-4E86-9623-409BFFB34C47}"/>
              </a:ext>
            </a:extLst>
          </p:cNvPr>
          <p:cNvPicPr>
            <a:picLocks noChangeAspect="1"/>
          </p:cNvPicPr>
          <p:nvPr/>
        </p:nvPicPr>
        <p:blipFill>
          <a:blip r:embed="rId3"/>
          <a:stretch>
            <a:fillRect/>
          </a:stretch>
        </p:blipFill>
        <p:spPr>
          <a:xfrm>
            <a:off x="1335057" y="2441859"/>
            <a:ext cx="1355691" cy="1283226"/>
          </a:xfrm>
          <a:prstGeom prst="rect">
            <a:avLst/>
          </a:prstGeom>
        </p:spPr>
      </p:pic>
      <p:sp>
        <p:nvSpPr>
          <p:cNvPr id="7" name="TextBox 6">
            <a:extLst>
              <a:ext uri="{FF2B5EF4-FFF2-40B4-BE49-F238E27FC236}">
                <a16:creationId xmlns:a16="http://schemas.microsoft.com/office/drawing/2014/main" id="{73DA9CB8-9020-4EEA-BB30-196D1AF12941}"/>
              </a:ext>
            </a:extLst>
          </p:cNvPr>
          <p:cNvSpPr txBox="1"/>
          <p:nvPr/>
        </p:nvSpPr>
        <p:spPr>
          <a:xfrm>
            <a:off x="1828800" y="1891869"/>
            <a:ext cx="5943600" cy="461665"/>
          </a:xfrm>
          <a:prstGeom prst="rect">
            <a:avLst/>
          </a:prstGeom>
          <a:noFill/>
        </p:spPr>
        <p:txBody>
          <a:bodyPr wrap="square" rtlCol="0">
            <a:spAutoFit/>
          </a:bodyPr>
          <a:lstStyle/>
          <a:p>
            <a:pPr algn="ctr"/>
            <a:r>
              <a:rPr lang="en-US" dirty="0">
                <a:latin typeface="Arial Narrow" panose="020B0606020202030204" pitchFamily="34" charset="0"/>
              </a:rPr>
              <a:t>Logic of Experiment</a:t>
            </a:r>
          </a:p>
        </p:txBody>
      </p:sp>
      <p:sp>
        <p:nvSpPr>
          <p:cNvPr id="8" name="TextBox 7">
            <a:extLst>
              <a:ext uri="{FF2B5EF4-FFF2-40B4-BE49-F238E27FC236}">
                <a16:creationId xmlns:a16="http://schemas.microsoft.com/office/drawing/2014/main" id="{F53EC9F7-BDCF-454C-8B83-5F3726162BEA}"/>
              </a:ext>
            </a:extLst>
          </p:cNvPr>
          <p:cNvSpPr txBox="1"/>
          <p:nvPr/>
        </p:nvSpPr>
        <p:spPr>
          <a:xfrm>
            <a:off x="1143000" y="5029200"/>
            <a:ext cx="7772400" cy="1754326"/>
          </a:xfrm>
          <a:prstGeom prst="rect">
            <a:avLst/>
          </a:prstGeom>
          <a:noFill/>
        </p:spPr>
        <p:txBody>
          <a:bodyPr wrap="square" rtlCol="0">
            <a:spAutoFit/>
          </a:bodyPr>
          <a:lstStyle/>
          <a:p>
            <a:r>
              <a:rPr lang="en-US" sz="2000" dirty="0">
                <a:latin typeface="Arial Narrow" panose="020B0606020202030204" pitchFamily="34" charset="0"/>
              </a:rPr>
              <a:t>Experimenter invites subject to help Elayne, AND:</a:t>
            </a:r>
          </a:p>
          <a:p>
            <a:endParaRPr lang="en-US" sz="800" dirty="0">
              <a:latin typeface="Arial Narrow" panose="020B0606020202030204" pitchFamily="34" charset="0"/>
            </a:endParaRPr>
          </a:p>
          <a:p>
            <a:r>
              <a:rPr lang="en-US" sz="2000" dirty="0">
                <a:latin typeface="Arial Narrow" panose="020B0606020202030204" pitchFamily="34" charset="0"/>
              </a:rPr>
              <a:t>Provides, or does not provide, a way to escape helping without looking bad.</a:t>
            </a:r>
          </a:p>
          <a:p>
            <a:endParaRPr lang="en-US" sz="2000" dirty="0">
              <a:latin typeface="Arial Narrow" panose="020B0606020202030204" pitchFamily="34" charset="0"/>
            </a:endParaRPr>
          </a:p>
          <a:p>
            <a:r>
              <a:rPr lang="en-US" sz="2000" b="1" dirty="0">
                <a:latin typeface="Arial Narrow" panose="020B0606020202030204" pitchFamily="34" charset="0"/>
              </a:rPr>
              <a:t>Prediction</a:t>
            </a:r>
            <a:r>
              <a:rPr lang="en-US" sz="2000" dirty="0">
                <a:latin typeface="Arial Narrow" panose="020B0606020202030204" pitchFamily="34" charset="0"/>
              </a:rPr>
              <a:t>:  </a:t>
            </a:r>
            <a:r>
              <a:rPr lang="en-US" sz="2000" dirty="0">
                <a:solidFill>
                  <a:srgbClr val="CC6600"/>
                </a:solidFill>
                <a:latin typeface="Arial Narrow" panose="020B0606020202030204" pitchFamily="34" charset="0"/>
              </a:rPr>
              <a:t>Low empathy subject will help, but only if there is no way to escape.</a:t>
            </a:r>
          </a:p>
          <a:p>
            <a:r>
              <a:rPr lang="en-US" sz="2000" dirty="0">
                <a:latin typeface="Arial Narrow" panose="020B0606020202030204" pitchFamily="34" charset="0"/>
              </a:rPr>
              <a:t>                     </a:t>
            </a:r>
            <a:r>
              <a:rPr lang="en-US" sz="2000" dirty="0">
                <a:solidFill>
                  <a:srgbClr val="00B050"/>
                </a:solidFill>
                <a:latin typeface="Arial Narrow" panose="020B0606020202030204" pitchFamily="34" charset="0"/>
              </a:rPr>
              <a:t>High empathy subject will help, even if there is a way to escape. </a:t>
            </a:r>
          </a:p>
        </p:txBody>
      </p:sp>
      <p:pic>
        <p:nvPicPr>
          <p:cNvPr id="9" name="Picture 8">
            <a:extLst>
              <a:ext uri="{FF2B5EF4-FFF2-40B4-BE49-F238E27FC236}">
                <a16:creationId xmlns:a16="http://schemas.microsoft.com/office/drawing/2014/main" id="{41936B46-9F81-4A72-95E0-B764146BF811}"/>
              </a:ext>
            </a:extLst>
          </p:cNvPr>
          <p:cNvPicPr>
            <a:picLocks noChangeAspect="1"/>
          </p:cNvPicPr>
          <p:nvPr/>
        </p:nvPicPr>
        <p:blipFill>
          <a:blip r:embed="rId4"/>
          <a:stretch>
            <a:fillRect/>
          </a:stretch>
        </p:blipFill>
        <p:spPr>
          <a:xfrm>
            <a:off x="6553200" y="2447403"/>
            <a:ext cx="1555117" cy="1164837"/>
          </a:xfrm>
          <a:prstGeom prst="rect">
            <a:avLst/>
          </a:prstGeom>
        </p:spPr>
      </p:pic>
      <p:sp>
        <p:nvSpPr>
          <p:cNvPr id="10" name="TextBox 9">
            <a:extLst>
              <a:ext uri="{FF2B5EF4-FFF2-40B4-BE49-F238E27FC236}">
                <a16:creationId xmlns:a16="http://schemas.microsoft.com/office/drawing/2014/main" id="{A6382E1A-E686-42B3-96A1-EF9933189257}"/>
              </a:ext>
            </a:extLst>
          </p:cNvPr>
          <p:cNvSpPr txBox="1"/>
          <p:nvPr/>
        </p:nvSpPr>
        <p:spPr>
          <a:xfrm>
            <a:off x="2793326" y="2490067"/>
            <a:ext cx="3470986" cy="400110"/>
          </a:xfrm>
          <a:prstGeom prst="rect">
            <a:avLst/>
          </a:prstGeom>
          <a:noFill/>
        </p:spPr>
        <p:txBody>
          <a:bodyPr wrap="square" rtlCol="0">
            <a:spAutoFit/>
          </a:bodyPr>
          <a:lstStyle/>
          <a:p>
            <a:pPr marL="342900" indent="-342900">
              <a:buFont typeface="Wingdings" panose="05000000000000000000" pitchFamily="2" charset="2"/>
              <a:buChar char="ß"/>
            </a:pPr>
            <a:r>
              <a:rPr lang="en-US" sz="2000" dirty="0">
                <a:solidFill>
                  <a:srgbClr val="00B050"/>
                </a:solidFill>
                <a:latin typeface="Arial Narrow" panose="020B0606020202030204" pitchFamily="34" charset="0"/>
                <a:sym typeface="Wingdings" panose="05000000000000000000" pitchFamily="2" charset="2"/>
              </a:rPr>
              <a:t>High Empathy Subject</a:t>
            </a:r>
          </a:p>
        </p:txBody>
      </p:sp>
      <p:sp>
        <p:nvSpPr>
          <p:cNvPr id="11" name="TextBox 10">
            <a:extLst>
              <a:ext uri="{FF2B5EF4-FFF2-40B4-BE49-F238E27FC236}">
                <a16:creationId xmlns:a16="http://schemas.microsoft.com/office/drawing/2014/main" id="{BF9AAEA1-43C7-4A06-8B85-2D0FB864DCAD}"/>
              </a:ext>
            </a:extLst>
          </p:cNvPr>
          <p:cNvSpPr txBox="1"/>
          <p:nvPr/>
        </p:nvSpPr>
        <p:spPr>
          <a:xfrm>
            <a:off x="3268645" y="2780849"/>
            <a:ext cx="3140111" cy="400110"/>
          </a:xfrm>
          <a:prstGeom prst="rect">
            <a:avLst/>
          </a:prstGeom>
          <a:noFill/>
        </p:spPr>
        <p:txBody>
          <a:bodyPr wrap="square" rtlCol="0">
            <a:spAutoFit/>
          </a:bodyPr>
          <a:lstStyle/>
          <a:p>
            <a:pPr algn="r"/>
            <a:r>
              <a:rPr lang="en-US" sz="2000" dirty="0">
                <a:solidFill>
                  <a:srgbClr val="CC6600"/>
                </a:solidFill>
                <a:latin typeface="Arial Narrow" panose="020B0606020202030204" pitchFamily="34" charset="0"/>
                <a:sym typeface="Wingdings" panose="05000000000000000000" pitchFamily="2" charset="2"/>
              </a:rPr>
              <a:t>Low Empathy Subject </a:t>
            </a:r>
          </a:p>
        </p:txBody>
      </p:sp>
      <p:cxnSp>
        <p:nvCxnSpPr>
          <p:cNvPr id="13" name="Straight Arrow Connector 12">
            <a:extLst>
              <a:ext uri="{FF2B5EF4-FFF2-40B4-BE49-F238E27FC236}">
                <a16:creationId xmlns:a16="http://schemas.microsoft.com/office/drawing/2014/main" id="{71C0F2B2-2EB8-4019-9018-3E7405B7D852}"/>
              </a:ext>
            </a:extLst>
          </p:cNvPr>
          <p:cNvCxnSpPr/>
          <p:nvPr/>
        </p:nvCxnSpPr>
        <p:spPr bwMode="auto">
          <a:xfrm>
            <a:off x="2666583" y="3832577"/>
            <a:ext cx="737715" cy="471837"/>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Arrow Connector 14">
            <a:extLst>
              <a:ext uri="{FF2B5EF4-FFF2-40B4-BE49-F238E27FC236}">
                <a16:creationId xmlns:a16="http://schemas.microsoft.com/office/drawing/2014/main" id="{F0DF3AE0-CDED-420C-9DB4-9C829C2513A3}"/>
              </a:ext>
            </a:extLst>
          </p:cNvPr>
          <p:cNvCxnSpPr/>
          <p:nvPr/>
        </p:nvCxnSpPr>
        <p:spPr bwMode="auto">
          <a:xfrm flipH="1">
            <a:off x="5577068" y="3676877"/>
            <a:ext cx="976132" cy="746015"/>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TextBox 15">
            <a:extLst>
              <a:ext uri="{FF2B5EF4-FFF2-40B4-BE49-F238E27FC236}">
                <a16:creationId xmlns:a16="http://schemas.microsoft.com/office/drawing/2014/main" id="{828C3CF1-9E29-463B-8419-FC7402FF01C0}"/>
              </a:ext>
            </a:extLst>
          </p:cNvPr>
          <p:cNvSpPr txBox="1"/>
          <p:nvPr/>
        </p:nvSpPr>
        <p:spPr>
          <a:xfrm>
            <a:off x="2853522" y="3251825"/>
            <a:ext cx="3436955" cy="400110"/>
          </a:xfrm>
          <a:prstGeom prst="rect">
            <a:avLst/>
          </a:prstGeom>
          <a:noFill/>
        </p:spPr>
        <p:txBody>
          <a:bodyPr wrap="square" rtlCol="0">
            <a:spAutoFit/>
          </a:bodyPr>
          <a:lstStyle/>
          <a:p>
            <a:pPr algn="ctr"/>
            <a:r>
              <a:rPr lang="en-US" sz="2000" dirty="0">
                <a:latin typeface="Arial Narrow" panose="020B0606020202030204" pitchFamily="34" charset="0"/>
              </a:rPr>
              <a:t>See Elayne in distress</a:t>
            </a:r>
          </a:p>
        </p:txBody>
      </p:sp>
    </p:spTree>
    <p:extLst>
      <p:ext uri="{BB962C8B-B14F-4D97-AF65-F5344CB8AC3E}">
        <p14:creationId xmlns:p14="http://schemas.microsoft.com/office/powerpoint/2010/main" val="30184742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5F183ED-8EBE-4F63-AF98-105C22A49A0A}"/>
              </a:ext>
            </a:extLst>
          </p:cNvPr>
          <p:cNvSpPr txBox="1"/>
          <p:nvPr/>
        </p:nvSpPr>
        <p:spPr>
          <a:xfrm>
            <a:off x="1295400" y="1524000"/>
            <a:ext cx="7467600" cy="3046988"/>
          </a:xfrm>
          <a:prstGeom prst="rect">
            <a:avLst/>
          </a:prstGeom>
          <a:noFill/>
        </p:spPr>
        <p:txBody>
          <a:bodyPr wrap="square" rtlCol="0">
            <a:spAutoFit/>
          </a:bodyPr>
          <a:lstStyle/>
          <a:p>
            <a:r>
              <a:rPr lang="en-US" dirty="0">
                <a:latin typeface="Arial Narrow" panose="020B0606020202030204" pitchFamily="34" charset="0"/>
              </a:rPr>
              <a:t>Schachter found that subjects expecting a severe shock wanted to be with others except when: </a:t>
            </a:r>
          </a:p>
          <a:p>
            <a:endParaRPr lang="en-US" dirty="0">
              <a:latin typeface="Arial Narrow" panose="020B0606020202030204" pitchFamily="34" charset="0"/>
            </a:endParaRPr>
          </a:p>
          <a:p>
            <a:r>
              <a:rPr lang="en-US" dirty="0">
                <a:latin typeface="Arial Narrow" panose="020B0606020202030204" pitchFamily="34" charset="0"/>
              </a:rPr>
              <a:t>___ A.  They were not allowed to talk other people</a:t>
            </a:r>
          </a:p>
          <a:p>
            <a:r>
              <a:rPr lang="en-US" dirty="0">
                <a:latin typeface="Arial Narrow" panose="020B0606020202030204" pitchFamily="34" charset="0"/>
              </a:rPr>
              <a:t>___ B.  They were uncertain about their own emotions</a:t>
            </a:r>
          </a:p>
          <a:p>
            <a:r>
              <a:rPr lang="en-US" dirty="0">
                <a:latin typeface="Arial Narrow" panose="020B0606020202030204" pitchFamily="34" charset="0"/>
              </a:rPr>
              <a:t>___ C.  They would be with people who were in positive moods</a:t>
            </a:r>
          </a:p>
          <a:p>
            <a:r>
              <a:rPr lang="en-US" dirty="0">
                <a:latin typeface="Arial Narrow" panose="020B0606020202030204" pitchFamily="34" charset="0"/>
              </a:rPr>
              <a:t>___ D.  They were uncertain about the nature of the situation</a:t>
            </a:r>
          </a:p>
          <a:p>
            <a:r>
              <a:rPr lang="en-US" dirty="0">
                <a:latin typeface="Arial Narrow" panose="020B0606020202030204" pitchFamily="34" charset="0"/>
              </a:rPr>
              <a:t>___ E.   None of the above </a:t>
            </a:r>
          </a:p>
        </p:txBody>
      </p:sp>
      <p:sp>
        <p:nvSpPr>
          <p:cNvPr id="5" name="Slide Number Placeholder 4">
            <a:extLst>
              <a:ext uri="{FF2B5EF4-FFF2-40B4-BE49-F238E27FC236}">
                <a16:creationId xmlns:a16="http://schemas.microsoft.com/office/drawing/2014/main" id="{B20EE1A5-F257-4CA5-9330-06761C322077}"/>
              </a:ext>
            </a:extLst>
          </p:cNvPr>
          <p:cNvSpPr>
            <a:spLocks noGrp="1"/>
          </p:cNvSpPr>
          <p:nvPr>
            <p:ph type="sldNum" sz="quarter" idx="12"/>
          </p:nvPr>
        </p:nvSpPr>
        <p:spPr/>
        <p:txBody>
          <a:bodyPr/>
          <a:lstStyle/>
          <a:p>
            <a:pPr>
              <a:defRPr/>
            </a:pPr>
            <a:fld id="{F4E3EFB1-15F4-4196-B5D2-C52567D53F73}" type="slidenum">
              <a:rPr lang="en-US" altLang="en-US" smtClean="0"/>
              <a:pPr>
                <a:defRPr/>
              </a:pPr>
              <a:t>2</a:t>
            </a:fld>
            <a:endParaRPr lang="en-US" altLang="en-US"/>
          </a:p>
        </p:txBody>
      </p:sp>
      <p:sp>
        <p:nvSpPr>
          <p:cNvPr id="2" name="TextBox 1"/>
          <p:cNvSpPr txBox="1"/>
          <p:nvPr/>
        </p:nvSpPr>
        <p:spPr>
          <a:xfrm>
            <a:off x="1447800" y="457200"/>
            <a:ext cx="6553200" cy="584775"/>
          </a:xfrm>
          <a:prstGeom prst="rect">
            <a:avLst/>
          </a:prstGeom>
          <a:noFill/>
        </p:spPr>
        <p:txBody>
          <a:bodyPr wrap="square" rtlCol="0">
            <a:spAutoFit/>
          </a:bodyPr>
          <a:lstStyle/>
          <a:p>
            <a:pPr algn="ctr"/>
            <a:r>
              <a:rPr lang="en-US" sz="3200" dirty="0">
                <a:solidFill>
                  <a:srgbClr val="0070C0"/>
                </a:solidFill>
                <a:latin typeface="Arial Narrow" panose="020B0606020202030204" pitchFamily="34" charset="0"/>
              </a:rPr>
              <a:t>REVIEW QUESTION 1</a:t>
            </a:r>
          </a:p>
        </p:txBody>
      </p:sp>
      <p:sp>
        <p:nvSpPr>
          <p:cNvPr id="6" name="TextBox 5">
            <a:extLst>
              <a:ext uri="{FF2B5EF4-FFF2-40B4-BE49-F238E27FC236}">
                <a16:creationId xmlns:a16="http://schemas.microsoft.com/office/drawing/2014/main" id="{B3C55C15-0240-13BC-E93F-0FA0B8BCF9EC}"/>
              </a:ext>
            </a:extLst>
          </p:cNvPr>
          <p:cNvSpPr txBox="1"/>
          <p:nvPr/>
        </p:nvSpPr>
        <p:spPr>
          <a:xfrm>
            <a:off x="1447800" y="3352800"/>
            <a:ext cx="381000" cy="457200"/>
          </a:xfrm>
          <a:prstGeom prst="rect">
            <a:avLst/>
          </a:prstGeom>
          <a:noFill/>
        </p:spPr>
        <p:txBody>
          <a:bodyPr wrap="square" rtlCol="0">
            <a:spAutoFit/>
          </a:bodyPr>
          <a:lstStyle/>
          <a:p>
            <a:r>
              <a:rPr lang="en-US" dirty="0">
                <a:solidFill>
                  <a:srgbClr val="FF0000"/>
                </a:solidFill>
                <a:latin typeface="Arial Narrow" panose="020B0606020202030204" pitchFamily="34" charset="0"/>
              </a:rPr>
              <a:t>X</a:t>
            </a:r>
          </a:p>
        </p:txBody>
      </p:sp>
    </p:spTree>
    <p:extLst>
      <p:ext uri="{BB962C8B-B14F-4D97-AF65-F5344CB8AC3E}">
        <p14:creationId xmlns:p14="http://schemas.microsoft.com/office/powerpoint/2010/main" val="813332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2F34992A-C904-4170-A0C1-C12C87E24FEF}"/>
              </a:ext>
            </a:extLst>
          </p:cNvPr>
          <p:cNvSpPr>
            <a:spLocks noChangeArrowheads="1"/>
          </p:cNvSpPr>
          <p:nvPr/>
        </p:nvSpPr>
        <p:spPr bwMode="auto">
          <a:xfrm>
            <a:off x="457200" y="152400"/>
            <a:ext cx="8077200" cy="6555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indent="457200">
              <a:spcBef>
                <a:spcPct val="20000"/>
              </a:spcBef>
              <a:buClr>
                <a:schemeClr val="accent1"/>
              </a:buClr>
              <a:buSzPct val="80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3000" dirty="0">
                <a:solidFill>
                  <a:srgbClr val="0070C0"/>
                </a:solidFill>
                <a:latin typeface="Arial Narrow" panose="020B0606020202030204" pitchFamily="34" charset="0"/>
                <a:cs typeface="Times New Roman" panose="02020603050405020304" pitchFamily="18" charset="0"/>
              </a:rPr>
              <a:t>Is Helping Due to Empathy or Social Desirability                The “Elayne” Study</a:t>
            </a:r>
          </a:p>
          <a:p>
            <a:pPr algn="ctr">
              <a:spcBef>
                <a:spcPct val="0"/>
              </a:spcBef>
              <a:buClrTx/>
              <a:buSzTx/>
              <a:buFontTx/>
              <a:buNone/>
            </a:pPr>
            <a:r>
              <a:rPr lang="en-US" altLang="en-US" sz="1200" dirty="0">
                <a:latin typeface="Arial Narrow" panose="020B0606020202030204" pitchFamily="34" charset="0"/>
                <a:cs typeface="Times New Roman" panose="02020603050405020304" pitchFamily="18" charset="0"/>
              </a:rPr>
              <a:t> </a:t>
            </a:r>
          </a:p>
          <a:p>
            <a:pPr algn="ctr">
              <a:spcBef>
                <a:spcPct val="0"/>
              </a:spcBef>
              <a:buClrTx/>
              <a:buSzTx/>
              <a:buFontTx/>
              <a:buNone/>
            </a:pPr>
            <a:endParaRPr lang="en-US" altLang="en-US" sz="1200" dirty="0">
              <a:latin typeface="Arial Narrow" panose="020B0606020202030204" pitchFamily="34" charset="0"/>
              <a:cs typeface="Times New Roman" panose="02020603050405020304" pitchFamily="18" charset="0"/>
            </a:endParaRPr>
          </a:p>
          <a:p>
            <a:pPr algn="ctr">
              <a:spcBef>
                <a:spcPct val="0"/>
              </a:spcBef>
              <a:buClrTx/>
              <a:buSzTx/>
              <a:buFontTx/>
              <a:buNone/>
            </a:pPr>
            <a:endParaRPr lang="en-US" altLang="en-US" sz="1200" dirty="0">
              <a:latin typeface="Arial Narrow" panose="020B0606020202030204" pitchFamily="34" charset="0"/>
              <a:cs typeface="Times New Roman" panose="02020603050405020304" pitchFamily="18" charset="0"/>
            </a:endParaRPr>
          </a:p>
          <a:p>
            <a:pPr algn="ctr">
              <a:spcBef>
                <a:spcPct val="0"/>
              </a:spcBef>
              <a:buClrTx/>
              <a:buSzTx/>
              <a:buFontTx/>
              <a:buNone/>
            </a:pPr>
            <a:endParaRPr lang="en-US" altLang="en-US" sz="1200" dirty="0">
              <a:latin typeface="Arial Narrow" panose="020B0606020202030204" pitchFamily="34" charset="0"/>
              <a:cs typeface="Times New Roman" panose="02020603050405020304" pitchFamily="18" charset="0"/>
            </a:endParaRPr>
          </a:p>
          <a:p>
            <a:pPr algn="ctr">
              <a:spcBef>
                <a:spcPct val="0"/>
              </a:spcBef>
              <a:buClrTx/>
              <a:buSzTx/>
              <a:buFontTx/>
              <a:buNone/>
            </a:pPr>
            <a:endParaRPr lang="en-US" altLang="en-US" sz="1200" dirty="0">
              <a:latin typeface="Arial Narrow" panose="020B0606020202030204" pitchFamily="34" charset="0"/>
              <a:cs typeface="Times New Roman" panose="02020603050405020304" pitchFamily="18" charset="0"/>
            </a:endParaRPr>
          </a:p>
          <a:p>
            <a:pPr>
              <a:spcBef>
                <a:spcPct val="0"/>
              </a:spcBef>
              <a:buClrTx/>
              <a:buSzTx/>
              <a:buFontTx/>
              <a:buNone/>
            </a:pPr>
            <a:r>
              <a:rPr lang="en-US" altLang="en-US" sz="2500" dirty="0">
                <a:latin typeface="Arial Narrow" panose="020B0606020202030204" pitchFamily="34" charset="0"/>
                <a:cs typeface="Times New Roman" panose="02020603050405020304" pitchFamily="18" charset="0"/>
              </a:rPr>
              <a:t>1.  Subject told: Study is about learning and shocks</a:t>
            </a:r>
          </a:p>
          <a:p>
            <a:pPr>
              <a:spcBef>
                <a:spcPct val="0"/>
              </a:spcBef>
              <a:buClrTx/>
              <a:buSzTx/>
              <a:buFontTx/>
              <a:buNone/>
            </a:pPr>
            <a:r>
              <a:rPr lang="en-US" altLang="en-US" sz="2500" dirty="0">
                <a:latin typeface="Arial Narrow" panose="020B0606020202030204" pitchFamily="34" charset="0"/>
                <a:cs typeface="Times New Roman" panose="02020603050405020304" pitchFamily="18" charset="0"/>
              </a:rPr>
              <a:t>2.  Subject is “observer”, Elayne (an actor) is “learner”</a:t>
            </a:r>
          </a:p>
          <a:p>
            <a:pPr>
              <a:spcBef>
                <a:spcPct val="0"/>
              </a:spcBef>
              <a:buClrTx/>
              <a:buSzTx/>
              <a:buFontTx/>
              <a:buNone/>
            </a:pPr>
            <a:r>
              <a:rPr lang="en-US" altLang="en-US" sz="2500" dirty="0">
                <a:latin typeface="Arial Narrow" panose="020B0606020202030204" pitchFamily="34" charset="0"/>
                <a:cs typeface="Times New Roman" panose="02020603050405020304" pitchFamily="18" charset="0"/>
              </a:rPr>
              <a:t>3.  Subject sees Elayne showing distress, upset when shocked</a:t>
            </a:r>
          </a:p>
          <a:p>
            <a:pPr>
              <a:spcBef>
                <a:spcPct val="0"/>
              </a:spcBef>
              <a:buClrTx/>
              <a:buSzTx/>
              <a:buFontTx/>
              <a:buNone/>
            </a:pPr>
            <a:r>
              <a:rPr lang="en-US" altLang="en-US" sz="2500" dirty="0">
                <a:latin typeface="Arial Narrow" panose="020B0606020202030204" pitchFamily="34" charset="0"/>
                <a:cs typeface="Times New Roman" panose="02020603050405020304" pitchFamily="18" charset="0"/>
              </a:rPr>
              <a:t>4.  </a:t>
            </a:r>
            <a:r>
              <a:rPr lang="en-US" altLang="en-US" sz="2500" dirty="0" err="1">
                <a:latin typeface="Arial Narrow" panose="020B0606020202030204" pitchFamily="34" charset="0"/>
                <a:cs typeface="Times New Roman" panose="02020603050405020304" pitchFamily="18" charset="0"/>
              </a:rPr>
              <a:t>Exptr</a:t>
            </a:r>
            <a:r>
              <a:rPr lang="en-US" altLang="en-US" sz="2500" dirty="0">
                <a:latin typeface="Arial Narrow" panose="020B0606020202030204" pitchFamily="34" charset="0"/>
                <a:cs typeface="Times New Roman" panose="02020603050405020304" pitchFamily="18" charset="0"/>
              </a:rPr>
              <a:t>. calls a break, asks Elayne if OK, “yes, but 	water  please.” Elayne is clearly distressed.</a:t>
            </a:r>
          </a:p>
          <a:p>
            <a:pPr>
              <a:spcBef>
                <a:spcPct val="0"/>
              </a:spcBef>
              <a:buClrTx/>
              <a:buSzTx/>
              <a:buFontTx/>
              <a:buNone/>
            </a:pPr>
            <a:r>
              <a:rPr lang="en-US" altLang="en-US" sz="2500" dirty="0">
                <a:latin typeface="Arial Narrow" panose="020B0606020202030204" pitchFamily="34" charset="0"/>
                <a:cs typeface="Times New Roman" panose="02020603050405020304" pitchFamily="18" charset="0"/>
              </a:rPr>
              <a:t>5.  During break, Subject completes “mood check-list”. </a:t>
            </a:r>
          </a:p>
          <a:p>
            <a:pPr>
              <a:spcBef>
                <a:spcPct val="0"/>
              </a:spcBef>
              <a:buClrTx/>
              <a:buSzTx/>
              <a:buFontTx/>
              <a:buNone/>
            </a:pPr>
            <a:r>
              <a:rPr lang="en-US" altLang="en-US" sz="2500" dirty="0">
                <a:latin typeface="Arial Narrow" panose="020B0606020202030204" pitchFamily="34" charset="0"/>
                <a:cs typeface="Times New Roman" panose="02020603050405020304" pitchFamily="18" charset="0"/>
              </a:rPr>
              <a:t>	 True purpose: To ID people high/low on empathy for Elayne</a:t>
            </a:r>
          </a:p>
          <a:p>
            <a:pPr>
              <a:spcBef>
                <a:spcPct val="0"/>
              </a:spcBef>
              <a:buClrTx/>
              <a:buSzTx/>
              <a:buFontTx/>
              <a:buNone/>
            </a:pPr>
            <a:r>
              <a:rPr lang="en-US" altLang="en-US" sz="2500" dirty="0">
                <a:latin typeface="Arial Narrow" panose="020B0606020202030204" pitchFamily="34" charset="0"/>
                <a:cs typeface="Times New Roman" panose="02020603050405020304" pitchFamily="18" charset="0"/>
              </a:rPr>
              <a:t>6.  Elayne tells Expt. she had a childhood trauma w’ shocks.</a:t>
            </a:r>
          </a:p>
          <a:p>
            <a:pPr>
              <a:spcBef>
                <a:spcPct val="0"/>
              </a:spcBef>
              <a:buClrTx/>
              <a:buSzTx/>
              <a:buFontTx/>
              <a:buNone/>
            </a:pPr>
            <a:r>
              <a:rPr lang="en-US" altLang="en-US" sz="2500" dirty="0">
                <a:latin typeface="Arial Narrow" panose="020B0606020202030204" pitchFamily="34" charset="0"/>
                <a:cs typeface="Times New Roman" panose="02020603050405020304" pitchFamily="18" charset="0"/>
              </a:rPr>
              <a:t>7.  Expt. asks Subject  “You willing to switch places w’ Elayne?”</a:t>
            </a:r>
          </a:p>
          <a:p>
            <a:pPr>
              <a:spcBef>
                <a:spcPct val="0"/>
              </a:spcBef>
              <a:buClrTx/>
              <a:buSzTx/>
              <a:buFontTx/>
              <a:buNone/>
            </a:pPr>
            <a:r>
              <a:rPr lang="en-US" altLang="en-US" sz="2500" dirty="0">
                <a:latin typeface="Arial Narrow" panose="020B0606020202030204" pitchFamily="34" charset="0"/>
                <a:cs typeface="Times New Roman" panose="02020603050405020304" pitchFamily="18" charset="0"/>
              </a:rPr>
              <a:t>8.  Subject must </a:t>
            </a:r>
            <a:r>
              <a:rPr lang="en-US" altLang="en-US" sz="2500" u="sng" dirty="0">
                <a:latin typeface="Arial Narrow" panose="020B0606020202030204" pitchFamily="34" charset="0"/>
                <a:cs typeface="Times New Roman" panose="02020603050405020304" pitchFamily="18" charset="0"/>
              </a:rPr>
              <a:t>qualify</a:t>
            </a:r>
            <a:r>
              <a:rPr lang="en-US" altLang="en-US" sz="2500" dirty="0">
                <a:latin typeface="Arial Narrow" panose="020B0606020202030204" pitchFamily="34" charset="0"/>
                <a:cs typeface="Times New Roman" panose="02020603050405020304" pitchFamily="18" charset="0"/>
              </a:rPr>
              <a:t> to help by performing well at a test</a:t>
            </a:r>
          </a:p>
          <a:p>
            <a:pPr>
              <a:spcBef>
                <a:spcPct val="0"/>
              </a:spcBef>
              <a:buClrTx/>
              <a:buSzTx/>
              <a:buFontTx/>
              <a:buNone/>
            </a:pPr>
            <a:r>
              <a:rPr lang="en-US" altLang="en-US" sz="2500" dirty="0">
                <a:latin typeface="Arial Narrow" panose="020B0606020202030204" pitchFamily="34" charset="0"/>
                <a:cs typeface="Times New Roman" panose="02020603050405020304" pitchFamily="18" charset="0"/>
              </a:rPr>
              <a:t>	a. For ½ Subjects “Easy test, most can do well”</a:t>
            </a:r>
          </a:p>
          <a:p>
            <a:pPr>
              <a:spcBef>
                <a:spcPct val="0"/>
              </a:spcBef>
              <a:buClrTx/>
              <a:buSzTx/>
              <a:buFontTx/>
              <a:buNone/>
            </a:pPr>
            <a:r>
              <a:rPr lang="en-US" altLang="en-US" sz="2500" dirty="0">
                <a:latin typeface="Arial Narrow" panose="020B0606020202030204" pitchFamily="34" charset="0"/>
                <a:cs typeface="Times New Roman" panose="02020603050405020304" pitchFamily="18" charset="0"/>
              </a:rPr>
              <a:t>	b. For ½ Subjects “Hard test, most can’t do well”</a:t>
            </a:r>
            <a:r>
              <a:rPr lang="en-US" altLang="en-US" sz="1100" dirty="0">
                <a:latin typeface="Arial Narrow" panose="020B0606020202030204" pitchFamily="34" charset="0"/>
              </a:rPr>
              <a:t> </a:t>
            </a:r>
            <a:endParaRPr lang="en-US" altLang="en-US" sz="2400" dirty="0">
              <a:latin typeface="Arial Narrow" panose="020B0606020202030204" pitchFamily="34" charset="0"/>
            </a:endParaRPr>
          </a:p>
        </p:txBody>
      </p:sp>
      <p:sp>
        <p:nvSpPr>
          <p:cNvPr id="2" name="Slide Number Placeholder 1">
            <a:extLst>
              <a:ext uri="{FF2B5EF4-FFF2-40B4-BE49-F238E27FC236}">
                <a16:creationId xmlns:a16="http://schemas.microsoft.com/office/drawing/2014/main" id="{B16A37F6-BD7F-4561-AD24-309D60374C7C}"/>
              </a:ext>
            </a:extLst>
          </p:cNvPr>
          <p:cNvSpPr>
            <a:spLocks noGrp="1"/>
          </p:cNvSpPr>
          <p:nvPr>
            <p:ph type="sldNum" sz="quarter" idx="12"/>
          </p:nvPr>
        </p:nvSpPr>
        <p:spPr/>
        <p:txBody>
          <a:bodyPr/>
          <a:lstStyle/>
          <a:p>
            <a:pPr>
              <a:defRPr/>
            </a:pPr>
            <a:fld id="{159138EA-0DDD-401F-AE0E-8AF0EB1FA75A}" type="slidenum">
              <a:rPr lang="en-US" altLang="en-US" smtClean="0"/>
              <a:pPr>
                <a:defRPr/>
              </a:pPr>
              <a:t>20</a:t>
            </a:fld>
            <a:endParaRPr lang="en-US" altLang="en-US"/>
          </a:p>
        </p:txBody>
      </p:sp>
      <p:pic>
        <p:nvPicPr>
          <p:cNvPr id="4" name="Picture 3" descr="A person wearing a suit and tie&#10;&#10;Description automatically generated">
            <a:extLst>
              <a:ext uri="{FF2B5EF4-FFF2-40B4-BE49-F238E27FC236}">
                <a16:creationId xmlns:a16="http://schemas.microsoft.com/office/drawing/2014/main" id="{55B2C0E8-B861-413A-AF19-3FC61701A338}"/>
              </a:ext>
            </a:extLst>
          </p:cNvPr>
          <p:cNvPicPr>
            <a:picLocks noChangeAspect="1"/>
          </p:cNvPicPr>
          <p:nvPr/>
        </p:nvPicPr>
        <p:blipFill rotWithShape="1">
          <a:blip r:embed="rId2">
            <a:extLst>
              <a:ext uri="{28A0092B-C50C-407E-A947-70E740481C1C}">
                <a14:useLocalDpi xmlns:a14="http://schemas.microsoft.com/office/drawing/2010/main" val="0"/>
              </a:ext>
            </a:extLst>
          </a:blip>
          <a:srcRect l="15368" t="1629" r="26726" b="2307"/>
          <a:stretch/>
        </p:blipFill>
        <p:spPr>
          <a:xfrm>
            <a:off x="7315200" y="685800"/>
            <a:ext cx="1676400" cy="19050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1A5381E-BC5C-44D2-B26E-A01BBDBB34B1}"/>
              </a:ext>
            </a:extLst>
          </p:cNvPr>
          <p:cNvSpPr txBox="1"/>
          <p:nvPr/>
        </p:nvSpPr>
        <p:spPr>
          <a:xfrm>
            <a:off x="1524000" y="76200"/>
            <a:ext cx="6781800" cy="584775"/>
          </a:xfrm>
          <a:prstGeom prst="rect">
            <a:avLst/>
          </a:prstGeom>
          <a:noFill/>
        </p:spPr>
        <p:txBody>
          <a:bodyPr wrap="square" rtlCol="0">
            <a:spAutoFit/>
          </a:bodyPr>
          <a:lstStyle/>
          <a:p>
            <a:pPr algn="ctr"/>
            <a:r>
              <a:rPr lang="en-US" sz="3200" dirty="0">
                <a:solidFill>
                  <a:srgbClr val="0070C0"/>
                </a:solidFill>
                <a:latin typeface="Arial Narrow" panose="020B0606020202030204" pitchFamily="34" charset="0"/>
              </a:rPr>
              <a:t>Central Predictors in Empathy and Social </a:t>
            </a:r>
          </a:p>
        </p:txBody>
      </p:sp>
      <p:sp>
        <p:nvSpPr>
          <p:cNvPr id="3" name="TextBox 2">
            <a:extLst>
              <a:ext uri="{FF2B5EF4-FFF2-40B4-BE49-F238E27FC236}">
                <a16:creationId xmlns:a16="http://schemas.microsoft.com/office/drawing/2014/main" id="{261C1EA9-B37E-49AB-BAA9-F76E031D5809}"/>
              </a:ext>
            </a:extLst>
          </p:cNvPr>
          <p:cNvSpPr txBox="1"/>
          <p:nvPr/>
        </p:nvSpPr>
        <p:spPr>
          <a:xfrm>
            <a:off x="990600" y="1029355"/>
            <a:ext cx="8001000" cy="5447645"/>
          </a:xfrm>
          <a:prstGeom prst="rect">
            <a:avLst/>
          </a:prstGeom>
          <a:noFill/>
        </p:spPr>
        <p:txBody>
          <a:bodyPr wrap="square" rtlCol="0">
            <a:spAutoFit/>
          </a:bodyPr>
          <a:lstStyle/>
          <a:p>
            <a:pPr algn="ctr"/>
            <a:r>
              <a:rPr lang="en-US" b="1" dirty="0">
                <a:latin typeface="Arial Narrow" panose="020B0606020202030204" pitchFamily="34" charset="0"/>
              </a:rPr>
              <a:t>I.  Reaction to Elayne:  High Empathy or Low Empathy</a:t>
            </a:r>
          </a:p>
          <a:p>
            <a:endParaRPr lang="en-US" sz="1200" b="1" dirty="0">
              <a:latin typeface="Arial Narrow" panose="020B0606020202030204" pitchFamily="34" charset="0"/>
            </a:endParaRPr>
          </a:p>
          <a:p>
            <a:r>
              <a:rPr lang="en-US" u="sng" dirty="0">
                <a:latin typeface="Arial Narrow" panose="020B0606020202030204" pitchFamily="34" charset="0"/>
              </a:rPr>
              <a:t>High Empathy Subjects</a:t>
            </a:r>
            <a:r>
              <a:rPr lang="en-US" dirty="0">
                <a:latin typeface="Arial Narrow" panose="020B0606020202030204" pitchFamily="34" charset="0"/>
              </a:rPr>
              <a:t>: Scored high on empathy measure.  </a:t>
            </a:r>
          </a:p>
          <a:p>
            <a:r>
              <a:rPr lang="en-US" dirty="0">
                <a:latin typeface="Arial Narrow" panose="020B0606020202030204" pitchFamily="34" charset="0"/>
              </a:rPr>
              <a:t>      </a:t>
            </a:r>
            <a:r>
              <a:rPr lang="en-US" i="1" dirty="0">
                <a:latin typeface="Arial Narrow" panose="020B0606020202030204" pitchFamily="34" charset="0"/>
              </a:rPr>
              <a:t>“Poor Elayne!  I feel so bad for her.  Can I help her?”</a:t>
            </a:r>
          </a:p>
          <a:p>
            <a:endParaRPr lang="en-US" sz="800" dirty="0">
              <a:latin typeface="Arial Narrow" panose="020B0606020202030204" pitchFamily="34" charset="0"/>
            </a:endParaRPr>
          </a:p>
          <a:p>
            <a:r>
              <a:rPr lang="en-US" u="sng" dirty="0">
                <a:latin typeface="Arial Narrow" panose="020B0606020202030204" pitchFamily="34" charset="0"/>
              </a:rPr>
              <a:t>Low Empathy Subjects</a:t>
            </a:r>
            <a:r>
              <a:rPr lang="en-US" dirty="0">
                <a:latin typeface="Arial Narrow" panose="020B0606020202030204" pitchFamily="34" charset="0"/>
              </a:rPr>
              <a:t>: Scored low on empathy measure.                           </a:t>
            </a:r>
          </a:p>
          <a:p>
            <a:r>
              <a:rPr lang="en-US" dirty="0">
                <a:latin typeface="Arial Narrow" panose="020B0606020202030204" pitchFamily="34" charset="0"/>
              </a:rPr>
              <a:t>      </a:t>
            </a:r>
            <a:r>
              <a:rPr lang="en-US" i="1" dirty="0">
                <a:latin typeface="Arial Narrow" panose="020B0606020202030204" pitchFamily="34" charset="0"/>
              </a:rPr>
              <a:t>“Those shocks look awful.  No way I want to take those shocks”</a:t>
            </a:r>
          </a:p>
          <a:p>
            <a:endParaRPr lang="en-US" sz="1000" dirty="0">
              <a:latin typeface="Arial Narrow" panose="020B0606020202030204" pitchFamily="34" charset="0"/>
            </a:endParaRPr>
          </a:p>
          <a:p>
            <a:endParaRPr lang="en-US" dirty="0">
              <a:latin typeface="Arial Narrow" panose="020B0606020202030204" pitchFamily="34" charset="0"/>
            </a:endParaRPr>
          </a:p>
          <a:p>
            <a:pPr algn="ctr"/>
            <a:r>
              <a:rPr lang="en-US" b="1" dirty="0">
                <a:latin typeface="Arial Narrow" panose="020B0606020202030204" pitchFamily="34" charset="0"/>
              </a:rPr>
              <a:t>II.  Excuse to Escape Having to Help Elayne, </a:t>
            </a:r>
          </a:p>
          <a:p>
            <a:pPr algn="ctr"/>
            <a:r>
              <a:rPr lang="en-US" b="1" dirty="0">
                <a:latin typeface="Arial Narrow" panose="020B0606020202030204" pitchFamily="34" charset="0"/>
              </a:rPr>
              <a:t>Without Feeling Ashamed   </a:t>
            </a:r>
          </a:p>
          <a:p>
            <a:pPr algn="ctr"/>
            <a:endParaRPr lang="en-US" sz="1200" b="1" dirty="0">
              <a:latin typeface="Arial Narrow" panose="020B0606020202030204" pitchFamily="34" charset="0"/>
            </a:endParaRPr>
          </a:p>
          <a:p>
            <a:r>
              <a:rPr lang="en-US" u="sng" dirty="0">
                <a:latin typeface="Arial Narrow" panose="020B0606020202030204" pitchFamily="34" charset="0"/>
              </a:rPr>
              <a:t>Escape Absent</a:t>
            </a:r>
            <a:r>
              <a:rPr lang="en-US" dirty="0">
                <a:latin typeface="Arial Narrow" panose="020B0606020202030204" pitchFamily="34" charset="0"/>
              </a:rPr>
              <a:t>:  Test is “very easy, anyone can pass”.  </a:t>
            </a:r>
          </a:p>
          <a:p>
            <a:endParaRPr lang="en-US" sz="800" dirty="0">
              <a:latin typeface="Arial Narrow" panose="020B0606020202030204" pitchFamily="34" charset="0"/>
            </a:endParaRPr>
          </a:p>
          <a:p>
            <a:r>
              <a:rPr lang="en-US" u="sng" dirty="0">
                <a:latin typeface="Arial Narrow" panose="020B0606020202030204" pitchFamily="34" charset="0"/>
              </a:rPr>
              <a:t>Escape Present</a:t>
            </a:r>
            <a:r>
              <a:rPr lang="en-US" dirty="0">
                <a:latin typeface="Arial Narrow" panose="020B0606020202030204" pitchFamily="34" charset="0"/>
              </a:rPr>
              <a:t>: Test is “very hard, most don’t pass” </a:t>
            </a:r>
          </a:p>
          <a:p>
            <a:endParaRPr lang="en-US" sz="1000" dirty="0">
              <a:latin typeface="Arial Narrow" panose="020B0606020202030204" pitchFamily="34" charset="0"/>
            </a:endParaRPr>
          </a:p>
          <a:p>
            <a:r>
              <a:rPr lang="en-US" dirty="0">
                <a:latin typeface="Arial Narrow" panose="020B0606020202030204" pitchFamily="34" charset="0"/>
              </a:rPr>
              <a:t>NOTE:  All subjects get the same test, which in reality is easy to pass.</a:t>
            </a:r>
          </a:p>
          <a:p>
            <a:r>
              <a:rPr lang="en-US" dirty="0">
                <a:latin typeface="Arial Narrow" panose="020B0606020202030204" pitchFamily="34" charset="0"/>
              </a:rPr>
              <a:t>             So subjects who do poorly on test are likely faking it. </a:t>
            </a:r>
          </a:p>
        </p:txBody>
      </p:sp>
      <p:sp>
        <p:nvSpPr>
          <p:cNvPr id="4" name="Slide Number Placeholder 3">
            <a:extLst>
              <a:ext uri="{FF2B5EF4-FFF2-40B4-BE49-F238E27FC236}">
                <a16:creationId xmlns:a16="http://schemas.microsoft.com/office/drawing/2014/main" id="{3975184A-27E8-4706-A631-9619758A57A9}"/>
              </a:ext>
            </a:extLst>
          </p:cNvPr>
          <p:cNvSpPr>
            <a:spLocks noGrp="1"/>
          </p:cNvSpPr>
          <p:nvPr>
            <p:ph type="sldNum" sz="quarter" idx="12"/>
          </p:nvPr>
        </p:nvSpPr>
        <p:spPr/>
        <p:txBody>
          <a:bodyPr/>
          <a:lstStyle/>
          <a:p>
            <a:pPr>
              <a:defRPr/>
            </a:pPr>
            <a:fld id="{159138EA-0DDD-401F-AE0E-8AF0EB1FA75A}" type="slidenum">
              <a:rPr lang="en-US" altLang="en-US" smtClean="0"/>
              <a:pPr>
                <a:defRPr/>
              </a:pPr>
              <a:t>21</a:t>
            </a:fld>
            <a:endParaRPr lang="en-US" altLang="en-US"/>
          </a:p>
        </p:txBody>
      </p:sp>
    </p:spTree>
    <p:extLst>
      <p:ext uri="{BB962C8B-B14F-4D97-AF65-F5344CB8AC3E}">
        <p14:creationId xmlns:p14="http://schemas.microsoft.com/office/powerpoint/2010/main" val="37073773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D1911AD5-E2EA-4ED0-A6AA-FA60EB928B6B}"/>
              </a:ext>
            </a:extLst>
          </p:cNvPr>
          <p:cNvSpPr>
            <a:spLocks noChangeArrowheads="1"/>
          </p:cNvSpPr>
          <p:nvPr/>
        </p:nvSpPr>
        <p:spPr bwMode="auto">
          <a:xfrm>
            <a:off x="902193" y="202665"/>
            <a:ext cx="8177814"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indent="457200">
              <a:spcBef>
                <a:spcPct val="20000"/>
              </a:spcBef>
              <a:buClr>
                <a:schemeClr val="accent1"/>
              </a:buClr>
              <a:buSzPct val="80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3400" dirty="0">
                <a:solidFill>
                  <a:srgbClr val="0070C0"/>
                </a:solidFill>
                <a:latin typeface="Arial Narrow" panose="020B0606020202030204" pitchFamily="34" charset="0"/>
                <a:cs typeface="Times New Roman" panose="02020603050405020304" pitchFamily="18" charset="0"/>
              </a:rPr>
              <a:t>“Social Desirability” vs. “Empathy and Altruism”</a:t>
            </a:r>
            <a:endParaRPr lang="en-US" altLang="en-US" sz="3400" dirty="0">
              <a:latin typeface="Times New Roman" panose="02020603050405020304" pitchFamily="18" charset="0"/>
            </a:endParaRPr>
          </a:p>
        </p:txBody>
      </p:sp>
      <p:grpSp>
        <p:nvGrpSpPr>
          <p:cNvPr id="21507" name="Group 53">
            <a:extLst>
              <a:ext uri="{FF2B5EF4-FFF2-40B4-BE49-F238E27FC236}">
                <a16:creationId xmlns:a16="http://schemas.microsoft.com/office/drawing/2014/main" id="{A1C5A615-3595-41A6-B8FE-CE9514394700}"/>
              </a:ext>
            </a:extLst>
          </p:cNvPr>
          <p:cNvGrpSpPr>
            <a:grpSpLocks/>
          </p:cNvGrpSpPr>
          <p:nvPr/>
        </p:nvGrpSpPr>
        <p:grpSpPr bwMode="auto">
          <a:xfrm>
            <a:off x="1219200" y="952500"/>
            <a:ext cx="7543800" cy="2603500"/>
            <a:chOff x="768" y="1128"/>
            <a:chExt cx="4752" cy="1640"/>
          </a:xfrm>
        </p:grpSpPr>
        <p:grpSp>
          <p:nvGrpSpPr>
            <p:cNvPr id="21520" name="Group 52">
              <a:extLst>
                <a:ext uri="{FF2B5EF4-FFF2-40B4-BE49-F238E27FC236}">
                  <a16:creationId xmlns:a16="http://schemas.microsoft.com/office/drawing/2014/main" id="{B2F4BD64-A3FD-48D9-BEBD-2589B7A6AD42}"/>
                </a:ext>
              </a:extLst>
            </p:cNvPr>
            <p:cNvGrpSpPr>
              <a:grpSpLocks/>
            </p:cNvGrpSpPr>
            <p:nvPr/>
          </p:nvGrpSpPr>
          <p:grpSpPr bwMode="auto">
            <a:xfrm>
              <a:off x="768" y="1128"/>
              <a:ext cx="4752" cy="922"/>
              <a:chOff x="768" y="1128"/>
              <a:chExt cx="4752" cy="922"/>
            </a:xfrm>
          </p:grpSpPr>
          <p:sp>
            <p:nvSpPr>
              <p:cNvPr id="21528" name="Text Box 16">
                <a:extLst>
                  <a:ext uri="{FF2B5EF4-FFF2-40B4-BE49-F238E27FC236}">
                    <a16:creationId xmlns:a16="http://schemas.microsoft.com/office/drawing/2014/main" id="{9D1361A6-DC47-4651-982E-FDACD7AE876F}"/>
                  </a:ext>
                </a:extLst>
              </p:cNvPr>
              <p:cNvSpPr txBox="1">
                <a:spLocks noChangeArrowheads="1"/>
              </p:cNvSpPr>
              <p:nvPr/>
            </p:nvSpPr>
            <p:spPr bwMode="auto">
              <a:xfrm>
                <a:off x="1008" y="1488"/>
                <a:ext cx="1560" cy="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accent1"/>
                  </a:buClr>
                  <a:buSzPct val="80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2600" b="1" dirty="0">
                    <a:latin typeface="Arial Narrow" panose="020B0606020202030204" pitchFamily="34" charset="0"/>
                  </a:rPr>
                  <a:t>Escape from </a:t>
                </a:r>
                <a:r>
                  <a:rPr lang="en-US" altLang="en-US" sz="2600" b="1" u="sng" dirty="0">
                    <a:latin typeface="Arial Narrow" panose="020B0606020202030204" pitchFamily="34" charset="0"/>
                  </a:rPr>
                  <a:t>Helping</a:t>
                </a:r>
              </a:p>
            </p:txBody>
          </p:sp>
          <p:sp>
            <p:nvSpPr>
              <p:cNvPr id="21529" name="Text Box 17">
                <a:extLst>
                  <a:ext uri="{FF2B5EF4-FFF2-40B4-BE49-F238E27FC236}">
                    <a16:creationId xmlns:a16="http://schemas.microsoft.com/office/drawing/2014/main" id="{E5834513-64CE-493C-95EC-A12F54BFDE88}"/>
                  </a:ext>
                </a:extLst>
              </p:cNvPr>
              <p:cNvSpPr txBox="1">
                <a:spLocks noChangeArrowheads="1"/>
              </p:cNvSpPr>
              <p:nvPr/>
            </p:nvSpPr>
            <p:spPr bwMode="auto">
              <a:xfrm>
                <a:off x="2520" y="1488"/>
                <a:ext cx="1344" cy="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2600" b="1" dirty="0">
                    <a:latin typeface="Arial Narrow" panose="020B0606020202030204" pitchFamily="34" charset="0"/>
                  </a:rPr>
                  <a:t>Low </a:t>
                </a:r>
              </a:p>
              <a:p>
                <a:pPr algn="ctr" eaLnBrk="1" hangingPunct="1">
                  <a:spcBef>
                    <a:spcPct val="0"/>
                  </a:spcBef>
                  <a:buClrTx/>
                  <a:buSzTx/>
                  <a:buFontTx/>
                  <a:buNone/>
                </a:pPr>
                <a:r>
                  <a:rPr lang="en-US" altLang="en-US" sz="2600" b="1" u="sng" dirty="0">
                    <a:latin typeface="Arial Narrow" panose="020B0606020202030204" pitchFamily="34" charset="0"/>
                  </a:rPr>
                  <a:t>Empathy</a:t>
                </a:r>
              </a:p>
            </p:txBody>
          </p:sp>
          <p:sp>
            <p:nvSpPr>
              <p:cNvPr id="21530" name="Text Box 18">
                <a:extLst>
                  <a:ext uri="{FF2B5EF4-FFF2-40B4-BE49-F238E27FC236}">
                    <a16:creationId xmlns:a16="http://schemas.microsoft.com/office/drawing/2014/main" id="{7FBB70A6-F99C-48AD-BB59-C79997905099}"/>
                  </a:ext>
                </a:extLst>
              </p:cNvPr>
              <p:cNvSpPr txBox="1">
                <a:spLocks noChangeArrowheads="1"/>
              </p:cNvSpPr>
              <p:nvPr/>
            </p:nvSpPr>
            <p:spPr bwMode="auto">
              <a:xfrm>
                <a:off x="4032" y="1488"/>
                <a:ext cx="1344" cy="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2600" b="1" dirty="0">
                    <a:latin typeface="Arial Narrow" panose="020B0606020202030204" pitchFamily="34" charset="0"/>
                  </a:rPr>
                  <a:t>High</a:t>
                </a:r>
              </a:p>
              <a:p>
                <a:pPr algn="ctr" eaLnBrk="1" hangingPunct="1">
                  <a:spcBef>
                    <a:spcPct val="0"/>
                  </a:spcBef>
                  <a:buClrTx/>
                  <a:buSzTx/>
                  <a:buFontTx/>
                  <a:buNone/>
                </a:pPr>
                <a:r>
                  <a:rPr lang="en-US" altLang="en-US" sz="2600" b="1" u="sng" dirty="0">
                    <a:latin typeface="Arial Narrow" panose="020B0606020202030204" pitchFamily="34" charset="0"/>
                  </a:rPr>
                  <a:t>Empathy</a:t>
                </a:r>
              </a:p>
            </p:txBody>
          </p:sp>
          <p:sp>
            <p:nvSpPr>
              <p:cNvPr id="21531" name="Text Box 41">
                <a:extLst>
                  <a:ext uri="{FF2B5EF4-FFF2-40B4-BE49-F238E27FC236}">
                    <a16:creationId xmlns:a16="http://schemas.microsoft.com/office/drawing/2014/main" id="{4A9F42A8-4C40-44CA-8650-FC59DE1E8606}"/>
                  </a:ext>
                </a:extLst>
              </p:cNvPr>
              <p:cNvSpPr txBox="1">
                <a:spLocks noChangeArrowheads="1"/>
              </p:cNvSpPr>
              <p:nvPr/>
            </p:nvSpPr>
            <p:spPr bwMode="auto">
              <a:xfrm>
                <a:off x="768" y="1128"/>
                <a:ext cx="4752"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accent1"/>
                  </a:buClr>
                  <a:buSzPct val="80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en-US" altLang="en-US" sz="2800" i="1" dirty="0">
                    <a:solidFill>
                      <a:srgbClr val="00B050"/>
                    </a:solidFill>
                    <a:latin typeface="Arial Narrow" panose="020B0606020202030204" pitchFamily="34" charset="0"/>
                  </a:rPr>
                  <a:t>If helping is only due to Social Desirability</a:t>
                </a:r>
              </a:p>
            </p:txBody>
          </p:sp>
        </p:grpSp>
        <p:grpSp>
          <p:nvGrpSpPr>
            <p:cNvPr id="21521" name="Group 51">
              <a:extLst>
                <a:ext uri="{FF2B5EF4-FFF2-40B4-BE49-F238E27FC236}">
                  <a16:creationId xmlns:a16="http://schemas.microsoft.com/office/drawing/2014/main" id="{3B25B501-1CD8-4851-93CF-C15CE2578ED9}"/>
                </a:ext>
              </a:extLst>
            </p:cNvPr>
            <p:cNvGrpSpPr>
              <a:grpSpLocks/>
            </p:cNvGrpSpPr>
            <p:nvPr/>
          </p:nvGrpSpPr>
          <p:grpSpPr bwMode="auto">
            <a:xfrm>
              <a:off x="888" y="2105"/>
              <a:ext cx="4464" cy="663"/>
              <a:chOff x="888" y="2267"/>
              <a:chExt cx="4464" cy="663"/>
            </a:xfrm>
          </p:grpSpPr>
          <p:sp>
            <p:nvSpPr>
              <p:cNvPr id="21522" name="Text Box 45">
                <a:extLst>
                  <a:ext uri="{FF2B5EF4-FFF2-40B4-BE49-F238E27FC236}">
                    <a16:creationId xmlns:a16="http://schemas.microsoft.com/office/drawing/2014/main" id="{BD093752-A28D-44DD-99D3-9B9FC39A4BAD}"/>
                  </a:ext>
                </a:extLst>
              </p:cNvPr>
              <p:cNvSpPr txBox="1">
                <a:spLocks noChangeArrowheads="1"/>
              </p:cNvSpPr>
              <p:nvPr/>
            </p:nvSpPr>
            <p:spPr bwMode="auto">
              <a:xfrm>
                <a:off x="888" y="2267"/>
                <a:ext cx="1440"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accent1"/>
                  </a:buClr>
                  <a:buSzPct val="80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2600" b="1" dirty="0">
                    <a:latin typeface="Arial Narrow" panose="020B0606020202030204" pitchFamily="34" charset="0"/>
                  </a:rPr>
                  <a:t>Escape Absent</a:t>
                </a:r>
              </a:p>
            </p:txBody>
          </p:sp>
          <p:sp>
            <p:nvSpPr>
              <p:cNvPr id="21523" name="Text Box 46">
                <a:extLst>
                  <a:ext uri="{FF2B5EF4-FFF2-40B4-BE49-F238E27FC236}">
                    <a16:creationId xmlns:a16="http://schemas.microsoft.com/office/drawing/2014/main" id="{50357987-A01D-45FD-A798-993AF4CAAFE7}"/>
                  </a:ext>
                </a:extLst>
              </p:cNvPr>
              <p:cNvSpPr txBox="1">
                <a:spLocks noChangeArrowheads="1"/>
              </p:cNvSpPr>
              <p:nvPr/>
            </p:nvSpPr>
            <p:spPr bwMode="auto">
              <a:xfrm>
                <a:off x="2496" y="2274"/>
                <a:ext cx="1344" cy="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2600" i="1" dirty="0">
                    <a:latin typeface="Arial Narrow" panose="020B0606020202030204" pitchFamily="34" charset="0"/>
                  </a:rPr>
                  <a:t>Helps</a:t>
                </a:r>
              </a:p>
            </p:txBody>
          </p:sp>
          <p:sp>
            <p:nvSpPr>
              <p:cNvPr id="21524" name="Text Box 47">
                <a:extLst>
                  <a:ext uri="{FF2B5EF4-FFF2-40B4-BE49-F238E27FC236}">
                    <a16:creationId xmlns:a16="http://schemas.microsoft.com/office/drawing/2014/main" id="{6336CEC5-74E3-4ECD-9584-C4725033E19C}"/>
                  </a:ext>
                </a:extLst>
              </p:cNvPr>
              <p:cNvSpPr txBox="1">
                <a:spLocks noChangeArrowheads="1"/>
              </p:cNvSpPr>
              <p:nvPr/>
            </p:nvSpPr>
            <p:spPr bwMode="auto">
              <a:xfrm>
                <a:off x="4008" y="2274"/>
                <a:ext cx="1344" cy="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2600" i="1">
                    <a:latin typeface="Arial Narrow" panose="020B0606020202030204" pitchFamily="34" charset="0"/>
                  </a:rPr>
                  <a:t>Helps</a:t>
                </a:r>
              </a:p>
            </p:txBody>
          </p:sp>
          <p:sp>
            <p:nvSpPr>
              <p:cNvPr id="21525" name="Text Box 48">
                <a:extLst>
                  <a:ext uri="{FF2B5EF4-FFF2-40B4-BE49-F238E27FC236}">
                    <a16:creationId xmlns:a16="http://schemas.microsoft.com/office/drawing/2014/main" id="{6236C7A9-2F4D-4586-BC36-76DCF6A0E4C1}"/>
                  </a:ext>
                </a:extLst>
              </p:cNvPr>
              <p:cNvSpPr txBox="1">
                <a:spLocks noChangeArrowheads="1"/>
              </p:cNvSpPr>
              <p:nvPr/>
            </p:nvSpPr>
            <p:spPr bwMode="auto">
              <a:xfrm>
                <a:off x="936" y="2620"/>
                <a:ext cx="1440"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accent1"/>
                  </a:buClr>
                  <a:buSzPct val="80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2600" b="1" dirty="0">
                    <a:latin typeface="Arial Narrow" panose="020B0606020202030204" pitchFamily="34" charset="0"/>
                  </a:rPr>
                  <a:t>Escape Present</a:t>
                </a:r>
              </a:p>
            </p:txBody>
          </p:sp>
          <p:sp>
            <p:nvSpPr>
              <p:cNvPr id="21526" name="Text Box 49">
                <a:extLst>
                  <a:ext uri="{FF2B5EF4-FFF2-40B4-BE49-F238E27FC236}">
                    <a16:creationId xmlns:a16="http://schemas.microsoft.com/office/drawing/2014/main" id="{55AE043D-E3B3-4A61-9883-70435C6856CE}"/>
                  </a:ext>
                </a:extLst>
              </p:cNvPr>
              <p:cNvSpPr txBox="1">
                <a:spLocks noChangeArrowheads="1"/>
              </p:cNvSpPr>
              <p:nvPr/>
            </p:nvSpPr>
            <p:spPr bwMode="auto">
              <a:xfrm>
                <a:off x="2472" y="2620"/>
                <a:ext cx="1344" cy="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2600" i="1" dirty="0">
                    <a:latin typeface="Arial Narrow" panose="020B0606020202030204" pitchFamily="34" charset="0"/>
                  </a:rPr>
                  <a:t>No Help</a:t>
                </a:r>
              </a:p>
            </p:txBody>
          </p:sp>
          <p:sp>
            <p:nvSpPr>
              <p:cNvPr id="21527" name="Text Box 50">
                <a:extLst>
                  <a:ext uri="{FF2B5EF4-FFF2-40B4-BE49-F238E27FC236}">
                    <a16:creationId xmlns:a16="http://schemas.microsoft.com/office/drawing/2014/main" id="{E9F95FBF-4728-40F8-A2DE-901187D748DA}"/>
                  </a:ext>
                </a:extLst>
              </p:cNvPr>
              <p:cNvSpPr txBox="1">
                <a:spLocks noChangeArrowheads="1"/>
              </p:cNvSpPr>
              <p:nvPr/>
            </p:nvSpPr>
            <p:spPr bwMode="auto">
              <a:xfrm>
                <a:off x="3984" y="2620"/>
                <a:ext cx="1344" cy="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2600" b="1" i="1" u="sng">
                    <a:solidFill>
                      <a:srgbClr val="00B050"/>
                    </a:solidFill>
                    <a:latin typeface="Arial Narrow" panose="020B0606020202030204" pitchFamily="34" charset="0"/>
                  </a:rPr>
                  <a:t>No Help</a:t>
                </a:r>
              </a:p>
            </p:txBody>
          </p:sp>
        </p:grpSp>
      </p:grpSp>
      <p:grpSp>
        <p:nvGrpSpPr>
          <p:cNvPr id="21508" name="Group 67">
            <a:extLst>
              <a:ext uri="{FF2B5EF4-FFF2-40B4-BE49-F238E27FC236}">
                <a16:creationId xmlns:a16="http://schemas.microsoft.com/office/drawing/2014/main" id="{33EAE77F-BEDF-443A-B570-32520838922C}"/>
              </a:ext>
            </a:extLst>
          </p:cNvPr>
          <p:cNvGrpSpPr>
            <a:grpSpLocks/>
          </p:cNvGrpSpPr>
          <p:nvPr/>
        </p:nvGrpSpPr>
        <p:grpSpPr bwMode="auto">
          <a:xfrm>
            <a:off x="1485900" y="3951331"/>
            <a:ext cx="7086600" cy="2754906"/>
            <a:chOff x="1008" y="2567"/>
            <a:chExt cx="4464" cy="1585"/>
          </a:xfrm>
        </p:grpSpPr>
        <p:grpSp>
          <p:nvGrpSpPr>
            <p:cNvPr id="21509" name="Group 55">
              <a:extLst>
                <a:ext uri="{FF2B5EF4-FFF2-40B4-BE49-F238E27FC236}">
                  <a16:creationId xmlns:a16="http://schemas.microsoft.com/office/drawing/2014/main" id="{A5F9C426-C584-4973-873C-29D4526FF01D}"/>
                </a:ext>
              </a:extLst>
            </p:cNvPr>
            <p:cNvGrpSpPr>
              <a:grpSpLocks/>
            </p:cNvGrpSpPr>
            <p:nvPr/>
          </p:nvGrpSpPr>
          <p:grpSpPr bwMode="auto">
            <a:xfrm>
              <a:off x="1104" y="2567"/>
              <a:ext cx="4368" cy="827"/>
              <a:chOff x="1008" y="1175"/>
              <a:chExt cx="4368" cy="827"/>
            </a:xfrm>
          </p:grpSpPr>
          <p:sp>
            <p:nvSpPr>
              <p:cNvPr id="21516" name="Text Box 56">
                <a:extLst>
                  <a:ext uri="{FF2B5EF4-FFF2-40B4-BE49-F238E27FC236}">
                    <a16:creationId xmlns:a16="http://schemas.microsoft.com/office/drawing/2014/main" id="{4C960403-F657-474D-9EF6-84C6E1DFC082}"/>
                  </a:ext>
                </a:extLst>
              </p:cNvPr>
              <p:cNvSpPr txBox="1">
                <a:spLocks noChangeArrowheads="1"/>
              </p:cNvSpPr>
              <p:nvPr/>
            </p:nvSpPr>
            <p:spPr bwMode="auto">
              <a:xfrm>
                <a:off x="1008" y="1488"/>
                <a:ext cx="1416" cy="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2600" b="1" dirty="0">
                    <a:latin typeface="Arial Narrow" panose="020B0606020202030204" pitchFamily="34" charset="0"/>
                  </a:rPr>
                  <a:t>  Escape from </a:t>
                </a:r>
                <a:r>
                  <a:rPr lang="en-US" altLang="en-US" sz="2600" b="1" u="sng" dirty="0">
                    <a:latin typeface="Arial Narrow" panose="020B0606020202030204" pitchFamily="34" charset="0"/>
                  </a:rPr>
                  <a:t>Helping</a:t>
                </a:r>
              </a:p>
            </p:txBody>
          </p:sp>
          <p:sp>
            <p:nvSpPr>
              <p:cNvPr id="21517" name="Text Box 57">
                <a:extLst>
                  <a:ext uri="{FF2B5EF4-FFF2-40B4-BE49-F238E27FC236}">
                    <a16:creationId xmlns:a16="http://schemas.microsoft.com/office/drawing/2014/main" id="{7E9DD93B-4218-415C-84EE-AE40B9EB054A}"/>
                  </a:ext>
                </a:extLst>
              </p:cNvPr>
              <p:cNvSpPr txBox="1">
                <a:spLocks noChangeArrowheads="1"/>
              </p:cNvSpPr>
              <p:nvPr/>
            </p:nvSpPr>
            <p:spPr bwMode="auto">
              <a:xfrm>
                <a:off x="2520" y="1488"/>
                <a:ext cx="1344" cy="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2600" b="1" dirty="0">
                    <a:latin typeface="Arial Narrow" panose="020B0606020202030204" pitchFamily="34" charset="0"/>
                  </a:rPr>
                  <a:t>Low </a:t>
                </a:r>
              </a:p>
              <a:p>
                <a:pPr algn="ctr" eaLnBrk="1" hangingPunct="1">
                  <a:spcBef>
                    <a:spcPct val="0"/>
                  </a:spcBef>
                  <a:buClrTx/>
                  <a:buSzTx/>
                  <a:buFontTx/>
                  <a:buNone/>
                </a:pPr>
                <a:r>
                  <a:rPr lang="en-US" altLang="en-US" sz="2600" b="1" u="sng" dirty="0">
                    <a:latin typeface="Arial Narrow" panose="020B0606020202030204" pitchFamily="34" charset="0"/>
                  </a:rPr>
                  <a:t>Empathy</a:t>
                </a:r>
              </a:p>
            </p:txBody>
          </p:sp>
          <p:sp>
            <p:nvSpPr>
              <p:cNvPr id="21518" name="Text Box 58">
                <a:extLst>
                  <a:ext uri="{FF2B5EF4-FFF2-40B4-BE49-F238E27FC236}">
                    <a16:creationId xmlns:a16="http://schemas.microsoft.com/office/drawing/2014/main" id="{E0F48C4B-D284-4EF1-A24D-E81D31EB4D6F}"/>
                  </a:ext>
                </a:extLst>
              </p:cNvPr>
              <p:cNvSpPr txBox="1">
                <a:spLocks noChangeArrowheads="1"/>
              </p:cNvSpPr>
              <p:nvPr/>
            </p:nvSpPr>
            <p:spPr bwMode="auto">
              <a:xfrm>
                <a:off x="4032" y="1488"/>
                <a:ext cx="1344" cy="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2600" b="1" dirty="0">
                    <a:latin typeface="Arial Narrow" panose="020B0606020202030204" pitchFamily="34" charset="0"/>
                  </a:rPr>
                  <a:t>High</a:t>
                </a:r>
              </a:p>
              <a:p>
                <a:pPr algn="ctr" eaLnBrk="1" hangingPunct="1">
                  <a:spcBef>
                    <a:spcPct val="0"/>
                  </a:spcBef>
                  <a:buClrTx/>
                  <a:buSzTx/>
                  <a:buFontTx/>
                  <a:buNone/>
                </a:pPr>
                <a:r>
                  <a:rPr lang="en-US" altLang="en-US" sz="2600" b="1" u="sng" dirty="0">
                    <a:latin typeface="Arial Narrow" panose="020B0606020202030204" pitchFamily="34" charset="0"/>
                  </a:rPr>
                  <a:t>Empathy</a:t>
                </a:r>
              </a:p>
            </p:txBody>
          </p:sp>
          <p:sp>
            <p:nvSpPr>
              <p:cNvPr id="21519" name="Text Box 59">
                <a:extLst>
                  <a:ext uri="{FF2B5EF4-FFF2-40B4-BE49-F238E27FC236}">
                    <a16:creationId xmlns:a16="http://schemas.microsoft.com/office/drawing/2014/main" id="{6CE44DD7-9F5F-4717-8CED-4E5DEB820394}"/>
                  </a:ext>
                </a:extLst>
              </p:cNvPr>
              <p:cNvSpPr txBox="1">
                <a:spLocks noChangeArrowheads="1"/>
              </p:cNvSpPr>
              <p:nvPr/>
            </p:nvSpPr>
            <p:spPr bwMode="auto">
              <a:xfrm>
                <a:off x="1416" y="1175"/>
                <a:ext cx="3552" cy="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en-US" altLang="en-US" sz="2800" i="1" dirty="0">
                    <a:solidFill>
                      <a:srgbClr val="FF0000"/>
                    </a:solidFill>
                    <a:latin typeface="Arial Narrow" panose="020B0606020202030204" pitchFamily="34" charset="0"/>
                  </a:rPr>
                  <a:t>If Helping Can Be Due to Empathy</a:t>
                </a:r>
              </a:p>
            </p:txBody>
          </p:sp>
        </p:grpSp>
        <p:sp>
          <p:nvSpPr>
            <p:cNvPr id="21510" name="Text Box 61">
              <a:extLst>
                <a:ext uri="{FF2B5EF4-FFF2-40B4-BE49-F238E27FC236}">
                  <a16:creationId xmlns:a16="http://schemas.microsoft.com/office/drawing/2014/main" id="{C4AA82F5-5A85-4E12-B8B2-7A2C684CE288}"/>
                </a:ext>
              </a:extLst>
            </p:cNvPr>
            <p:cNvSpPr txBox="1">
              <a:spLocks noChangeArrowheads="1"/>
            </p:cNvSpPr>
            <p:nvPr/>
          </p:nvSpPr>
          <p:spPr bwMode="auto">
            <a:xfrm>
              <a:off x="1056" y="3504"/>
              <a:ext cx="1344" cy="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2600" b="1" dirty="0">
                  <a:latin typeface="Arial Narrow" panose="020B0606020202030204" pitchFamily="34" charset="0"/>
                </a:rPr>
                <a:t>Escape Absent</a:t>
              </a:r>
            </a:p>
          </p:txBody>
        </p:sp>
        <p:sp>
          <p:nvSpPr>
            <p:cNvPr id="21511" name="Text Box 62">
              <a:extLst>
                <a:ext uri="{FF2B5EF4-FFF2-40B4-BE49-F238E27FC236}">
                  <a16:creationId xmlns:a16="http://schemas.microsoft.com/office/drawing/2014/main" id="{9E2A162C-C395-4868-8FDB-EF60812D5213}"/>
                </a:ext>
              </a:extLst>
            </p:cNvPr>
            <p:cNvSpPr txBox="1">
              <a:spLocks noChangeArrowheads="1"/>
            </p:cNvSpPr>
            <p:nvPr/>
          </p:nvSpPr>
          <p:spPr bwMode="auto">
            <a:xfrm>
              <a:off x="2568" y="3504"/>
              <a:ext cx="1344" cy="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2600" i="1" dirty="0">
                  <a:latin typeface="Arial Narrow" panose="020B0606020202030204" pitchFamily="34" charset="0"/>
                </a:rPr>
                <a:t>Helps</a:t>
              </a:r>
            </a:p>
          </p:txBody>
        </p:sp>
        <p:sp>
          <p:nvSpPr>
            <p:cNvPr id="21512" name="Text Box 63">
              <a:extLst>
                <a:ext uri="{FF2B5EF4-FFF2-40B4-BE49-F238E27FC236}">
                  <a16:creationId xmlns:a16="http://schemas.microsoft.com/office/drawing/2014/main" id="{BE6C2981-89AD-479A-BAB4-2300386E7DC9}"/>
                </a:ext>
              </a:extLst>
            </p:cNvPr>
            <p:cNvSpPr txBox="1">
              <a:spLocks noChangeArrowheads="1"/>
            </p:cNvSpPr>
            <p:nvPr/>
          </p:nvSpPr>
          <p:spPr bwMode="auto">
            <a:xfrm>
              <a:off x="4080" y="3504"/>
              <a:ext cx="1344" cy="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2600" i="1">
                  <a:latin typeface="Arial Narrow" panose="020B0606020202030204" pitchFamily="34" charset="0"/>
                </a:rPr>
                <a:t>Helps</a:t>
              </a:r>
            </a:p>
          </p:txBody>
        </p:sp>
        <p:sp>
          <p:nvSpPr>
            <p:cNvPr id="21513" name="Text Box 64">
              <a:extLst>
                <a:ext uri="{FF2B5EF4-FFF2-40B4-BE49-F238E27FC236}">
                  <a16:creationId xmlns:a16="http://schemas.microsoft.com/office/drawing/2014/main" id="{7EC1D4A9-DD90-46A2-9D35-CF63601753E9}"/>
                </a:ext>
              </a:extLst>
            </p:cNvPr>
            <p:cNvSpPr txBox="1">
              <a:spLocks noChangeArrowheads="1"/>
            </p:cNvSpPr>
            <p:nvPr/>
          </p:nvSpPr>
          <p:spPr bwMode="auto">
            <a:xfrm>
              <a:off x="1008" y="3869"/>
              <a:ext cx="1512" cy="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accent1"/>
                </a:buClr>
                <a:buSzPct val="80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2600" b="1" dirty="0">
                  <a:latin typeface="Arial Narrow" panose="020B0606020202030204" pitchFamily="34" charset="0"/>
                </a:rPr>
                <a:t>Escape Present</a:t>
              </a:r>
            </a:p>
          </p:txBody>
        </p:sp>
        <p:sp>
          <p:nvSpPr>
            <p:cNvPr id="21514" name="Text Box 65">
              <a:extLst>
                <a:ext uri="{FF2B5EF4-FFF2-40B4-BE49-F238E27FC236}">
                  <a16:creationId xmlns:a16="http://schemas.microsoft.com/office/drawing/2014/main" id="{31C3E37C-06EF-4BCC-97CE-C8AE65689D75}"/>
                </a:ext>
              </a:extLst>
            </p:cNvPr>
            <p:cNvSpPr txBox="1">
              <a:spLocks noChangeArrowheads="1"/>
            </p:cNvSpPr>
            <p:nvPr/>
          </p:nvSpPr>
          <p:spPr bwMode="auto">
            <a:xfrm>
              <a:off x="2568" y="3850"/>
              <a:ext cx="1344" cy="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2600" i="1">
                  <a:latin typeface="Arial Narrow" panose="020B0606020202030204" pitchFamily="34" charset="0"/>
                </a:rPr>
                <a:t>No Help</a:t>
              </a:r>
            </a:p>
          </p:txBody>
        </p:sp>
        <p:sp>
          <p:nvSpPr>
            <p:cNvPr id="21515" name="Text Box 66">
              <a:extLst>
                <a:ext uri="{FF2B5EF4-FFF2-40B4-BE49-F238E27FC236}">
                  <a16:creationId xmlns:a16="http://schemas.microsoft.com/office/drawing/2014/main" id="{76E7C033-51FD-4DB7-AC5E-7034FC6C65C7}"/>
                </a:ext>
              </a:extLst>
            </p:cNvPr>
            <p:cNvSpPr txBox="1">
              <a:spLocks noChangeArrowheads="1"/>
            </p:cNvSpPr>
            <p:nvPr/>
          </p:nvSpPr>
          <p:spPr bwMode="auto">
            <a:xfrm>
              <a:off x="4080" y="3850"/>
              <a:ext cx="1344" cy="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2600" b="1" i="1" u="sng" dirty="0">
                  <a:solidFill>
                    <a:srgbClr val="FF0000"/>
                  </a:solidFill>
                  <a:latin typeface="Arial Narrow" panose="020B0606020202030204" pitchFamily="34" charset="0"/>
                </a:rPr>
                <a:t>Helps</a:t>
              </a:r>
            </a:p>
          </p:txBody>
        </p:sp>
      </p:grpSp>
      <p:sp>
        <p:nvSpPr>
          <p:cNvPr id="2" name="Slide Number Placeholder 1">
            <a:extLst>
              <a:ext uri="{FF2B5EF4-FFF2-40B4-BE49-F238E27FC236}">
                <a16:creationId xmlns:a16="http://schemas.microsoft.com/office/drawing/2014/main" id="{E67411AB-44D4-4458-82A7-FEF2D18F24D8}"/>
              </a:ext>
            </a:extLst>
          </p:cNvPr>
          <p:cNvSpPr>
            <a:spLocks noGrp="1"/>
          </p:cNvSpPr>
          <p:nvPr>
            <p:ph type="sldNum" sz="quarter" idx="12"/>
          </p:nvPr>
        </p:nvSpPr>
        <p:spPr/>
        <p:txBody>
          <a:bodyPr/>
          <a:lstStyle/>
          <a:p>
            <a:pPr>
              <a:defRPr/>
            </a:pPr>
            <a:fld id="{159138EA-0DDD-401F-AE0E-8AF0EB1FA75A}" type="slidenum">
              <a:rPr lang="en-US" altLang="en-US" smtClean="0"/>
              <a:pPr>
                <a:defRPr/>
              </a:pPr>
              <a:t>22</a:t>
            </a:fld>
            <a:endParaRPr lang="en-US" alt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3">
            <a:extLst>
              <a:ext uri="{FF2B5EF4-FFF2-40B4-BE49-F238E27FC236}">
                <a16:creationId xmlns:a16="http://schemas.microsoft.com/office/drawing/2014/main" id="{5CEA608F-0FF1-4D46-8119-2F1BF8EEFAA2}"/>
              </a:ext>
            </a:extLst>
          </p:cNvPr>
          <p:cNvSpPr>
            <a:spLocks noChangeArrowheads="1"/>
          </p:cNvSpPr>
          <p:nvPr/>
        </p:nvSpPr>
        <p:spPr bwMode="auto">
          <a:xfrm>
            <a:off x="845598" y="76200"/>
            <a:ext cx="7924800"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2400" dirty="0">
                <a:solidFill>
                  <a:srgbClr val="0070C0"/>
                </a:solidFill>
                <a:latin typeface="Arial Narrow" panose="020B0606020202030204" pitchFamily="34" charset="0"/>
                <a:cs typeface="Times New Roman" panose="02020603050405020304" pitchFamily="18" charset="0"/>
              </a:rPr>
              <a:t> </a:t>
            </a:r>
            <a:r>
              <a:rPr lang="en-US" altLang="en-US" sz="2600" dirty="0">
                <a:solidFill>
                  <a:srgbClr val="0070C0"/>
                </a:solidFill>
                <a:latin typeface="Arial Narrow" panose="020B0606020202030204" pitchFamily="34" charset="0"/>
                <a:cs typeface="Times New Roman" panose="02020603050405020304" pitchFamily="18" charset="0"/>
              </a:rPr>
              <a:t>Effort Made to Qualify to Help “Elaine”                                             Due to Empathy and Opportunity for Face-Saving Out</a:t>
            </a:r>
            <a:endParaRPr lang="en-US" altLang="en-US" sz="2600" dirty="0">
              <a:solidFill>
                <a:srgbClr val="0070C0"/>
              </a:solidFill>
              <a:latin typeface="Times New Roman" panose="02020603050405020304" pitchFamily="18" charset="0"/>
              <a:cs typeface="Times New Roman" panose="02020603050405020304" pitchFamily="18" charset="0"/>
            </a:endParaRPr>
          </a:p>
          <a:p>
            <a:pPr algn="ctr">
              <a:spcBef>
                <a:spcPct val="0"/>
              </a:spcBef>
              <a:buClrTx/>
              <a:buSzTx/>
              <a:buFontTx/>
              <a:buNone/>
            </a:pPr>
            <a:r>
              <a:rPr lang="en-US" altLang="en-US" sz="1800" i="1" dirty="0">
                <a:solidFill>
                  <a:srgbClr val="0070C0"/>
                </a:solidFill>
                <a:latin typeface="Arial Narrow" panose="020B0606020202030204" pitchFamily="34" charset="0"/>
                <a:cs typeface="Times New Roman" panose="02020603050405020304" pitchFamily="18" charset="0"/>
              </a:rPr>
              <a:t>Batson, et al., 1988</a:t>
            </a:r>
            <a:endParaRPr lang="en-US" altLang="en-US" sz="1800" dirty="0">
              <a:solidFill>
                <a:srgbClr val="0070C0"/>
              </a:solidFill>
              <a:latin typeface="Times New Roman" panose="02020603050405020304" pitchFamily="18" charset="0"/>
            </a:endParaRPr>
          </a:p>
        </p:txBody>
      </p:sp>
      <p:graphicFrame>
        <p:nvGraphicFramePr>
          <p:cNvPr id="27651" name="Object 2">
            <a:extLst>
              <a:ext uri="{FF2B5EF4-FFF2-40B4-BE49-F238E27FC236}">
                <a16:creationId xmlns:a16="http://schemas.microsoft.com/office/drawing/2014/main" id="{770E9C45-550A-4903-8BFD-0B555F90C7CE}"/>
              </a:ext>
            </a:extLst>
          </p:cNvPr>
          <p:cNvGraphicFramePr>
            <a:graphicFrameLocks noChangeAspect="1"/>
          </p:cNvGraphicFramePr>
          <p:nvPr>
            <p:extLst>
              <p:ext uri="{D42A27DB-BD31-4B8C-83A1-F6EECF244321}">
                <p14:modId xmlns:p14="http://schemas.microsoft.com/office/powerpoint/2010/main" val="2262676852"/>
              </p:ext>
            </p:extLst>
          </p:nvPr>
        </p:nvGraphicFramePr>
        <p:xfrm>
          <a:off x="1828800" y="1224445"/>
          <a:ext cx="6866138" cy="2590799"/>
        </p:xfrm>
        <a:graphic>
          <a:graphicData uri="http://schemas.openxmlformats.org/presentationml/2006/ole">
            <mc:AlternateContent xmlns:mc="http://schemas.openxmlformats.org/markup-compatibility/2006">
              <mc:Choice xmlns:v="urn:schemas-microsoft-com:vml" Requires="v">
                <p:oleObj name="Chart" r:id="rId2" imgW="7286513" imgH="4410148" progId="MSGraph.Chart.8">
                  <p:embed/>
                </p:oleObj>
              </mc:Choice>
              <mc:Fallback>
                <p:oleObj name="Chart" r:id="rId2" imgW="7286513" imgH="4410148" progId="MSGraph.Chart.8">
                  <p:embed/>
                  <p:pic>
                    <p:nvPicPr>
                      <p:cNvPr id="0" name="Object 2"/>
                      <p:cNvPicPr>
                        <a:picLocks noChangeAspect="1" noChangeArrowheads="1"/>
                      </p:cNvPicPr>
                      <p:nvPr/>
                    </p:nvPicPr>
                    <p:blipFill>
                      <a:blip r:embed="rId3"/>
                      <a:srcRect/>
                      <a:stretch>
                        <a:fillRect/>
                      </a:stretch>
                    </p:blipFill>
                    <p:spPr bwMode="auto">
                      <a:xfrm>
                        <a:off x="1828800" y="1224445"/>
                        <a:ext cx="6866138" cy="2590799"/>
                      </a:xfrm>
                      <a:prstGeom prst="rect">
                        <a:avLst/>
                      </a:prstGeom>
                      <a:noFill/>
                      <a:ln>
                        <a:noFill/>
                      </a:ln>
                    </p:spPr>
                  </p:pic>
                </p:oleObj>
              </mc:Fallback>
            </mc:AlternateContent>
          </a:graphicData>
        </a:graphic>
      </p:graphicFrame>
      <p:sp>
        <p:nvSpPr>
          <p:cNvPr id="27652" name="Text Box 4">
            <a:extLst>
              <a:ext uri="{FF2B5EF4-FFF2-40B4-BE49-F238E27FC236}">
                <a16:creationId xmlns:a16="http://schemas.microsoft.com/office/drawing/2014/main" id="{20CEDC22-0AEA-410D-A69D-BAF71499E43F}"/>
              </a:ext>
            </a:extLst>
          </p:cNvPr>
          <p:cNvSpPr txBox="1">
            <a:spLocks noChangeArrowheads="1"/>
          </p:cNvSpPr>
          <p:nvPr/>
        </p:nvSpPr>
        <p:spPr bwMode="auto">
          <a:xfrm>
            <a:off x="1600200" y="3797637"/>
            <a:ext cx="76962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n-US" altLang="en-US" sz="2000" dirty="0">
                <a:latin typeface="Arial Narrow" panose="020B0606020202030204" pitchFamily="34" charset="0"/>
              </a:rPr>
              <a:t>Note: 	</a:t>
            </a:r>
            <a:r>
              <a:rPr lang="en-US" altLang="en-US" sz="2000" u="sng" dirty="0">
                <a:latin typeface="Arial Narrow" panose="020B0606020202030204" pitchFamily="34" charset="0"/>
              </a:rPr>
              <a:t>Easy Test </a:t>
            </a:r>
            <a:r>
              <a:rPr lang="en-US" altLang="en-US" sz="2000" dirty="0">
                <a:latin typeface="Arial Narrow" panose="020B0606020202030204" pitchFamily="34" charset="0"/>
              </a:rPr>
              <a:t>= No Escape from helping</a:t>
            </a:r>
          </a:p>
          <a:p>
            <a:pPr eaLnBrk="1" hangingPunct="1">
              <a:spcBef>
                <a:spcPct val="50000"/>
              </a:spcBef>
              <a:buClrTx/>
              <a:buSzTx/>
              <a:buFontTx/>
              <a:buNone/>
            </a:pPr>
            <a:r>
              <a:rPr lang="en-US" altLang="en-US" sz="2000" dirty="0">
                <a:latin typeface="Arial Narrow" panose="020B0606020202030204" pitchFamily="34" charset="0"/>
              </a:rPr>
              <a:t>	</a:t>
            </a:r>
            <a:r>
              <a:rPr lang="en-US" altLang="en-US" sz="2000" u="sng" dirty="0">
                <a:latin typeface="Arial Narrow" panose="020B0606020202030204" pitchFamily="34" charset="0"/>
              </a:rPr>
              <a:t>Hard Test </a:t>
            </a:r>
            <a:r>
              <a:rPr lang="en-US" altLang="en-US" sz="2000" dirty="0">
                <a:latin typeface="Arial Narrow" panose="020B0606020202030204" pitchFamily="34" charset="0"/>
              </a:rPr>
              <a:t>= Escape available from helping.</a:t>
            </a:r>
          </a:p>
          <a:p>
            <a:pPr eaLnBrk="1" hangingPunct="1">
              <a:spcBef>
                <a:spcPct val="50000"/>
              </a:spcBef>
              <a:buClrTx/>
              <a:buSzTx/>
              <a:buFontTx/>
              <a:buNone/>
            </a:pPr>
            <a:r>
              <a:rPr lang="en-US" altLang="en-US" sz="2000" dirty="0">
                <a:latin typeface="Arial Narrow" panose="020B0606020202030204" pitchFamily="34" charset="0"/>
              </a:rPr>
              <a:t>Remember:  All subjects actually got the same, easy-to-pass test.</a:t>
            </a:r>
          </a:p>
        </p:txBody>
      </p:sp>
      <p:sp>
        <p:nvSpPr>
          <p:cNvPr id="2" name="TextBox 1">
            <a:extLst>
              <a:ext uri="{FF2B5EF4-FFF2-40B4-BE49-F238E27FC236}">
                <a16:creationId xmlns:a16="http://schemas.microsoft.com/office/drawing/2014/main" id="{F78DD11F-C00C-41CD-B15D-B556E4A7E0D1}"/>
              </a:ext>
            </a:extLst>
          </p:cNvPr>
          <p:cNvSpPr txBox="1"/>
          <p:nvPr/>
        </p:nvSpPr>
        <p:spPr>
          <a:xfrm>
            <a:off x="1227338" y="5209181"/>
            <a:ext cx="7467600" cy="1569660"/>
          </a:xfrm>
          <a:prstGeom prst="rect">
            <a:avLst/>
          </a:prstGeom>
          <a:noFill/>
        </p:spPr>
        <p:txBody>
          <a:bodyPr wrap="square" rtlCol="0">
            <a:spAutoFit/>
          </a:bodyPr>
          <a:lstStyle/>
          <a:p>
            <a:r>
              <a:rPr lang="en-US" sz="2000" dirty="0">
                <a:latin typeface="+mn-lt"/>
              </a:rPr>
              <a:t>Low empathy people do well on test only when it is “easy”.</a:t>
            </a:r>
          </a:p>
          <a:p>
            <a:r>
              <a:rPr lang="en-US" sz="800" dirty="0">
                <a:latin typeface="+mn-lt"/>
              </a:rPr>
              <a:t>  </a:t>
            </a:r>
          </a:p>
          <a:p>
            <a:r>
              <a:rPr lang="en-US" sz="2000" dirty="0">
                <a:latin typeface="+mn-lt"/>
              </a:rPr>
              <a:t>High empathy people do well on test even when it is “hard.”</a:t>
            </a:r>
          </a:p>
          <a:p>
            <a:endParaRPr lang="en-US" sz="800" dirty="0">
              <a:latin typeface="+mn-lt"/>
            </a:endParaRPr>
          </a:p>
          <a:p>
            <a:r>
              <a:rPr lang="en-US" sz="2000" dirty="0">
                <a:latin typeface="+mn-lt"/>
              </a:rPr>
              <a:t>Thus, high empathy people don’t “escape” helping even when they can escape doing so. </a:t>
            </a:r>
          </a:p>
        </p:txBody>
      </p:sp>
      <p:sp>
        <p:nvSpPr>
          <p:cNvPr id="3" name="TextBox 2">
            <a:extLst>
              <a:ext uri="{FF2B5EF4-FFF2-40B4-BE49-F238E27FC236}">
                <a16:creationId xmlns:a16="http://schemas.microsoft.com/office/drawing/2014/main" id="{37838284-EE7C-4208-B168-4AE91B2B1859}"/>
              </a:ext>
            </a:extLst>
          </p:cNvPr>
          <p:cNvSpPr txBox="1"/>
          <p:nvPr/>
        </p:nvSpPr>
        <p:spPr>
          <a:xfrm>
            <a:off x="1524000" y="1066801"/>
            <a:ext cx="553998" cy="2514600"/>
          </a:xfrm>
          <a:prstGeom prst="rect">
            <a:avLst/>
          </a:prstGeom>
          <a:noFill/>
        </p:spPr>
        <p:txBody>
          <a:bodyPr vert="vert270" wrap="square" rtlCol="0">
            <a:spAutoFit/>
          </a:bodyPr>
          <a:lstStyle/>
          <a:p>
            <a:r>
              <a:rPr lang="en-US" sz="1800" i="1" dirty="0">
                <a:latin typeface="Arial Narrow" panose="020B0606020202030204" pitchFamily="34" charset="0"/>
              </a:rPr>
              <a:t>Number of Correct Answers</a:t>
            </a:r>
            <a:r>
              <a:rPr lang="en-US" i="1" dirty="0"/>
              <a:t> </a:t>
            </a:r>
          </a:p>
        </p:txBody>
      </p:sp>
      <p:sp>
        <p:nvSpPr>
          <p:cNvPr id="4" name="Slide Number Placeholder 3">
            <a:extLst>
              <a:ext uri="{FF2B5EF4-FFF2-40B4-BE49-F238E27FC236}">
                <a16:creationId xmlns:a16="http://schemas.microsoft.com/office/drawing/2014/main" id="{9668BF90-27BC-45B0-9132-173F7462A567}"/>
              </a:ext>
            </a:extLst>
          </p:cNvPr>
          <p:cNvSpPr>
            <a:spLocks noGrp="1"/>
          </p:cNvSpPr>
          <p:nvPr>
            <p:ph type="sldNum" sz="quarter" idx="12"/>
          </p:nvPr>
        </p:nvSpPr>
        <p:spPr/>
        <p:txBody>
          <a:bodyPr/>
          <a:lstStyle/>
          <a:p>
            <a:pPr>
              <a:defRPr/>
            </a:pPr>
            <a:fld id="{159138EA-0DDD-401F-AE0E-8AF0EB1FA75A}" type="slidenum">
              <a:rPr lang="en-US" altLang="en-US" smtClean="0"/>
              <a:pPr>
                <a:defRPr/>
              </a:pPr>
              <a:t>23</a:t>
            </a:fld>
            <a:endParaRPr lang="en-US" alt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
            <a:extLst>
              <a:ext uri="{FF2B5EF4-FFF2-40B4-BE49-F238E27FC236}">
                <a16:creationId xmlns:a16="http://schemas.microsoft.com/office/drawing/2014/main" id="{012E3CD2-F83C-48C4-B75E-AEBE120CADD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40513" y="5352256"/>
            <a:ext cx="2386012" cy="137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2">
            <a:extLst>
              <a:ext uri="{FF2B5EF4-FFF2-40B4-BE49-F238E27FC236}">
                <a16:creationId xmlns:a16="http://schemas.microsoft.com/office/drawing/2014/main" id="{72E0920A-7E8C-4684-8691-FC78D6BF325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53213" y="2465388"/>
            <a:ext cx="2360612" cy="124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6">
            <a:extLst>
              <a:ext uri="{FF2B5EF4-FFF2-40B4-BE49-F238E27FC236}">
                <a16:creationId xmlns:a16="http://schemas.microsoft.com/office/drawing/2014/main" id="{DE3E6CB2-29D3-4B7A-9BD8-0BC8ED76AEE1}"/>
              </a:ext>
            </a:extLst>
          </p:cNvPr>
          <p:cNvSpPr txBox="1">
            <a:spLocks noChangeArrowheads="1"/>
          </p:cNvSpPr>
          <p:nvPr/>
        </p:nvSpPr>
        <p:spPr bwMode="auto">
          <a:xfrm>
            <a:off x="974725" y="142875"/>
            <a:ext cx="5959475" cy="492443"/>
          </a:xfrm>
          <a:prstGeom prst="rect">
            <a:avLst/>
          </a:prstGeom>
          <a:noFill/>
          <a:ln>
            <a:noFill/>
          </a:ln>
        </p:spPr>
        <p:txBody>
          <a:bodyPr wrap="square">
            <a:spAutoFit/>
          </a:bodyPr>
          <a:lstStyle>
            <a:lvl1pPr>
              <a:defRPr sz="1000">
                <a:solidFill>
                  <a:schemeClr val="tx1"/>
                </a:solidFill>
                <a:latin typeface="Times New Roman" panose="02020603050405020304" pitchFamily="18" charset="0"/>
                <a:cs typeface="Arial" panose="020B0604020202020204" pitchFamily="34" charset="0"/>
              </a:defRPr>
            </a:lvl1pPr>
            <a:lvl2pPr marL="742950" indent="-285750">
              <a:defRPr sz="1000">
                <a:solidFill>
                  <a:schemeClr val="tx1"/>
                </a:solidFill>
                <a:latin typeface="Times New Roman" panose="02020603050405020304" pitchFamily="18" charset="0"/>
                <a:cs typeface="Arial" panose="020B0604020202020204" pitchFamily="34" charset="0"/>
              </a:defRPr>
            </a:lvl2pPr>
            <a:lvl3pPr marL="1143000" indent="-228600">
              <a:defRPr sz="1000">
                <a:solidFill>
                  <a:schemeClr val="tx1"/>
                </a:solidFill>
                <a:latin typeface="Times New Roman" panose="02020603050405020304" pitchFamily="18" charset="0"/>
                <a:cs typeface="Arial" panose="020B0604020202020204" pitchFamily="34" charset="0"/>
              </a:defRPr>
            </a:lvl3pPr>
            <a:lvl4pPr marL="1600200" indent="-228600">
              <a:defRPr sz="1000">
                <a:solidFill>
                  <a:schemeClr val="tx1"/>
                </a:solidFill>
                <a:latin typeface="Times New Roman" panose="02020603050405020304" pitchFamily="18" charset="0"/>
                <a:cs typeface="Arial" panose="020B0604020202020204" pitchFamily="34" charset="0"/>
              </a:defRPr>
            </a:lvl4pPr>
            <a:lvl5pPr marL="2057400" indent="-228600">
              <a:defRPr sz="1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Times New Roman" panose="02020603050405020304" pitchFamily="18" charset="0"/>
                <a:cs typeface="Arial" panose="020B0604020202020204" pitchFamily="34" charset="0"/>
              </a:defRPr>
            </a:lvl9pPr>
          </a:lstStyle>
          <a:p>
            <a:pPr>
              <a:defRPr/>
            </a:pPr>
            <a:r>
              <a:rPr lang="en-US" altLang="en-US" sz="2600" dirty="0">
                <a:solidFill>
                  <a:schemeClr val="accent1">
                    <a:lumMod val="75000"/>
                  </a:schemeClr>
                </a:solidFill>
                <a:latin typeface="Arial Narrow" panose="020B0606020202030204" pitchFamily="34" charset="0"/>
              </a:rPr>
              <a:t>Empathy: How Do We Understand Others?  </a:t>
            </a:r>
          </a:p>
        </p:txBody>
      </p:sp>
      <p:sp>
        <p:nvSpPr>
          <p:cNvPr id="33797" name="TextBox 5">
            <a:extLst>
              <a:ext uri="{FF2B5EF4-FFF2-40B4-BE49-F238E27FC236}">
                <a16:creationId xmlns:a16="http://schemas.microsoft.com/office/drawing/2014/main" id="{9F9DFC83-B97E-48D2-BC02-29465B6A286E}"/>
              </a:ext>
            </a:extLst>
          </p:cNvPr>
          <p:cNvSpPr txBox="1">
            <a:spLocks noChangeArrowheads="1"/>
          </p:cNvSpPr>
          <p:nvPr/>
        </p:nvSpPr>
        <p:spPr bwMode="auto">
          <a:xfrm>
            <a:off x="1739900" y="965200"/>
            <a:ext cx="4972050" cy="409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0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SzTx/>
              <a:buFontTx/>
              <a:buNone/>
            </a:pPr>
            <a:r>
              <a:rPr lang="en-US" altLang="en-US" sz="2400" dirty="0">
                <a:latin typeface="Arial Narrow" panose="020B0606020202030204" pitchFamily="34" charset="0"/>
              </a:rPr>
              <a:t>Human relations requires understanding others’ psychological lives:</a:t>
            </a:r>
          </a:p>
          <a:p>
            <a:pPr>
              <a:spcBef>
                <a:spcPct val="0"/>
              </a:spcBef>
              <a:buClrTx/>
              <a:buSzTx/>
              <a:buFontTx/>
              <a:buNone/>
            </a:pPr>
            <a:endParaRPr lang="en-US" altLang="en-US" sz="1200" dirty="0">
              <a:latin typeface="Arial Narrow" panose="020B0606020202030204" pitchFamily="34" charset="0"/>
            </a:endParaRPr>
          </a:p>
          <a:p>
            <a:pPr>
              <a:spcBef>
                <a:spcPct val="0"/>
              </a:spcBef>
              <a:buClrTx/>
              <a:buSzTx/>
              <a:buFontTx/>
              <a:buNone/>
            </a:pPr>
            <a:r>
              <a:rPr lang="en-US" altLang="en-US" sz="2200" dirty="0">
                <a:latin typeface="Arial Narrow" panose="020B0606020202030204" pitchFamily="34" charset="0"/>
              </a:rPr>
              <a:t>	</a:t>
            </a:r>
            <a:r>
              <a:rPr lang="en-US" altLang="en-US" sz="2200" i="1" dirty="0">
                <a:latin typeface="Arial Narrow" panose="020B0606020202030204" pitchFamily="34" charset="0"/>
              </a:rPr>
              <a:t>Motives	Feelings	 Perspectives</a:t>
            </a:r>
          </a:p>
          <a:p>
            <a:pPr>
              <a:spcBef>
                <a:spcPct val="0"/>
              </a:spcBef>
              <a:buClrTx/>
              <a:buSzTx/>
              <a:buFontTx/>
              <a:buNone/>
            </a:pPr>
            <a:endParaRPr lang="en-US" altLang="en-US" sz="2200" dirty="0">
              <a:latin typeface="Arial Narrow" panose="020B0606020202030204" pitchFamily="34" charset="0"/>
            </a:endParaRPr>
          </a:p>
          <a:p>
            <a:pPr>
              <a:spcBef>
                <a:spcPct val="0"/>
              </a:spcBef>
              <a:buClrTx/>
              <a:buSzTx/>
              <a:buFontTx/>
              <a:buNone/>
            </a:pPr>
            <a:r>
              <a:rPr lang="en-US" altLang="en-US" sz="2400" dirty="0">
                <a:latin typeface="Arial Narrow" panose="020B0606020202030204" pitchFamily="34" charset="0"/>
              </a:rPr>
              <a:t>Cognitive machinery affords this ability</a:t>
            </a:r>
          </a:p>
          <a:p>
            <a:pPr>
              <a:spcBef>
                <a:spcPct val="0"/>
              </a:spcBef>
              <a:buClrTx/>
              <a:buSzTx/>
              <a:buFontTx/>
              <a:buNone/>
            </a:pPr>
            <a:endParaRPr lang="en-US" altLang="en-US" sz="1200" dirty="0">
              <a:latin typeface="Arial Narrow" panose="020B0606020202030204" pitchFamily="34" charset="0"/>
            </a:endParaRPr>
          </a:p>
          <a:p>
            <a:pPr>
              <a:spcBef>
                <a:spcPct val="0"/>
              </a:spcBef>
              <a:buClrTx/>
              <a:buSzTx/>
              <a:buFontTx/>
              <a:buNone/>
            </a:pPr>
            <a:r>
              <a:rPr lang="en-US" altLang="en-US" sz="2200" dirty="0">
                <a:latin typeface="Arial Narrow" panose="020B0606020202030204" pitchFamily="34" charset="0"/>
              </a:rPr>
              <a:t>	</a:t>
            </a:r>
            <a:r>
              <a:rPr lang="en-US" altLang="en-US" sz="2200" i="1" dirty="0">
                <a:latin typeface="Arial Narrow" panose="020B0606020202030204" pitchFamily="34" charset="0"/>
              </a:rPr>
              <a:t>Theory of Mind (</a:t>
            </a:r>
            <a:r>
              <a:rPr lang="en-US" altLang="en-US" sz="2200" i="1" dirty="0" err="1">
                <a:latin typeface="Arial Narrow" panose="020B0606020202030204" pitchFamily="34" charset="0"/>
              </a:rPr>
              <a:t>ToM</a:t>
            </a:r>
            <a:r>
              <a:rPr lang="en-US" altLang="en-US" sz="2200" i="1" dirty="0">
                <a:latin typeface="Arial Narrow" panose="020B0606020202030204" pitchFamily="34" charset="0"/>
              </a:rPr>
              <a:t>)</a:t>
            </a:r>
          </a:p>
          <a:p>
            <a:pPr>
              <a:spcBef>
                <a:spcPct val="0"/>
              </a:spcBef>
              <a:buClrTx/>
              <a:buSzTx/>
              <a:buFontTx/>
              <a:buNone/>
            </a:pPr>
            <a:r>
              <a:rPr lang="en-US" altLang="en-US" sz="2200" i="1" dirty="0">
                <a:latin typeface="Arial Narrow" panose="020B0606020202030204" pitchFamily="34" charset="0"/>
              </a:rPr>
              <a:t>	Simulating</a:t>
            </a:r>
          </a:p>
          <a:p>
            <a:pPr>
              <a:spcBef>
                <a:spcPct val="0"/>
              </a:spcBef>
              <a:buClrTx/>
              <a:buSzTx/>
              <a:buFontTx/>
              <a:buNone/>
            </a:pPr>
            <a:r>
              <a:rPr lang="en-US" altLang="en-US" sz="2200" i="1" dirty="0">
                <a:latin typeface="Arial Narrow" panose="020B0606020202030204" pitchFamily="34" charset="0"/>
              </a:rPr>
              <a:t>	</a:t>
            </a:r>
            <a:r>
              <a:rPr lang="en-US" altLang="en-US" sz="2200" i="1" dirty="0" err="1">
                <a:latin typeface="Arial Narrow" panose="020B0606020202030204" pitchFamily="34" charset="0"/>
              </a:rPr>
              <a:t>Mentalizing</a:t>
            </a:r>
            <a:r>
              <a:rPr lang="en-US" altLang="en-US" sz="2200" i="1" dirty="0">
                <a:latin typeface="Arial Narrow" panose="020B0606020202030204" pitchFamily="34" charset="0"/>
              </a:rPr>
              <a:t> </a:t>
            </a:r>
          </a:p>
          <a:p>
            <a:pPr>
              <a:spcBef>
                <a:spcPct val="0"/>
              </a:spcBef>
              <a:buClrTx/>
              <a:buSzTx/>
              <a:buFontTx/>
              <a:buNone/>
            </a:pPr>
            <a:r>
              <a:rPr lang="en-US" altLang="en-US" sz="2200" i="1" dirty="0">
                <a:latin typeface="Arial Narrow" panose="020B0606020202030204" pitchFamily="34" charset="0"/>
              </a:rPr>
              <a:t>	</a:t>
            </a:r>
            <a:r>
              <a:rPr lang="en-US" altLang="en-US" sz="2800" b="1" i="1" dirty="0">
                <a:latin typeface="Arial Narrow" panose="020B0606020202030204" pitchFamily="34" charset="0"/>
              </a:rPr>
              <a:t>Empathizing</a:t>
            </a:r>
          </a:p>
          <a:p>
            <a:pPr>
              <a:spcBef>
                <a:spcPct val="0"/>
              </a:spcBef>
              <a:buClrTx/>
              <a:buSzTx/>
              <a:buFontTx/>
              <a:buNone/>
            </a:pPr>
            <a:endParaRPr lang="en-US" altLang="en-US" sz="2200" b="1" i="1" dirty="0">
              <a:latin typeface="Arial Narrow" panose="020B0606020202030204" pitchFamily="34" charset="0"/>
            </a:endParaRPr>
          </a:p>
        </p:txBody>
      </p:sp>
      <p:pic>
        <p:nvPicPr>
          <p:cNvPr id="33798" name="Picture 8">
            <a:extLst>
              <a:ext uri="{FF2B5EF4-FFF2-40B4-BE49-F238E27FC236}">
                <a16:creationId xmlns:a16="http://schemas.microsoft.com/office/drawing/2014/main" id="{5F8CDDF1-D5F9-46E7-A58E-51574B4E537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627813" y="1377950"/>
            <a:ext cx="2386012" cy="108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Picture 9">
            <a:extLst>
              <a:ext uri="{FF2B5EF4-FFF2-40B4-BE49-F238E27FC236}">
                <a16:creationId xmlns:a16="http://schemas.microsoft.com/office/drawing/2014/main" id="{2A4277F7-AA9D-4C89-AE35-82A993F09852}"/>
              </a:ext>
            </a:extLst>
          </p:cNvPr>
          <p:cNvPicPr>
            <a:picLocks noChangeAspect="1"/>
          </p:cNvPicPr>
          <p:nvPr/>
        </p:nvPicPr>
        <p:blipFill>
          <a:blip r:embed="rId6">
            <a:extLst>
              <a:ext uri="{28A0092B-C50C-407E-A947-70E740481C1C}">
                <a14:useLocalDpi xmlns:a14="http://schemas.microsoft.com/office/drawing/2010/main" val="0"/>
              </a:ext>
            </a:extLst>
          </a:blip>
          <a:srcRect b="24669"/>
          <a:stretch>
            <a:fillRect/>
          </a:stretch>
        </p:blipFill>
        <p:spPr bwMode="auto">
          <a:xfrm>
            <a:off x="6613569" y="186192"/>
            <a:ext cx="2355850" cy="120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0" name="Picture 11">
            <a:extLst>
              <a:ext uri="{FF2B5EF4-FFF2-40B4-BE49-F238E27FC236}">
                <a16:creationId xmlns:a16="http://schemas.microsoft.com/office/drawing/2014/main" id="{5A04981D-076C-41DD-A7A8-13C8ADEA349A}"/>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14413" y="5292725"/>
            <a:ext cx="1717675" cy="148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FF71F4E3-2427-42F1-B45B-882F980E144E}"/>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835275" y="5341938"/>
            <a:ext cx="1679575" cy="148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7087ED8F-7DD4-4552-8F32-ABF43B1A805C}"/>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681538" y="5292725"/>
            <a:ext cx="1863725" cy="149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3" name="Picture 15">
            <a:extLst>
              <a:ext uri="{FF2B5EF4-FFF2-40B4-BE49-F238E27FC236}">
                <a16:creationId xmlns:a16="http://schemas.microsoft.com/office/drawing/2014/main" id="{3DBBC7F6-561E-49D1-BB87-3A1878D7702C}"/>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627813" y="3763963"/>
            <a:ext cx="2386012" cy="146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E11B7CED-48CB-4194-8931-F23B016958AB}"/>
              </a:ext>
            </a:extLst>
          </p:cNvPr>
          <p:cNvPicPr>
            <a:picLocks noChangeAspect="1"/>
          </p:cNvPicPr>
          <p:nvPr/>
        </p:nvPicPr>
        <p:blipFill rotWithShape="1">
          <a:blip r:embed="rId11"/>
          <a:srcRect l="22800" t="6023" r="12685"/>
          <a:stretch/>
        </p:blipFill>
        <p:spPr>
          <a:xfrm>
            <a:off x="530649" y="1009905"/>
            <a:ext cx="1162466" cy="1930399"/>
          </a:xfrm>
          <a:prstGeom prst="rect">
            <a:avLst/>
          </a:prstGeom>
        </p:spPr>
      </p:pic>
      <p:cxnSp>
        <p:nvCxnSpPr>
          <p:cNvPr id="17" name="Straight Connector 22">
            <a:extLst>
              <a:ext uri="{FF2B5EF4-FFF2-40B4-BE49-F238E27FC236}">
                <a16:creationId xmlns:a16="http://schemas.microsoft.com/office/drawing/2014/main" id="{0E491F34-DE66-4B38-A511-DEAD1FF60275}"/>
              </a:ext>
            </a:extLst>
          </p:cNvPr>
          <p:cNvCxnSpPr>
            <a:cxnSpLocks noChangeShapeType="1"/>
          </p:cNvCxnSpPr>
          <p:nvPr/>
        </p:nvCxnSpPr>
        <p:spPr bwMode="auto">
          <a:xfrm flipV="1">
            <a:off x="530649" y="1090866"/>
            <a:ext cx="1109239" cy="1849438"/>
          </a:xfrm>
          <a:prstGeom prst="line">
            <a:avLst/>
          </a:prstGeom>
          <a:noFill/>
          <a:ln w="28575"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Straight Connector 22">
            <a:extLst>
              <a:ext uri="{FF2B5EF4-FFF2-40B4-BE49-F238E27FC236}">
                <a16:creationId xmlns:a16="http://schemas.microsoft.com/office/drawing/2014/main" id="{2084906B-A1F1-4A94-8931-EC8F02C2EB36}"/>
              </a:ext>
            </a:extLst>
          </p:cNvPr>
          <p:cNvCxnSpPr>
            <a:cxnSpLocks noChangeShapeType="1"/>
          </p:cNvCxnSpPr>
          <p:nvPr/>
        </p:nvCxnSpPr>
        <p:spPr bwMode="auto">
          <a:xfrm flipH="1" flipV="1">
            <a:off x="530649" y="1008730"/>
            <a:ext cx="1156024" cy="1931574"/>
          </a:xfrm>
          <a:prstGeom prst="line">
            <a:avLst/>
          </a:prstGeom>
          <a:noFill/>
          <a:ln w="28575"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 name="Slide Number Placeholder 2">
            <a:extLst>
              <a:ext uri="{FF2B5EF4-FFF2-40B4-BE49-F238E27FC236}">
                <a16:creationId xmlns:a16="http://schemas.microsoft.com/office/drawing/2014/main" id="{2DB95BDA-F5B7-4767-BA65-2807FCCBF8D3}"/>
              </a:ext>
            </a:extLst>
          </p:cNvPr>
          <p:cNvSpPr>
            <a:spLocks noGrp="1"/>
          </p:cNvSpPr>
          <p:nvPr>
            <p:ph type="sldNum" sz="quarter" idx="12"/>
          </p:nvPr>
        </p:nvSpPr>
        <p:spPr/>
        <p:txBody>
          <a:bodyPr/>
          <a:lstStyle/>
          <a:p>
            <a:pPr>
              <a:defRPr/>
            </a:pPr>
            <a:fld id="{159138EA-0DDD-401F-AE0E-8AF0EB1FA75A}" type="slidenum">
              <a:rPr lang="en-US" altLang="en-US" smtClean="0"/>
              <a:pPr>
                <a:defRPr/>
              </a:pPr>
              <a:t>24</a:t>
            </a:fld>
            <a:endParaRPr lang="en-US" altLang="en-US"/>
          </a:p>
        </p:txBody>
      </p:sp>
    </p:spTree>
    <p:extLst>
      <p:ext uri="{BB962C8B-B14F-4D97-AF65-F5344CB8AC3E}">
        <p14:creationId xmlns:p14="http://schemas.microsoft.com/office/powerpoint/2010/main" val="25758580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Box 6">
            <a:extLst>
              <a:ext uri="{FF2B5EF4-FFF2-40B4-BE49-F238E27FC236}">
                <a16:creationId xmlns:a16="http://schemas.microsoft.com/office/drawing/2014/main" id="{3FCC60BB-BB1C-4DCB-ABDE-405DF3DE74A5}"/>
              </a:ext>
            </a:extLst>
          </p:cNvPr>
          <p:cNvSpPr txBox="1">
            <a:spLocks noChangeArrowheads="1"/>
          </p:cNvSpPr>
          <p:nvPr/>
        </p:nvSpPr>
        <p:spPr bwMode="auto">
          <a:xfrm>
            <a:off x="1143000" y="142317"/>
            <a:ext cx="76120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0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SzTx/>
              <a:buFontTx/>
              <a:buNone/>
            </a:pPr>
            <a:r>
              <a:rPr lang="en-US" altLang="en-US" dirty="0">
                <a:solidFill>
                  <a:schemeClr val="accent2"/>
                </a:solidFill>
                <a:latin typeface="Arial Narrow" panose="020B0606020202030204" pitchFamily="34" charset="0"/>
              </a:rPr>
              <a:t>Empathy = Emotion Match + Perspective Taking </a:t>
            </a:r>
          </a:p>
        </p:txBody>
      </p:sp>
      <p:sp>
        <p:nvSpPr>
          <p:cNvPr id="35843" name="TextBox 5">
            <a:extLst>
              <a:ext uri="{FF2B5EF4-FFF2-40B4-BE49-F238E27FC236}">
                <a16:creationId xmlns:a16="http://schemas.microsoft.com/office/drawing/2014/main" id="{3ECEECB1-8D36-4999-B523-91D77CB151F8}"/>
              </a:ext>
            </a:extLst>
          </p:cNvPr>
          <p:cNvSpPr txBox="1">
            <a:spLocks noChangeArrowheads="1"/>
          </p:cNvSpPr>
          <p:nvPr/>
        </p:nvSpPr>
        <p:spPr bwMode="auto">
          <a:xfrm>
            <a:off x="998538" y="1306513"/>
            <a:ext cx="7307262"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0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SzTx/>
              <a:buFontTx/>
              <a:buNone/>
            </a:pPr>
            <a:r>
              <a:rPr lang="en-US" altLang="en-US" sz="2400">
                <a:latin typeface="Arial Narrow" panose="020B0606020202030204" pitchFamily="34" charset="0"/>
              </a:rPr>
              <a:t> </a:t>
            </a:r>
            <a:endParaRPr lang="en-US" altLang="en-US" sz="2200" b="1" i="1">
              <a:latin typeface="Arial Narrow" panose="020B0606020202030204" pitchFamily="34" charset="0"/>
            </a:endParaRPr>
          </a:p>
          <a:p>
            <a:pPr>
              <a:spcBef>
                <a:spcPct val="0"/>
              </a:spcBef>
              <a:buClrTx/>
              <a:buSzTx/>
              <a:buFontTx/>
              <a:buNone/>
            </a:pPr>
            <a:endParaRPr lang="en-US" altLang="en-US" sz="2200" b="1" i="1">
              <a:latin typeface="Arial Narrow" panose="020B0606020202030204" pitchFamily="34" charset="0"/>
            </a:endParaRPr>
          </a:p>
        </p:txBody>
      </p:sp>
      <p:sp>
        <p:nvSpPr>
          <p:cNvPr id="35844" name="TextBox 5">
            <a:extLst>
              <a:ext uri="{FF2B5EF4-FFF2-40B4-BE49-F238E27FC236}">
                <a16:creationId xmlns:a16="http://schemas.microsoft.com/office/drawing/2014/main" id="{3C1A30FE-09B4-487D-BE5F-35F46DE0418C}"/>
              </a:ext>
            </a:extLst>
          </p:cNvPr>
          <p:cNvSpPr txBox="1">
            <a:spLocks noChangeArrowheads="1"/>
          </p:cNvSpPr>
          <p:nvPr/>
        </p:nvSpPr>
        <p:spPr bwMode="auto">
          <a:xfrm>
            <a:off x="1023659" y="764024"/>
            <a:ext cx="7612062" cy="5539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0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SzTx/>
              <a:buFontTx/>
              <a:buNone/>
            </a:pPr>
            <a:r>
              <a:rPr lang="en-US" altLang="en-US" sz="2400" u="sng" dirty="0">
                <a:latin typeface="Arial Narrow" panose="020B0606020202030204" pitchFamily="34" charset="0"/>
              </a:rPr>
              <a:t>Not simply reacting to another’s emotions</a:t>
            </a:r>
          </a:p>
          <a:p>
            <a:pPr>
              <a:spcBef>
                <a:spcPct val="0"/>
              </a:spcBef>
              <a:buClrTx/>
              <a:buSzTx/>
              <a:buFontTx/>
              <a:buNone/>
            </a:pPr>
            <a:endParaRPr lang="en-US" altLang="en-US" sz="1200" dirty="0">
              <a:latin typeface="Arial Narrow" panose="020B0606020202030204" pitchFamily="34" charset="0"/>
            </a:endParaRPr>
          </a:p>
          <a:p>
            <a:pPr>
              <a:spcBef>
                <a:spcPct val="0"/>
              </a:spcBef>
              <a:buClrTx/>
              <a:buSzTx/>
              <a:buFontTx/>
              <a:buNone/>
            </a:pPr>
            <a:r>
              <a:rPr lang="en-US" altLang="en-US" sz="2400" dirty="0">
                <a:latin typeface="Arial Narrow" panose="020B0606020202030204" pitchFamily="34" charset="0"/>
              </a:rPr>
              <a:t>	</a:t>
            </a:r>
            <a:r>
              <a:rPr lang="en-US" altLang="en-US" sz="2400" i="1" dirty="0">
                <a:latin typeface="Arial Narrow" panose="020B0606020202030204" pitchFamily="34" charset="0"/>
              </a:rPr>
              <a:t>Empathy ≠ Emotional Contagion</a:t>
            </a:r>
          </a:p>
          <a:p>
            <a:pPr>
              <a:spcBef>
                <a:spcPct val="0"/>
              </a:spcBef>
              <a:buClrTx/>
              <a:buSzTx/>
              <a:buFontTx/>
              <a:buNone/>
            </a:pPr>
            <a:endParaRPr lang="en-US" altLang="en-US" sz="1000" dirty="0">
              <a:latin typeface="Arial Narrow" panose="020B0606020202030204" pitchFamily="34" charset="0"/>
            </a:endParaRPr>
          </a:p>
          <a:p>
            <a:pPr>
              <a:spcBef>
                <a:spcPct val="0"/>
              </a:spcBef>
              <a:buClrTx/>
              <a:buSzTx/>
              <a:buFontTx/>
              <a:buNone/>
            </a:pPr>
            <a:r>
              <a:rPr lang="en-US" altLang="en-US" sz="2400" dirty="0">
                <a:latin typeface="Arial Narrow" panose="020B0606020202030204" pitchFamily="34" charset="0"/>
              </a:rPr>
              <a:t>Not simply recognizing another’s distress</a:t>
            </a:r>
          </a:p>
          <a:p>
            <a:pPr>
              <a:spcBef>
                <a:spcPct val="0"/>
              </a:spcBef>
              <a:buClrTx/>
              <a:buSzTx/>
              <a:buFontTx/>
              <a:buNone/>
            </a:pPr>
            <a:endParaRPr lang="en-US" altLang="en-US" sz="1200" dirty="0">
              <a:latin typeface="Arial Narrow" panose="020B0606020202030204" pitchFamily="34" charset="0"/>
            </a:endParaRPr>
          </a:p>
          <a:p>
            <a:pPr>
              <a:spcBef>
                <a:spcPct val="0"/>
              </a:spcBef>
              <a:buClrTx/>
              <a:buSzTx/>
              <a:buFontTx/>
              <a:buNone/>
            </a:pPr>
            <a:r>
              <a:rPr lang="en-US" altLang="en-US" sz="2400" dirty="0">
                <a:latin typeface="Arial Narrow" panose="020B0606020202030204" pitchFamily="34" charset="0"/>
              </a:rPr>
              <a:t>	</a:t>
            </a:r>
            <a:r>
              <a:rPr lang="en-US" altLang="en-US" sz="2400" i="1" dirty="0">
                <a:latin typeface="Arial Narrow" panose="020B0606020202030204" pitchFamily="34" charset="0"/>
              </a:rPr>
              <a:t>Empathy ≠ Personal Distress</a:t>
            </a:r>
          </a:p>
          <a:p>
            <a:pPr>
              <a:spcBef>
                <a:spcPct val="0"/>
              </a:spcBef>
              <a:buClrTx/>
              <a:buSzTx/>
              <a:buFontTx/>
              <a:buNone/>
            </a:pPr>
            <a:endParaRPr lang="en-US" altLang="en-US" sz="2400" i="1" dirty="0">
              <a:latin typeface="Arial Narrow" panose="020B0606020202030204" pitchFamily="34" charset="0"/>
            </a:endParaRPr>
          </a:p>
          <a:p>
            <a:pPr>
              <a:spcBef>
                <a:spcPct val="0"/>
              </a:spcBef>
              <a:buClrTx/>
              <a:buSzTx/>
              <a:buFontTx/>
              <a:buNone/>
            </a:pPr>
            <a:r>
              <a:rPr lang="en-US" altLang="en-US" sz="2400" u="sng" dirty="0">
                <a:latin typeface="Arial Narrow" panose="020B0606020202030204" pitchFamily="34" charset="0"/>
              </a:rPr>
              <a:t>Requires:</a:t>
            </a:r>
            <a:r>
              <a:rPr lang="en-US" altLang="en-US" sz="2400" dirty="0">
                <a:latin typeface="Arial Narrow" panose="020B0606020202030204" pitchFamily="34" charset="0"/>
              </a:rPr>
              <a:t> 1. Emotions aroused by another</a:t>
            </a:r>
          </a:p>
          <a:p>
            <a:pPr>
              <a:spcBef>
                <a:spcPct val="0"/>
              </a:spcBef>
              <a:buClrTx/>
              <a:buSzTx/>
              <a:buFontTx/>
              <a:buNone/>
            </a:pPr>
            <a:r>
              <a:rPr lang="en-US" altLang="en-US" sz="2400" dirty="0">
                <a:latin typeface="Arial Narrow" panose="020B0606020202030204" pitchFamily="34" charset="0"/>
              </a:rPr>
              <a:t>	   2. Matching between own/other’s feelings</a:t>
            </a:r>
          </a:p>
          <a:p>
            <a:pPr>
              <a:spcBef>
                <a:spcPct val="0"/>
              </a:spcBef>
              <a:buClrTx/>
              <a:buSzTx/>
              <a:buFontTx/>
              <a:buNone/>
            </a:pPr>
            <a:r>
              <a:rPr lang="en-US" altLang="en-US" sz="2400" dirty="0">
                <a:latin typeface="Arial Narrow" panose="020B0606020202030204" pitchFamily="34" charset="0"/>
              </a:rPr>
              <a:t>                3.  Making sense of this match</a:t>
            </a:r>
          </a:p>
          <a:p>
            <a:pPr>
              <a:spcBef>
                <a:spcPct val="0"/>
              </a:spcBef>
              <a:buClrTx/>
              <a:buSzTx/>
              <a:buFontTx/>
              <a:buNone/>
            </a:pPr>
            <a:endParaRPr lang="en-US" altLang="en-US" sz="2400" i="1" dirty="0">
              <a:latin typeface="Arial Narrow" panose="020B0606020202030204" pitchFamily="34" charset="0"/>
            </a:endParaRPr>
          </a:p>
          <a:p>
            <a:pPr>
              <a:spcBef>
                <a:spcPct val="0"/>
              </a:spcBef>
              <a:buClrTx/>
              <a:buSzTx/>
              <a:buFontTx/>
              <a:buNone/>
            </a:pPr>
            <a:r>
              <a:rPr lang="en-US" altLang="en-US" sz="2400" u="sng" dirty="0">
                <a:latin typeface="Arial Narrow" panose="020B0606020202030204" pitchFamily="34" charset="0"/>
              </a:rPr>
              <a:t>Empathy</a:t>
            </a:r>
            <a:r>
              <a:rPr lang="en-US" altLang="en-US" sz="2400" dirty="0">
                <a:latin typeface="Arial Narrow" panose="020B0606020202030204" pitchFamily="34" charset="0"/>
              </a:rPr>
              <a:t> = Emotional Response +                                                                    	     Perspective Taking</a:t>
            </a:r>
          </a:p>
          <a:p>
            <a:pPr>
              <a:spcBef>
                <a:spcPct val="0"/>
              </a:spcBef>
              <a:buClrTx/>
              <a:buSzTx/>
              <a:buFontTx/>
              <a:buNone/>
            </a:pPr>
            <a:endParaRPr lang="en-US" altLang="en-US" sz="1200" dirty="0">
              <a:latin typeface="Arial Narrow" panose="020B0606020202030204" pitchFamily="34" charset="0"/>
            </a:endParaRPr>
          </a:p>
          <a:p>
            <a:pPr>
              <a:spcBef>
                <a:spcPct val="0"/>
              </a:spcBef>
              <a:buClrTx/>
              <a:buSzTx/>
              <a:buFontTx/>
              <a:buNone/>
            </a:pPr>
            <a:r>
              <a:rPr lang="en-US" altLang="en-US" sz="2200" u="sng" dirty="0">
                <a:latin typeface="Arial Narrow" panose="020B0606020202030204" pitchFamily="34" charset="0"/>
              </a:rPr>
              <a:t>Perspective Taking </a:t>
            </a:r>
            <a:r>
              <a:rPr lang="en-US" altLang="en-US" sz="2200" dirty="0">
                <a:latin typeface="Arial Narrow" panose="020B0606020202030204" pitchFamily="34" charset="0"/>
              </a:rPr>
              <a:t>means not only feeling what the </a:t>
            </a:r>
          </a:p>
          <a:p>
            <a:pPr>
              <a:spcBef>
                <a:spcPct val="0"/>
              </a:spcBef>
              <a:buClrTx/>
              <a:buSzTx/>
              <a:buFontTx/>
              <a:buNone/>
            </a:pPr>
            <a:r>
              <a:rPr lang="en-US" altLang="en-US" sz="2200" dirty="0">
                <a:latin typeface="Arial Narrow" panose="020B0606020202030204" pitchFamily="34" charset="0"/>
              </a:rPr>
              <a:t>other is feeling but also seeing the situation as he/she does.</a:t>
            </a:r>
          </a:p>
        </p:txBody>
      </p:sp>
      <p:pic>
        <p:nvPicPr>
          <p:cNvPr id="35845" name="Picture 4">
            <a:extLst>
              <a:ext uri="{FF2B5EF4-FFF2-40B4-BE49-F238E27FC236}">
                <a16:creationId xmlns:a16="http://schemas.microsoft.com/office/drawing/2014/main" id="{BC288E6E-8081-403A-A16E-FFB1FECC8B6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20792" y="838568"/>
            <a:ext cx="1901801" cy="1268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7" name="Picture 12">
            <a:extLst>
              <a:ext uri="{FF2B5EF4-FFF2-40B4-BE49-F238E27FC236}">
                <a16:creationId xmlns:a16="http://schemas.microsoft.com/office/drawing/2014/main" id="{56C4D662-D7EC-499B-A55D-3F9EA0A2FB3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97151" y="4017256"/>
            <a:ext cx="2184400" cy="1757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7E5C03C4-8794-45D1-824F-A919E65F6DC1}"/>
              </a:ext>
            </a:extLst>
          </p:cNvPr>
          <p:cNvSpPr>
            <a:spLocks noGrp="1"/>
          </p:cNvSpPr>
          <p:nvPr>
            <p:ph type="sldNum" sz="quarter" idx="12"/>
          </p:nvPr>
        </p:nvSpPr>
        <p:spPr/>
        <p:txBody>
          <a:bodyPr/>
          <a:lstStyle/>
          <a:p>
            <a:pPr>
              <a:defRPr/>
            </a:pPr>
            <a:fld id="{159138EA-0DDD-401F-AE0E-8AF0EB1FA75A}" type="slidenum">
              <a:rPr lang="en-US" altLang="en-US" smtClean="0"/>
              <a:pPr>
                <a:defRPr/>
              </a:pPr>
              <a:t>25</a:t>
            </a:fld>
            <a:endParaRPr lang="en-US" altLang="en-US"/>
          </a:p>
        </p:txBody>
      </p:sp>
      <p:pic>
        <p:nvPicPr>
          <p:cNvPr id="3" name="Picture 2">
            <a:extLst>
              <a:ext uri="{FF2B5EF4-FFF2-40B4-BE49-F238E27FC236}">
                <a16:creationId xmlns:a16="http://schemas.microsoft.com/office/drawing/2014/main" id="{285ECB9D-C71D-4687-B98E-028E2875AEDC}"/>
              </a:ext>
            </a:extLst>
          </p:cNvPr>
          <p:cNvPicPr>
            <a:picLocks noChangeAspect="1"/>
          </p:cNvPicPr>
          <p:nvPr/>
        </p:nvPicPr>
        <p:blipFill rotWithShape="1">
          <a:blip r:embed="rId5"/>
          <a:srcRect l="9272" b="10656"/>
          <a:stretch/>
        </p:blipFill>
        <p:spPr>
          <a:xfrm>
            <a:off x="6948425" y="2218090"/>
            <a:ext cx="2022240" cy="1325196"/>
          </a:xfrm>
          <a:prstGeom prst="rect">
            <a:avLst/>
          </a:prstGeom>
        </p:spPr>
      </p:pic>
      <p:cxnSp>
        <p:nvCxnSpPr>
          <p:cNvPr id="5" name="Straight Arrow Connector 4">
            <a:extLst>
              <a:ext uri="{FF2B5EF4-FFF2-40B4-BE49-F238E27FC236}">
                <a16:creationId xmlns:a16="http://schemas.microsoft.com/office/drawing/2014/main" id="{1ACB9E73-F691-4DAB-9F19-898AF35C7690}"/>
              </a:ext>
            </a:extLst>
          </p:cNvPr>
          <p:cNvCxnSpPr/>
          <p:nvPr/>
        </p:nvCxnSpPr>
        <p:spPr bwMode="auto">
          <a:xfrm>
            <a:off x="5791200" y="1600200"/>
            <a:ext cx="914400" cy="0"/>
          </a:xfrm>
          <a:prstGeom prst="straightConnector1">
            <a:avLst/>
          </a:prstGeom>
          <a:solidFill>
            <a:schemeClr val="accent1"/>
          </a:solidFill>
          <a:ln w="381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Straight Arrow Connector 11">
            <a:extLst>
              <a:ext uri="{FF2B5EF4-FFF2-40B4-BE49-F238E27FC236}">
                <a16:creationId xmlns:a16="http://schemas.microsoft.com/office/drawing/2014/main" id="{5124F972-3FDE-49FB-99AB-891008E055AF}"/>
              </a:ext>
            </a:extLst>
          </p:cNvPr>
          <p:cNvCxnSpPr/>
          <p:nvPr/>
        </p:nvCxnSpPr>
        <p:spPr bwMode="auto">
          <a:xfrm>
            <a:off x="5638800" y="2667000"/>
            <a:ext cx="914400" cy="0"/>
          </a:xfrm>
          <a:prstGeom prst="straightConnector1">
            <a:avLst/>
          </a:prstGeom>
          <a:solidFill>
            <a:schemeClr val="accent1"/>
          </a:solidFill>
          <a:ln w="381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Straight Arrow Connector 12">
            <a:extLst>
              <a:ext uri="{FF2B5EF4-FFF2-40B4-BE49-F238E27FC236}">
                <a16:creationId xmlns:a16="http://schemas.microsoft.com/office/drawing/2014/main" id="{125E91B7-524D-4B97-AA76-8DF734AF9992}"/>
              </a:ext>
            </a:extLst>
          </p:cNvPr>
          <p:cNvCxnSpPr/>
          <p:nvPr/>
        </p:nvCxnSpPr>
        <p:spPr bwMode="auto">
          <a:xfrm>
            <a:off x="5675376" y="4800600"/>
            <a:ext cx="914400" cy="0"/>
          </a:xfrm>
          <a:prstGeom prst="straightConnector1">
            <a:avLst/>
          </a:prstGeom>
          <a:solidFill>
            <a:schemeClr val="accent1"/>
          </a:solidFill>
          <a:ln w="381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6508149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Box 6">
            <a:extLst>
              <a:ext uri="{FF2B5EF4-FFF2-40B4-BE49-F238E27FC236}">
                <a16:creationId xmlns:a16="http://schemas.microsoft.com/office/drawing/2014/main" id="{1B9D6D0B-DB92-4740-8E84-D21758CF2B96}"/>
              </a:ext>
            </a:extLst>
          </p:cNvPr>
          <p:cNvSpPr txBox="1">
            <a:spLocks noChangeArrowheads="1"/>
          </p:cNvSpPr>
          <p:nvPr/>
        </p:nvSpPr>
        <p:spPr bwMode="auto">
          <a:xfrm>
            <a:off x="1676400" y="107950"/>
            <a:ext cx="60198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0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SzTx/>
              <a:buFontTx/>
              <a:buNone/>
            </a:pPr>
            <a:r>
              <a:rPr lang="en-US" altLang="en-US">
                <a:solidFill>
                  <a:schemeClr val="accent2"/>
                </a:solidFill>
                <a:latin typeface="Arial Narrow" panose="020B0606020202030204" pitchFamily="34" charset="0"/>
              </a:rPr>
              <a:t>Emotional Challenge of Empathy</a:t>
            </a:r>
          </a:p>
        </p:txBody>
      </p:sp>
      <p:sp>
        <p:nvSpPr>
          <p:cNvPr id="37891" name="TextBox 5">
            <a:extLst>
              <a:ext uri="{FF2B5EF4-FFF2-40B4-BE49-F238E27FC236}">
                <a16:creationId xmlns:a16="http://schemas.microsoft.com/office/drawing/2014/main" id="{21D4E86D-F15B-4F2E-B313-3B2E302CDE5B}"/>
              </a:ext>
            </a:extLst>
          </p:cNvPr>
          <p:cNvSpPr txBox="1">
            <a:spLocks noChangeArrowheads="1"/>
          </p:cNvSpPr>
          <p:nvPr/>
        </p:nvSpPr>
        <p:spPr bwMode="auto">
          <a:xfrm>
            <a:off x="998538" y="1306513"/>
            <a:ext cx="7307262"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0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SzTx/>
              <a:buFontTx/>
              <a:buNone/>
            </a:pPr>
            <a:r>
              <a:rPr lang="en-US" altLang="en-US" sz="2400">
                <a:latin typeface="Arial Narrow" panose="020B0606020202030204" pitchFamily="34" charset="0"/>
              </a:rPr>
              <a:t> </a:t>
            </a:r>
            <a:endParaRPr lang="en-US" altLang="en-US" sz="2200" b="1" i="1">
              <a:latin typeface="Arial Narrow" panose="020B0606020202030204" pitchFamily="34" charset="0"/>
            </a:endParaRPr>
          </a:p>
          <a:p>
            <a:pPr>
              <a:spcBef>
                <a:spcPct val="0"/>
              </a:spcBef>
              <a:buClrTx/>
              <a:buSzTx/>
              <a:buFontTx/>
              <a:buNone/>
            </a:pPr>
            <a:endParaRPr lang="en-US" altLang="en-US" sz="2200" b="1" i="1">
              <a:latin typeface="Arial Narrow" panose="020B0606020202030204" pitchFamily="34" charset="0"/>
            </a:endParaRPr>
          </a:p>
        </p:txBody>
      </p:sp>
      <p:sp>
        <p:nvSpPr>
          <p:cNvPr id="37892" name="TextBox 9">
            <a:extLst>
              <a:ext uri="{FF2B5EF4-FFF2-40B4-BE49-F238E27FC236}">
                <a16:creationId xmlns:a16="http://schemas.microsoft.com/office/drawing/2014/main" id="{5D700CB8-9354-4D28-B2AA-FBE7D1A9F615}"/>
              </a:ext>
            </a:extLst>
          </p:cNvPr>
          <p:cNvSpPr txBox="1">
            <a:spLocks noChangeArrowheads="1"/>
          </p:cNvSpPr>
          <p:nvPr/>
        </p:nvSpPr>
        <p:spPr bwMode="auto">
          <a:xfrm>
            <a:off x="914400" y="3473450"/>
            <a:ext cx="8153399" cy="323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0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SzTx/>
              <a:buFontTx/>
              <a:buNone/>
            </a:pPr>
            <a:r>
              <a:rPr lang="en-US" altLang="en-US" sz="2400" dirty="0">
                <a:latin typeface="Arial Narrow" panose="020B0606020202030204" pitchFamily="34" charset="0"/>
              </a:rPr>
              <a:t>We use our own emotions to understand the other’s emotions.  </a:t>
            </a:r>
          </a:p>
          <a:p>
            <a:pPr>
              <a:spcBef>
                <a:spcPct val="0"/>
              </a:spcBef>
              <a:buClrTx/>
              <a:buSzTx/>
              <a:buFontTx/>
              <a:buNone/>
            </a:pPr>
            <a:r>
              <a:rPr lang="en-US" altLang="en-US" sz="2400" dirty="0">
                <a:latin typeface="Arial Narrow" panose="020B0606020202030204" pitchFamily="34" charset="0"/>
              </a:rPr>
              <a:t>	“Affect as Information” </a:t>
            </a:r>
            <a:r>
              <a:rPr lang="en-US" altLang="en-US" sz="1800" dirty="0">
                <a:latin typeface="Arial Narrow" panose="020B0606020202030204" pitchFamily="34" charset="0"/>
              </a:rPr>
              <a:t>(Schwarz &amp; </a:t>
            </a:r>
            <a:r>
              <a:rPr lang="en-US" altLang="en-US" sz="1800" dirty="0" err="1">
                <a:latin typeface="Arial Narrow" panose="020B0606020202030204" pitchFamily="34" charset="0"/>
              </a:rPr>
              <a:t>Clore</a:t>
            </a:r>
            <a:r>
              <a:rPr lang="en-US" altLang="en-US" sz="1800" dirty="0">
                <a:latin typeface="Arial Narrow" panose="020B0606020202030204" pitchFamily="34" charset="0"/>
              </a:rPr>
              <a:t>, 1996).</a:t>
            </a:r>
          </a:p>
          <a:p>
            <a:pPr>
              <a:spcBef>
                <a:spcPct val="0"/>
              </a:spcBef>
              <a:buClrTx/>
              <a:buSzTx/>
              <a:buFontTx/>
              <a:buNone/>
            </a:pPr>
            <a:endParaRPr lang="en-US" altLang="en-US" sz="1200" dirty="0">
              <a:latin typeface="Arial Narrow" panose="020B0606020202030204" pitchFamily="34" charset="0"/>
            </a:endParaRPr>
          </a:p>
          <a:p>
            <a:pPr>
              <a:spcBef>
                <a:spcPct val="0"/>
              </a:spcBef>
              <a:buClrTx/>
              <a:buSzTx/>
              <a:buFontTx/>
              <a:buNone/>
            </a:pPr>
            <a:r>
              <a:rPr lang="en-US" altLang="en-US" sz="2400" dirty="0">
                <a:latin typeface="Arial Narrow" panose="020B0606020202030204" pitchFamily="34" charset="0"/>
              </a:rPr>
              <a:t>But need proper distance from emotions to use them.</a:t>
            </a:r>
          </a:p>
          <a:p>
            <a:pPr>
              <a:spcBef>
                <a:spcPct val="0"/>
              </a:spcBef>
              <a:buClrTx/>
              <a:buSzTx/>
              <a:buFontTx/>
              <a:buNone/>
            </a:pPr>
            <a:endParaRPr lang="en-US" altLang="en-US" sz="1200" dirty="0">
              <a:latin typeface="Arial Narrow" panose="020B0606020202030204" pitchFamily="34" charset="0"/>
            </a:endParaRPr>
          </a:p>
          <a:p>
            <a:pPr>
              <a:spcBef>
                <a:spcPct val="0"/>
              </a:spcBef>
              <a:buClrTx/>
              <a:buSzTx/>
              <a:buFontTx/>
              <a:buNone/>
            </a:pPr>
            <a:r>
              <a:rPr lang="en-US" altLang="en-US" sz="2400" dirty="0">
                <a:latin typeface="Arial Narrow" panose="020B0606020202030204" pitchFamily="34" charset="0"/>
              </a:rPr>
              <a:t>	Too emotional	</a:t>
            </a:r>
            <a:r>
              <a:rPr lang="en-US" altLang="en-US" sz="2400" dirty="0">
                <a:latin typeface="Arial Narrow" panose="020B0606020202030204" pitchFamily="34" charset="0"/>
                <a:sym typeface="Wingdings" panose="05000000000000000000" pitchFamily="2" charset="2"/>
              </a:rPr>
              <a:t>  </a:t>
            </a:r>
            <a:r>
              <a:rPr lang="en-US" altLang="en-US" sz="2400" dirty="0">
                <a:latin typeface="Arial Narrow" panose="020B0606020202030204" pitchFamily="34" charset="0"/>
              </a:rPr>
              <a:t>overwhelmed</a:t>
            </a:r>
          </a:p>
          <a:p>
            <a:pPr>
              <a:spcBef>
                <a:spcPct val="0"/>
              </a:spcBef>
              <a:buClrTx/>
              <a:buSzTx/>
              <a:buFontTx/>
              <a:buNone/>
            </a:pPr>
            <a:r>
              <a:rPr lang="en-US" altLang="en-US" sz="2400" dirty="0">
                <a:latin typeface="Arial Narrow" panose="020B0606020202030204" pitchFamily="34" charset="0"/>
              </a:rPr>
              <a:t>	Too analytical	</a:t>
            </a:r>
            <a:r>
              <a:rPr lang="en-US" altLang="en-US" sz="2400" dirty="0">
                <a:latin typeface="Arial Narrow" panose="020B0606020202030204" pitchFamily="34" charset="0"/>
                <a:sym typeface="Wingdings" panose="05000000000000000000" pitchFamily="2" charset="2"/>
              </a:rPr>
              <a:t>  </a:t>
            </a:r>
            <a:r>
              <a:rPr lang="en-US" altLang="en-US" sz="2400" dirty="0">
                <a:latin typeface="Arial Narrow" panose="020B0606020202030204" pitchFamily="34" charset="0"/>
              </a:rPr>
              <a:t>detached </a:t>
            </a:r>
          </a:p>
          <a:p>
            <a:pPr>
              <a:spcBef>
                <a:spcPct val="0"/>
              </a:spcBef>
              <a:buClrTx/>
              <a:buSzTx/>
              <a:buFontTx/>
              <a:buNone/>
            </a:pPr>
            <a:r>
              <a:rPr lang="en-US" altLang="en-US" sz="1200" dirty="0">
                <a:latin typeface="Arial Narrow" panose="020B0606020202030204" pitchFamily="34" charset="0"/>
              </a:rPr>
              <a:t> </a:t>
            </a:r>
          </a:p>
          <a:p>
            <a:pPr>
              <a:spcBef>
                <a:spcPct val="0"/>
              </a:spcBef>
              <a:buClrTx/>
              <a:buSzTx/>
              <a:buFontTx/>
              <a:buNone/>
            </a:pPr>
            <a:r>
              <a:rPr lang="en-US" altLang="en-US" sz="2400" dirty="0">
                <a:latin typeface="Arial Narrow" panose="020B0606020202030204" pitchFamily="34" charset="0"/>
              </a:rPr>
              <a:t>Empathy = Balancing emotional openness with mental calculation.	     Requires feeling and thinking, in balance. </a:t>
            </a:r>
          </a:p>
        </p:txBody>
      </p:sp>
      <p:pic>
        <p:nvPicPr>
          <p:cNvPr id="37893" name="Picture 2">
            <a:extLst>
              <a:ext uri="{FF2B5EF4-FFF2-40B4-BE49-F238E27FC236}">
                <a16:creationId xmlns:a16="http://schemas.microsoft.com/office/drawing/2014/main" id="{425BA416-3E6E-4028-929E-CC92F790674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76838" y="757238"/>
            <a:ext cx="3286125" cy="237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3">
            <a:extLst>
              <a:ext uri="{FF2B5EF4-FFF2-40B4-BE49-F238E27FC236}">
                <a16:creationId xmlns:a16="http://schemas.microsoft.com/office/drawing/2014/main" id="{9EF6F5C2-9253-4BAD-8430-766401F2FD8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19213" y="912813"/>
            <a:ext cx="3332162" cy="221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BD513246-1DD0-4290-BCC6-A75E8A4DF9B6}"/>
              </a:ext>
            </a:extLst>
          </p:cNvPr>
          <p:cNvSpPr>
            <a:spLocks noGrp="1"/>
          </p:cNvSpPr>
          <p:nvPr>
            <p:ph type="sldNum" sz="quarter" idx="12"/>
          </p:nvPr>
        </p:nvSpPr>
        <p:spPr/>
        <p:txBody>
          <a:bodyPr/>
          <a:lstStyle/>
          <a:p>
            <a:pPr>
              <a:defRPr/>
            </a:pPr>
            <a:fld id="{159138EA-0DDD-401F-AE0E-8AF0EB1FA75A}" type="slidenum">
              <a:rPr lang="en-US" altLang="en-US" smtClean="0"/>
              <a:pPr>
                <a:defRPr/>
              </a:pPr>
              <a:t>26</a:t>
            </a:fld>
            <a:endParaRPr lang="en-US" altLang="en-US" dirty="0"/>
          </a:p>
        </p:txBody>
      </p:sp>
    </p:spTree>
    <p:extLst>
      <p:ext uri="{BB962C8B-B14F-4D97-AF65-F5344CB8AC3E}">
        <p14:creationId xmlns:p14="http://schemas.microsoft.com/office/powerpoint/2010/main" val="1890648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Box 6">
            <a:extLst>
              <a:ext uri="{FF2B5EF4-FFF2-40B4-BE49-F238E27FC236}">
                <a16:creationId xmlns:a16="http://schemas.microsoft.com/office/drawing/2014/main" id="{0E1457D5-0273-48CB-B4CE-803B31B29172}"/>
              </a:ext>
            </a:extLst>
          </p:cNvPr>
          <p:cNvSpPr txBox="1">
            <a:spLocks noChangeArrowheads="1"/>
          </p:cNvSpPr>
          <p:nvPr/>
        </p:nvSpPr>
        <p:spPr bwMode="auto">
          <a:xfrm>
            <a:off x="2189163" y="80963"/>
            <a:ext cx="602138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0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SzTx/>
              <a:buFontTx/>
              <a:buNone/>
            </a:pPr>
            <a:r>
              <a:rPr lang="en-US" altLang="en-US">
                <a:solidFill>
                  <a:schemeClr val="accent2"/>
                </a:solidFill>
                <a:latin typeface="Arial Narrow" panose="020B0606020202030204" pitchFamily="34" charset="0"/>
              </a:rPr>
              <a:t>Empathy and Emotional Regulation</a:t>
            </a:r>
          </a:p>
          <a:p>
            <a:pPr algn="ctr">
              <a:spcBef>
                <a:spcPct val="0"/>
              </a:spcBef>
              <a:buClrTx/>
              <a:buSzTx/>
              <a:buFontTx/>
              <a:buNone/>
            </a:pPr>
            <a:r>
              <a:rPr lang="en-US" altLang="en-US" sz="2200">
                <a:solidFill>
                  <a:schemeClr val="accent2"/>
                </a:solidFill>
                <a:latin typeface="Arial Narrow" panose="020B0606020202030204" pitchFamily="34" charset="0"/>
              </a:rPr>
              <a:t>Decety, 2010</a:t>
            </a:r>
          </a:p>
        </p:txBody>
      </p:sp>
      <p:sp>
        <p:nvSpPr>
          <p:cNvPr id="39939" name="TextBox 5">
            <a:extLst>
              <a:ext uri="{FF2B5EF4-FFF2-40B4-BE49-F238E27FC236}">
                <a16:creationId xmlns:a16="http://schemas.microsoft.com/office/drawing/2014/main" id="{3D1280FA-FF38-4DCB-B50E-404828205183}"/>
              </a:ext>
            </a:extLst>
          </p:cNvPr>
          <p:cNvSpPr txBox="1">
            <a:spLocks noChangeArrowheads="1"/>
          </p:cNvSpPr>
          <p:nvPr/>
        </p:nvSpPr>
        <p:spPr bwMode="auto">
          <a:xfrm>
            <a:off x="998538" y="1306513"/>
            <a:ext cx="7307262"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0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SzTx/>
              <a:buFontTx/>
              <a:buNone/>
            </a:pPr>
            <a:r>
              <a:rPr lang="en-US" altLang="en-US" sz="2400">
                <a:latin typeface="Arial Narrow" panose="020B0606020202030204" pitchFamily="34" charset="0"/>
              </a:rPr>
              <a:t> </a:t>
            </a:r>
            <a:endParaRPr lang="en-US" altLang="en-US" sz="2200" b="1" i="1">
              <a:latin typeface="Arial Narrow" panose="020B0606020202030204" pitchFamily="34" charset="0"/>
            </a:endParaRPr>
          </a:p>
          <a:p>
            <a:pPr>
              <a:spcBef>
                <a:spcPct val="0"/>
              </a:spcBef>
              <a:buClrTx/>
              <a:buSzTx/>
              <a:buFontTx/>
              <a:buNone/>
            </a:pPr>
            <a:endParaRPr lang="en-US" altLang="en-US" sz="2200" b="1" i="1">
              <a:latin typeface="Arial Narrow" panose="020B0606020202030204" pitchFamily="34" charset="0"/>
            </a:endParaRPr>
          </a:p>
        </p:txBody>
      </p:sp>
      <p:sp>
        <p:nvSpPr>
          <p:cNvPr id="39940" name="TextBox 5">
            <a:extLst>
              <a:ext uri="{FF2B5EF4-FFF2-40B4-BE49-F238E27FC236}">
                <a16:creationId xmlns:a16="http://schemas.microsoft.com/office/drawing/2014/main" id="{2586FCCD-CE0C-4282-972F-CD3B58532698}"/>
              </a:ext>
            </a:extLst>
          </p:cNvPr>
          <p:cNvSpPr txBox="1">
            <a:spLocks noChangeArrowheads="1"/>
          </p:cNvSpPr>
          <p:nvPr/>
        </p:nvSpPr>
        <p:spPr bwMode="auto">
          <a:xfrm>
            <a:off x="1905000" y="685800"/>
            <a:ext cx="6450013"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0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SzTx/>
              <a:buFontTx/>
              <a:buNone/>
            </a:pPr>
            <a:endParaRPr lang="en-US" altLang="en-US" sz="2400" dirty="0">
              <a:latin typeface="Arial Narrow" panose="020B0606020202030204" pitchFamily="34" charset="0"/>
            </a:endParaRPr>
          </a:p>
          <a:p>
            <a:pPr>
              <a:spcBef>
                <a:spcPct val="0"/>
              </a:spcBef>
              <a:buClrTx/>
              <a:buSzTx/>
              <a:buFontTx/>
              <a:buNone/>
            </a:pPr>
            <a:r>
              <a:rPr lang="en-US" altLang="en-US" sz="2400" dirty="0">
                <a:solidFill>
                  <a:srgbClr val="FF0000"/>
                </a:solidFill>
                <a:latin typeface="Arial Narrow" panose="020B0606020202030204" pitchFamily="34" charset="0"/>
              </a:rPr>
              <a:t>Emotional</a:t>
            </a:r>
            <a:r>
              <a:rPr lang="en-US" altLang="en-US" sz="2400" dirty="0">
                <a:latin typeface="Arial Narrow" panose="020B0606020202030204" pitchFamily="34" charset="0"/>
              </a:rPr>
              <a:t>          </a:t>
            </a:r>
            <a:r>
              <a:rPr lang="en-US" altLang="en-US" sz="2400" dirty="0">
                <a:solidFill>
                  <a:srgbClr val="00B050"/>
                </a:solidFill>
                <a:latin typeface="Arial Narrow" panose="020B0606020202030204" pitchFamily="34" charset="0"/>
              </a:rPr>
              <a:t>Understand</a:t>
            </a:r>
            <a:r>
              <a:rPr lang="en-US" altLang="en-US" sz="2400" dirty="0">
                <a:latin typeface="Arial Narrow" panose="020B0606020202030204" pitchFamily="34" charset="0"/>
              </a:rPr>
              <a:t>	        </a:t>
            </a:r>
            <a:r>
              <a:rPr lang="en-US" altLang="en-US" sz="2400" dirty="0">
                <a:solidFill>
                  <a:srgbClr val="00B0F0"/>
                </a:solidFill>
                <a:latin typeface="Arial Narrow" panose="020B0606020202030204" pitchFamily="34" charset="0"/>
              </a:rPr>
              <a:t>Emotional</a:t>
            </a:r>
          </a:p>
          <a:p>
            <a:pPr>
              <a:spcBef>
                <a:spcPct val="0"/>
              </a:spcBef>
              <a:buClrTx/>
              <a:buSzTx/>
              <a:buFontTx/>
              <a:buNone/>
            </a:pPr>
            <a:r>
              <a:rPr lang="en-US" altLang="en-US" sz="2400" dirty="0">
                <a:solidFill>
                  <a:srgbClr val="FF0000"/>
                </a:solidFill>
                <a:latin typeface="Arial Narrow" panose="020B0606020202030204" pitchFamily="34" charset="0"/>
              </a:rPr>
              <a:t>Arousal</a:t>
            </a:r>
            <a:r>
              <a:rPr lang="en-US" altLang="en-US" sz="2400" dirty="0">
                <a:latin typeface="Arial Narrow" panose="020B0606020202030204" pitchFamily="34" charset="0"/>
              </a:rPr>
              <a:t>     </a:t>
            </a:r>
            <a:r>
              <a:rPr lang="en-US" altLang="en-US" sz="2400" dirty="0">
                <a:latin typeface="Arial Narrow" panose="020B0606020202030204" pitchFamily="34" charset="0"/>
                <a:sym typeface="Wingdings" panose="05000000000000000000" pitchFamily="2" charset="2"/>
              </a:rPr>
              <a:t>         </a:t>
            </a:r>
            <a:r>
              <a:rPr lang="en-US" altLang="en-US" sz="2200" dirty="0">
                <a:solidFill>
                  <a:srgbClr val="00B050"/>
                </a:solidFill>
                <a:latin typeface="Arial Narrow" panose="020B0606020202030204" pitchFamily="34" charset="0"/>
                <a:sym typeface="Wingdings" panose="05000000000000000000" pitchFamily="2" charset="2"/>
              </a:rPr>
              <a:t>Own Emotion is            </a:t>
            </a:r>
            <a:r>
              <a:rPr lang="en-US" altLang="en-US" sz="2400" dirty="0">
                <a:solidFill>
                  <a:srgbClr val="00B0F0"/>
                </a:solidFill>
                <a:latin typeface="Arial Narrow" panose="020B0606020202030204" pitchFamily="34" charset="0"/>
                <a:sym typeface="Wingdings" panose="05000000000000000000" pitchFamily="2" charset="2"/>
              </a:rPr>
              <a:t>Regulation / 		</a:t>
            </a:r>
            <a:r>
              <a:rPr lang="en-US" altLang="en-US" sz="2400" dirty="0">
                <a:solidFill>
                  <a:srgbClr val="00B050"/>
                </a:solidFill>
                <a:latin typeface="Arial Narrow" panose="020B0606020202030204" pitchFamily="34" charset="0"/>
                <a:sym typeface="Wingdings" panose="05000000000000000000" pitchFamily="2" charset="2"/>
              </a:rPr>
              <a:t>Response to Other    </a:t>
            </a:r>
            <a:r>
              <a:rPr lang="en-US" altLang="en-US" sz="2400" dirty="0">
                <a:solidFill>
                  <a:srgbClr val="00B0F0"/>
                </a:solidFill>
                <a:latin typeface="Arial Narrow" panose="020B0606020202030204" pitchFamily="34" charset="0"/>
                <a:sym typeface="Wingdings" panose="05000000000000000000" pitchFamily="2" charset="2"/>
              </a:rPr>
              <a:t>Mental Control</a:t>
            </a:r>
            <a:endParaRPr lang="en-US" altLang="en-US" sz="2400" dirty="0">
              <a:solidFill>
                <a:srgbClr val="00B0F0"/>
              </a:solidFill>
              <a:latin typeface="Arial Narrow" panose="020B0606020202030204" pitchFamily="34" charset="0"/>
            </a:endParaRPr>
          </a:p>
          <a:p>
            <a:pPr>
              <a:spcBef>
                <a:spcPct val="0"/>
              </a:spcBef>
              <a:buClrTx/>
              <a:buSzTx/>
              <a:buFontTx/>
              <a:buNone/>
            </a:pPr>
            <a:r>
              <a:rPr lang="en-US" altLang="en-US" sz="2200" dirty="0">
                <a:latin typeface="Arial Narrow" panose="020B0606020202030204" pitchFamily="34" charset="0"/>
              </a:rPr>
              <a:t>	              </a:t>
            </a:r>
            <a:r>
              <a:rPr lang="en-US" altLang="en-US" sz="2200" dirty="0">
                <a:solidFill>
                  <a:srgbClr val="00B050"/>
                </a:solidFill>
                <a:latin typeface="Arial Narrow" panose="020B0606020202030204" pitchFamily="34" charset="0"/>
              </a:rPr>
              <a:t> </a:t>
            </a:r>
          </a:p>
        </p:txBody>
      </p:sp>
      <p:sp>
        <p:nvSpPr>
          <p:cNvPr id="39941" name="TextBox 5">
            <a:extLst>
              <a:ext uri="{FF2B5EF4-FFF2-40B4-BE49-F238E27FC236}">
                <a16:creationId xmlns:a16="http://schemas.microsoft.com/office/drawing/2014/main" id="{9A4003DA-106A-4CA9-938D-A3894816CFB2}"/>
              </a:ext>
            </a:extLst>
          </p:cNvPr>
          <p:cNvSpPr txBox="1">
            <a:spLocks noChangeArrowheads="1"/>
          </p:cNvSpPr>
          <p:nvPr/>
        </p:nvSpPr>
        <p:spPr bwMode="auto">
          <a:xfrm>
            <a:off x="1097549" y="2342605"/>
            <a:ext cx="2235113"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0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SzTx/>
              <a:buFontTx/>
              <a:buNone/>
            </a:pPr>
            <a:r>
              <a:rPr lang="en-US" altLang="en-US" sz="2200" dirty="0">
                <a:solidFill>
                  <a:srgbClr val="FF0000"/>
                </a:solidFill>
                <a:latin typeface="Arial Narrow" panose="020B0606020202030204" pitchFamily="34" charset="0"/>
              </a:rPr>
              <a:t>Emotional </a:t>
            </a:r>
          </a:p>
          <a:p>
            <a:pPr algn="ctr">
              <a:spcBef>
                <a:spcPct val="0"/>
              </a:spcBef>
              <a:buClrTx/>
              <a:buSzTx/>
              <a:buFontTx/>
              <a:buNone/>
            </a:pPr>
            <a:r>
              <a:rPr lang="en-US" altLang="en-US" sz="2200" dirty="0">
                <a:solidFill>
                  <a:srgbClr val="FF0000"/>
                </a:solidFill>
                <a:latin typeface="Arial Narrow" panose="020B0606020202030204" pitchFamily="34" charset="0"/>
              </a:rPr>
              <a:t>Response to Other	</a:t>
            </a:r>
          </a:p>
        </p:txBody>
      </p:sp>
      <p:sp>
        <p:nvSpPr>
          <p:cNvPr id="39942" name="TextBox 5">
            <a:extLst>
              <a:ext uri="{FF2B5EF4-FFF2-40B4-BE49-F238E27FC236}">
                <a16:creationId xmlns:a16="http://schemas.microsoft.com/office/drawing/2014/main" id="{6B1ED66C-DC2F-4BBF-A4AA-311BB21BE740}"/>
              </a:ext>
            </a:extLst>
          </p:cNvPr>
          <p:cNvSpPr txBox="1">
            <a:spLocks noChangeArrowheads="1"/>
          </p:cNvSpPr>
          <p:nvPr/>
        </p:nvSpPr>
        <p:spPr bwMode="auto">
          <a:xfrm>
            <a:off x="5686425" y="2339038"/>
            <a:ext cx="3076575"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0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SzTx/>
              <a:buFontTx/>
              <a:buNone/>
            </a:pPr>
            <a:r>
              <a:rPr lang="en-US" altLang="en-US" sz="2200" dirty="0">
                <a:latin typeface="Arial Narrow" panose="020B0606020202030204" pitchFamily="34" charset="0"/>
              </a:rPr>
              <a:t>       </a:t>
            </a:r>
            <a:r>
              <a:rPr lang="en-US" altLang="en-US" sz="2200" dirty="0">
                <a:solidFill>
                  <a:srgbClr val="00B0F0"/>
                </a:solidFill>
                <a:latin typeface="Arial Narrow" panose="020B0606020202030204" pitchFamily="34" charset="0"/>
              </a:rPr>
              <a:t>Perspective Taking</a:t>
            </a:r>
          </a:p>
          <a:p>
            <a:pPr>
              <a:spcBef>
                <a:spcPct val="0"/>
              </a:spcBef>
              <a:buClrTx/>
              <a:buSzTx/>
              <a:buFontTx/>
              <a:buNone/>
            </a:pPr>
            <a:r>
              <a:rPr lang="en-US" altLang="en-US" sz="2200" dirty="0">
                <a:solidFill>
                  <a:srgbClr val="00B0F0"/>
                </a:solidFill>
                <a:latin typeface="Arial Narrow" panose="020B0606020202030204" pitchFamily="34" charset="0"/>
              </a:rPr>
              <a:t>       Helpful Action</a:t>
            </a:r>
            <a:r>
              <a:rPr lang="en-US" altLang="en-US" sz="2200" dirty="0">
                <a:latin typeface="Arial Narrow" panose="020B0606020202030204" pitchFamily="34" charset="0"/>
              </a:rPr>
              <a:t>	</a:t>
            </a:r>
          </a:p>
        </p:txBody>
      </p:sp>
      <p:cxnSp>
        <p:nvCxnSpPr>
          <p:cNvPr id="39943" name="Straight Connector 3">
            <a:extLst>
              <a:ext uri="{FF2B5EF4-FFF2-40B4-BE49-F238E27FC236}">
                <a16:creationId xmlns:a16="http://schemas.microsoft.com/office/drawing/2014/main" id="{414AE1C1-A750-4B96-8E9B-D66F6631CD65}"/>
              </a:ext>
            </a:extLst>
          </p:cNvPr>
          <p:cNvCxnSpPr>
            <a:cxnSpLocks noChangeShapeType="1"/>
          </p:cNvCxnSpPr>
          <p:nvPr/>
        </p:nvCxnSpPr>
        <p:spPr bwMode="auto">
          <a:xfrm>
            <a:off x="1066800" y="2198688"/>
            <a:ext cx="7696200" cy="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944" name="Straight Connector 14">
            <a:extLst>
              <a:ext uri="{FF2B5EF4-FFF2-40B4-BE49-F238E27FC236}">
                <a16:creationId xmlns:a16="http://schemas.microsoft.com/office/drawing/2014/main" id="{72208778-3552-46E9-9FB0-FBAA2A8FE195}"/>
              </a:ext>
            </a:extLst>
          </p:cNvPr>
          <p:cNvCxnSpPr>
            <a:cxnSpLocks noChangeShapeType="1"/>
          </p:cNvCxnSpPr>
          <p:nvPr/>
        </p:nvCxnSpPr>
        <p:spPr bwMode="auto">
          <a:xfrm>
            <a:off x="1066800" y="3352800"/>
            <a:ext cx="7696200" cy="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9945" name="TextBox 5">
            <a:extLst>
              <a:ext uri="{FF2B5EF4-FFF2-40B4-BE49-F238E27FC236}">
                <a16:creationId xmlns:a16="http://schemas.microsoft.com/office/drawing/2014/main" id="{DCC843F4-2DE8-420D-979E-692EC74DA1DA}"/>
              </a:ext>
            </a:extLst>
          </p:cNvPr>
          <p:cNvSpPr txBox="1">
            <a:spLocks noChangeArrowheads="1"/>
          </p:cNvSpPr>
          <p:nvPr/>
        </p:nvSpPr>
        <p:spPr bwMode="auto">
          <a:xfrm>
            <a:off x="1200150" y="3274219"/>
            <a:ext cx="220027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0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SzTx/>
              <a:buFontTx/>
              <a:buNone/>
            </a:pPr>
            <a:r>
              <a:rPr lang="en-US" altLang="en-US" sz="2200">
                <a:latin typeface="Arial Narrow" panose="020B0606020202030204" pitchFamily="34" charset="0"/>
              </a:rPr>
              <a:t>      </a:t>
            </a:r>
            <a:r>
              <a:rPr lang="en-US" altLang="en-US" sz="2200">
                <a:solidFill>
                  <a:srgbClr val="FF0000"/>
                </a:solidFill>
                <a:latin typeface="Arial Narrow" panose="020B0606020202030204" pitchFamily="34" charset="0"/>
              </a:rPr>
              <a:t>Limbic System</a:t>
            </a:r>
          </a:p>
          <a:p>
            <a:pPr>
              <a:spcBef>
                <a:spcPct val="0"/>
              </a:spcBef>
              <a:buClrTx/>
              <a:buSzTx/>
              <a:buFontTx/>
              <a:buNone/>
            </a:pPr>
            <a:r>
              <a:rPr lang="en-US" altLang="en-US" sz="2200">
                <a:solidFill>
                  <a:srgbClr val="FF0000"/>
                </a:solidFill>
                <a:latin typeface="Arial Narrow" panose="020B0606020202030204" pitchFamily="34" charset="0"/>
              </a:rPr>
              <a:t>	ACC</a:t>
            </a:r>
          </a:p>
          <a:p>
            <a:pPr algn="ctr">
              <a:spcBef>
                <a:spcPct val="0"/>
              </a:spcBef>
              <a:buClrTx/>
              <a:buSzTx/>
              <a:buFontTx/>
              <a:buNone/>
            </a:pPr>
            <a:r>
              <a:rPr lang="en-US" altLang="en-US" sz="2200">
                <a:solidFill>
                  <a:srgbClr val="FF0000"/>
                </a:solidFill>
                <a:latin typeface="Arial Narrow" panose="020B0606020202030204" pitchFamily="34" charset="0"/>
              </a:rPr>
              <a:t>           Insula	</a:t>
            </a:r>
          </a:p>
        </p:txBody>
      </p:sp>
      <p:sp>
        <p:nvSpPr>
          <p:cNvPr id="39946" name="TextBox 5">
            <a:extLst>
              <a:ext uri="{FF2B5EF4-FFF2-40B4-BE49-F238E27FC236}">
                <a16:creationId xmlns:a16="http://schemas.microsoft.com/office/drawing/2014/main" id="{6259A7DD-2FD1-4303-9E5F-39401FF78FAA}"/>
              </a:ext>
            </a:extLst>
          </p:cNvPr>
          <p:cNvSpPr txBox="1">
            <a:spLocks noChangeArrowheads="1"/>
          </p:cNvSpPr>
          <p:nvPr/>
        </p:nvSpPr>
        <p:spPr bwMode="auto">
          <a:xfrm>
            <a:off x="3814762" y="3570289"/>
            <a:ext cx="151447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0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SzTx/>
              <a:buFontTx/>
              <a:buNone/>
            </a:pPr>
            <a:r>
              <a:rPr lang="en-US" altLang="en-US" sz="2200" dirty="0">
                <a:latin typeface="Arial Narrow" panose="020B0606020202030204" pitchFamily="34" charset="0"/>
              </a:rPr>
              <a:t>      </a:t>
            </a:r>
            <a:r>
              <a:rPr lang="en-US" altLang="en-US" sz="2200" dirty="0">
                <a:solidFill>
                  <a:srgbClr val="00B050"/>
                </a:solidFill>
                <a:latin typeface="Arial Narrow" panose="020B0606020202030204" pitchFamily="34" charset="0"/>
              </a:rPr>
              <a:t>TPJ</a:t>
            </a:r>
            <a:r>
              <a:rPr lang="en-US" altLang="en-US" sz="2200" dirty="0">
                <a:solidFill>
                  <a:srgbClr val="FF0000"/>
                </a:solidFill>
                <a:latin typeface="Arial Narrow" panose="020B0606020202030204" pitchFamily="34" charset="0"/>
              </a:rPr>
              <a:t>	</a:t>
            </a:r>
          </a:p>
        </p:txBody>
      </p:sp>
      <p:sp>
        <p:nvSpPr>
          <p:cNvPr id="39947" name="TextBox 5">
            <a:extLst>
              <a:ext uri="{FF2B5EF4-FFF2-40B4-BE49-F238E27FC236}">
                <a16:creationId xmlns:a16="http://schemas.microsoft.com/office/drawing/2014/main" id="{82ECE110-F7D2-468E-8118-CE5AC1DB02B0}"/>
              </a:ext>
            </a:extLst>
          </p:cNvPr>
          <p:cNvSpPr txBox="1">
            <a:spLocks noChangeArrowheads="1"/>
          </p:cNvSpPr>
          <p:nvPr/>
        </p:nvSpPr>
        <p:spPr bwMode="auto">
          <a:xfrm>
            <a:off x="6212889" y="3476360"/>
            <a:ext cx="151447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0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SzTx/>
              <a:buFontTx/>
              <a:buNone/>
            </a:pPr>
            <a:r>
              <a:rPr lang="en-US" altLang="en-US" sz="2200" dirty="0">
                <a:solidFill>
                  <a:srgbClr val="00B0F0"/>
                </a:solidFill>
                <a:latin typeface="Arial Narrow" panose="020B0606020202030204" pitchFamily="34" charset="0"/>
              </a:rPr>
              <a:t>  Prefrontal </a:t>
            </a:r>
          </a:p>
          <a:p>
            <a:pPr>
              <a:spcBef>
                <a:spcPct val="0"/>
              </a:spcBef>
              <a:buClrTx/>
              <a:buSzTx/>
              <a:buFontTx/>
              <a:buNone/>
            </a:pPr>
            <a:r>
              <a:rPr lang="en-US" altLang="en-US" sz="2200" dirty="0">
                <a:solidFill>
                  <a:srgbClr val="00B0F0"/>
                </a:solidFill>
                <a:latin typeface="Arial Narrow" panose="020B0606020202030204" pitchFamily="34" charset="0"/>
              </a:rPr>
              <a:t>  Cortex	</a:t>
            </a:r>
          </a:p>
        </p:txBody>
      </p:sp>
      <p:sp>
        <p:nvSpPr>
          <p:cNvPr id="39948" name="TextBox 5">
            <a:extLst>
              <a:ext uri="{FF2B5EF4-FFF2-40B4-BE49-F238E27FC236}">
                <a16:creationId xmlns:a16="http://schemas.microsoft.com/office/drawing/2014/main" id="{01746934-BEE8-4189-B4CD-23C8C5878AD0}"/>
              </a:ext>
            </a:extLst>
          </p:cNvPr>
          <p:cNvSpPr txBox="1">
            <a:spLocks noChangeArrowheads="1"/>
          </p:cNvSpPr>
          <p:nvPr/>
        </p:nvSpPr>
        <p:spPr bwMode="auto">
          <a:xfrm>
            <a:off x="3846096" y="2373313"/>
            <a:ext cx="1514475"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0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SzTx/>
              <a:buFontTx/>
              <a:buNone/>
            </a:pPr>
            <a:r>
              <a:rPr lang="en-US" altLang="en-US" sz="2200" dirty="0">
                <a:solidFill>
                  <a:srgbClr val="00B050"/>
                </a:solidFill>
                <a:latin typeface="Arial Narrow" panose="020B0606020202030204" pitchFamily="34" charset="0"/>
              </a:rPr>
              <a:t>Theory </a:t>
            </a:r>
          </a:p>
          <a:p>
            <a:pPr algn="ctr">
              <a:spcBef>
                <a:spcPct val="0"/>
              </a:spcBef>
              <a:buClrTx/>
              <a:buSzTx/>
              <a:buFontTx/>
              <a:buNone/>
            </a:pPr>
            <a:r>
              <a:rPr lang="en-US" altLang="en-US" sz="2200" dirty="0">
                <a:solidFill>
                  <a:srgbClr val="00B050"/>
                </a:solidFill>
                <a:latin typeface="Arial Narrow" panose="020B0606020202030204" pitchFamily="34" charset="0"/>
              </a:rPr>
              <a:t>of Mind</a:t>
            </a:r>
            <a:r>
              <a:rPr lang="en-US" altLang="en-US" sz="2200" dirty="0">
                <a:solidFill>
                  <a:srgbClr val="FF0000"/>
                </a:solidFill>
                <a:latin typeface="Arial Narrow" panose="020B0606020202030204" pitchFamily="34" charset="0"/>
              </a:rPr>
              <a:t>	</a:t>
            </a:r>
          </a:p>
        </p:txBody>
      </p:sp>
      <p:pic>
        <p:nvPicPr>
          <p:cNvPr id="39949" name="Picture 2">
            <a:extLst>
              <a:ext uri="{FF2B5EF4-FFF2-40B4-BE49-F238E27FC236}">
                <a16:creationId xmlns:a16="http://schemas.microsoft.com/office/drawing/2014/main" id="{D3881C95-76C0-4D7B-8F6E-DA23ABAFD3AF}"/>
              </a:ext>
            </a:extLst>
          </p:cNvPr>
          <p:cNvPicPr>
            <a:picLocks noChangeAspect="1"/>
          </p:cNvPicPr>
          <p:nvPr/>
        </p:nvPicPr>
        <p:blipFill>
          <a:blip r:embed="rId3">
            <a:extLst>
              <a:ext uri="{28A0092B-C50C-407E-A947-70E740481C1C}">
                <a14:useLocalDpi xmlns:a14="http://schemas.microsoft.com/office/drawing/2010/main" val="0"/>
              </a:ext>
            </a:extLst>
          </a:blip>
          <a:srcRect l="14847" t="16501" r="21484" b="15320"/>
          <a:stretch>
            <a:fillRect/>
          </a:stretch>
        </p:blipFill>
        <p:spPr bwMode="auto">
          <a:xfrm>
            <a:off x="1522413" y="4622800"/>
            <a:ext cx="1925637"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0" name="Picture 4">
            <a:extLst>
              <a:ext uri="{FF2B5EF4-FFF2-40B4-BE49-F238E27FC236}">
                <a16:creationId xmlns:a16="http://schemas.microsoft.com/office/drawing/2014/main" id="{B6FEEBFC-F1B4-4A28-9D53-5522E494E19C}"/>
              </a:ext>
            </a:extLst>
          </p:cNvPr>
          <p:cNvPicPr>
            <a:picLocks noChangeAspect="1"/>
          </p:cNvPicPr>
          <p:nvPr/>
        </p:nvPicPr>
        <p:blipFill>
          <a:blip r:embed="rId4">
            <a:extLst>
              <a:ext uri="{28A0092B-C50C-407E-A947-70E740481C1C}">
                <a14:useLocalDpi xmlns:a14="http://schemas.microsoft.com/office/drawing/2010/main" val="0"/>
              </a:ext>
            </a:extLst>
          </a:blip>
          <a:srcRect t="19550" r="13805" b="18703"/>
          <a:stretch>
            <a:fillRect/>
          </a:stretch>
        </p:blipFill>
        <p:spPr bwMode="auto">
          <a:xfrm>
            <a:off x="787400" y="5621338"/>
            <a:ext cx="146685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1" name="Picture 7">
            <a:extLst>
              <a:ext uri="{FF2B5EF4-FFF2-40B4-BE49-F238E27FC236}">
                <a16:creationId xmlns:a16="http://schemas.microsoft.com/office/drawing/2014/main" id="{1C197E50-C691-4012-B69E-8266D249F5BA}"/>
              </a:ext>
            </a:extLst>
          </p:cNvPr>
          <p:cNvPicPr>
            <a:picLocks noChangeAspect="1"/>
          </p:cNvPicPr>
          <p:nvPr/>
        </p:nvPicPr>
        <p:blipFill>
          <a:blip r:embed="rId5">
            <a:extLst>
              <a:ext uri="{28A0092B-C50C-407E-A947-70E740481C1C}">
                <a14:useLocalDpi xmlns:a14="http://schemas.microsoft.com/office/drawing/2010/main" val="0"/>
              </a:ext>
            </a:extLst>
          </a:blip>
          <a:srcRect l="10333" t="19852" r="12509" b="8685"/>
          <a:stretch>
            <a:fillRect/>
          </a:stretch>
        </p:blipFill>
        <p:spPr bwMode="auto">
          <a:xfrm>
            <a:off x="2270125" y="5867400"/>
            <a:ext cx="150177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2" name="Picture 8">
            <a:extLst>
              <a:ext uri="{FF2B5EF4-FFF2-40B4-BE49-F238E27FC236}">
                <a16:creationId xmlns:a16="http://schemas.microsoft.com/office/drawing/2014/main" id="{4A142150-A421-4762-A4AA-652013B8BE2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917950" y="4767263"/>
            <a:ext cx="2020888"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3" name="Picture 12">
            <a:extLst>
              <a:ext uri="{FF2B5EF4-FFF2-40B4-BE49-F238E27FC236}">
                <a16:creationId xmlns:a16="http://schemas.microsoft.com/office/drawing/2014/main" id="{1606580C-14C2-4E44-8E1A-957626B6F749}"/>
              </a:ext>
            </a:extLst>
          </p:cNvPr>
          <p:cNvPicPr>
            <a:picLocks noChangeAspect="1"/>
          </p:cNvPicPr>
          <p:nvPr/>
        </p:nvPicPr>
        <p:blipFill>
          <a:blip r:embed="rId7">
            <a:extLst>
              <a:ext uri="{28A0092B-C50C-407E-A947-70E740481C1C}">
                <a14:useLocalDpi xmlns:a14="http://schemas.microsoft.com/office/drawing/2010/main" val="0"/>
              </a:ext>
            </a:extLst>
          </a:blip>
          <a:srcRect b="11742"/>
          <a:stretch>
            <a:fillRect/>
          </a:stretch>
        </p:blipFill>
        <p:spPr bwMode="auto">
          <a:xfrm>
            <a:off x="6505575" y="4767263"/>
            <a:ext cx="1943100" cy="143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54" name="TextBox 13">
            <a:extLst>
              <a:ext uri="{FF2B5EF4-FFF2-40B4-BE49-F238E27FC236}">
                <a16:creationId xmlns:a16="http://schemas.microsoft.com/office/drawing/2014/main" id="{254BDBEE-E436-40FC-B8F8-BE07C55FADB4}"/>
              </a:ext>
            </a:extLst>
          </p:cNvPr>
          <p:cNvSpPr txBox="1">
            <a:spLocks noChangeArrowheads="1"/>
          </p:cNvSpPr>
          <p:nvPr/>
        </p:nvSpPr>
        <p:spPr bwMode="auto">
          <a:xfrm>
            <a:off x="792163" y="6540500"/>
            <a:ext cx="11049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0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SzTx/>
              <a:buFontTx/>
              <a:buNone/>
            </a:pPr>
            <a:r>
              <a:rPr lang="en-US" altLang="en-US" sz="1600" b="1">
                <a:solidFill>
                  <a:srgbClr val="CC0000"/>
                </a:solidFill>
                <a:latin typeface="Arial Narrow" panose="020B0606020202030204" pitchFamily="34" charset="0"/>
              </a:rPr>
              <a:t>ACC</a:t>
            </a:r>
          </a:p>
        </p:txBody>
      </p:sp>
      <p:sp>
        <p:nvSpPr>
          <p:cNvPr id="39955" name="TextBox 19">
            <a:extLst>
              <a:ext uri="{FF2B5EF4-FFF2-40B4-BE49-F238E27FC236}">
                <a16:creationId xmlns:a16="http://schemas.microsoft.com/office/drawing/2014/main" id="{377A83FA-3439-49AB-A6AD-24D629B535D3}"/>
              </a:ext>
            </a:extLst>
          </p:cNvPr>
          <p:cNvSpPr txBox="1">
            <a:spLocks noChangeArrowheads="1"/>
          </p:cNvSpPr>
          <p:nvPr/>
        </p:nvSpPr>
        <p:spPr bwMode="auto">
          <a:xfrm>
            <a:off x="2300288" y="5592763"/>
            <a:ext cx="110331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0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SzTx/>
              <a:buFontTx/>
              <a:buNone/>
            </a:pPr>
            <a:r>
              <a:rPr lang="en-US" altLang="en-US" sz="1600" b="1">
                <a:solidFill>
                  <a:srgbClr val="CC0000"/>
                </a:solidFill>
                <a:latin typeface="Arial Narrow" panose="020B0606020202030204" pitchFamily="34" charset="0"/>
              </a:rPr>
              <a:t>INSULA</a:t>
            </a:r>
          </a:p>
        </p:txBody>
      </p:sp>
      <p:sp>
        <p:nvSpPr>
          <p:cNvPr id="39956" name="TextBox 20">
            <a:extLst>
              <a:ext uri="{FF2B5EF4-FFF2-40B4-BE49-F238E27FC236}">
                <a16:creationId xmlns:a16="http://schemas.microsoft.com/office/drawing/2014/main" id="{971C234A-0112-4DD1-892D-4E1C6A0A3BDE}"/>
              </a:ext>
            </a:extLst>
          </p:cNvPr>
          <p:cNvSpPr txBox="1">
            <a:spLocks noChangeArrowheads="1"/>
          </p:cNvSpPr>
          <p:nvPr/>
        </p:nvSpPr>
        <p:spPr bwMode="auto">
          <a:xfrm>
            <a:off x="1520825" y="4429125"/>
            <a:ext cx="17843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0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SzTx/>
              <a:buFontTx/>
              <a:buNone/>
            </a:pPr>
            <a:r>
              <a:rPr lang="en-US" altLang="en-US" sz="1600" b="1">
                <a:solidFill>
                  <a:srgbClr val="CC0000"/>
                </a:solidFill>
                <a:latin typeface="Arial Narrow" panose="020B0606020202030204" pitchFamily="34" charset="0"/>
              </a:rPr>
              <a:t>LIMBIC SYSTEM</a:t>
            </a:r>
          </a:p>
        </p:txBody>
      </p:sp>
      <p:sp>
        <p:nvSpPr>
          <p:cNvPr id="39957" name="TextBox 21">
            <a:extLst>
              <a:ext uri="{FF2B5EF4-FFF2-40B4-BE49-F238E27FC236}">
                <a16:creationId xmlns:a16="http://schemas.microsoft.com/office/drawing/2014/main" id="{8560A698-38F8-4D4D-9E64-3DEFC88AA82C}"/>
              </a:ext>
            </a:extLst>
          </p:cNvPr>
          <p:cNvSpPr txBox="1">
            <a:spLocks noChangeArrowheads="1"/>
          </p:cNvSpPr>
          <p:nvPr/>
        </p:nvSpPr>
        <p:spPr bwMode="auto">
          <a:xfrm>
            <a:off x="4260850" y="6138863"/>
            <a:ext cx="11049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0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SzTx/>
              <a:buFontTx/>
              <a:buNone/>
            </a:pPr>
            <a:r>
              <a:rPr lang="en-US" altLang="en-US" sz="1600" b="1">
                <a:solidFill>
                  <a:srgbClr val="00B050"/>
                </a:solidFill>
                <a:latin typeface="Arial Narrow" panose="020B0606020202030204" pitchFamily="34" charset="0"/>
              </a:rPr>
              <a:t>TPJ</a:t>
            </a:r>
          </a:p>
        </p:txBody>
      </p:sp>
      <p:cxnSp>
        <p:nvCxnSpPr>
          <p:cNvPr id="39958" name="Straight Arrow Connector 23">
            <a:extLst>
              <a:ext uri="{FF2B5EF4-FFF2-40B4-BE49-F238E27FC236}">
                <a16:creationId xmlns:a16="http://schemas.microsoft.com/office/drawing/2014/main" id="{E6A7F8F5-F503-4A63-9D83-8607B9FE7D1A}"/>
              </a:ext>
            </a:extLst>
          </p:cNvPr>
          <p:cNvCxnSpPr>
            <a:cxnSpLocks noChangeShapeType="1"/>
          </p:cNvCxnSpPr>
          <p:nvPr/>
        </p:nvCxnSpPr>
        <p:spPr bwMode="auto">
          <a:xfrm flipV="1">
            <a:off x="4910138" y="5589588"/>
            <a:ext cx="290512" cy="620712"/>
          </a:xfrm>
          <a:prstGeom prst="straightConnector1">
            <a:avLst/>
          </a:prstGeom>
          <a:noFill/>
          <a:ln w="22225" algn="ctr">
            <a:solidFill>
              <a:srgbClr val="00B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 name="TextBox 26">
            <a:extLst>
              <a:ext uri="{FF2B5EF4-FFF2-40B4-BE49-F238E27FC236}">
                <a16:creationId xmlns:a16="http://schemas.microsoft.com/office/drawing/2014/main" id="{5E833F75-2132-4DC9-9478-C02E6B4E3FF2}"/>
              </a:ext>
            </a:extLst>
          </p:cNvPr>
          <p:cNvSpPr txBox="1"/>
          <p:nvPr/>
        </p:nvSpPr>
        <p:spPr>
          <a:xfrm>
            <a:off x="6619875" y="6273800"/>
            <a:ext cx="1990725" cy="584200"/>
          </a:xfrm>
          <a:prstGeom prst="rect">
            <a:avLst/>
          </a:prstGeom>
          <a:noFill/>
        </p:spPr>
        <p:txBody>
          <a:bodyPr>
            <a:spAutoFit/>
          </a:bodyPr>
          <a:lstStyle/>
          <a:p>
            <a:pPr algn="ctr">
              <a:defRPr/>
            </a:pPr>
            <a:r>
              <a:rPr lang="en-US" sz="1600" b="1" dirty="0">
                <a:solidFill>
                  <a:schemeClr val="tx2">
                    <a:lumMod val="60000"/>
                    <a:lumOff val="40000"/>
                  </a:schemeClr>
                </a:solidFill>
                <a:latin typeface="Arial Narrow" panose="020B0606020202030204" pitchFamily="34" charset="0"/>
              </a:rPr>
              <a:t>PREFRONTAL CORTEX</a:t>
            </a:r>
          </a:p>
        </p:txBody>
      </p:sp>
      <p:cxnSp>
        <p:nvCxnSpPr>
          <p:cNvPr id="39960" name="Straight Arrow Connector 28">
            <a:extLst>
              <a:ext uri="{FF2B5EF4-FFF2-40B4-BE49-F238E27FC236}">
                <a16:creationId xmlns:a16="http://schemas.microsoft.com/office/drawing/2014/main" id="{C5F46651-D83D-4E84-8CE2-653E60D454D0}"/>
              </a:ext>
            </a:extLst>
          </p:cNvPr>
          <p:cNvCxnSpPr>
            <a:cxnSpLocks noChangeShapeType="1"/>
          </p:cNvCxnSpPr>
          <p:nvPr/>
        </p:nvCxnSpPr>
        <p:spPr bwMode="auto">
          <a:xfrm flipH="1" flipV="1">
            <a:off x="6718300" y="5403850"/>
            <a:ext cx="474663" cy="858838"/>
          </a:xfrm>
          <a:prstGeom prst="straightConnector1">
            <a:avLst/>
          </a:prstGeom>
          <a:noFill/>
          <a:ln w="28575" algn="ctr">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9961" name="Picture 29">
            <a:extLst>
              <a:ext uri="{FF2B5EF4-FFF2-40B4-BE49-F238E27FC236}">
                <a16:creationId xmlns:a16="http://schemas.microsoft.com/office/drawing/2014/main" id="{118AEC42-87F5-4B1E-9921-D8483E8EEFE8}"/>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57275" y="4343400"/>
            <a:ext cx="7705725" cy="12700"/>
          </a:xfrm>
          <a:prstGeom prst="rect">
            <a:avLst/>
          </a:prstGeom>
          <a:noFill/>
          <a:ln w="22225">
            <a:solidFill>
              <a:schemeClr val="tx1"/>
            </a:solidFill>
            <a:miter lim="800000"/>
            <a:headEnd/>
            <a:tailEnd/>
          </a:ln>
          <a:extLst>
            <a:ext uri="{909E8E84-426E-40DD-AFC4-6F175D3DCCD1}">
              <a14:hiddenFill xmlns:a14="http://schemas.microsoft.com/office/drawing/2010/main">
                <a:solidFill>
                  <a:srgbClr val="FFFFFF"/>
                </a:solidFill>
              </a14:hiddenFill>
            </a:ext>
          </a:extLst>
        </p:spPr>
      </p:pic>
      <p:cxnSp>
        <p:nvCxnSpPr>
          <p:cNvPr id="39962" name="Straight Arrow Connector 31">
            <a:extLst>
              <a:ext uri="{FF2B5EF4-FFF2-40B4-BE49-F238E27FC236}">
                <a16:creationId xmlns:a16="http://schemas.microsoft.com/office/drawing/2014/main" id="{B8C23631-AD85-4E82-B4F2-2ACC8A08BF11}"/>
              </a:ext>
            </a:extLst>
          </p:cNvPr>
          <p:cNvCxnSpPr>
            <a:cxnSpLocks noChangeShapeType="1"/>
          </p:cNvCxnSpPr>
          <p:nvPr/>
        </p:nvCxnSpPr>
        <p:spPr bwMode="auto">
          <a:xfrm flipV="1">
            <a:off x="1344613" y="5973763"/>
            <a:ext cx="0" cy="579437"/>
          </a:xfrm>
          <a:prstGeom prst="straightConnector1">
            <a:avLst/>
          </a:prstGeom>
          <a:noFill/>
          <a:ln w="222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963" name="Straight Arrow Connector 33">
            <a:extLst>
              <a:ext uri="{FF2B5EF4-FFF2-40B4-BE49-F238E27FC236}">
                <a16:creationId xmlns:a16="http://schemas.microsoft.com/office/drawing/2014/main" id="{49D246A9-E211-48A5-8F80-8AF3E4F22A68}"/>
              </a:ext>
            </a:extLst>
          </p:cNvPr>
          <p:cNvCxnSpPr>
            <a:cxnSpLocks noChangeShapeType="1"/>
          </p:cNvCxnSpPr>
          <p:nvPr/>
        </p:nvCxnSpPr>
        <p:spPr bwMode="auto">
          <a:xfrm>
            <a:off x="1930400" y="4730750"/>
            <a:ext cx="508000" cy="374650"/>
          </a:xfrm>
          <a:prstGeom prst="straightConnector1">
            <a:avLst/>
          </a:prstGeom>
          <a:noFill/>
          <a:ln w="222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TextBox 1">
            <a:extLst>
              <a:ext uri="{FF2B5EF4-FFF2-40B4-BE49-F238E27FC236}">
                <a16:creationId xmlns:a16="http://schemas.microsoft.com/office/drawing/2014/main" id="{FC035780-C638-440E-AD93-7BD58F2CD5FC}"/>
              </a:ext>
            </a:extLst>
          </p:cNvPr>
          <p:cNvSpPr txBox="1"/>
          <p:nvPr/>
        </p:nvSpPr>
        <p:spPr>
          <a:xfrm>
            <a:off x="3276600" y="1275776"/>
            <a:ext cx="342900" cy="584775"/>
          </a:xfrm>
          <a:prstGeom prst="rect">
            <a:avLst/>
          </a:prstGeom>
          <a:noFill/>
        </p:spPr>
        <p:txBody>
          <a:bodyPr wrap="square" rtlCol="0">
            <a:spAutoFit/>
          </a:bodyPr>
          <a:lstStyle/>
          <a:p>
            <a:r>
              <a:rPr lang="en-US" sz="3200" b="1" dirty="0"/>
              <a:t>+</a:t>
            </a:r>
          </a:p>
        </p:txBody>
      </p:sp>
      <p:sp>
        <p:nvSpPr>
          <p:cNvPr id="29" name="TextBox 28">
            <a:extLst>
              <a:ext uri="{FF2B5EF4-FFF2-40B4-BE49-F238E27FC236}">
                <a16:creationId xmlns:a16="http://schemas.microsoft.com/office/drawing/2014/main" id="{B8327B64-B7DC-4E53-B847-FFDBAA1CE375}"/>
              </a:ext>
            </a:extLst>
          </p:cNvPr>
          <p:cNvSpPr txBox="1"/>
          <p:nvPr/>
        </p:nvSpPr>
        <p:spPr>
          <a:xfrm>
            <a:off x="5686425" y="1247588"/>
            <a:ext cx="342900" cy="584775"/>
          </a:xfrm>
          <a:prstGeom prst="rect">
            <a:avLst/>
          </a:prstGeom>
          <a:noFill/>
        </p:spPr>
        <p:txBody>
          <a:bodyPr wrap="square" rtlCol="0">
            <a:spAutoFit/>
          </a:bodyPr>
          <a:lstStyle/>
          <a:p>
            <a:r>
              <a:rPr lang="en-US" sz="3200" b="1" dirty="0"/>
              <a:t>+</a:t>
            </a:r>
          </a:p>
        </p:txBody>
      </p:sp>
      <p:sp>
        <p:nvSpPr>
          <p:cNvPr id="30" name="TextBox 29">
            <a:extLst>
              <a:ext uri="{FF2B5EF4-FFF2-40B4-BE49-F238E27FC236}">
                <a16:creationId xmlns:a16="http://schemas.microsoft.com/office/drawing/2014/main" id="{CDF897E8-E952-4AB7-AE57-DDB94C7AA4E0}"/>
              </a:ext>
            </a:extLst>
          </p:cNvPr>
          <p:cNvSpPr txBox="1"/>
          <p:nvPr/>
        </p:nvSpPr>
        <p:spPr>
          <a:xfrm>
            <a:off x="3276600" y="2387130"/>
            <a:ext cx="342900" cy="584775"/>
          </a:xfrm>
          <a:prstGeom prst="rect">
            <a:avLst/>
          </a:prstGeom>
          <a:noFill/>
        </p:spPr>
        <p:txBody>
          <a:bodyPr wrap="square" rtlCol="0">
            <a:spAutoFit/>
          </a:bodyPr>
          <a:lstStyle/>
          <a:p>
            <a:r>
              <a:rPr lang="en-US" sz="3200" b="1" dirty="0"/>
              <a:t>+</a:t>
            </a:r>
          </a:p>
        </p:txBody>
      </p:sp>
      <p:sp>
        <p:nvSpPr>
          <p:cNvPr id="31" name="TextBox 30">
            <a:extLst>
              <a:ext uri="{FF2B5EF4-FFF2-40B4-BE49-F238E27FC236}">
                <a16:creationId xmlns:a16="http://schemas.microsoft.com/office/drawing/2014/main" id="{A5216B04-430A-4714-B666-474BBD3647CC}"/>
              </a:ext>
            </a:extLst>
          </p:cNvPr>
          <p:cNvSpPr txBox="1"/>
          <p:nvPr/>
        </p:nvSpPr>
        <p:spPr>
          <a:xfrm>
            <a:off x="5751512" y="2280376"/>
            <a:ext cx="342900" cy="584775"/>
          </a:xfrm>
          <a:prstGeom prst="rect">
            <a:avLst/>
          </a:prstGeom>
          <a:noFill/>
        </p:spPr>
        <p:txBody>
          <a:bodyPr wrap="square" rtlCol="0">
            <a:spAutoFit/>
          </a:bodyPr>
          <a:lstStyle/>
          <a:p>
            <a:r>
              <a:rPr lang="en-US" sz="3200" b="1" dirty="0"/>
              <a:t>+</a:t>
            </a:r>
          </a:p>
        </p:txBody>
      </p:sp>
      <p:sp>
        <p:nvSpPr>
          <p:cNvPr id="32" name="TextBox 31">
            <a:extLst>
              <a:ext uri="{FF2B5EF4-FFF2-40B4-BE49-F238E27FC236}">
                <a16:creationId xmlns:a16="http://schemas.microsoft.com/office/drawing/2014/main" id="{3098B71C-4483-4179-9C10-C46DD6DA37CF}"/>
              </a:ext>
            </a:extLst>
          </p:cNvPr>
          <p:cNvSpPr txBox="1"/>
          <p:nvPr/>
        </p:nvSpPr>
        <p:spPr>
          <a:xfrm>
            <a:off x="3314700" y="3428152"/>
            <a:ext cx="342900" cy="584775"/>
          </a:xfrm>
          <a:prstGeom prst="rect">
            <a:avLst/>
          </a:prstGeom>
          <a:noFill/>
        </p:spPr>
        <p:txBody>
          <a:bodyPr wrap="square" rtlCol="0">
            <a:spAutoFit/>
          </a:bodyPr>
          <a:lstStyle/>
          <a:p>
            <a:r>
              <a:rPr lang="en-US" sz="3200" b="1" dirty="0"/>
              <a:t>+</a:t>
            </a:r>
          </a:p>
        </p:txBody>
      </p:sp>
      <p:sp>
        <p:nvSpPr>
          <p:cNvPr id="33" name="TextBox 32">
            <a:extLst>
              <a:ext uri="{FF2B5EF4-FFF2-40B4-BE49-F238E27FC236}">
                <a16:creationId xmlns:a16="http://schemas.microsoft.com/office/drawing/2014/main" id="{A399F151-D382-4C94-811C-0C5573A58A66}"/>
              </a:ext>
            </a:extLst>
          </p:cNvPr>
          <p:cNvSpPr txBox="1"/>
          <p:nvPr/>
        </p:nvSpPr>
        <p:spPr>
          <a:xfrm>
            <a:off x="5767388" y="3400644"/>
            <a:ext cx="342900" cy="584775"/>
          </a:xfrm>
          <a:prstGeom prst="rect">
            <a:avLst/>
          </a:prstGeom>
          <a:noFill/>
        </p:spPr>
        <p:txBody>
          <a:bodyPr wrap="square" rtlCol="0">
            <a:spAutoFit/>
          </a:bodyPr>
          <a:lstStyle/>
          <a:p>
            <a:r>
              <a:rPr lang="en-US" sz="3200" b="1" dirty="0"/>
              <a:t>+</a:t>
            </a:r>
          </a:p>
        </p:txBody>
      </p:sp>
      <p:sp>
        <p:nvSpPr>
          <p:cNvPr id="3" name="Slide Number Placeholder 2">
            <a:extLst>
              <a:ext uri="{FF2B5EF4-FFF2-40B4-BE49-F238E27FC236}">
                <a16:creationId xmlns:a16="http://schemas.microsoft.com/office/drawing/2014/main" id="{74342165-2FD6-42F5-ADB5-B12A892A9D77}"/>
              </a:ext>
            </a:extLst>
          </p:cNvPr>
          <p:cNvSpPr>
            <a:spLocks noGrp="1"/>
          </p:cNvSpPr>
          <p:nvPr>
            <p:ph type="sldNum" sz="quarter" idx="12"/>
          </p:nvPr>
        </p:nvSpPr>
        <p:spPr/>
        <p:txBody>
          <a:bodyPr/>
          <a:lstStyle/>
          <a:p>
            <a:pPr>
              <a:defRPr/>
            </a:pPr>
            <a:fld id="{159138EA-0DDD-401F-AE0E-8AF0EB1FA75A}" type="slidenum">
              <a:rPr lang="en-US" altLang="en-US" smtClean="0"/>
              <a:pPr>
                <a:defRPr/>
              </a:pPr>
              <a:t>27</a:t>
            </a:fld>
            <a:endParaRPr lang="en-US" altLang="en-US"/>
          </a:p>
        </p:txBody>
      </p:sp>
    </p:spTree>
    <p:extLst>
      <p:ext uri="{BB962C8B-B14F-4D97-AF65-F5344CB8AC3E}">
        <p14:creationId xmlns:p14="http://schemas.microsoft.com/office/powerpoint/2010/main" val="4338950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DDDA68-A590-452B-91A3-4B6B9EF418EC}"/>
              </a:ext>
            </a:extLst>
          </p:cNvPr>
          <p:cNvSpPr txBox="1"/>
          <p:nvPr/>
        </p:nvSpPr>
        <p:spPr>
          <a:xfrm>
            <a:off x="1447800" y="6350"/>
            <a:ext cx="6781800" cy="1016000"/>
          </a:xfrm>
          <a:prstGeom prst="rect">
            <a:avLst/>
          </a:prstGeom>
          <a:noFill/>
        </p:spPr>
        <p:txBody>
          <a:bodyPr>
            <a:spAutoFit/>
          </a:bodyPr>
          <a:lstStyle/>
          <a:p>
            <a:pPr algn="ctr">
              <a:defRPr/>
            </a:pPr>
            <a:r>
              <a:rPr lang="en-US" sz="3600" dirty="0">
                <a:solidFill>
                  <a:schemeClr val="accent2">
                    <a:lumMod val="75000"/>
                  </a:schemeClr>
                </a:solidFill>
              </a:rPr>
              <a:t>Can Empathy Be a Bad Thing?</a:t>
            </a:r>
          </a:p>
          <a:p>
            <a:pPr algn="ctr">
              <a:defRPr/>
            </a:pPr>
            <a:r>
              <a:rPr lang="en-US" dirty="0">
                <a:solidFill>
                  <a:schemeClr val="accent2">
                    <a:lumMod val="75000"/>
                  </a:schemeClr>
                </a:solidFill>
              </a:rPr>
              <a:t>Paul Bloom, 2017</a:t>
            </a:r>
          </a:p>
        </p:txBody>
      </p:sp>
      <p:pic>
        <p:nvPicPr>
          <p:cNvPr id="31747" name="Picture 7">
            <a:extLst>
              <a:ext uri="{FF2B5EF4-FFF2-40B4-BE49-F238E27FC236}">
                <a16:creationId xmlns:a16="http://schemas.microsoft.com/office/drawing/2014/main" id="{852144BE-77D5-439A-820D-2E7C46F1B011}"/>
              </a:ext>
            </a:extLst>
          </p:cNvPr>
          <p:cNvPicPr>
            <a:picLocks noChangeAspect="1"/>
          </p:cNvPicPr>
          <p:nvPr/>
        </p:nvPicPr>
        <p:blipFill rotWithShape="1">
          <a:blip r:embed="rId2">
            <a:extLst>
              <a:ext uri="{28A0092B-C50C-407E-A947-70E740481C1C}">
                <a14:useLocalDpi xmlns:a14="http://schemas.microsoft.com/office/drawing/2010/main" val="0"/>
              </a:ext>
            </a:extLst>
          </a:blip>
          <a:srcRect b="10350"/>
          <a:stretch/>
        </p:blipFill>
        <p:spPr bwMode="auto">
          <a:xfrm>
            <a:off x="5429250" y="1042988"/>
            <a:ext cx="2857500" cy="187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8">
            <a:extLst>
              <a:ext uri="{FF2B5EF4-FFF2-40B4-BE49-F238E27FC236}">
                <a16:creationId xmlns:a16="http://schemas.microsoft.com/office/drawing/2014/main" id="{9794052C-ED80-4FD7-933F-EF8227AF58A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14305" y="944493"/>
            <a:ext cx="1457325"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9">
            <a:extLst>
              <a:ext uri="{FF2B5EF4-FFF2-40B4-BE49-F238E27FC236}">
                <a16:creationId xmlns:a16="http://schemas.microsoft.com/office/drawing/2014/main" id="{8B30229F-F2FC-44BA-BAFD-B8704EE0FA89}"/>
              </a:ext>
            </a:extLst>
          </p:cNvPr>
          <p:cNvPicPr>
            <a:picLocks noChangeAspect="1"/>
          </p:cNvPicPr>
          <p:nvPr/>
        </p:nvPicPr>
        <p:blipFill>
          <a:blip r:embed="rId4">
            <a:extLst>
              <a:ext uri="{28A0092B-C50C-407E-A947-70E740481C1C}">
                <a14:useLocalDpi xmlns:a14="http://schemas.microsoft.com/office/drawing/2010/main" val="0"/>
              </a:ext>
            </a:extLst>
          </a:blip>
          <a:srcRect l="9383"/>
          <a:stretch>
            <a:fillRect/>
          </a:stretch>
        </p:blipFill>
        <p:spPr bwMode="auto">
          <a:xfrm>
            <a:off x="1143000" y="4095750"/>
            <a:ext cx="2138363"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10">
            <a:extLst>
              <a:ext uri="{FF2B5EF4-FFF2-40B4-BE49-F238E27FC236}">
                <a16:creationId xmlns:a16="http://schemas.microsoft.com/office/drawing/2014/main" id="{87EF6CE9-039B-4EE0-91DD-D58E69BFE45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3949700"/>
            <a:ext cx="2438400" cy="215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1" name="TextBox 11">
            <a:extLst>
              <a:ext uri="{FF2B5EF4-FFF2-40B4-BE49-F238E27FC236}">
                <a16:creationId xmlns:a16="http://schemas.microsoft.com/office/drawing/2014/main" id="{DF34CC55-1D2C-48B4-BADB-21C851673F3A}"/>
              </a:ext>
            </a:extLst>
          </p:cNvPr>
          <p:cNvSpPr txBox="1">
            <a:spLocks noChangeArrowheads="1"/>
          </p:cNvSpPr>
          <p:nvPr/>
        </p:nvSpPr>
        <p:spPr bwMode="auto">
          <a:xfrm>
            <a:off x="3771900" y="1720055"/>
            <a:ext cx="1066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0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SzTx/>
              <a:buFontTx/>
              <a:buNone/>
            </a:pPr>
            <a:r>
              <a:rPr lang="en-US" altLang="en-US" sz="2400" dirty="0">
                <a:latin typeface="Times New Roman" panose="02020603050405020304" pitchFamily="18" charset="0"/>
              </a:rPr>
              <a:t>versus</a:t>
            </a:r>
          </a:p>
        </p:txBody>
      </p:sp>
      <p:sp>
        <p:nvSpPr>
          <p:cNvPr id="31752" name="TextBox 12">
            <a:extLst>
              <a:ext uri="{FF2B5EF4-FFF2-40B4-BE49-F238E27FC236}">
                <a16:creationId xmlns:a16="http://schemas.microsoft.com/office/drawing/2014/main" id="{8FBE166B-61E0-4791-9286-C1F5B0D02BBF}"/>
              </a:ext>
            </a:extLst>
          </p:cNvPr>
          <p:cNvSpPr txBox="1">
            <a:spLocks noChangeArrowheads="1"/>
          </p:cNvSpPr>
          <p:nvPr/>
        </p:nvSpPr>
        <p:spPr bwMode="auto">
          <a:xfrm>
            <a:off x="1014413" y="2705100"/>
            <a:ext cx="22669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0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SzTx/>
              <a:buFontTx/>
              <a:buNone/>
            </a:pPr>
            <a:r>
              <a:rPr lang="en-US" altLang="en-US" sz="2000" dirty="0">
                <a:latin typeface="Times New Roman" panose="02020603050405020304" pitchFamily="18" charset="0"/>
              </a:rPr>
              <a:t>Single Sufferer Natalee Holloway</a:t>
            </a:r>
          </a:p>
        </p:txBody>
      </p:sp>
      <p:sp>
        <p:nvSpPr>
          <p:cNvPr id="31753" name="TextBox 13">
            <a:extLst>
              <a:ext uri="{FF2B5EF4-FFF2-40B4-BE49-F238E27FC236}">
                <a16:creationId xmlns:a16="http://schemas.microsoft.com/office/drawing/2014/main" id="{F581214D-E818-480D-888C-6C18429AB310}"/>
              </a:ext>
            </a:extLst>
          </p:cNvPr>
          <p:cNvSpPr txBox="1">
            <a:spLocks noChangeArrowheads="1"/>
          </p:cNvSpPr>
          <p:nvPr/>
        </p:nvSpPr>
        <p:spPr bwMode="auto">
          <a:xfrm>
            <a:off x="4800600" y="3005137"/>
            <a:ext cx="4267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0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SzTx/>
              <a:buFontTx/>
              <a:buNone/>
            </a:pPr>
            <a:r>
              <a:rPr lang="en-US" altLang="en-US" sz="2400" dirty="0">
                <a:latin typeface="Times New Roman" panose="02020603050405020304" pitchFamily="18" charset="0"/>
              </a:rPr>
              <a:t>10000s Suffering in Darfur</a:t>
            </a:r>
          </a:p>
        </p:txBody>
      </p:sp>
      <p:sp>
        <p:nvSpPr>
          <p:cNvPr id="31754" name="TextBox 14">
            <a:extLst>
              <a:ext uri="{FF2B5EF4-FFF2-40B4-BE49-F238E27FC236}">
                <a16:creationId xmlns:a16="http://schemas.microsoft.com/office/drawing/2014/main" id="{B2FD9C6A-53DF-4886-B547-3D1737C1E426}"/>
              </a:ext>
            </a:extLst>
          </p:cNvPr>
          <p:cNvSpPr txBox="1">
            <a:spLocks noChangeArrowheads="1"/>
          </p:cNvSpPr>
          <p:nvPr/>
        </p:nvSpPr>
        <p:spPr bwMode="auto">
          <a:xfrm>
            <a:off x="1014413" y="6172200"/>
            <a:ext cx="20335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0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SzTx/>
              <a:buFontTx/>
              <a:buNone/>
            </a:pPr>
            <a:r>
              <a:rPr lang="en-US" altLang="en-US" sz="2400">
                <a:latin typeface="Times New Roman" panose="02020603050405020304" pitchFamily="18" charset="0"/>
              </a:rPr>
              <a:t>Cute Panda</a:t>
            </a:r>
          </a:p>
        </p:txBody>
      </p:sp>
      <p:sp>
        <p:nvSpPr>
          <p:cNvPr id="31755" name="TextBox 15">
            <a:extLst>
              <a:ext uri="{FF2B5EF4-FFF2-40B4-BE49-F238E27FC236}">
                <a16:creationId xmlns:a16="http://schemas.microsoft.com/office/drawing/2014/main" id="{D37B13C6-F958-41B3-9704-45D5BE230185}"/>
              </a:ext>
            </a:extLst>
          </p:cNvPr>
          <p:cNvSpPr txBox="1">
            <a:spLocks noChangeArrowheads="1"/>
          </p:cNvSpPr>
          <p:nvPr/>
        </p:nvSpPr>
        <p:spPr bwMode="auto">
          <a:xfrm>
            <a:off x="3733800" y="4795838"/>
            <a:ext cx="1066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0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SzTx/>
              <a:buFontTx/>
              <a:buNone/>
            </a:pPr>
            <a:r>
              <a:rPr lang="en-US" altLang="en-US" sz="2400">
                <a:latin typeface="Times New Roman" panose="02020603050405020304" pitchFamily="18" charset="0"/>
              </a:rPr>
              <a:t>versus</a:t>
            </a:r>
          </a:p>
        </p:txBody>
      </p:sp>
      <p:sp>
        <p:nvSpPr>
          <p:cNvPr id="31756" name="TextBox 16">
            <a:extLst>
              <a:ext uri="{FF2B5EF4-FFF2-40B4-BE49-F238E27FC236}">
                <a16:creationId xmlns:a16="http://schemas.microsoft.com/office/drawing/2014/main" id="{BC6A3677-7969-43F3-B340-DC96E58A4B5D}"/>
              </a:ext>
            </a:extLst>
          </p:cNvPr>
          <p:cNvSpPr txBox="1">
            <a:spLocks noChangeArrowheads="1"/>
          </p:cNvSpPr>
          <p:nvPr/>
        </p:nvSpPr>
        <p:spPr bwMode="auto">
          <a:xfrm>
            <a:off x="5486400" y="6172200"/>
            <a:ext cx="2743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0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SzTx/>
              <a:buFontTx/>
              <a:buNone/>
            </a:pPr>
            <a:r>
              <a:rPr lang="en-US" altLang="en-US" sz="2400">
                <a:latin typeface="Times New Roman" panose="02020603050405020304" pitchFamily="18" charset="0"/>
              </a:rPr>
              <a:t>Essential Plankton</a:t>
            </a:r>
          </a:p>
        </p:txBody>
      </p:sp>
      <p:sp>
        <p:nvSpPr>
          <p:cNvPr id="2" name="Slide Number Placeholder 1">
            <a:extLst>
              <a:ext uri="{FF2B5EF4-FFF2-40B4-BE49-F238E27FC236}">
                <a16:creationId xmlns:a16="http://schemas.microsoft.com/office/drawing/2014/main" id="{5EB4F24E-B2D4-414E-BD1C-B8086E697ACE}"/>
              </a:ext>
            </a:extLst>
          </p:cNvPr>
          <p:cNvSpPr>
            <a:spLocks noGrp="1"/>
          </p:cNvSpPr>
          <p:nvPr>
            <p:ph type="sldNum" sz="quarter" idx="12"/>
          </p:nvPr>
        </p:nvSpPr>
        <p:spPr/>
        <p:txBody>
          <a:bodyPr/>
          <a:lstStyle/>
          <a:p>
            <a:pPr>
              <a:defRPr/>
            </a:pPr>
            <a:fld id="{F4E3EFB1-15F4-4196-B5D2-C52567D53F73}" type="slidenum">
              <a:rPr lang="en-US" altLang="en-US" smtClean="0"/>
              <a:pPr>
                <a:defRPr/>
              </a:pPr>
              <a:t>28</a:t>
            </a:fld>
            <a:endParaRPr lang="en-US" alt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1F9B5B8-E453-48FA-9940-25BA0D1FF514}"/>
              </a:ext>
            </a:extLst>
          </p:cNvPr>
          <p:cNvSpPr txBox="1"/>
          <p:nvPr/>
        </p:nvSpPr>
        <p:spPr>
          <a:xfrm>
            <a:off x="1524000" y="60325"/>
            <a:ext cx="6781800" cy="1016000"/>
          </a:xfrm>
          <a:prstGeom prst="rect">
            <a:avLst/>
          </a:prstGeom>
          <a:noFill/>
        </p:spPr>
        <p:txBody>
          <a:bodyPr>
            <a:spAutoFit/>
          </a:bodyPr>
          <a:lstStyle/>
          <a:p>
            <a:pPr algn="ctr">
              <a:defRPr/>
            </a:pPr>
            <a:r>
              <a:rPr lang="en-US" sz="3600" dirty="0">
                <a:solidFill>
                  <a:schemeClr val="accent2">
                    <a:lumMod val="75000"/>
                  </a:schemeClr>
                </a:solidFill>
                <a:latin typeface="Arial Narrow" panose="020B0606020202030204" pitchFamily="34" charset="0"/>
              </a:rPr>
              <a:t>Problems with Thinking Empathically</a:t>
            </a:r>
          </a:p>
          <a:p>
            <a:pPr algn="ctr">
              <a:defRPr/>
            </a:pPr>
            <a:r>
              <a:rPr lang="en-US" dirty="0">
                <a:solidFill>
                  <a:schemeClr val="accent2">
                    <a:lumMod val="75000"/>
                  </a:schemeClr>
                </a:solidFill>
                <a:latin typeface="Arial Narrow" panose="020B0606020202030204" pitchFamily="34" charset="0"/>
              </a:rPr>
              <a:t> </a:t>
            </a:r>
          </a:p>
        </p:txBody>
      </p:sp>
      <p:pic>
        <p:nvPicPr>
          <p:cNvPr id="6" name="Picture 5">
            <a:extLst>
              <a:ext uri="{FF2B5EF4-FFF2-40B4-BE49-F238E27FC236}">
                <a16:creationId xmlns:a16="http://schemas.microsoft.com/office/drawing/2014/main" id="{C1EE6204-A24C-4A89-AB4B-40284DFE3944}"/>
              </a:ext>
            </a:extLst>
          </p:cNvPr>
          <p:cNvPicPr>
            <a:picLocks noChangeAspect="1"/>
          </p:cNvPicPr>
          <p:nvPr/>
        </p:nvPicPr>
        <p:blipFill rotWithShape="1">
          <a:blip r:embed="rId2">
            <a:extLst>
              <a:ext uri="{28A0092B-C50C-407E-A947-70E740481C1C}">
                <a14:useLocalDpi xmlns:a14="http://schemas.microsoft.com/office/drawing/2010/main" val="0"/>
              </a:ext>
            </a:extLst>
          </a:blip>
          <a:srcRect b="14150"/>
          <a:stretch/>
        </p:blipFill>
        <p:spPr bwMode="auto">
          <a:xfrm>
            <a:off x="6119813" y="1662113"/>
            <a:ext cx="250507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TextBox 6">
            <a:extLst>
              <a:ext uri="{FF2B5EF4-FFF2-40B4-BE49-F238E27FC236}">
                <a16:creationId xmlns:a16="http://schemas.microsoft.com/office/drawing/2014/main" id="{D7FD0C83-5202-4575-B41A-9C61466A46E0}"/>
              </a:ext>
            </a:extLst>
          </p:cNvPr>
          <p:cNvSpPr txBox="1">
            <a:spLocks noChangeArrowheads="1"/>
          </p:cNvSpPr>
          <p:nvPr/>
        </p:nvSpPr>
        <p:spPr bwMode="auto">
          <a:xfrm>
            <a:off x="838200" y="749300"/>
            <a:ext cx="81534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0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SzTx/>
              <a:buFontTx/>
              <a:buNone/>
            </a:pPr>
            <a:r>
              <a:rPr lang="en-US" altLang="en-US" sz="2200" dirty="0">
                <a:latin typeface="Arial Narrow" panose="020B0606020202030204" pitchFamily="34" charset="0"/>
              </a:rPr>
              <a:t>Sheri Summers is 9 years old. She had a fatal and painful disease.                     There is a treatment, but it requires being on a waiting list.   </a:t>
            </a:r>
          </a:p>
        </p:txBody>
      </p:sp>
      <p:sp>
        <p:nvSpPr>
          <p:cNvPr id="2" name="TextBox 1">
            <a:extLst>
              <a:ext uri="{FF2B5EF4-FFF2-40B4-BE49-F238E27FC236}">
                <a16:creationId xmlns:a16="http://schemas.microsoft.com/office/drawing/2014/main" id="{FF58C747-24D8-4C95-A7E1-DCDE1D8D2D4C}"/>
              </a:ext>
            </a:extLst>
          </p:cNvPr>
          <p:cNvSpPr txBox="1">
            <a:spLocks noChangeArrowheads="1"/>
          </p:cNvSpPr>
          <p:nvPr/>
        </p:nvSpPr>
        <p:spPr bwMode="auto">
          <a:xfrm>
            <a:off x="1019175" y="1870075"/>
            <a:ext cx="49530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0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SzTx/>
              <a:buFontTx/>
              <a:buNone/>
            </a:pPr>
            <a:r>
              <a:rPr lang="en-US" altLang="en-US" sz="2400" b="1" dirty="0">
                <a:latin typeface="Arial Narrow" panose="020B0606020202030204" pitchFamily="34" charset="0"/>
              </a:rPr>
              <a:t>Patient Perspective</a:t>
            </a:r>
            <a:r>
              <a:rPr lang="en-US" altLang="en-US" sz="2400" dirty="0">
                <a:latin typeface="Arial Narrow" panose="020B0606020202030204" pitchFamily="34" charset="0"/>
              </a:rPr>
              <a:t>:  Take a minute and think about being Sheri; Being scared, in pain, seeing the fear in your parents’ eyes.  Wondering what will happen to you.</a:t>
            </a:r>
          </a:p>
        </p:txBody>
      </p:sp>
      <p:sp>
        <p:nvSpPr>
          <p:cNvPr id="8" name="TextBox 7">
            <a:extLst>
              <a:ext uri="{FF2B5EF4-FFF2-40B4-BE49-F238E27FC236}">
                <a16:creationId xmlns:a16="http://schemas.microsoft.com/office/drawing/2014/main" id="{2A322F6D-33E9-45A8-AD93-B4FE84A5FC06}"/>
              </a:ext>
            </a:extLst>
          </p:cNvPr>
          <p:cNvSpPr txBox="1">
            <a:spLocks noChangeArrowheads="1"/>
          </p:cNvSpPr>
          <p:nvPr/>
        </p:nvSpPr>
        <p:spPr bwMode="auto">
          <a:xfrm>
            <a:off x="954088" y="4038600"/>
            <a:ext cx="49895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0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SzTx/>
              <a:buFontTx/>
              <a:buNone/>
            </a:pPr>
            <a:r>
              <a:rPr lang="en-US" altLang="en-US" sz="2400" b="1" dirty="0">
                <a:latin typeface="Arial Narrow" panose="020B0606020202030204" pitchFamily="34" charset="0"/>
              </a:rPr>
              <a:t>MD Perspective:  </a:t>
            </a:r>
            <a:r>
              <a:rPr lang="en-US" altLang="en-US" sz="2400" dirty="0">
                <a:latin typeface="Arial Narrow" panose="020B0606020202030204" pitchFamily="34" charset="0"/>
              </a:rPr>
              <a:t>Take a minute and think about being the chief of medicine, wanting to do the right thing for all your patients. </a:t>
            </a:r>
          </a:p>
        </p:txBody>
      </p:sp>
      <p:sp>
        <p:nvSpPr>
          <p:cNvPr id="30727" name="TextBox 8">
            <a:extLst>
              <a:ext uri="{FF2B5EF4-FFF2-40B4-BE49-F238E27FC236}">
                <a16:creationId xmlns:a16="http://schemas.microsoft.com/office/drawing/2014/main" id="{F90383EC-E305-4DA4-99D0-06D16F56866B}"/>
              </a:ext>
            </a:extLst>
          </p:cNvPr>
          <p:cNvSpPr txBox="1">
            <a:spLocks noChangeArrowheads="1"/>
          </p:cNvSpPr>
          <p:nvPr/>
        </p:nvSpPr>
        <p:spPr bwMode="auto">
          <a:xfrm>
            <a:off x="990600" y="5646738"/>
            <a:ext cx="36576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0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SzTx/>
              <a:buFontTx/>
              <a:buNone/>
            </a:pPr>
            <a:r>
              <a:rPr lang="en-US" altLang="en-US" sz="2400" dirty="0">
                <a:latin typeface="Arial Narrow" panose="020B0606020202030204" pitchFamily="34" charset="0"/>
              </a:rPr>
              <a:t>Should Sheri go to the                                           top of the list for treatment?</a:t>
            </a:r>
          </a:p>
        </p:txBody>
      </p:sp>
      <p:pic>
        <p:nvPicPr>
          <p:cNvPr id="15" name="Picture 14">
            <a:extLst>
              <a:ext uri="{FF2B5EF4-FFF2-40B4-BE49-F238E27FC236}">
                <a16:creationId xmlns:a16="http://schemas.microsoft.com/office/drawing/2014/main" id="{593232F7-B7DE-4771-A9C8-B2ABA9D21407}"/>
              </a:ext>
            </a:extLst>
          </p:cNvPr>
          <p:cNvPicPr>
            <a:picLocks noChangeAspect="1"/>
          </p:cNvPicPr>
          <p:nvPr/>
        </p:nvPicPr>
        <p:blipFill>
          <a:blip r:embed="rId3">
            <a:extLst>
              <a:ext uri="{28A0092B-C50C-407E-A947-70E740481C1C}">
                <a14:useLocalDpi xmlns:a14="http://schemas.microsoft.com/office/drawing/2010/main" val="0"/>
              </a:ext>
            </a:extLst>
          </a:blip>
          <a:srcRect l="-6284" t="-546" r="6284" b="36002"/>
          <a:stretch>
            <a:fillRect/>
          </a:stretch>
        </p:blipFill>
        <p:spPr bwMode="auto">
          <a:xfrm>
            <a:off x="6443663" y="3459163"/>
            <a:ext cx="1743075" cy="169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ACEDDA5E-51E2-4E24-A570-F2EA9EBF69E5}"/>
              </a:ext>
            </a:extLst>
          </p:cNvPr>
          <p:cNvSpPr txBox="1"/>
          <p:nvPr/>
        </p:nvSpPr>
        <p:spPr>
          <a:xfrm>
            <a:off x="2382915" y="3508524"/>
            <a:ext cx="1524000" cy="461665"/>
          </a:xfrm>
          <a:prstGeom prst="rect">
            <a:avLst/>
          </a:prstGeom>
          <a:noFill/>
        </p:spPr>
        <p:txBody>
          <a:bodyPr wrap="square" rtlCol="0">
            <a:spAutoFit/>
          </a:bodyPr>
          <a:lstStyle/>
          <a:p>
            <a:pPr algn="ctr"/>
            <a:r>
              <a:rPr lang="en-US" b="1" dirty="0">
                <a:latin typeface="Arial Narrow" panose="020B0606020202030204" pitchFamily="34" charset="0"/>
              </a:rPr>
              <a:t>OR</a:t>
            </a:r>
          </a:p>
        </p:txBody>
      </p:sp>
      <p:sp>
        <p:nvSpPr>
          <p:cNvPr id="5" name="Slide Number Placeholder 4">
            <a:extLst>
              <a:ext uri="{FF2B5EF4-FFF2-40B4-BE49-F238E27FC236}">
                <a16:creationId xmlns:a16="http://schemas.microsoft.com/office/drawing/2014/main" id="{3BB9621D-2D0F-4A7C-9229-CD6137AF53BE}"/>
              </a:ext>
            </a:extLst>
          </p:cNvPr>
          <p:cNvSpPr>
            <a:spLocks noGrp="1"/>
          </p:cNvSpPr>
          <p:nvPr>
            <p:ph type="sldNum" sz="quarter" idx="12"/>
          </p:nvPr>
        </p:nvSpPr>
        <p:spPr>
          <a:xfrm>
            <a:off x="6781800" y="6553200"/>
            <a:ext cx="1905000" cy="457200"/>
          </a:xfrm>
        </p:spPr>
        <p:txBody>
          <a:bodyPr/>
          <a:lstStyle/>
          <a:p>
            <a:pPr>
              <a:defRPr/>
            </a:pPr>
            <a:fld id="{F4E3EFB1-15F4-4196-B5D2-C52567D53F73}" type="slidenum">
              <a:rPr lang="en-US" altLang="en-US" smtClean="0"/>
              <a:pPr>
                <a:defRPr/>
              </a:pPr>
              <a:t>29</a:t>
            </a:fld>
            <a:endParaRPr lang="en-US" altLang="en-US" dirty="0"/>
          </a:p>
        </p:txBody>
      </p:sp>
      <p:sp>
        <p:nvSpPr>
          <p:cNvPr id="16" name="TextBox 8">
            <a:extLst>
              <a:ext uri="{FF2B5EF4-FFF2-40B4-BE49-F238E27FC236}">
                <a16:creationId xmlns:a16="http://schemas.microsoft.com/office/drawing/2014/main" id="{1A3139FB-9FC2-49AA-9302-5709E714BAEE}"/>
              </a:ext>
            </a:extLst>
          </p:cNvPr>
          <p:cNvSpPr txBox="1">
            <a:spLocks noChangeArrowheads="1"/>
          </p:cNvSpPr>
          <p:nvPr/>
        </p:nvSpPr>
        <p:spPr bwMode="auto">
          <a:xfrm>
            <a:off x="5181600" y="5644024"/>
            <a:ext cx="3657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0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SzTx/>
              <a:buFontTx/>
              <a:buNone/>
            </a:pPr>
            <a:r>
              <a:rPr lang="en-US" altLang="en-US" sz="2400" b="1" dirty="0">
                <a:latin typeface="Arial Narrow" panose="020B0606020202030204" pitchFamily="34" charset="0"/>
              </a:rPr>
              <a:t>Patient Perspective</a:t>
            </a:r>
            <a:r>
              <a:rPr lang="en-US" altLang="en-US" sz="2400" dirty="0">
                <a:latin typeface="Arial Narrow" panose="020B0606020202030204" pitchFamily="34" charset="0"/>
              </a:rPr>
              <a:t>:  YES</a:t>
            </a:r>
          </a:p>
          <a:p>
            <a:pPr>
              <a:spcBef>
                <a:spcPct val="0"/>
              </a:spcBef>
              <a:buClrTx/>
              <a:buSzTx/>
              <a:buFontTx/>
              <a:buNone/>
            </a:pPr>
            <a:r>
              <a:rPr lang="en-US" altLang="en-US" sz="2400" b="1" dirty="0">
                <a:latin typeface="Arial Narrow" panose="020B0606020202030204" pitchFamily="34" charset="0"/>
              </a:rPr>
              <a:t>MD Perspective</a:t>
            </a:r>
            <a:r>
              <a:rPr lang="en-US" altLang="en-US" sz="2400" dirty="0">
                <a:latin typeface="Arial Narrow" panose="020B0606020202030204" pitchFamily="34" charset="0"/>
              </a:rPr>
              <a:t>:         NO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378D2D3-3E08-4214-90CB-14A90E01D56C}"/>
              </a:ext>
            </a:extLst>
          </p:cNvPr>
          <p:cNvSpPr txBox="1"/>
          <p:nvPr/>
        </p:nvSpPr>
        <p:spPr>
          <a:xfrm>
            <a:off x="1447800" y="1720840"/>
            <a:ext cx="7162800" cy="2677656"/>
          </a:xfrm>
          <a:prstGeom prst="rect">
            <a:avLst/>
          </a:prstGeom>
          <a:noFill/>
        </p:spPr>
        <p:txBody>
          <a:bodyPr wrap="square" rtlCol="0">
            <a:spAutoFit/>
          </a:bodyPr>
          <a:lstStyle/>
          <a:p>
            <a:r>
              <a:rPr lang="en-US" dirty="0">
                <a:latin typeface="Arial Narrow" panose="020B0606020202030204" pitchFamily="34" charset="0"/>
              </a:rPr>
              <a:t>Alice </a:t>
            </a:r>
            <a:r>
              <a:rPr lang="en-US" dirty="0" err="1">
                <a:latin typeface="Arial Narrow" panose="020B0606020202030204" pitchFamily="34" charset="0"/>
              </a:rPr>
              <a:t>Isen’s</a:t>
            </a:r>
            <a:r>
              <a:rPr lang="en-US" dirty="0">
                <a:latin typeface="Arial Narrow" panose="020B0606020202030204" pitchFamily="34" charset="0"/>
              </a:rPr>
              <a:t> studies on happiness and helping showed that:</a:t>
            </a:r>
          </a:p>
          <a:p>
            <a:endParaRPr lang="en-US" dirty="0">
              <a:latin typeface="Arial Narrow" panose="020B0606020202030204" pitchFamily="34" charset="0"/>
            </a:endParaRPr>
          </a:p>
          <a:p>
            <a:r>
              <a:rPr lang="en-US" dirty="0">
                <a:latin typeface="Arial Narrow" panose="020B0606020202030204" pitchFamily="34" charset="0"/>
              </a:rPr>
              <a:t>___A. Helping is all about reciprocity</a:t>
            </a:r>
          </a:p>
          <a:p>
            <a:r>
              <a:rPr lang="en-US" dirty="0">
                <a:latin typeface="Arial Narrow" panose="020B0606020202030204" pitchFamily="34" charset="0"/>
              </a:rPr>
              <a:t>___B. Happiness promotes only requested helping</a:t>
            </a:r>
          </a:p>
          <a:p>
            <a:r>
              <a:rPr lang="en-US" dirty="0">
                <a:latin typeface="Arial Narrow" panose="020B0606020202030204" pitchFamily="34" charset="0"/>
              </a:rPr>
              <a:t>___C. The happier people feel, the more help they give</a:t>
            </a:r>
          </a:p>
          <a:p>
            <a:r>
              <a:rPr lang="en-US" dirty="0">
                <a:latin typeface="Arial Narrow" panose="020B0606020202030204" pitchFamily="34" charset="0"/>
              </a:rPr>
              <a:t>___D. Finding no money in pay phone makes people hostile</a:t>
            </a:r>
          </a:p>
          <a:p>
            <a:r>
              <a:rPr lang="en-US" dirty="0">
                <a:latin typeface="Arial Narrow" panose="020B0606020202030204" pitchFamily="34" charset="0"/>
              </a:rPr>
              <a:t>___E.  None of the above</a:t>
            </a:r>
          </a:p>
        </p:txBody>
      </p:sp>
      <p:sp>
        <p:nvSpPr>
          <p:cNvPr id="4" name="Slide Number Placeholder 3">
            <a:extLst>
              <a:ext uri="{FF2B5EF4-FFF2-40B4-BE49-F238E27FC236}">
                <a16:creationId xmlns:a16="http://schemas.microsoft.com/office/drawing/2014/main" id="{0F01C0F9-90E2-4297-87C2-7A912FCE8670}"/>
              </a:ext>
            </a:extLst>
          </p:cNvPr>
          <p:cNvSpPr>
            <a:spLocks noGrp="1"/>
          </p:cNvSpPr>
          <p:nvPr>
            <p:ph type="sldNum" sz="quarter" idx="12"/>
          </p:nvPr>
        </p:nvSpPr>
        <p:spPr/>
        <p:txBody>
          <a:bodyPr/>
          <a:lstStyle/>
          <a:p>
            <a:pPr>
              <a:defRPr/>
            </a:pPr>
            <a:fld id="{F4E3EFB1-15F4-4196-B5D2-C52567D53F73}" type="slidenum">
              <a:rPr lang="en-US" altLang="en-US" smtClean="0"/>
              <a:pPr>
                <a:defRPr/>
              </a:pPr>
              <a:t>3</a:t>
            </a:fld>
            <a:endParaRPr lang="en-US" altLang="en-US"/>
          </a:p>
        </p:txBody>
      </p:sp>
      <p:sp>
        <p:nvSpPr>
          <p:cNvPr id="6" name="TextBox 5"/>
          <p:cNvSpPr txBox="1"/>
          <p:nvPr/>
        </p:nvSpPr>
        <p:spPr>
          <a:xfrm>
            <a:off x="1447800" y="457200"/>
            <a:ext cx="6553200" cy="584775"/>
          </a:xfrm>
          <a:prstGeom prst="rect">
            <a:avLst/>
          </a:prstGeom>
          <a:noFill/>
        </p:spPr>
        <p:txBody>
          <a:bodyPr wrap="square" rtlCol="0">
            <a:spAutoFit/>
          </a:bodyPr>
          <a:lstStyle/>
          <a:p>
            <a:pPr algn="ctr"/>
            <a:r>
              <a:rPr lang="en-US" sz="3200" dirty="0">
                <a:solidFill>
                  <a:srgbClr val="0070C0"/>
                </a:solidFill>
                <a:latin typeface="Arial Narrow" panose="020B0606020202030204" pitchFamily="34" charset="0"/>
              </a:rPr>
              <a:t>REVIEW QUESTION 2</a:t>
            </a:r>
          </a:p>
        </p:txBody>
      </p:sp>
      <p:sp>
        <p:nvSpPr>
          <p:cNvPr id="2" name="TextBox 1">
            <a:extLst>
              <a:ext uri="{FF2B5EF4-FFF2-40B4-BE49-F238E27FC236}">
                <a16:creationId xmlns:a16="http://schemas.microsoft.com/office/drawing/2014/main" id="{B2FACF9B-6B8C-1D89-463C-2761348A9600}"/>
              </a:ext>
            </a:extLst>
          </p:cNvPr>
          <p:cNvSpPr txBox="1"/>
          <p:nvPr/>
        </p:nvSpPr>
        <p:spPr>
          <a:xfrm>
            <a:off x="1600200" y="3886200"/>
            <a:ext cx="304800" cy="461665"/>
          </a:xfrm>
          <a:prstGeom prst="rect">
            <a:avLst/>
          </a:prstGeom>
          <a:noFill/>
        </p:spPr>
        <p:txBody>
          <a:bodyPr wrap="square" rtlCol="0">
            <a:spAutoFit/>
          </a:bodyPr>
          <a:lstStyle/>
          <a:p>
            <a:r>
              <a:rPr lang="en-US" dirty="0">
                <a:solidFill>
                  <a:srgbClr val="FF0000"/>
                </a:solidFill>
                <a:latin typeface="Arial Narrow" panose="020B0606020202030204" pitchFamily="34" charset="0"/>
              </a:rPr>
              <a:t>X</a:t>
            </a:r>
          </a:p>
        </p:txBody>
      </p:sp>
    </p:spTree>
    <p:extLst>
      <p:ext uri="{BB962C8B-B14F-4D97-AF65-F5344CB8AC3E}">
        <p14:creationId xmlns:p14="http://schemas.microsoft.com/office/powerpoint/2010/main" val="275518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A9F3286C-C667-475E-B434-3344731FC793}"/>
              </a:ext>
            </a:extLst>
          </p:cNvPr>
          <p:cNvSpPr>
            <a:spLocks noGrp="1" noChangeArrowheads="1"/>
          </p:cNvSpPr>
          <p:nvPr>
            <p:ph type="title"/>
          </p:nvPr>
        </p:nvSpPr>
        <p:spPr>
          <a:xfrm>
            <a:off x="941388" y="12700"/>
            <a:ext cx="7772400" cy="1143000"/>
          </a:xfrm>
        </p:spPr>
        <p:txBody>
          <a:bodyPr/>
          <a:lstStyle/>
          <a:p>
            <a:pPr algn="ctr"/>
            <a:r>
              <a:rPr lang="en-US" altLang="en-US" sz="3200" dirty="0"/>
              <a:t>Empathy and Violence</a:t>
            </a:r>
            <a:br>
              <a:rPr lang="en-US" altLang="en-US" sz="3200" dirty="0"/>
            </a:br>
            <a:r>
              <a:rPr lang="en-US" altLang="en-US" sz="2600" i="1" dirty="0"/>
              <a:t>How Empathy for Victims Leads to Sadism to Victimizers</a:t>
            </a:r>
          </a:p>
        </p:txBody>
      </p:sp>
      <p:pic>
        <p:nvPicPr>
          <p:cNvPr id="32771" name="Picture 2">
            <a:extLst>
              <a:ext uri="{FF2B5EF4-FFF2-40B4-BE49-F238E27FC236}">
                <a16:creationId xmlns:a16="http://schemas.microsoft.com/office/drawing/2014/main" id="{CC2AFEB5-2ADB-4237-A926-7B72172C466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90314" y="3093393"/>
            <a:ext cx="2673081"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4">
            <a:extLst>
              <a:ext uri="{FF2B5EF4-FFF2-40B4-BE49-F238E27FC236}">
                <a16:creationId xmlns:a16="http://schemas.microsoft.com/office/drawing/2014/main" id="{F45A60EA-DD01-4C01-A1E3-D082DFEEE31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57300" y="4538184"/>
            <a:ext cx="2673081"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5">
            <a:extLst>
              <a:ext uri="{FF2B5EF4-FFF2-40B4-BE49-F238E27FC236}">
                <a16:creationId xmlns:a16="http://schemas.microsoft.com/office/drawing/2014/main" id="{6D60A997-1903-4DAB-BC5E-275FC556693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290314" y="1572924"/>
            <a:ext cx="2673081" cy="1456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Arrow Connector 2">
            <a:extLst>
              <a:ext uri="{FF2B5EF4-FFF2-40B4-BE49-F238E27FC236}">
                <a16:creationId xmlns:a16="http://schemas.microsoft.com/office/drawing/2014/main" id="{A6A1E229-3C47-4308-834B-14169BAD03A1}"/>
              </a:ext>
            </a:extLst>
          </p:cNvPr>
          <p:cNvCxnSpPr>
            <a:cxnSpLocks/>
          </p:cNvCxnSpPr>
          <p:nvPr/>
        </p:nvCxnSpPr>
        <p:spPr bwMode="auto">
          <a:xfrm flipH="1">
            <a:off x="3521938" y="5196927"/>
            <a:ext cx="1905000" cy="1"/>
          </a:xfrm>
          <a:prstGeom prst="straightConnector1">
            <a:avLst/>
          </a:prstGeom>
          <a:solidFill>
            <a:schemeClr val="accent1"/>
          </a:solidFill>
          <a:ln w="76200" cap="flat" cmpd="sng" algn="ctr">
            <a:solidFill>
              <a:schemeClr val="tx1">
                <a:lumMod val="85000"/>
                <a:lumOff val="15000"/>
              </a:schemeClr>
            </a:solidFill>
            <a:prstDash val="sysDot"/>
            <a:round/>
            <a:headEnd type="none" w="med" len="med"/>
            <a:tailEnd type="triangle"/>
          </a:ln>
          <a:effectLst/>
        </p:spPr>
      </p:cxnSp>
      <p:sp>
        <p:nvSpPr>
          <p:cNvPr id="4" name="Flowchart: Extract 3">
            <a:extLst>
              <a:ext uri="{FF2B5EF4-FFF2-40B4-BE49-F238E27FC236}">
                <a16:creationId xmlns:a16="http://schemas.microsoft.com/office/drawing/2014/main" id="{7F95C994-B39D-4AF8-B267-FF1E07FF157A}"/>
              </a:ext>
            </a:extLst>
          </p:cNvPr>
          <p:cNvSpPr>
            <a:spLocks noChangeArrowheads="1"/>
          </p:cNvSpPr>
          <p:nvPr/>
        </p:nvSpPr>
        <p:spPr bwMode="auto">
          <a:xfrm rot="5400000">
            <a:off x="1226571" y="4557107"/>
            <a:ext cx="669932" cy="1240298"/>
          </a:xfrm>
          <a:prstGeom prst="flowChartExtract">
            <a:avLst/>
          </a:prstGeom>
          <a:solidFill>
            <a:srgbClr val="FF0000"/>
          </a:solidFill>
          <a:ln w="9525" algn="ctr">
            <a:solidFill>
              <a:schemeClr val="tx1"/>
            </a:solidFill>
            <a:round/>
            <a:headEnd/>
            <a:tailEnd/>
          </a:ln>
        </p:spPr>
        <p:txBody>
          <a:bodyPr wrap="none"/>
          <a:lstStyle>
            <a:lvl1pPr>
              <a:spcBef>
                <a:spcPct val="20000"/>
              </a:spcBef>
              <a:buClr>
                <a:schemeClr val="accent1"/>
              </a:buClr>
              <a:buSzPct val="80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en-US" sz="2400" b="1">
              <a:latin typeface="Times New Roman" panose="02020603050405020304" pitchFamily="18" charset="0"/>
            </a:endParaRPr>
          </a:p>
        </p:txBody>
      </p:sp>
      <p:pic>
        <p:nvPicPr>
          <p:cNvPr id="5" name="Picture 4">
            <a:extLst>
              <a:ext uri="{FF2B5EF4-FFF2-40B4-BE49-F238E27FC236}">
                <a16:creationId xmlns:a16="http://schemas.microsoft.com/office/drawing/2014/main" id="{2E460953-C651-4081-A672-DB941E07CC17}"/>
              </a:ext>
            </a:extLst>
          </p:cNvPr>
          <p:cNvPicPr>
            <a:picLocks noChangeAspect="1"/>
          </p:cNvPicPr>
          <p:nvPr/>
        </p:nvPicPr>
        <p:blipFill>
          <a:blip r:embed="rId7">
            <a:extLst>
              <a:ext uri="{28A0092B-C50C-407E-A947-70E740481C1C}">
                <a14:useLocalDpi xmlns:a14="http://schemas.microsoft.com/office/drawing/2010/main" val="0"/>
              </a:ext>
            </a:extLst>
          </a:blip>
          <a:srcRect l="5698"/>
          <a:stretch>
            <a:fillRect/>
          </a:stretch>
        </p:blipFill>
        <p:spPr bwMode="auto">
          <a:xfrm>
            <a:off x="4196556" y="4769708"/>
            <a:ext cx="1262063" cy="141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00479507-7E1A-44FC-BF94-49E704EE4CCA}"/>
              </a:ext>
            </a:extLst>
          </p:cNvPr>
          <p:cNvSpPr txBox="1"/>
          <p:nvPr/>
        </p:nvSpPr>
        <p:spPr>
          <a:xfrm>
            <a:off x="4194151" y="1510337"/>
            <a:ext cx="4194697" cy="1261884"/>
          </a:xfrm>
          <a:prstGeom prst="rect">
            <a:avLst/>
          </a:prstGeom>
          <a:noFill/>
        </p:spPr>
        <p:txBody>
          <a:bodyPr wrap="square" rtlCol="0">
            <a:spAutoFit/>
          </a:bodyPr>
          <a:lstStyle/>
          <a:p>
            <a:r>
              <a:rPr lang="en-US" sz="2000" dirty="0">
                <a:latin typeface="Arial Narrow" panose="020B0606020202030204" pitchFamily="34" charset="0"/>
              </a:rPr>
              <a:t>Bad Guy torments innocent nice people. </a:t>
            </a:r>
          </a:p>
          <a:p>
            <a:r>
              <a:rPr lang="en-US" sz="800" dirty="0">
                <a:latin typeface="Arial Narrow" panose="020B0606020202030204" pitchFamily="34" charset="0"/>
              </a:rPr>
              <a:t> </a:t>
            </a:r>
          </a:p>
          <a:p>
            <a:r>
              <a:rPr lang="en-US" sz="2000" dirty="0">
                <a:latin typeface="Arial Narrow" panose="020B0606020202030204" pitchFamily="34" charset="0"/>
              </a:rPr>
              <a:t>We empathize with victims.</a:t>
            </a:r>
          </a:p>
          <a:p>
            <a:endParaRPr lang="en-US" sz="800" dirty="0">
              <a:latin typeface="Arial Narrow" panose="020B0606020202030204" pitchFamily="34" charset="0"/>
            </a:endParaRPr>
          </a:p>
          <a:p>
            <a:r>
              <a:rPr lang="en-US" sz="2000" dirty="0">
                <a:latin typeface="Arial Narrow" panose="020B0606020202030204" pitchFamily="34" charset="0"/>
              </a:rPr>
              <a:t>Our empathy makes us dislike the bad guy.  </a:t>
            </a:r>
          </a:p>
        </p:txBody>
      </p:sp>
      <p:sp>
        <p:nvSpPr>
          <p:cNvPr id="12" name="TextBox 11">
            <a:extLst>
              <a:ext uri="{FF2B5EF4-FFF2-40B4-BE49-F238E27FC236}">
                <a16:creationId xmlns:a16="http://schemas.microsoft.com/office/drawing/2014/main" id="{D72549F0-24F4-473F-8CCD-C7D94F1104B2}"/>
              </a:ext>
            </a:extLst>
          </p:cNvPr>
          <p:cNvSpPr txBox="1"/>
          <p:nvPr/>
        </p:nvSpPr>
        <p:spPr>
          <a:xfrm>
            <a:off x="4191932" y="2964853"/>
            <a:ext cx="4876800" cy="1877437"/>
          </a:xfrm>
          <a:prstGeom prst="rect">
            <a:avLst/>
          </a:prstGeom>
          <a:noFill/>
        </p:spPr>
        <p:txBody>
          <a:bodyPr wrap="square" rtlCol="0">
            <a:spAutoFit/>
          </a:bodyPr>
          <a:lstStyle/>
          <a:p>
            <a:r>
              <a:rPr lang="en-US" sz="2000" dirty="0">
                <a:latin typeface="Arial Narrow" panose="020B0606020202030204" pitchFamily="34" charset="0"/>
              </a:rPr>
              <a:t>Good Guy shows up.</a:t>
            </a:r>
          </a:p>
          <a:p>
            <a:r>
              <a:rPr lang="en-US" sz="2000" dirty="0">
                <a:latin typeface="Arial Narrow" panose="020B0606020202030204" pitchFamily="34" charset="0"/>
              </a:rPr>
              <a:t>He seeks to punish bad guy</a:t>
            </a:r>
          </a:p>
          <a:p>
            <a:r>
              <a:rPr lang="en-US" sz="2000" dirty="0">
                <a:latin typeface="Arial Narrow" panose="020B0606020202030204" pitchFamily="34" charset="0"/>
              </a:rPr>
              <a:t>We want bad guy punished.</a:t>
            </a:r>
          </a:p>
          <a:p>
            <a:r>
              <a:rPr lang="en-US" sz="2000" i="1" dirty="0">
                <a:latin typeface="Arial Narrow" panose="020B0606020202030204" pitchFamily="34" charset="0"/>
              </a:rPr>
              <a:t>“Go for it, Good Guy!  Make our day!”</a:t>
            </a:r>
          </a:p>
          <a:p>
            <a:endParaRPr lang="en-US" sz="800" dirty="0">
              <a:latin typeface="Arial Narrow" panose="020B0606020202030204" pitchFamily="34" charset="0"/>
            </a:endParaRPr>
          </a:p>
          <a:p>
            <a:endParaRPr lang="en-US" sz="800" dirty="0">
              <a:latin typeface="Arial Narrow" panose="020B0606020202030204" pitchFamily="34" charset="0"/>
            </a:endParaRPr>
          </a:p>
          <a:p>
            <a:r>
              <a:rPr lang="en-US" sz="2000" dirty="0">
                <a:latin typeface="Arial Narrow" panose="020B0606020202030204" pitchFamily="34" charset="0"/>
              </a:rPr>
              <a:t>We feel good when bad thing happens to Bad Guy  </a:t>
            </a:r>
          </a:p>
        </p:txBody>
      </p:sp>
      <p:sp>
        <p:nvSpPr>
          <p:cNvPr id="8" name="TextBox 7">
            <a:extLst>
              <a:ext uri="{FF2B5EF4-FFF2-40B4-BE49-F238E27FC236}">
                <a16:creationId xmlns:a16="http://schemas.microsoft.com/office/drawing/2014/main" id="{D2F36942-C473-4C10-977A-EFF557EABF68}"/>
              </a:ext>
            </a:extLst>
          </p:cNvPr>
          <p:cNvSpPr txBox="1"/>
          <p:nvPr/>
        </p:nvSpPr>
        <p:spPr>
          <a:xfrm>
            <a:off x="5745323" y="4845386"/>
            <a:ext cx="3356192" cy="1815882"/>
          </a:xfrm>
          <a:prstGeom prst="rect">
            <a:avLst/>
          </a:prstGeom>
          <a:noFill/>
        </p:spPr>
        <p:txBody>
          <a:bodyPr wrap="square" rtlCol="0">
            <a:spAutoFit/>
          </a:bodyPr>
          <a:lstStyle/>
          <a:p>
            <a:r>
              <a:rPr lang="en-US" sz="2000" u="sng" dirty="0">
                <a:latin typeface="Arial Narrow" panose="020B0606020202030204" pitchFamily="34" charset="0"/>
              </a:rPr>
              <a:t>Bottom line</a:t>
            </a:r>
            <a:r>
              <a:rPr lang="en-US" sz="2000" dirty="0">
                <a:latin typeface="Arial Narrow" panose="020B0606020202030204" pitchFamily="34" charset="0"/>
              </a:rPr>
              <a:t>:  More empathy for victims </a:t>
            </a:r>
            <a:r>
              <a:rPr lang="en-US" sz="2000" dirty="0">
                <a:latin typeface="Arial Narrow" panose="020B0606020202030204" pitchFamily="34" charset="0"/>
                <a:sym typeface="Wingdings" panose="05000000000000000000" pitchFamily="2" charset="2"/>
              </a:rPr>
              <a:t> less empathy for victimizer.  </a:t>
            </a:r>
          </a:p>
          <a:p>
            <a:endParaRPr lang="en-US" sz="1200" dirty="0">
              <a:latin typeface="Arial Narrow" panose="020B0606020202030204" pitchFamily="34" charset="0"/>
              <a:sym typeface="Wingdings" panose="05000000000000000000" pitchFamily="2" charset="2"/>
            </a:endParaRPr>
          </a:p>
          <a:p>
            <a:r>
              <a:rPr lang="en-US" sz="2000" dirty="0">
                <a:latin typeface="Arial Narrow" panose="020B0606020202030204" pitchFamily="34" charset="0"/>
                <a:sym typeface="Wingdings" panose="05000000000000000000" pitchFamily="2" charset="2"/>
              </a:rPr>
              <a:t>Makes it OK to enjoy another person’s (Bad Guy’s) suffering.  </a:t>
            </a:r>
            <a:endParaRPr lang="en-US" sz="2000" dirty="0">
              <a:latin typeface="Arial Narrow" panose="020B0606020202030204" pitchFamily="34" charset="0"/>
            </a:endParaRPr>
          </a:p>
        </p:txBody>
      </p:sp>
      <p:sp>
        <p:nvSpPr>
          <p:cNvPr id="11" name="Slide Number Placeholder 10">
            <a:extLst>
              <a:ext uri="{FF2B5EF4-FFF2-40B4-BE49-F238E27FC236}">
                <a16:creationId xmlns:a16="http://schemas.microsoft.com/office/drawing/2014/main" id="{FB5AB2DC-3F0B-4FEF-A1F3-87FCD4D03A63}"/>
              </a:ext>
            </a:extLst>
          </p:cNvPr>
          <p:cNvSpPr>
            <a:spLocks noGrp="1"/>
          </p:cNvSpPr>
          <p:nvPr>
            <p:ph type="sldNum" sz="quarter" idx="12"/>
          </p:nvPr>
        </p:nvSpPr>
        <p:spPr/>
        <p:txBody>
          <a:bodyPr/>
          <a:lstStyle/>
          <a:p>
            <a:pPr>
              <a:defRPr/>
            </a:pPr>
            <a:fld id="{F4E3EFB1-15F4-4196-B5D2-C52567D53F73}" type="slidenum">
              <a:rPr lang="en-US" altLang="en-US" smtClean="0"/>
              <a:pPr>
                <a:defRPr/>
              </a:pPr>
              <a:t>30</a:t>
            </a:fld>
            <a:endParaRPr lang="en-US" altLang="en-US"/>
          </a:p>
        </p:txBody>
      </p:sp>
      <p:pic>
        <p:nvPicPr>
          <p:cNvPr id="13" name="slide31">
            <a:hlinkClick r:id="" action="ppaction://media"/>
            <a:extLst>
              <a:ext uri="{FF2B5EF4-FFF2-40B4-BE49-F238E27FC236}">
                <a16:creationId xmlns:a16="http://schemas.microsoft.com/office/drawing/2014/main" id="{CE8D698D-9F8B-478F-8175-B7CDF093E6D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97239"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3"/>
                </p:tgtEl>
              </p:cMediaNode>
            </p:audio>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A67D5A-97A7-136B-6ABD-CBD6E15236BE}"/>
              </a:ext>
            </a:extLst>
          </p:cNvPr>
          <p:cNvSpPr>
            <a:spLocks noGrp="1"/>
          </p:cNvSpPr>
          <p:nvPr>
            <p:ph type="sldNum" sz="quarter" idx="12"/>
          </p:nvPr>
        </p:nvSpPr>
        <p:spPr/>
        <p:txBody>
          <a:bodyPr/>
          <a:lstStyle/>
          <a:p>
            <a:pPr>
              <a:defRPr/>
            </a:pPr>
            <a:fld id="{4788BB28-E1B2-4815-884F-2F20A199BACF}" type="slidenum">
              <a:rPr lang="en-US" altLang="en-US" smtClean="0"/>
              <a:pPr>
                <a:defRPr/>
              </a:pPr>
              <a:t>4</a:t>
            </a:fld>
            <a:endParaRPr lang="en-US" altLang="en-US"/>
          </a:p>
        </p:txBody>
      </p:sp>
      <p:sp>
        <p:nvSpPr>
          <p:cNvPr id="3" name="TextBox 2">
            <a:extLst>
              <a:ext uri="{FF2B5EF4-FFF2-40B4-BE49-F238E27FC236}">
                <a16:creationId xmlns:a16="http://schemas.microsoft.com/office/drawing/2014/main" id="{1EB8BFD9-16EC-408D-68C6-5B1015274FD0}"/>
              </a:ext>
            </a:extLst>
          </p:cNvPr>
          <p:cNvSpPr txBox="1"/>
          <p:nvPr/>
        </p:nvSpPr>
        <p:spPr>
          <a:xfrm>
            <a:off x="990600" y="304800"/>
            <a:ext cx="7924800" cy="1077218"/>
          </a:xfrm>
          <a:prstGeom prst="rect">
            <a:avLst/>
          </a:prstGeom>
          <a:noFill/>
        </p:spPr>
        <p:txBody>
          <a:bodyPr wrap="square" rtlCol="0">
            <a:spAutoFit/>
          </a:bodyPr>
          <a:lstStyle/>
          <a:p>
            <a:pPr algn="ctr"/>
            <a:r>
              <a:rPr lang="en-US" sz="3200" dirty="0">
                <a:solidFill>
                  <a:schemeClr val="accent2"/>
                </a:solidFill>
                <a:latin typeface="Arial Narrow" panose="020B0606020202030204" pitchFamily="34" charset="0"/>
              </a:rPr>
              <a:t>Current Emotions and Judgment of Others’ Feelings</a:t>
            </a:r>
          </a:p>
          <a:p>
            <a:pPr algn="ctr"/>
            <a:r>
              <a:rPr lang="en-US" sz="3200" dirty="0">
                <a:solidFill>
                  <a:schemeClr val="accent2"/>
                </a:solidFill>
                <a:latin typeface="Arial Narrow" panose="020B0606020202030204" pitchFamily="34" charset="0"/>
              </a:rPr>
              <a:t>Evidence from Psych of Emotions 2023</a:t>
            </a:r>
          </a:p>
        </p:txBody>
      </p:sp>
      <p:pic>
        <p:nvPicPr>
          <p:cNvPr id="4" name="Picture 3">
            <a:extLst>
              <a:ext uri="{FF2B5EF4-FFF2-40B4-BE49-F238E27FC236}">
                <a16:creationId xmlns:a16="http://schemas.microsoft.com/office/drawing/2014/main" id="{15C81837-93CB-F09C-F6F2-FBEDD10843FE}"/>
              </a:ext>
            </a:extLst>
          </p:cNvPr>
          <p:cNvPicPr>
            <a:picLocks noChangeAspect="1"/>
          </p:cNvPicPr>
          <p:nvPr/>
        </p:nvPicPr>
        <p:blipFill rotWithShape="1">
          <a:blip r:embed="rId2"/>
          <a:srcRect l="31912"/>
          <a:stretch/>
        </p:blipFill>
        <p:spPr>
          <a:xfrm>
            <a:off x="1478033" y="1905000"/>
            <a:ext cx="2317964" cy="2421790"/>
          </a:xfrm>
          <a:prstGeom prst="rect">
            <a:avLst/>
          </a:prstGeom>
        </p:spPr>
      </p:pic>
      <p:sp>
        <p:nvSpPr>
          <p:cNvPr id="5" name="TextBox 4">
            <a:extLst>
              <a:ext uri="{FF2B5EF4-FFF2-40B4-BE49-F238E27FC236}">
                <a16:creationId xmlns:a16="http://schemas.microsoft.com/office/drawing/2014/main" id="{C3469C77-CE90-B133-5EFD-4617ECC4CC14}"/>
              </a:ext>
            </a:extLst>
          </p:cNvPr>
          <p:cNvSpPr txBox="1"/>
          <p:nvPr/>
        </p:nvSpPr>
        <p:spPr>
          <a:xfrm>
            <a:off x="1219200" y="4660496"/>
            <a:ext cx="2789168" cy="892552"/>
          </a:xfrm>
          <a:prstGeom prst="rect">
            <a:avLst/>
          </a:prstGeom>
          <a:noFill/>
        </p:spPr>
        <p:txBody>
          <a:bodyPr wrap="square" rtlCol="0">
            <a:spAutoFit/>
          </a:bodyPr>
          <a:lstStyle/>
          <a:p>
            <a:pPr algn="ctr"/>
            <a:r>
              <a:rPr lang="en-US" sz="2600" dirty="0">
                <a:solidFill>
                  <a:srgbClr val="0070C0"/>
                </a:solidFill>
                <a:latin typeface="Arial Narrow" panose="020B0606020202030204" pitchFamily="34" charset="0"/>
              </a:rPr>
              <a:t>What are you</a:t>
            </a:r>
          </a:p>
          <a:p>
            <a:pPr algn="ctr"/>
            <a:r>
              <a:rPr lang="en-US" sz="2600" dirty="0">
                <a:solidFill>
                  <a:srgbClr val="0070C0"/>
                </a:solidFill>
                <a:latin typeface="Arial Narrow" panose="020B0606020202030204" pitchFamily="34" charset="0"/>
              </a:rPr>
              <a:t> feeling today?</a:t>
            </a:r>
          </a:p>
        </p:txBody>
      </p:sp>
      <p:sp>
        <p:nvSpPr>
          <p:cNvPr id="6" name="TextBox 5">
            <a:extLst>
              <a:ext uri="{FF2B5EF4-FFF2-40B4-BE49-F238E27FC236}">
                <a16:creationId xmlns:a16="http://schemas.microsoft.com/office/drawing/2014/main" id="{69560189-5821-DB11-019B-94226A346A94}"/>
              </a:ext>
            </a:extLst>
          </p:cNvPr>
          <p:cNvSpPr txBox="1"/>
          <p:nvPr/>
        </p:nvSpPr>
        <p:spPr>
          <a:xfrm>
            <a:off x="4648200" y="4650557"/>
            <a:ext cx="4114800" cy="892552"/>
          </a:xfrm>
          <a:prstGeom prst="rect">
            <a:avLst/>
          </a:prstGeom>
          <a:noFill/>
        </p:spPr>
        <p:txBody>
          <a:bodyPr wrap="square" rtlCol="0">
            <a:spAutoFit/>
          </a:bodyPr>
          <a:lstStyle/>
          <a:p>
            <a:pPr algn="ctr"/>
            <a:r>
              <a:rPr lang="en-US" sz="2600" dirty="0">
                <a:solidFill>
                  <a:srgbClr val="0070C0"/>
                </a:solidFill>
                <a:latin typeface="Arial Narrow" panose="020B0606020202030204" pitchFamily="34" charset="0"/>
              </a:rPr>
              <a:t>What emotions do you see in this picture?</a:t>
            </a:r>
          </a:p>
        </p:txBody>
      </p:sp>
      <p:pic>
        <p:nvPicPr>
          <p:cNvPr id="7" name="Picture 6">
            <a:extLst>
              <a:ext uri="{FF2B5EF4-FFF2-40B4-BE49-F238E27FC236}">
                <a16:creationId xmlns:a16="http://schemas.microsoft.com/office/drawing/2014/main" id="{A597A964-96EE-ABDC-1521-3D7EE3CA43B5}"/>
              </a:ext>
            </a:extLst>
          </p:cNvPr>
          <p:cNvPicPr>
            <a:picLocks noChangeAspect="1"/>
          </p:cNvPicPr>
          <p:nvPr/>
        </p:nvPicPr>
        <p:blipFill>
          <a:blip r:embed="rId3"/>
          <a:stretch>
            <a:fillRect/>
          </a:stretch>
        </p:blipFill>
        <p:spPr>
          <a:xfrm>
            <a:off x="5029200" y="1692533"/>
            <a:ext cx="2933700" cy="2803267"/>
          </a:xfrm>
          <a:prstGeom prst="rect">
            <a:avLst/>
          </a:prstGeom>
        </p:spPr>
      </p:pic>
      <p:cxnSp>
        <p:nvCxnSpPr>
          <p:cNvPr id="11" name="Straight Arrow Connector 10">
            <a:extLst>
              <a:ext uri="{FF2B5EF4-FFF2-40B4-BE49-F238E27FC236}">
                <a16:creationId xmlns:a16="http://schemas.microsoft.com/office/drawing/2014/main" id="{E1E9EACD-A259-267C-E0C9-A2E2332B1CCD}"/>
              </a:ext>
            </a:extLst>
          </p:cNvPr>
          <p:cNvCxnSpPr/>
          <p:nvPr/>
        </p:nvCxnSpPr>
        <p:spPr bwMode="auto">
          <a:xfrm>
            <a:off x="4008368" y="3115895"/>
            <a:ext cx="792232" cy="0"/>
          </a:xfrm>
          <a:prstGeom prst="straightConnector1">
            <a:avLst/>
          </a:prstGeom>
          <a:solidFill>
            <a:schemeClr val="accent1"/>
          </a:solidFill>
          <a:ln w="635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973059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AC9ED36-CFB5-07D2-4009-A007FFCE8FA5}"/>
              </a:ext>
            </a:extLst>
          </p:cNvPr>
          <p:cNvSpPr>
            <a:spLocks noGrp="1"/>
          </p:cNvSpPr>
          <p:nvPr>
            <p:ph type="sldNum" sz="quarter" idx="12"/>
          </p:nvPr>
        </p:nvSpPr>
        <p:spPr/>
        <p:txBody>
          <a:bodyPr/>
          <a:lstStyle/>
          <a:p>
            <a:pPr>
              <a:defRPr/>
            </a:pPr>
            <a:fld id="{159138EA-0DDD-401F-AE0E-8AF0EB1FA75A}" type="slidenum">
              <a:rPr lang="en-US" altLang="en-US" smtClean="0"/>
              <a:pPr>
                <a:defRPr/>
              </a:pPr>
              <a:t>5</a:t>
            </a:fld>
            <a:endParaRPr lang="en-US" altLang="en-US"/>
          </a:p>
        </p:txBody>
      </p:sp>
      <p:pic>
        <p:nvPicPr>
          <p:cNvPr id="3" name="Picture 2">
            <a:extLst>
              <a:ext uri="{FF2B5EF4-FFF2-40B4-BE49-F238E27FC236}">
                <a16:creationId xmlns:a16="http://schemas.microsoft.com/office/drawing/2014/main" id="{7E6EF775-DA94-4BCD-1115-DFC7B811748D}"/>
              </a:ext>
            </a:extLst>
          </p:cNvPr>
          <p:cNvPicPr>
            <a:picLocks noChangeAspect="1"/>
          </p:cNvPicPr>
          <p:nvPr/>
        </p:nvPicPr>
        <p:blipFill>
          <a:blip r:embed="rId2"/>
          <a:stretch>
            <a:fillRect/>
          </a:stretch>
        </p:blipFill>
        <p:spPr>
          <a:xfrm>
            <a:off x="1143000" y="3102968"/>
            <a:ext cx="7772400" cy="3487050"/>
          </a:xfrm>
          <a:prstGeom prst="rect">
            <a:avLst/>
          </a:prstGeom>
        </p:spPr>
      </p:pic>
      <p:sp>
        <p:nvSpPr>
          <p:cNvPr id="4" name="TextBox 3">
            <a:extLst>
              <a:ext uri="{FF2B5EF4-FFF2-40B4-BE49-F238E27FC236}">
                <a16:creationId xmlns:a16="http://schemas.microsoft.com/office/drawing/2014/main" id="{48054B6C-FAEC-F2AA-373A-B936761074E4}"/>
              </a:ext>
            </a:extLst>
          </p:cNvPr>
          <p:cNvSpPr txBox="1"/>
          <p:nvPr/>
        </p:nvSpPr>
        <p:spPr>
          <a:xfrm>
            <a:off x="1237614" y="149352"/>
            <a:ext cx="7010400" cy="457200"/>
          </a:xfrm>
          <a:prstGeom prst="rect">
            <a:avLst/>
          </a:prstGeom>
          <a:noFill/>
        </p:spPr>
        <p:txBody>
          <a:bodyPr wrap="square" rtlCol="0">
            <a:spAutoFit/>
          </a:bodyPr>
          <a:lstStyle/>
          <a:p>
            <a:pPr algn="ctr"/>
            <a:r>
              <a:rPr lang="en-US" dirty="0">
                <a:solidFill>
                  <a:schemeClr val="accent2"/>
                </a:solidFill>
                <a:latin typeface="Arial Narrow" panose="020B0606020202030204" pitchFamily="34" charset="0"/>
              </a:rPr>
              <a:t>Emotions that the Class Felt and Saw</a:t>
            </a:r>
          </a:p>
        </p:txBody>
      </p:sp>
      <p:pic>
        <p:nvPicPr>
          <p:cNvPr id="5" name="Picture 4">
            <a:extLst>
              <a:ext uri="{FF2B5EF4-FFF2-40B4-BE49-F238E27FC236}">
                <a16:creationId xmlns:a16="http://schemas.microsoft.com/office/drawing/2014/main" id="{88E7DC3E-F7DE-567A-31E5-14AA1037D446}"/>
              </a:ext>
            </a:extLst>
          </p:cNvPr>
          <p:cNvPicPr>
            <a:picLocks noChangeAspect="1"/>
          </p:cNvPicPr>
          <p:nvPr/>
        </p:nvPicPr>
        <p:blipFill>
          <a:blip r:embed="rId3"/>
          <a:stretch>
            <a:fillRect/>
          </a:stretch>
        </p:blipFill>
        <p:spPr>
          <a:xfrm>
            <a:off x="3657599" y="816924"/>
            <a:ext cx="2170430" cy="2075671"/>
          </a:xfrm>
          <a:prstGeom prst="rect">
            <a:avLst/>
          </a:prstGeom>
        </p:spPr>
      </p:pic>
    </p:spTree>
    <p:extLst>
      <p:ext uri="{BB962C8B-B14F-4D97-AF65-F5344CB8AC3E}">
        <p14:creationId xmlns:p14="http://schemas.microsoft.com/office/powerpoint/2010/main" val="24886318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8DF1F70-FEB5-09F3-56CE-87896C29A837}"/>
              </a:ext>
            </a:extLst>
          </p:cNvPr>
          <p:cNvSpPr>
            <a:spLocks noGrp="1"/>
          </p:cNvSpPr>
          <p:nvPr>
            <p:ph type="sldNum" sz="quarter" idx="12"/>
          </p:nvPr>
        </p:nvSpPr>
        <p:spPr/>
        <p:txBody>
          <a:bodyPr/>
          <a:lstStyle/>
          <a:p>
            <a:pPr>
              <a:defRPr/>
            </a:pPr>
            <a:fld id="{4788BB28-E1B2-4815-884F-2F20A199BACF}" type="slidenum">
              <a:rPr lang="en-US" altLang="en-US" smtClean="0"/>
              <a:pPr>
                <a:defRPr/>
              </a:pPr>
              <a:t>6</a:t>
            </a:fld>
            <a:endParaRPr lang="en-US" altLang="en-US" dirty="0"/>
          </a:p>
        </p:txBody>
      </p:sp>
      <p:pic>
        <p:nvPicPr>
          <p:cNvPr id="3" name="Picture 2">
            <a:extLst>
              <a:ext uri="{FF2B5EF4-FFF2-40B4-BE49-F238E27FC236}">
                <a16:creationId xmlns:a16="http://schemas.microsoft.com/office/drawing/2014/main" id="{2CAC9C54-1881-9327-E5CB-649EE06A8530}"/>
              </a:ext>
            </a:extLst>
          </p:cNvPr>
          <p:cNvPicPr>
            <a:picLocks noChangeAspect="1"/>
          </p:cNvPicPr>
          <p:nvPr/>
        </p:nvPicPr>
        <p:blipFill rotWithShape="1">
          <a:blip r:embed="rId2"/>
          <a:srcRect l="16903" b="11043"/>
          <a:stretch/>
        </p:blipFill>
        <p:spPr>
          <a:xfrm>
            <a:off x="4114800" y="1905000"/>
            <a:ext cx="4495038" cy="3124200"/>
          </a:xfrm>
          <a:prstGeom prst="rect">
            <a:avLst/>
          </a:prstGeom>
        </p:spPr>
      </p:pic>
      <p:pic>
        <p:nvPicPr>
          <p:cNvPr id="4" name="Picture 3">
            <a:extLst>
              <a:ext uri="{FF2B5EF4-FFF2-40B4-BE49-F238E27FC236}">
                <a16:creationId xmlns:a16="http://schemas.microsoft.com/office/drawing/2014/main" id="{F6A4C50D-E989-AC50-F18E-763F89E91FE2}"/>
              </a:ext>
            </a:extLst>
          </p:cNvPr>
          <p:cNvPicPr>
            <a:picLocks noChangeAspect="1"/>
          </p:cNvPicPr>
          <p:nvPr/>
        </p:nvPicPr>
        <p:blipFill>
          <a:blip r:embed="rId3"/>
          <a:stretch>
            <a:fillRect/>
          </a:stretch>
        </p:blipFill>
        <p:spPr>
          <a:xfrm>
            <a:off x="1347216" y="2452625"/>
            <a:ext cx="1784930" cy="1707002"/>
          </a:xfrm>
          <a:prstGeom prst="rect">
            <a:avLst/>
          </a:prstGeom>
        </p:spPr>
      </p:pic>
      <p:sp>
        <p:nvSpPr>
          <p:cNvPr id="5" name="TextBox 4">
            <a:extLst>
              <a:ext uri="{FF2B5EF4-FFF2-40B4-BE49-F238E27FC236}">
                <a16:creationId xmlns:a16="http://schemas.microsoft.com/office/drawing/2014/main" id="{23699359-DF8E-E976-B8B7-B1A2410C56FF}"/>
              </a:ext>
            </a:extLst>
          </p:cNvPr>
          <p:cNvSpPr txBox="1"/>
          <p:nvPr/>
        </p:nvSpPr>
        <p:spPr>
          <a:xfrm>
            <a:off x="1599438" y="300183"/>
            <a:ext cx="7010400" cy="1077218"/>
          </a:xfrm>
          <a:prstGeom prst="rect">
            <a:avLst/>
          </a:prstGeom>
          <a:noFill/>
        </p:spPr>
        <p:txBody>
          <a:bodyPr wrap="square" rtlCol="0">
            <a:spAutoFit/>
          </a:bodyPr>
          <a:lstStyle/>
          <a:p>
            <a:pPr algn="ctr"/>
            <a:r>
              <a:rPr lang="en-US" sz="3200" dirty="0">
                <a:solidFill>
                  <a:schemeClr val="accent2"/>
                </a:solidFill>
                <a:latin typeface="Arial Narrow" panose="020B0606020202030204" pitchFamily="34" charset="0"/>
              </a:rPr>
              <a:t>How Emotions Felt Before Seeing Photo Affected Judgments of Woman in Photo</a:t>
            </a:r>
          </a:p>
        </p:txBody>
      </p:sp>
      <p:sp>
        <p:nvSpPr>
          <p:cNvPr id="6" name="TextBox 5">
            <a:extLst>
              <a:ext uri="{FF2B5EF4-FFF2-40B4-BE49-F238E27FC236}">
                <a16:creationId xmlns:a16="http://schemas.microsoft.com/office/drawing/2014/main" id="{928B7AA3-9E99-D487-1524-64FE87B83B14}"/>
              </a:ext>
            </a:extLst>
          </p:cNvPr>
          <p:cNvSpPr txBox="1"/>
          <p:nvPr/>
        </p:nvSpPr>
        <p:spPr>
          <a:xfrm>
            <a:off x="3352800" y="5101409"/>
            <a:ext cx="5638800" cy="430887"/>
          </a:xfrm>
          <a:prstGeom prst="rect">
            <a:avLst/>
          </a:prstGeom>
          <a:noFill/>
        </p:spPr>
        <p:txBody>
          <a:bodyPr wrap="square" rtlCol="0">
            <a:spAutoFit/>
          </a:bodyPr>
          <a:lstStyle/>
          <a:p>
            <a:pPr algn="ctr"/>
            <a:r>
              <a:rPr lang="en-US" sz="2200" dirty="0">
                <a:latin typeface="Arial Narrow" panose="020B0606020202030204" pitchFamily="34" charset="0"/>
              </a:rPr>
              <a:t>Negative Emotions Felt Before Seeing Picture</a:t>
            </a:r>
          </a:p>
        </p:txBody>
      </p:sp>
      <p:sp>
        <p:nvSpPr>
          <p:cNvPr id="7" name="TextBox 6">
            <a:extLst>
              <a:ext uri="{FF2B5EF4-FFF2-40B4-BE49-F238E27FC236}">
                <a16:creationId xmlns:a16="http://schemas.microsoft.com/office/drawing/2014/main" id="{B6F9FBE4-5213-924B-F007-12B3D75F6DF4}"/>
              </a:ext>
            </a:extLst>
          </p:cNvPr>
          <p:cNvSpPr txBox="1"/>
          <p:nvPr/>
        </p:nvSpPr>
        <p:spPr>
          <a:xfrm>
            <a:off x="3532632" y="1735453"/>
            <a:ext cx="492443" cy="2971800"/>
          </a:xfrm>
          <a:prstGeom prst="rect">
            <a:avLst/>
          </a:prstGeom>
          <a:noFill/>
        </p:spPr>
        <p:txBody>
          <a:bodyPr vert="vert270" wrap="square" rtlCol="0">
            <a:spAutoFit/>
          </a:bodyPr>
          <a:lstStyle/>
          <a:p>
            <a:pPr algn="ctr"/>
            <a:r>
              <a:rPr lang="en-US" sz="2000" dirty="0">
                <a:latin typeface="Arial Narrow" panose="020B0606020202030204" pitchFamily="34" charset="0"/>
              </a:rPr>
              <a:t>Neg. Emotions Seen in photo</a:t>
            </a:r>
          </a:p>
        </p:txBody>
      </p:sp>
      <p:sp>
        <p:nvSpPr>
          <p:cNvPr id="8" name="TextBox 7">
            <a:extLst>
              <a:ext uri="{FF2B5EF4-FFF2-40B4-BE49-F238E27FC236}">
                <a16:creationId xmlns:a16="http://schemas.microsoft.com/office/drawing/2014/main" id="{FF0019BF-523A-4D05-4ECC-731300CD1DA8}"/>
              </a:ext>
            </a:extLst>
          </p:cNvPr>
          <p:cNvSpPr txBox="1"/>
          <p:nvPr/>
        </p:nvSpPr>
        <p:spPr>
          <a:xfrm>
            <a:off x="5143119" y="5642638"/>
            <a:ext cx="2438400" cy="400110"/>
          </a:xfrm>
          <a:prstGeom prst="rect">
            <a:avLst/>
          </a:prstGeom>
          <a:noFill/>
        </p:spPr>
        <p:txBody>
          <a:bodyPr wrap="square" rtlCol="0">
            <a:spAutoFit/>
          </a:bodyPr>
          <a:lstStyle/>
          <a:p>
            <a:r>
              <a:rPr lang="en-US" sz="2000" i="1" dirty="0">
                <a:latin typeface="Arial Narrow" panose="020B0606020202030204" pitchFamily="34" charset="0"/>
              </a:rPr>
              <a:t>r</a:t>
            </a:r>
            <a:r>
              <a:rPr lang="en-US" sz="2000" dirty="0">
                <a:latin typeface="Arial Narrow" panose="020B0606020202030204" pitchFamily="34" charset="0"/>
              </a:rPr>
              <a:t> (49) = .27, </a:t>
            </a:r>
            <a:r>
              <a:rPr lang="en-US" sz="2000" i="1" dirty="0">
                <a:latin typeface="Arial Narrow" panose="020B0606020202030204" pitchFamily="34" charset="0"/>
              </a:rPr>
              <a:t>p</a:t>
            </a:r>
            <a:r>
              <a:rPr lang="en-US" sz="2000" dirty="0">
                <a:latin typeface="Arial Narrow" panose="020B0606020202030204" pitchFamily="34" charset="0"/>
              </a:rPr>
              <a:t> = .06</a:t>
            </a:r>
          </a:p>
        </p:txBody>
      </p:sp>
    </p:spTree>
    <p:extLst>
      <p:ext uri="{BB962C8B-B14F-4D97-AF65-F5344CB8AC3E}">
        <p14:creationId xmlns:p14="http://schemas.microsoft.com/office/powerpoint/2010/main" val="36014087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8DF1F70-FEB5-09F3-56CE-87896C29A837}"/>
              </a:ext>
            </a:extLst>
          </p:cNvPr>
          <p:cNvSpPr>
            <a:spLocks noGrp="1"/>
          </p:cNvSpPr>
          <p:nvPr>
            <p:ph type="sldNum" sz="quarter" idx="12"/>
          </p:nvPr>
        </p:nvSpPr>
        <p:spPr/>
        <p:txBody>
          <a:bodyPr/>
          <a:lstStyle/>
          <a:p>
            <a:pPr>
              <a:defRPr/>
            </a:pPr>
            <a:fld id="{4788BB28-E1B2-4815-884F-2F20A199BACF}" type="slidenum">
              <a:rPr lang="en-US" altLang="en-US" smtClean="0"/>
              <a:pPr>
                <a:defRPr/>
              </a:pPr>
              <a:t>7</a:t>
            </a:fld>
            <a:endParaRPr lang="en-US" altLang="en-US" dirty="0"/>
          </a:p>
        </p:txBody>
      </p:sp>
      <p:pic>
        <p:nvPicPr>
          <p:cNvPr id="4" name="Picture 3">
            <a:extLst>
              <a:ext uri="{FF2B5EF4-FFF2-40B4-BE49-F238E27FC236}">
                <a16:creationId xmlns:a16="http://schemas.microsoft.com/office/drawing/2014/main" id="{F6A4C50D-E989-AC50-F18E-763F89E91FE2}"/>
              </a:ext>
            </a:extLst>
          </p:cNvPr>
          <p:cNvPicPr>
            <a:picLocks noChangeAspect="1"/>
          </p:cNvPicPr>
          <p:nvPr/>
        </p:nvPicPr>
        <p:blipFill>
          <a:blip r:embed="rId2"/>
          <a:stretch>
            <a:fillRect/>
          </a:stretch>
        </p:blipFill>
        <p:spPr>
          <a:xfrm>
            <a:off x="1347216" y="2452625"/>
            <a:ext cx="1784930" cy="1707002"/>
          </a:xfrm>
          <a:prstGeom prst="rect">
            <a:avLst/>
          </a:prstGeom>
        </p:spPr>
      </p:pic>
      <p:sp>
        <p:nvSpPr>
          <p:cNvPr id="5" name="TextBox 4">
            <a:extLst>
              <a:ext uri="{FF2B5EF4-FFF2-40B4-BE49-F238E27FC236}">
                <a16:creationId xmlns:a16="http://schemas.microsoft.com/office/drawing/2014/main" id="{23699359-DF8E-E976-B8B7-B1A2410C56FF}"/>
              </a:ext>
            </a:extLst>
          </p:cNvPr>
          <p:cNvSpPr txBox="1"/>
          <p:nvPr/>
        </p:nvSpPr>
        <p:spPr>
          <a:xfrm>
            <a:off x="1338072" y="452583"/>
            <a:ext cx="7010400" cy="1077218"/>
          </a:xfrm>
          <a:prstGeom prst="rect">
            <a:avLst/>
          </a:prstGeom>
          <a:noFill/>
        </p:spPr>
        <p:txBody>
          <a:bodyPr wrap="square" rtlCol="0">
            <a:spAutoFit/>
          </a:bodyPr>
          <a:lstStyle/>
          <a:p>
            <a:pPr algn="ctr"/>
            <a:r>
              <a:rPr lang="en-US" sz="3200" dirty="0">
                <a:solidFill>
                  <a:schemeClr val="accent2"/>
                </a:solidFill>
                <a:latin typeface="Arial Narrow" panose="020B0606020202030204" pitchFamily="34" charset="0"/>
              </a:rPr>
              <a:t>How Emotions Felt While Seeing Photo </a:t>
            </a:r>
          </a:p>
          <a:p>
            <a:pPr algn="ctr"/>
            <a:r>
              <a:rPr lang="en-US" sz="3200" dirty="0">
                <a:solidFill>
                  <a:schemeClr val="accent2"/>
                </a:solidFill>
                <a:latin typeface="Arial Narrow" panose="020B0606020202030204" pitchFamily="34" charset="0"/>
              </a:rPr>
              <a:t>Relate to Judgments of Woman in Photo</a:t>
            </a:r>
          </a:p>
        </p:txBody>
      </p:sp>
      <p:sp>
        <p:nvSpPr>
          <p:cNvPr id="6" name="TextBox 5">
            <a:extLst>
              <a:ext uri="{FF2B5EF4-FFF2-40B4-BE49-F238E27FC236}">
                <a16:creationId xmlns:a16="http://schemas.microsoft.com/office/drawing/2014/main" id="{928B7AA3-9E99-D487-1524-64FE87B83B14}"/>
              </a:ext>
            </a:extLst>
          </p:cNvPr>
          <p:cNvSpPr txBox="1"/>
          <p:nvPr/>
        </p:nvSpPr>
        <p:spPr>
          <a:xfrm>
            <a:off x="3352800" y="5101409"/>
            <a:ext cx="5638800" cy="430887"/>
          </a:xfrm>
          <a:prstGeom prst="rect">
            <a:avLst/>
          </a:prstGeom>
          <a:noFill/>
        </p:spPr>
        <p:txBody>
          <a:bodyPr wrap="square" rtlCol="0">
            <a:spAutoFit/>
          </a:bodyPr>
          <a:lstStyle/>
          <a:p>
            <a:pPr algn="ctr"/>
            <a:r>
              <a:rPr lang="en-US" sz="2200" dirty="0">
                <a:latin typeface="Arial Narrow" panose="020B0606020202030204" pitchFamily="34" charset="0"/>
              </a:rPr>
              <a:t>Negative Emotions Felt While Seeing Picture</a:t>
            </a:r>
          </a:p>
        </p:txBody>
      </p:sp>
      <p:sp>
        <p:nvSpPr>
          <p:cNvPr id="7" name="TextBox 6">
            <a:extLst>
              <a:ext uri="{FF2B5EF4-FFF2-40B4-BE49-F238E27FC236}">
                <a16:creationId xmlns:a16="http://schemas.microsoft.com/office/drawing/2014/main" id="{B6F9FBE4-5213-924B-F007-12B3D75F6DF4}"/>
              </a:ext>
            </a:extLst>
          </p:cNvPr>
          <p:cNvSpPr txBox="1"/>
          <p:nvPr/>
        </p:nvSpPr>
        <p:spPr>
          <a:xfrm>
            <a:off x="3532632" y="1735453"/>
            <a:ext cx="492443" cy="2971800"/>
          </a:xfrm>
          <a:prstGeom prst="rect">
            <a:avLst/>
          </a:prstGeom>
          <a:noFill/>
        </p:spPr>
        <p:txBody>
          <a:bodyPr vert="vert270" wrap="square" rtlCol="0">
            <a:spAutoFit/>
          </a:bodyPr>
          <a:lstStyle/>
          <a:p>
            <a:pPr algn="ctr"/>
            <a:r>
              <a:rPr lang="en-US" sz="2000" dirty="0">
                <a:latin typeface="Arial Narrow" panose="020B0606020202030204" pitchFamily="34" charset="0"/>
              </a:rPr>
              <a:t>Neg. Emotions Seen in photo</a:t>
            </a:r>
          </a:p>
        </p:txBody>
      </p:sp>
      <p:sp>
        <p:nvSpPr>
          <p:cNvPr id="8" name="TextBox 7">
            <a:extLst>
              <a:ext uri="{FF2B5EF4-FFF2-40B4-BE49-F238E27FC236}">
                <a16:creationId xmlns:a16="http://schemas.microsoft.com/office/drawing/2014/main" id="{FF0019BF-523A-4D05-4ECC-731300CD1DA8}"/>
              </a:ext>
            </a:extLst>
          </p:cNvPr>
          <p:cNvSpPr txBox="1"/>
          <p:nvPr/>
        </p:nvSpPr>
        <p:spPr>
          <a:xfrm>
            <a:off x="5143119" y="5642638"/>
            <a:ext cx="2438400" cy="400110"/>
          </a:xfrm>
          <a:prstGeom prst="rect">
            <a:avLst/>
          </a:prstGeom>
          <a:noFill/>
        </p:spPr>
        <p:txBody>
          <a:bodyPr wrap="square" rtlCol="0">
            <a:spAutoFit/>
          </a:bodyPr>
          <a:lstStyle/>
          <a:p>
            <a:r>
              <a:rPr lang="en-US" sz="2000" i="1" dirty="0">
                <a:latin typeface="Arial Narrow" panose="020B0606020202030204" pitchFamily="34" charset="0"/>
              </a:rPr>
              <a:t>r</a:t>
            </a:r>
            <a:r>
              <a:rPr lang="en-US" sz="2000" dirty="0">
                <a:latin typeface="Arial Narrow" panose="020B0606020202030204" pitchFamily="34" charset="0"/>
              </a:rPr>
              <a:t> (48) = .40, </a:t>
            </a:r>
            <a:r>
              <a:rPr lang="en-US" sz="2000" i="1" dirty="0">
                <a:latin typeface="Arial Narrow" panose="020B0606020202030204" pitchFamily="34" charset="0"/>
              </a:rPr>
              <a:t>p</a:t>
            </a:r>
            <a:r>
              <a:rPr lang="en-US" sz="2000" dirty="0">
                <a:latin typeface="Arial Narrow" panose="020B0606020202030204" pitchFamily="34" charset="0"/>
              </a:rPr>
              <a:t> = .005</a:t>
            </a:r>
          </a:p>
        </p:txBody>
      </p:sp>
      <p:pic>
        <p:nvPicPr>
          <p:cNvPr id="3" name="Picture 2">
            <a:extLst>
              <a:ext uri="{FF2B5EF4-FFF2-40B4-BE49-F238E27FC236}">
                <a16:creationId xmlns:a16="http://schemas.microsoft.com/office/drawing/2014/main" id="{AE49290A-476C-E9F5-90E1-6273B9297F20}"/>
              </a:ext>
            </a:extLst>
          </p:cNvPr>
          <p:cNvPicPr>
            <a:picLocks noChangeAspect="1"/>
          </p:cNvPicPr>
          <p:nvPr/>
        </p:nvPicPr>
        <p:blipFill>
          <a:blip r:embed="rId3"/>
          <a:stretch>
            <a:fillRect/>
          </a:stretch>
        </p:blipFill>
        <p:spPr>
          <a:xfrm>
            <a:off x="4070024" y="2051184"/>
            <a:ext cx="4584589" cy="2755631"/>
          </a:xfrm>
          <a:prstGeom prst="rect">
            <a:avLst/>
          </a:prstGeom>
        </p:spPr>
      </p:pic>
    </p:spTree>
    <p:extLst>
      <p:ext uri="{BB962C8B-B14F-4D97-AF65-F5344CB8AC3E}">
        <p14:creationId xmlns:p14="http://schemas.microsoft.com/office/powerpoint/2010/main" val="13001719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3">
            <a:extLst>
              <a:ext uri="{FF2B5EF4-FFF2-40B4-BE49-F238E27FC236}">
                <a16:creationId xmlns:a16="http://schemas.microsoft.com/office/drawing/2014/main" id="{D1DA1489-4875-42ED-9C55-35A7F7AF17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3083" y="1282700"/>
            <a:ext cx="2299717" cy="22737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5">
            <a:extLst>
              <a:ext uri="{FF2B5EF4-FFF2-40B4-BE49-F238E27FC236}">
                <a16:creationId xmlns:a16="http://schemas.microsoft.com/office/drawing/2014/main" id="{3F23E336-DAD6-4209-96FD-205D3EE32C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9062" y="3810000"/>
            <a:ext cx="2400394" cy="243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6">
            <a:extLst>
              <a:ext uri="{FF2B5EF4-FFF2-40B4-BE49-F238E27FC236}">
                <a16:creationId xmlns:a16="http://schemas.microsoft.com/office/drawing/2014/main" id="{4885D137-ED64-4B87-8E30-F3FA071742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9781" y="1282700"/>
            <a:ext cx="2286001" cy="2146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9">
            <a:extLst>
              <a:ext uri="{FF2B5EF4-FFF2-40B4-BE49-F238E27FC236}">
                <a16:creationId xmlns:a16="http://schemas.microsoft.com/office/drawing/2014/main" id="{938E83D8-3EE5-4942-BF16-D1F9BD9622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8232" y="4039340"/>
            <a:ext cx="2490768" cy="24709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198" name="TextBox 1">
            <a:extLst>
              <a:ext uri="{FF2B5EF4-FFF2-40B4-BE49-F238E27FC236}">
                <a16:creationId xmlns:a16="http://schemas.microsoft.com/office/drawing/2014/main" id="{BD76EC36-9397-40D4-9994-3559B71B9A89}"/>
              </a:ext>
            </a:extLst>
          </p:cNvPr>
          <p:cNvSpPr txBox="1">
            <a:spLocks noChangeArrowheads="1"/>
          </p:cNvSpPr>
          <p:nvPr/>
        </p:nvSpPr>
        <p:spPr bwMode="auto">
          <a:xfrm>
            <a:off x="1676400" y="65088"/>
            <a:ext cx="69342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0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dirty="0">
                <a:solidFill>
                  <a:srgbClr val="0070C0"/>
                </a:solidFill>
                <a:latin typeface="Arial Narrow" panose="020B0606020202030204" pitchFamily="34" charset="0"/>
              </a:rPr>
              <a:t>Dorothea Lange and New Deal Photos of            the Great Depression (1932-1942)</a:t>
            </a:r>
          </a:p>
        </p:txBody>
      </p:sp>
      <p:sp>
        <p:nvSpPr>
          <p:cNvPr id="2" name="Slide Number Placeholder 1">
            <a:extLst>
              <a:ext uri="{FF2B5EF4-FFF2-40B4-BE49-F238E27FC236}">
                <a16:creationId xmlns:a16="http://schemas.microsoft.com/office/drawing/2014/main" id="{190D1F6F-1C78-428B-9F56-9196C694708A}"/>
              </a:ext>
            </a:extLst>
          </p:cNvPr>
          <p:cNvSpPr>
            <a:spLocks noGrp="1"/>
          </p:cNvSpPr>
          <p:nvPr>
            <p:ph type="sldNum" sz="quarter" idx="12"/>
          </p:nvPr>
        </p:nvSpPr>
        <p:spPr/>
        <p:txBody>
          <a:bodyPr/>
          <a:lstStyle/>
          <a:p>
            <a:pPr>
              <a:defRPr/>
            </a:pPr>
            <a:fld id="{159138EA-0DDD-401F-AE0E-8AF0EB1FA75A}" type="slidenum">
              <a:rPr lang="en-US" altLang="en-US" smtClean="0"/>
              <a:pPr>
                <a:defRPr/>
              </a:pPr>
              <a:t>8</a:t>
            </a:fld>
            <a:endParaRPr lang="en-US" altLang="en-US"/>
          </a:p>
        </p:txBody>
      </p:sp>
      <p:pic>
        <p:nvPicPr>
          <p:cNvPr id="3" name="Picture 2">
            <a:extLst>
              <a:ext uri="{FF2B5EF4-FFF2-40B4-BE49-F238E27FC236}">
                <a16:creationId xmlns:a16="http://schemas.microsoft.com/office/drawing/2014/main" id="{6C6737DA-D13A-4021-9148-BC3408CA366E}"/>
              </a:ext>
            </a:extLst>
          </p:cNvPr>
          <p:cNvPicPr>
            <a:picLocks noChangeAspect="1"/>
          </p:cNvPicPr>
          <p:nvPr/>
        </p:nvPicPr>
        <p:blipFill>
          <a:blip r:embed="rId6"/>
          <a:stretch>
            <a:fillRect/>
          </a:stretch>
        </p:blipFill>
        <p:spPr>
          <a:xfrm>
            <a:off x="3654058" y="2401888"/>
            <a:ext cx="2597112" cy="24384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
            <a:extLst>
              <a:ext uri="{FF2B5EF4-FFF2-40B4-BE49-F238E27FC236}">
                <a16:creationId xmlns:a16="http://schemas.microsoft.com/office/drawing/2014/main" id="{BAD6302B-DF50-4D7E-9CAB-AC4EF400A5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0553" y="1949450"/>
            <a:ext cx="1828800" cy="2254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5">
            <a:extLst>
              <a:ext uri="{FF2B5EF4-FFF2-40B4-BE49-F238E27FC236}">
                <a16:creationId xmlns:a16="http://schemas.microsoft.com/office/drawing/2014/main" id="{AE485DFD-3EB4-4188-B8BC-4E81405DEE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8690" y="1912691"/>
            <a:ext cx="2143125" cy="2206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220" name="TextBox 1">
            <a:extLst>
              <a:ext uri="{FF2B5EF4-FFF2-40B4-BE49-F238E27FC236}">
                <a16:creationId xmlns:a16="http://schemas.microsoft.com/office/drawing/2014/main" id="{D17D9165-1016-4D07-B158-9D60330B2C81}"/>
              </a:ext>
            </a:extLst>
          </p:cNvPr>
          <p:cNvSpPr txBox="1">
            <a:spLocks noChangeArrowheads="1"/>
          </p:cNvSpPr>
          <p:nvPr/>
        </p:nvSpPr>
        <p:spPr bwMode="auto">
          <a:xfrm>
            <a:off x="1295400" y="304800"/>
            <a:ext cx="7315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0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3600" dirty="0">
                <a:solidFill>
                  <a:srgbClr val="0070C0"/>
                </a:solidFill>
                <a:latin typeface="Times New Roman" panose="02020603050405020304" pitchFamily="18" charset="0"/>
              </a:rPr>
              <a:t>FSA to Hollywood:  </a:t>
            </a:r>
          </a:p>
          <a:p>
            <a:pPr algn="ctr" eaLnBrk="1" hangingPunct="1">
              <a:spcBef>
                <a:spcPct val="0"/>
              </a:spcBef>
              <a:buClrTx/>
              <a:buSzTx/>
              <a:buFontTx/>
              <a:buNone/>
            </a:pPr>
            <a:r>
              <a:rPr lang="en-US" altLang="en-US" sz="3600" dirty="0">
                <a:solidFill>
                  <a:srgbClr val="0070C0"/>
                </a:solidFill>
                <a:latin typeface="Times New Roman" panose="02020603050405020304" pitchFamily="18" charset="0"/>
              </a:rPr>
              <a:t>New Deal Imagery</a:t>
            </a:r>
          </a:p>
        </p:txBody>
      </p:sp>
      <p:pic>
        <p:nvPicPr>
          <p:cNvPr id="9221" name="Picture 1">
            <a:extLst>
              <a:ext uri="{FF2B5EF4-FFF2-40B4-BE49-F238E27FC236}">
                <a16:creationId xmlns:a16="http://schemas.microsoft.com/office/drawing/2014/main" id="{D21B6B40-2CB7-476F-BC44-84E1841C7F7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68128" y="4622307"/>
            <a:ext cx="253365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2">
            <a:extLst>
              <a:ext uri="{FF2B5EF4-FFF2-40B4-BE49-F238E27FC236}">
                <a16:creationId xmlns:a16="http://schemas.microsoft.com/office/drawing/2014/main" id="{AC192276-C4E3-46D1-AA0B-B7292D22443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29073" y="4527057"/>
            <a:ext cx="2419350"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D0810638-5C2F-48F7-BADE-26B8394DD676}"/>
              </a:ext>
            </a:extLst>
          </p:cNvPr>
          <p:cNvPicPr>
            <a:picLocks noChangeAspect="1"/>
          </p:cNvPicPr>
          <p:nvPr/>
        </p:nvPicPr>
        <p:blipFill>
          <a:blip r:embed="rId6"/>
          <a:stretch>
            <a:fillRect/>
          </a:stretch>
        </p:blipFill>
        <p:spPr>
          <a:xfrm>
            <a:off x="3676373" y="2590800"/>
            <a:ext cx="2200275" cy="2740025"/>
          </a:xfrm>
          <a:prstGeom prst="rect">
            <a:avLst/>
          </a:prstGeom>
        </p:spPr>
      </p:pic>
      <p:sp>
        <p:nvSpPr>
          <p:cNvPr id="3" name="Slide Number Placeholder 2">
            <a:extLst>
              <a:ext uri="{FF2B5EF4-FFF2-40B4-BE49-F238E27FC236}">
                <a16:creationId xmlns:a16="http://schemas.microsoft.com/office/drawing/2014/main" id="{D3E6276E-8EB0-4164-971F-D1BEDFBE26E7}"/>
              </a:ext>
            </a:extLst>
          </p:cNvPr>
          <p:cNvSpPr>
            <a:spLocks noGrp="1"/>
          </p:cNvSpPr>
          <p:nvPr>
            <p:ph type="sldNum" sz="quarter" idx="12"/>
          </p:nvPr>
        </p:nvSpPr>
        <p:spPr/>
        <p:txBody>
          <a:bodyPr/>
          <a:lstStyle/>
          <a:p>
            <a:pPr>
              <a:defRPr/>
            </a:pPr>
            <a:fld id="{159138EA-0DDD-401F-AE0E-8AF0EB1FA75A}" type="slidenum">
              <a:rPr lang="en-US" altLang="en-US" smtClean="0"/>
              <a:pPr>
                <a:defRPr/>
              </a:pPr>
              <a:t>9</a:t>
            </a:fld>
            <a:endParaRPr lang="en-US" altLang="en-US"/>
          </a:p>
        </p:txBody>
      </p:sp>
    </p:spTree>
  </p:cSld>
  <p:clrMapOvr>
    <a:masterClrMapping/>
  </p:clrMapOvr>
</p:sld>
</file>

<file path=ppt/theme/theme1.xml><?xml version="1.0" encoding="utf-8"?>
<a:theme xmlns:a="http://schemas.openxmlformats.org/drawingml/2006/main" name="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Designs\Dad`s Tie.pot</Template>
  <TotalTime>16566</TotalTime>
  <Words>2326</Words>
  <Application>Microsoft Office PowerPoint</Application>
  <PresentationFormat>On-screen Show (4:3)</PresentationFormat>
  <Paragraphs>376</Paragraphs>
  <Slides>30</Slides>
  <Notes>4</Notes>
  <HiddenSlides>0</HiddenSlides>
  <MMClips>1</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30</vt:i4>
      </vt:variant>
    </vt:vector>
  </HeadingPairs>
  <TitlesOfParts>
    <vt:vector size="37" baseType="lpstr">
      <vt:lpstr>Arial</vt:lpstr>
      <vt:lpstr>Arial Narrow</vt:lpstr>
      <vt:lpstr>Calibri</vt:lpstr>
      <vt:lpstr>Times New Roman</vt:lpstr>
      <vt:lpstr>Wingdings</vt:lpstr>
      <vt:lpstr>Dad`s Tie</vt:lpstr>
      <vt:lpstr>Chart</vt:lpstr>
      <vt:lpstr>Class 17:                              Social Judgment and Empathy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Acts of Selfless (?) Heroism</vt:lpstr>
      <vt:lpstr>PowerPoint Presentation</vt:lpstr>
      <vt:lpstr>PowerPoint Presentation</vt:lpstr>
      <vt:lpstr>The “Selfish Gene” Theory</vt:lpstr>
      <vt:lpstr>Daniel Batson:  Empathy and Altruism</vt:lpstr>
      <vt:lpstr>Challenges to “Selfish Gene”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Empathy and Violence How Empathy for Victims Leads to Sadism to Victimizers</vt:lpstr>
    </vt:vector>
  </TitlesOfParts>
  <Company>Rutgers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Evolution and Emotions</dc:title>
  <dc:creator>Kent Harber</dc:creator>
  <cp:lastModifiedBy>Kent Harber</cp:lastModifiedBy>
  <cp:revision>200</cp:revision>
  <cp:lastPrinted>2020-04-02T16:03:08Z</cp:lastPrinted>
  <dcterms:created xsi:type="dcterms:W3CDTF">2006-08-09T20:27:24Z</dcterms:created>
  <dcterms:modified xsi:type="dcterms:W3CDTF">2023-03-28T15:28:17Z</dcterms:modified>
</cp:coreProperties>
</file>