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505" r:id="rId2"/>
    <p:sldId id="500" r:id="rId3"/>
    <p:sldId id="512" r:id="rId4"/>
    <p:sldId id="493" r:id="rId5"/>
    <p:sldId id="502" r:id="rId6"/>
    <p:sldId id="300" r:id="rId7"/>
    <p:sldId id="325" r:id="rId8"/>
    <p:sldId id="301" r:id="rId9"/>
    <p:sldId id="302" r:id="rId10"/>
    <p:sldId id="504" r:id="rId11"/>
    <p:sldId id="303" r:id="rId12"/>
    <p:sldId id="305" r:id="rId13"/>
    <p:sldId id="304" r:id="rId14"/>
    <p:sldId id="315" r:id="rId15"/>
    <p:sldId id="306" r:id="rId16"/>
    <p:sldId id="307" r:id="rId17"/>
    <p:sldId id="308" r:id="rId18"/>
    <p:sldId id="316" r:id="rId19"/>
    <p:sldId id="317" r:id="rId20"/>
    <p:sldId id="309" r:id="rId21"/>
    <p:sldId id="509" r:id="rId22"/>
    <p:sldId id="508" r:id="rId23"/>
    <p:sldId id="323" r:id="rId24"/>
    <p:sldId id="324" r:id="rId25"/>
    <p:sldId id="319" r:id="rId26"/>
    <p:sldId id="320" r:id="rId27"/>
    <p:sldId id="321" r:id="rId28"/>
    <p:sldId id="322" r:id="rId2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>
      <p:cViewPr varScale="1">
        <p:scale>
          <a:sx n="72" d="100"/>
          <a:sy n="72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8E0C2-DC02-46EE-9B10-7C14AB4AF3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6B6E386-0FE9-487C-94A5-3B20DC8E23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15B213B-2854-4624-BFB1-C0BAAD179A0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BEE21E41-012A-4399-9351-003F1EA83A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028958-02FC-419B-ACE4-5E5B22E88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475E9B-94CB-4C9D-A386-25DE80317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6A818-CCFC-4546-BA3B-5EA7F87E5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3FA11F-97B2-4965-BDC8-CB68D419062E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3FB735F-01B5-405D-A785-D782FA0FA3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A530B6-A98C-46B2-94E8-702A7FCBC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2B8DD-CEEF-4344-89F0-C7B09E1010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D17D9-4CF7-47ED-B1D7-5C60091EE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D4B426-0EAE-4382-B7E9-E12251F20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747989-427C-4EA3-9208-9E369DDD442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1D7B9C5-5113-4C78-82A3-92A6002F6F3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183613D-C714-4C7A-8185-A4C1D973D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4 w 1000"/>
                  <a:gd name="T5" fmla="*/ 2147483646 h 720"/>
                  <a:gd name="T6" fmla="*/ 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A292126-61AE-4FDE-99DD-8921B462A4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60757DE-4EEB-4546-A42B-7F9F9BBD4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F48280-538D-4047-8404-3D2690263E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00DCD931-E443-4A3D-BE4B-2A0045A9C0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3F60DE4-1AF6-49B4-A0C3-66D6975E01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94 h 272"/>
                  <a:gd name="T4" fmla="*/ 240 w 624"/>
                  <a:gd name="T5" fmla="*/ 7410 h 272"/>
                  <a:gd name="T6" fmla="*/ 624 w 624"/>
                  <a:gd name="T7" fmla="*/ 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6071BA3E-AE10-4A91-8512-2EF7D4429A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59 h 362"/>
                  <a:gd name="T4" fmla="*/ 248 w 632"/>
                  <a:gd name="T5" fmla="*/ 59 h 362"/>
                  <a:gd name="T6" fmla="*/ 632 w 632"/>
                  <a:gd name="T7" fmla="*/ 59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1798BCA-1F49-439A-9C86-E87B66788CF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F4FC550-665D-4D39-A05F-C2A5BA886A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D0469C5-C5A6-447F-9FD4-93569EF5C5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E87FEC69-7AAC-4BE8-A305-65D2FBCE2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C3DF4A9-7DCD-4668-BD4A-FCE401EEC3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79DE9FE-6906-496E-8F35-3220C49D2E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469727E9-0D52-4D30-97A5-38A86D945E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B6DF58C-D67E-42B7-86C8-65C54012F67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5FDBF8F-6AFC-4DD3-B692-421E92D6D6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6EB8685-94B4-438F-9044-BE30B2D8F0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BE8B85C-3719-4693-83A2-D2215D4F93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9F70F71-A506-4053-A5C6-251760FD60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F31A371-E379-4586-BF05-995B0DF3EC3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43 h 385"/>
                <a:gd name="T2" fmla="*/ 5762 w 5762"/>
                <a:gd name="T3" fmla="*/ 42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257905D-3288-49DA-A2FF-E31A7F5693E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56BE0CF-B741-441D-9FAC-33E82BA41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E7D06E-53F1-4F11-A15D-8D4BE653F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29F2A34D-28AD-4581-ACFC-3A1F2CB21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8D71C2-CDC4-4241-8BF5-803D0A3B7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5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4D8831A-BA14-4460-92D6-068FA8672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3A4A1DC-9114-49CB-8BDE-C376D99A8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0CAD514-B8DB-4FFB-9BEF-EBD2463C6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134D-2E63-4994-8D21-C364A7FDE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8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2502621-671E-451E-B4DC-BD9C1279A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C2B47A89-375A-4995-A876-B5ACE7D3D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C350FF0F-8D3A-4DB4-9A71-6479E726E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9F80-A874-4EEA-A7C8-3730EF161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1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4FD86ADB-82A3-4FE1-815B-B165A24AD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A410166C-8429-4BD4-BC2C-84DA5C9AA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0329C8A-5C39-4089-8227-B624270AC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7CEF-6E59-4E63-AA5F-5F86B68FB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1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144AC9F-6C01-414C-A0C6-D92ABC28D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7DF8383F-801C-49C3-9926-0A2588DEB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BACBD7F-AACB-40D0-BD92-95F83C9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8DA8-7FE4-4ECB-B728-DF0970C8C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6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E559F4D-54B1-4577-A4F0-F604EC61F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BE0753A-AE52-49EC-865F-D645A35A4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980F18A-22FF-4D27-977C-8023E241A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44DF1-5514-43B0-80FB-ED934EAD7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D5B05F87-6958-41F9-A3B9-4AD5C4E41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41FEB2EE-D75E-4CC8-89F1-691ADE6CB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CFFA8E33-7F0A-4351-AE8C-FE1216A3A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41F2-E879-4143-9E55-B0DD2CD62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1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86FFADA8-6E39-4D89-B749-EC1E3BC77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105DAA2-FC95-49EF-B75F-E0ED21619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13AF785-D702-40DD-8D4C-FF78D3215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7A87-4C5B-41D1-8F44-CCF6193C3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2178C317-A0AA-4FC6-9757-3F3792366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F6FFD597-2842-4F1C-A257-5F762D11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BD6FE8D-E061-4A21-89B9-50593AC76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BB28-E1B2-4815-884F-2F20A199B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57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DC754E6-586C-44D0-85CB-DD25D30BF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2F36FF3-0717-4E70-A6D4-A5656F509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32B3136-6117-4972-8F20-FB05D9B16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18CF-90C4-4E7F-A0C6-37158F827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AB8A1AB-7630-4952-9B13-31DFF0247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83BF7304-2089-4D3F-BACF-1772EAE6F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3586C88-D375-4231-AE02-2581012D3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5FDC-D877-4E18-932D-67E71473A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9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5C11401-A6CF-4838-9562-D2A7FDA0E12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9DD5134-9816-4461-B56E-540EB8586B4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>
                <a:extLst>
                  <a:ext uri="{FF2B5EF4-FFF2-40B4-BE49-F238E27FC236}">
                    <a16:creationId xmlns:a16="http://schemas.microsoft.com/office/drawing/2014/main" id="{55C0E52C-2759-4BEF-A9AF-CE244D0F7BF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4 w 1000"/>
                  <a:gd name="T5" fmla="*/ 2147483646 h 720"/>
                  <a:gd name="T6" fmla="*/ 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>
                <a:extLst>
                  <a:ext uri="{FF2B5EF4-FFF2-40B4-BE49-F238E27FC236}">
                    <a16:creationId xmlns:a16="http://schemas.microsoft.com/office/drawing/2014/main" id="{83D33767-8761-4CA5-9EBB-D2719C5B458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0B1E7D06-1003-41C5-93CE-3AC92CFF3B2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6F0A5D4F-738B-4972-9620-A3F625128E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>
                <a:extLst>
                  <a:ext uri="{FF2B5EF4-FFF2-40B4-BE49-F238E27FC236}">
                    <a16:creationId xmlns:a16="http://schemas.microsoft.com/office/drawing/2014/main" id="{A124098B-3120-4121-B23E-187700356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1BC72CF8-96C7-4F12-95E1-CD6ED1F7A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94 h 272"/>
                  <a:gd name="T4" fmla="*/ 240 w 624"/>
                  <a:gd name="T5" fmla="*/ 7410 h 272"/>
                  <a:gd name="T6" fmla="*/ 624 w 624"/>
                  <a:gd name="T7" fmla="*/ 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>
                <a:extLst>
                  <a:ext uri="{FF2B5EF4-FFF2-40B4-BE49-F238E27FC236}">
                    <a16:creationId xmlns:a16="http://schemas.microsoft.com/office/drawing/2014/main" id="{8F493256-AC44-4EED-AF1F-67AE4CC87E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59 h 362"/>
                  <a:gd name="T4" fmla="*/ 248 w 632"/>
                  <a:gd name="T5" fmla="*/ 59 h 362"/>
                  <a:gd name="T6" fmla="*/ 632 w 632"/>
                  <a:gd name="T7" fmla="*/ 59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>
                <a:extLst>
                  <a:ext uri="{FF2B5EF4-FFF2-40B4-BE49-F238E27FC236}">
                    <a16:creationId xmlns:a16="http://schemas.microsoft.com/office/drawing/2014/main" id="{C7939168-CF1A-446C-87DB-BE0FAC83D7E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>
                <a:extLst>
                  <a:ext uri="{FF2B5EF4-FFF2-40B4-BE49-F238E27FC236}">
                    <a16:creationId xmlns:a16="http://schemas.microsoft.com/office/drawing/2014/main" id="{72EB2F62-5A8D-44D9-B9ED-8A96094427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>
                <a:extLst>
                  <a:ext uri="{FF2B5EF4-FFF2-40B4-BE49-F238E27FC236}">
                    <a16:creationId xmlns:a16="http://schemas.microsoft.com/office/drawing/2014/main" id="{7DB524B7-816D-4900-A29D-BB467BD53C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>
                <a:extLst>
                  <a:ext uri="{FF2B5EF4-FFF2-40B4-BE49-F238E27FC236}">
                    <a16:creationId xmlns:a16="http://schemas.microsoft.com/office/drawing/2014/main" id="{229929BB-F0B9-41E4-AFD3-8ECC9AB369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>
                <a:extLst>
                  <a:ext uri="{FF2B5EF4-FFF2-40B4-BE49-F238E27FC236}">
                    <a16:creationId xmlns:a16="http://schemas.microsoft.com/office/drawing/2014/main" id="{08E7329F-CAF3-4E3D-890A-00BBB62EE63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>
                <a:extLst>
                  <a:ext uri="{FF2B5EF4-FFF2-40B4-BE49-F238E27FC236}">
                    <a16:creationId xmlns:a16="http://schemas.microsoft.com/office/drawing/2014/main" id="{49A9D345-E064-43C2-A6D0-510488B1F2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>
                <a:extLst>
                  <a:ext uri="{FF2B5EF4-FFF2-40B4-BE49-F238E27FC236}">
                    <a16:creationId xmlns:a16="http://schemas.microsoft.com/office/drawing/2014/main" id="{5A3EAF76-44C5-4477-AA6B-F90622C60D2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>
                <a:extLst>
                  <a:ext uri="{FF2B5EF4-FFF2-40B4-BE49-F238E27FC236}">
                    <a16:creationId xmlns:a16="http://schemas.microsoft.com/office/drawing/2014/main" id="{399BF58E-90C1-4210-8660-46BDDB6090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>
                <a:extLst>
                  <a:ext uri="{FF2B5EF4-FFF2-40B4-BE49-F238E27FC236}">
                    <a16:creationId xmlns:a16="http://schemas.microsoft.com/office/drawing/2014/main" id="{A85365E4-07DE-44FF-8A3F-88013E6685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>
                <a:extLst>
                  <a:ext uri="{FF2B5EF4-FFF2-40B4-BE49-F238E27FC236}">
                    <a16:creationId xmlns:a16="http://schemas.microsoft.com/office/drawing/2014/main" id="{1867E3E8-1C59-4D58-A2DC-8975357E42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>
                <a:extLst>
                  <a:ext uri="{FF2B5EF4-FFF2-40B4-BE49-F238E27FC236}">
                    <a16:creationId xmlns:a16="http://schemas.microsoft.com/office/drawing/2014/main" id="{80C403EC-7C90-45FB-A841-7EAFF34A36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>
                <a:extLst>
                  <a:ext uri="{FF2B5EF4-FFF2-40B4-BE49-F238E27FC236}">
                    <a16:creationId xmlns:a16="http://schemas.microsoft.com/office/drawing/2014/main" id="{96C4C29C-5D72-434E-8FBF-8750D41EBFC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>
              <a:extLst>
                <a:ext uri="{FF2B5EF4-FFF2-40B4-BE49-F238E27FC236}">
                  <a16:creationId xmlns:a16="http://schemas.microsoft.com/office/drawing/2014/main" id="{63EBD343-FE57-4468-B23E-AAF76BBCA766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43 h 385"/>
                <a:gd name="T2" fmla="*/ 181 w 5762"/>
                <a:gd name="T3" fmla="*/ 423 h 385"/>
                <a:gd name="T4" fmla="*/ 181 w 5762"/>
                <a:gd name="T5" fmla="*/ 4 h 385"/>
                <a:gd name="T6" fmla="*/ 0 w 5762"/>
                <a:gd name="T7" fmla="*/ 0 h 385"/>
                <a:gd name="T8" fmla="*/ 0 w 5762"/>
                <a:gd name="T9" fmla="*/ 4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>
              <a:extLst>
                <a:ext uri="{FF2B5EF4-FFF2-40B4-BE49-F238E27FC236}">
                  <a16:creationId xmlns:a16="http://schemas.microsoft.com/office/drawing/2014/main" id="{2EB392FB-405D-4AE7-9CDD-6662851CE82C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1 w 5761"/>
                <a:gd name="T3" fmla="*/ 0 h 189"/>
                <a:gd name="T4" fmla="*/ 18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1F748FF0-492B-4421-9508-194FDDE09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8B318601-8617-46EA-99A0-D8A8DDF79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2465C9D2-1C5C-4F20-A8F7-F1E01E2D83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00" name="Rectangle 28">
            <a:extLst>
              <a:ext uri="{FF2B5EF4-FFF2-40B4-BE49-F238E27FC236}">
                <a16:creationId xmlns:a16="http://schemas.microsoft.com/office/drawing/2014/main" id="{14F53D4E-5CCF-4C42-955C-88673436FC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AF31DFC1-3F2A-47D8-9B02-BEB44AB5FD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3E028F-A2F5-4598-A863-BE85D2BF4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Kent%20Harber\Documents\Sound%20recordings\15.2.6.m4a" TargetMode="External"/><Relationship Id="rId1" Type="http://schemas.microsoft.com/office/2007/relationships/media" Target="file:///C:\Users\Kent%20Harber\Documents\Sound%20recordings\15.2.6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Kent%20Harber\Documents\Sound%20recordings\15.4.3.m4a" TargetMode="External"/><Relationship Id="rId1" Type="http://schemas.microsoft.com/office/2007/relationships/media" Target="file:///C:\Users\Kent%20Harber\Documents\Sound%20recordings\15.4.3.m4a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Kent%20Harber\Documents\Sound%20recordings\15.4.4.m4a" TargetMode="External"/><Relationship Id="rId1" Type="http://schemas.microsoft.com/office/2007/relationships/media" Target="file:///C:\Users\Kent%20Harber\Documents\Sound%20recordings\15.4.4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Kent%20Harber\Documents\Sound%20recordings\15.4.6.m4a" TargetMode="External"/><Relationship Id="rId1" Type="http://schemas.microsoft.com/office/2007/relationships/media" Target="file:///C:\Users\Kent%20Harber\Documents\Sound%20recordings\15.4.6.m4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C4F503E0-FE90-4B7D-9E49-B831A71BE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A4F777-5380-4D55-A1E2-EA2F2705C528}" type="slidenum">
              <a:rPr lang="en-US" altLang="en-US" sz="1400" smtClean="0"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0C54FB75-8DCB-4329-936B-6BC28A27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6972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CLASS  16: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US" altLang="en-US" sz="36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EMOTIONS AND SOCIAL JUDGMENT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BF425-601A-E90B-A35C-A90FCB9E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38400"/>
            <a:ext cx="58293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>
            <a:extLst>
              <a:ext uri="{FF2B5EF4-FFF2-40B4-BE49-F238E27FC236}">
                <a16:creationId xmlns:a16="http://schemas.microsoft.com/office/drawing/2014/main" id="{F0A121E5-EEFD-4201-9D6D-B9EAF4E41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855D80E-B4D6-47C1-A0D6-927A90A6CE33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D4EDF-40BA-4908-B449-1908F663A872}"/>
              </a:ext>
            </a:extLst>
          </p:cNvPr>
          <p:cNvSpPr txBox="1"/>
          <p:nvPr/>
        </p:nvSpPr>
        <p:spPr>
          <a:xfrm>
            <a:off x="990600" y="228600"/>
            <a:ext cx="775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Stanley Schachter and Anxiety and Affiliation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302D5-6ABF-45B0-8116-995A651FED54}"/>
              </a:ext>
            </a:extLst>
          </p:cNvPr>
          <p:cNvSpPr txBox="1"/>
          <p:nvPr/>
        </p:nvSpPr>
        <p:spPr>
          <a:xfrm>
            <a:off x="1247775" y="2132013"/>
            <a:ext cx="76676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What’s really going on here?</a:t>
            </a:r>
          </a:p>
          <a:p>
            <a:pPr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Arial Narrow" panose="020B0606020202030204" pitchFamily="34" charset="0"/>
              </a:rPr>
              <a:t>Zilstein</a:t>
            </a:r>
            <a:r>
              <a:rPr lang="en-US" dirty="0">
                <a:latin typeface="Arial Narrow" panose="020B0606020202030204" pitchFamily="34" charset="0"/>
              </a:rPr>
              <a:t> is really an actor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latin typeface="Arial Narrow" panose="020B0606020202030204" pitchFamily="34" charset="0"/>
              </a:rPr>
              <a:t>No one ever gets shocks—Misled about shocks to arouse high anxiety (severe shock </a:t>
            </a:r>
            <a:r>
              <a:rPr lang="en-US" dirty="0" err="1">
                <a:latin typeface="Arial Narrow" panose="020B0606020202030204" pitchFamily="34" charset="0"/>
              </a:rPr>
              <a:t>cond</a:t>
            </a:r>
            <a:r>
              <a:rPr lang="en-US" dirty="0">
                <a:latin typeface="Arial Narrow" panose="020B0606020202030204" pitchFamily="34" charset="0"/>
              </a:rPr>
              <a:t>) or low anxiety (mild shock </a:t>
            </a:r>
            <a:r>
              <a:rPr lang="en-US" dirty="0" err="1">
                <a:latin typeface="Arial Narrow" panose="020B0606020202030204" pitchFamily="34" charset="0"/>
              </a:rPr>
              <a:t>cond</a:t>
            </a:r>
            <a:r>
              <a:rPr lang="en-US" dirty="0">
                <a:latin typeface="Arial Narrow" panose="020B0606020202030204" pitchFamily="34" charset="0"/>
              </a:rPr>
              <a:t>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latin typeface="Arial Narrow" panose="020B0606020202030204" pitchFamily="34" charset="0"/>
              </a:rPr>
              <a:t>True purpose: How does anxiety affect desire to be with others?  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Schachter has noted that isolation leads to intense anxiety (seem relevant with COVID-19?).</a:t>
            </a:r>
          </a:p>
          <a:p>
            <a:pPr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If isolation 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anxiety, does anxiety  desire to affiliate?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9461" name="Picture 2" descr="Image result for stanley Schachter pics">
            <a:extLst>
              <a:ext uri="{FF2B5EF4-FFF2-40B4-BE49-F238E27FC236}">
                <a16:creationId xmlns:a16="http://schemas.microsoft.com/office/drawing/2014/main" id="{596CB7D8-14DB-4FB6-AE07-DEBB7575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>
            <a:extLst>
              <a:ext uri="{FF2B5EF4-FFF2-40B4-BE49-F238E27FC236}">
                <a16:creationId xmlns:a16="http://schemas.microsoft.com/office/drawing/2014/main" id="{68297220-B242-4E9F-9DC4-AD443D7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5908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Stanley Schachter</a:t>
            </a:r>
          </a:p>
        </p:txBody>
      </p:sp>
      <p:pic>
        <p:nvPicPr>
          <p:cNvPr id="7" name="15.2.6.m4a">
            <a:hlinkClick r:id="" action="ppaction://media"/>
            <a:extLst>
              <a:ext uri="{FF2B5EF4-FFF2-40B4-BE49-F238E27FC236}">
                <a16:creationId xmlns:a16="http://schemas.microsoft.com/office/drawing/2014/main" id="{0BE3C3B0-EC6B-4F6D-817B-66F311D2B53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A37991B-F1DD-4433-A17F-D33456A60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Anxiety Condition and Choosing to Be Alone or With Others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AB2C3B4D-2413-4324-9B76-38275CCCC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828800"/>
          <a:ext cx="73152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91511" imgH="4238730" progId="MSGraph.Chart.8">
                  <p:embed followColorScheme="full"/>
                </p:oleObj>
              </mc:Choice>
              <mc:Fallback>
                <p:oleObj name="Chart" r:id="rId2" imgW="8191511" imgH="423873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73152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A176104C-D416-4CE7-B4B5-B07B79A42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A34B2041-E079-43DA-8DD7-688B970DB36F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A35940-7927-429C-B7AA-99BF51AA5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Why Might People Facing Threat Seek Out Others?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2F352DD4-456F-4B4B-A441-AFE1CFC5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7162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latin typeface="Arial Narrow" panose="020B0606020202030204" pitchFamily="34" charset="0"/>
              </a:rPr>
              <a:t>Information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800" dirty="0">
                <a:latin typeface="Arial Narrow" panose="020B0606020202030204" pitchFamily="34" charset="0"/>
              </a:rPr>
              <a:t>Find out if their own reactions are normal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800" dirty="0">
                <a:latin typeface="Arial Narrow" panose="020B0606020202030204" pitchFamily="34" charset="0"/>
              </a:rPr>
              <a:t>Social solidarity—belongingness (attunement?)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34589AE4-E6DF-4D08-B877-FA571391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4958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65A17D2D-9880-4943-8476-6FBBB4EB1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5662940-6958-4B24-9693-59898074116E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391615-2447-44B2-9CBF-123BC2E16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Narrow" panose="020B0606020202030204" pitchFamily="34" charset="0"/>
              </a:rPr>
              <a:t>Anxiety and Affiliation Follow-on Studies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D4DD5D4-08F3-4CBF-8757-0B38BC697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3152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Do people ONLY seek out information?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   a.  Will prefer opportunity to be with others, even if not   	allowed to talk.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   b.  However, want to talk to: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1.  Check out reality of situation			2.  Gauge normalcy of own responses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5100B365-69CB-4BFF-B04B-F2CA1A2A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19CA9B59-1DFF-4BC6-AADE-98705828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98950"/>
            <a:ext cx="4371975" cy="1235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5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	Do threatened people want to be with ANY others, or only those in sim. situation? 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84E33194-B705-40A7-BD9A-C10940AE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22925"/>
            <a:ext cx="3886200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50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Do threatened prefer being with non threatened, or being alone 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108E9C71-DE9A-437B-9B66-64AF92FA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3657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i="1">
                <a:solidFill>
                  <a:srgbClr val="C00000"/>
                </a:solidFill>
                <a:latin typeface="Arial Narrow" panose="020B0606020202030204" pitchFamily="34" charset="0"/>
              </a:rPr>
              <a:t>Prefer those in sim. situation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id="{C0AF34AE-262D-447D-AE9A-B33D340A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5638800"/>
            <a:ext cx="35623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i="1">
                <a:solidFill>
                  <a:srgbClr val="C00000"/>
                </a:solidFill>
                <a:latin typeface="Arial Narrow" panose="020B0606020202030204" pitchFamily="34" charset="0"/>
              </a:rPr>
              <a:t>Prefer being alone</a:t>
            </a:r>
          </a:p>
        </p:txBody>
      </p:sp>
      <p:sp>
        <p:nvSpPr>
          <p:cNvPr id="22537" name="Slide Number Placeholder 1">
            <a:extLst>
              <a:ext uri="{FF2B5EF4-FFF2-40B4-BE49-F238E27FC236}">
                <a16:creationId xmlns:a16="http://schemas.microsoft.com/office/drawing/2014/main" id="{81DFA6A9-5130-47EA-966B-42AFB0D83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4E71328-4D7E-470B-99AD-2EB261A229E3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build="p" autoUpdateAnimBg="0"/>
      <p:bldP spid="645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F69FC5-2749-4142-8E8F-D9B4D81F8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4846637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 Narrow" panose="020B0606020202030204" pitchFamily="34" charset="0"/>
              </a:rPr>
              <a:t>Feeling Good and Helping </a:t>
            </a:r>
            <a:br>
              <a:rPr lang="en-US" altLang="en-US" sz="3200">
                <a:latin typeface="Arial Narrow" panose="020B0606020202030204" pitchFamily="34" charset="0"/>
              </a:rPr>
            </a:br>
            <a:r>
              <a:rPr lang="en-US" altLang="en-US" sz="3200">
                <a:latin typeface="Arial Narrow" panose="020B0606020202030204" pitchFamily="34" charset="0"/>
              </a:rPr>
              <a:t>          </a:t>
            </a:r>
            <a:r>
              <a:rPr lang="en-US" altLang="en-US" sz="2200">
                <a:latin typeface="Arial Narrow" panose="020B0606020202030204" pitchFamily="34" charset="0"/>
              </a:rPr>
              <a:t>(Alice Isen, 1987)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DF217BD-92B2-49A7-B1F7-3F3431B3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16063"/>
            <a:ext cx="7696200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Does positive mood lead to</a:t>
            </a:r>
            <a:r>
              <a:rPr lang="en-US" altLang="en-US" sz="2600" dirty="0">
                <a:latin typeface="Arial Narrow" panose="020B0606020202030204" pitchFamily="34" charset="0"/>
                <a:sym typeface="Wingdings" panose="05000000000000000000" pitchFamily="2" charset="2"/>
              </a:rPr>
              <a:t> helping others?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Prior research suggests it does: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Ss in good mood more willing to help Experimenter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	Ss in good mood feel more empathy for others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Problems with prior research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Is it really pos. mood, or just arousal?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	Help is requested, not spontaneous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Alice </a:t>
            </a:r>
            <a:r>
              <a:rPr lang="en-US" altLang="en-US" sz="2600" dirty="0" err="1">
                <a:latin typeface="Arial Narrow" panose="020B0606020202030204" pitchFamily="34" charset="0"/>
              </a:rPr>
              <a:t>Isen</a:t>
            </a:r>
            <a:r>
              <a:rPr lang="en-US" altLang="en-US" sz="2600" dirty="0">
                <a:latin typeface="Arial Narrow" panose="020B0606020202030204" pitchFamily="34" charset="0"/>
              </a:rPr>
              <a:t> conducts studies to better understand mood and helping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D7D64FF7-AF9A-43CB-A755-B3082FC2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7813"/>
            <a:ext cx="21336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Slide Number Placeholder 2">
            <a:extLst>
              <a:ext uri="{FF2B5EF4-FFF2-40B4-BE49-F238E27FC236}">
                <a16:creationId xmlns:a16="http://schemas.microsoft.com/office/drawing/2014/main" id="{FE2A9508-3F39-4758-873C-0137677FC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290D908-AB11-4D91-827C-90D9009E340C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CF441B9-98DB-4548-9305-FD0F3AC9E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 Narrow" panose="020B0606020202030204" pitchFamily="34" charset="0"/>
              </a:rPr>
              <a:t>Cookie Distribution in Isen “Cookies and Kindness” Study</a:t>
            </a:r>
          </a:p>
        </p:txBody>
      </p:sp>
      <p:graphicFrame>
        <p:nvGraphicFramePr>
          <p:cNvPr id="66608" name="Group 48">
            <a:extLst>
              <a:ext uri="{FF2B5EF4-FFF2-40B4-BE49-F238E27FC236}">
                <a16:creationId xmlns:a16="http://schemas.microsoft.com/office/drawing/2014/main" id="{E59D8279-3A41-4332-8CAE-16AFA888073F}"/>
              </a:ext>
            </a:extLst>
          </p:cNvPr>
          <p:cNvGraphicFramePr>
            <a:graphicFrameLocks noGrp="1"/>
          </p:cNvGraphicFramePr>
          <p:nvPr/>
        </p:nvGraphicFramePr>
        <p:xfrm>
          <a:off x="2430463" y="1397000"/>
          <a:ext cx="5257800" cy="3759200"/>
        </p:xfrm>
        <a:graphic>
          <a:graphicData uri="http://schemas.openxmlformats.org/drawingml/2006/table">
            <a:tbl>
              <a:tblPr/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60" name="Text Box 49">
            <a:extLst>
              <a:ext uri="{FF2B5EF4-FFF2-40B4-BE49-F238E27FC236}">
                <a16:creationId xmlns:a16="http://schemas.microsoft.com/office/drawing/2014/main" id="{A7FE381B-7EEA-4519-9DFD-F005A97A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7391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C = Received Cookie	         X = Didn’t Receive Cookie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B0F0"/>
                </a:solidFill>
                <a:latin typeface="Arial Narrow" panose="020B0606020202030204" pitchFamily="34" charset="0"/>
              </a:rPr>
              <a:t>Shaded = asked to help        </a:t>
            </a:r>
            <a:r>
              <a:rPr lang="en-US" altLang="en-US" sz="2600" dirty="0">
                <a:latin typeface="Arial Narrow" panose="020B0606020202030204" pitchFamily="34" charset="0"/>
              </a:rPr>
              <a:t>Un-shaded = asked to distract</a:t>
            </a:r>
          </a:p>
        </p:txBody>
      </p:sp>
      <p:pic>
        <p:nvPicPr>
          <p:cNvPr id="26661" name="Picture 1">
            <a:extLst>
              <a:ext uri="{FF2B5EF4-FFF2-40B4-BE49-F238E27FC236}">
                <a16:creationId xmlns:a16="http://schemas.microsoft.com/office/drawing/2014/main" id="{9EF21794-F963-4689-BD6D-35B5C006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092200"/>
            <a:ext cx="1158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7">
            <a:extLst>
              <a:ext uri="{FF2B5EF4-FFF2-40B4-BE49-F238E27FC236}">
                <a16:creationId xmlns:a16="http://schemas.microsoft.com/office/drawing/2014/main" id="{8307100C-6BB7-46EC-B471-9B3F66FA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225800"/>
            <a:ext cx="1158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8">
            <a:extLst>
              <a:ext uri="{FF2B5EF4-FFF2-40B4-BE49-F238E27FC236}">
                <a16:creationId xmlns:a16="http://schemas.microsoft.com/office/drawing/2014/main" id="{6A3F7FF8-DCC5-4BE8-9778-0A443447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206500"/>
            <a:ext cx="1158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9">
            <a:extLst>
              <a:ext uri="{FF2B5EF4-FFF2-40B4-BE49-F238E27FC236}">
                <a16:creationId xmlns:a16="http://schemas.microsoft.com/office/drawing/2014/main" id="{3C1BD4BE-B94F-40DD-A7C2-AD53D560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225800"/>
            <a:ext cx="11588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5" name="Slide Number Placeholder 3">
            <a:extLst>
              <a:ext uri="{FF2B5EF4-FFF2-40B4-BE49-F238E27FC236}">
                <a16:creationId xmlns:a16="http://schemas.microsoft.com/office/drawing/2014/main" id="{14366AF8-9331-47BF-ADBF-3C9923EBB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7A7BD57-20AA-4B4B-AD8A-C35D928E1E31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90C345F-8101-4A4D-B12A-184F4DE96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 Narrow" panose="020B0606020202030204" pitchFamily="34" charset="0"/>
              </a:rPr>
              <a:t>Percent Willing to Help/Distract Another Student Due to Receiving or Not Receiving a Cookie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1C82643C-296E-4A3C-A200-629A8BDA1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52398"/>
              </p:ext>
            </p:extLst>
          </p:nvPr>
        </p:nvGraphicFramePr>
        <p:xfrm>
          <a:off x="1039813" y="1600200"/>
          <a:ext cx="8180387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99075" imgH="4229064" progId="MSGraph.Chart.8">
                  <p:embed followColorScheme="full"/>
                </p:oleObj>
              </mc:Choice>
              <mc:Fallback>
                <p:oleObj name="Chart" r:id="rId2" imgW="8199075" imgH="422906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600200"/>
                        <a:ext cx="8180387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44B181C5-10CE-4C3E-A1C4-178952BAF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4323406-822D-44EC-A26D-73E6A2E4B491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40FCCB-604D-430C-AB24-DF47FB190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latin typeface="Arial Narrow" panose="020B0606020202030204" pitchFamily="34" charset="0"/>
              </a:rPr>
              <a:t>Number of Minutes Agreeing to Volunteer Due to Cookie Condition and Task Solicited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F6730091-BC7C-4DB6-9CB5-60A6C201B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482236"/>
              </p:ext>
            </p:extLst>
          </p:nvPr>
        </p:nvGraphicFramePr>
        <p:xfrm>
          <a:off x="965200" y="1682750"/>
          <a:ext cx="8181975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18321" imgH="4510944" progId="MSGraph.Chart.8">
                  <p:embed followColorScheme="full"/>
                </p:oleObj>
              </mc:Choice>
              <mc:Fallback>
                <p:oleObj name="Chart" r:id="rId2" imgW="8618321" imgH="451094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682750"/>
                        <a:ext cx="8181975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2D9D8F71-7957-4B4D-832B-2B90964A1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542CC41-D123-445F-95DA-C3663055CA14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74B911F-4732-42B9-9AD4-5928FBB9F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Problems with Cookies Study?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2D115BB2-C0CC-44DC-9A98-055C608E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B26D758A-1DDB-44AC-9305-C8F363D7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7802563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Invocation of </a:t>
            </a:r>
            <a:r>
              <a:rPr lang="en-US" altLang="en-US" sz="2600" b="1">
                <a:latin typeface="Arial Narrow" panose="020B0606020202030204" pitchFamily="34" charset="0"/>
              </a:rPr>
              <a:t>reciprocity norm</a:t>
            </a:r>
            <a:r>
              <a:rPr lang="en-US" altLang="en-US" sz="2600">
                <a:latin typeface="Arial Narrow" panose="020B0606020202030204" pitchFamily="34" charset="0"/>
              </a:rPr>
              <a:t>: You give me cookie, I owe you.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What did it feel like to NOT get a cookie?  Maybe effect   occurred b/c non-cookie Ss </a:t>
            </a:r>
            <a:r>
              <a:rPr lang="en-US" altLang="en-US" sz="2600" b="1">
                <a:latin typeface="Arial Narrow" panose="020B0606020202030204" pitchFamily="34" charset="0"/>
              </a:rPr>
              <a:t>felt rejected</a:t>
            </a:r>
            <a:r>
              <a:rPr lang="en-US" altLang="en-US" sz="260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What were </a:t>
            </a:r>
            <a:r>
              <a:rPr lang="en-US" altLang="en-US" sz="2600" b="1">
                <a:latin typeface="Arial Narrow" panose="020B0606020202030204" pitchFamily="34" charset="0"/>
              </a:rPr>
              <a:t>Ss’ actual moods</a:t>
            </a:r>
            <a:r>
              <a:rPr lang="en-US" altLang="en-US" sz="2600">
                <a:latin typeface="Arial Narrow" panose="020B0606020202030204" pitchFamily="34" charset="0"/>
              </a:rPr>
              <a:t>?  We don’t know.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Help was solicited by experimenter, </a:t>
            </a:r>
            <a:r>
              <a:rPr lang="en-US" altLang="en-US" sz="2600" b="1">
                <a:latin typeface="Arial Narrow" panose="020B0606020202030204" pitchFamily="34" charset="0"/>
              </a:rPr>
              <a:t>not spontaneous</a:t>
            </a:r>
            <a:r>
              <a:rPr lang="en-US" altLang="en-US" sz="260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701" name="Slide Number Placeholder 1">
            <a:extLst>
              <a:ext uri="{FF2B5EF4-FFF2-40B4-BE49-F238E27FC236}">
                <a16:creationId xmlns:a16="http://schemas.microsoft.com/office/drawing/2014/main" id="{C0987C20-370E-47F1-A38E-A3D48C0DF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2E50099-1BED-4767-9D68-27FB4B421BBB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336A722-D5DB-4A10-99A5-FC9C157F4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Dime in Payphone Study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8FD40C9E-5300-4DC9-8695-AA4B0AF5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119188"/>
            <a:ext cx="7315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Setting</a:t>
            </a:r>
            <a:r>
              <a:rPr lang="en-US" altLang="en-US" sz="2600">
                <a:latin typeface="Arial Narrow" panose="020B0606020202030204" pitchFamily="34" charset="0"/>
              </a:rPr>
              <a:t>:  Shopping Mall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Subjects</a:t>
            </a:r>
            <a:r>
              <a:rPr lang="en-US" altLang="en-US" sz="2600">
                <a:latin typeface="Arial Narrow" panose="020B0606020202030204" pitchFamily="34" charset="0"/>
              </a:rPr>
              <a:t>: Shoppers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Procedure: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1.  Confed #1 goes to payphone, leaves or doesn’t 	leave dime in slot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2.  Subject is next person who uses phone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3.  If subject completes call AND checks slot, OK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4.  Confed #2 walks in front of S, drops papers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134C008F-72AF-4208-9061-33C78D05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5945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Outcome Measure?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C9461096-1E18-4583-8C43-1B096EEA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5945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Does subject help confed pick up papers.</a:t>
            </a:r>
          </a:p>
        </p:txBody>
      </p:sp>
      <p:sp>
        <p:nvSpPr>
          <p:cNvPr id="30726" name="AutoShape 7" descr="Image result for pay phone pics">
            <a:extLst>
              <a:ext uri="{FF2B5EF4-FFF2-40B4-BE49-F238E27FC236}">
                <a16:creationId xmlns:a16="http://schemas.microsoft.com/office/drawing/2014/main" id="{A3B6014A-DC71-4EFC-8A8E-2CE482325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555625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7" name="Picture 2">
            <a:extLst>
              <a:ext uri="{FF2B5EF4-FFF2-40B4-BE49-F238E27FC236}">
                <a16:creationId xmlns:a16="http://schemas.microsoft.com/office/drawing/2014/main" id="{DADE4DA5-5CB6-40FD-91EC-604CA607B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2000"/>
            <a:ext cx="197326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D6367-BED6-4141-A3F4-23220FD5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33600"/>
            <a:ext cx="2084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“tel-a-phone”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B3DAC8-943E-4181-B153-E7ED46BD6F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22975" y="1660525"/>
            <a:ext cx="1219200" cy="763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0" name="Slide Number Placeholder 1">
            <a:extLst>
              <a:ext uri="{FF2B5EF4-FFF2-40B4-BE49-F238E27FC236}">
                <a16:creationId xmlns:a16="http://schemas.microsoft.com/office/drawing/2014/main" id="{FD03D457-3CB7-40FB-86DB-17A9A100E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E718DB2-F2EB-4799-A3CA-71BFC0FB93EE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97E68-938F-479F-AAA6-40F6AE305506}"/>
              </a:ext>
            </a:extLst>
          </p:cNvPr>
          <p:cNvSpPr txBox="1"/>
          <p:nvPr/>
        </p:nvSpPr>
        <p:spPr>
          <a:xfrm>
            <a:off x="1231900" y="152400"/>
            <a:ext cx="762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9276E-3805-4B1E-95F9-7BCB3D255344}"/>
              </a:ext>
            </a:extLst>
          </p:cNvPr>
          <p:cNvSpPr txBox="1"/>
          <p:nvPr/>
        </p:nvSpPr>
        <p:spPr>
          <a:xfrm>
            <a:off x="1117600" y="856357"/>
            <a:ext cx="77978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a.  Midterm graded</a:t>
            </a:r>
          </a:p>
          <a:p>
            <a:pPr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lphaLcPeriod" startAt="2"/>
              <a:defRPr/>
            </a:pPr>
            <a:r>
              <a:rPr lang="en-US" b="1" dirty="0">
                <a:latin typeface="Arial Narrow" panose="020B0606020202030204" pitchFamily="34" charset="0"/>
              </a:rPr>
              <a:t>Subject Pool Open for Extra Credit starting Monday (3/27)</a:t>
            </a:r>
          </a:p>
          <a:p>
            <a:pPr lvl="1">
              <a:defRPr/>
            </a:pPr>
            <a:r>
              <a:rPr lang="en-US" b="1" dirty="0">
                <a:latin typeface="Arial Narrow" panose="020B0606020202030204" pitchFamily="34" charset="0"/>
              </a:rPr>
              <a:t>Instruction available on my web page and on Canvas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lphaLcPeriod" startAt="3"/>
              <a:defRPr/>
            </a:pPr>
            <a:r>
              <a:rPr lang="en-US" b="1" dirty="0">
                <a:latin typeface="Arial Narrow" panose="020B0606020202030204" pitchFamily="34" charset="0"/>
              </a:rPr>
              <a:t>Other Extra Credit Opportunities</a:t>
            </a:r>
          </a:p>
          <a:p>
            <a:pPr marL="457200" indent="-457200">
              <a:buAutoNum type="alphaLcPeriod" startAt="3"/>
              <a:defRPr/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	1.  Going Flat Face (2 points)</a:t>
            </a: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	2 . Ten Meter Tower (2 points)</a:t>
            </a:r>
          </a:p>
          <a:p>
            <a:pPr>
              <a:defRPr/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 	See Blackboard for instructions, also Class 13.</a:t>
            </a:r>
          </a:p>
          <a:p>
            <a:pPr>
              <a:defRPr/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You can get 6 pts of extra credit via any combination of:</a:t>
            </a: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	1.  Flat Face</a:t>
            </a: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	2.  Ten Meter Tower</a:t>
            </a: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	3.  Subject pool studies	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ABA43654-D559-4DFF-BF5A-1F56C127D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632CD99-316C-42A5-9ED2-D915DAA9A863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14FF11-5EA9-46A8-92B3-DFCEFE58A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954963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Arial Narrow" panose="020B0606020202030204" pitchFamily="34" charset="0"/>
              </a:rPr>
              <a:t>Number of People Helping a Stranger After Finding/Not Finding a Free Dime in a Pay Phone</a:t>
            </a:r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3FA46A51-A517-4AED-B92A-83A87C72F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613598"/>
              </p:ext>
            </p:extLst>
          </p:nvPr>
        </p:nvGraphicFramePr>
        <p:xfrm>
          <a:off x="963613" y="2100263"/>
          <a:ext cx="798195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91511" imgH="4236624" progId="MSGraph.Chart.8">
                  <p:embed followColorScheme="full"/>
                </p:oleObj>
              </mc:Choice>
              <mc:Fallback>
                <p:oleObj name="Chart" r:id="rId2" imgW="8191511" imgH="423662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100263"/>
                        <a:ext cx="7981950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1">
            <a:extLst>
              <a:ext uri="{FF2B5EF4-FFF2-40B4-BE49-F238E27FC236}">
                <a16:creationId xmlns:a16="http://schemas.microsoft.com/office/drawing/2014/main" id="{0DF0865F-F195-4EB1-8B3A-9D0ACC5299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19893" y="3731418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Arial Narrow" panose="020B0606020202030204" pitchFamily="34" charset="0"/>
              </a:rPr>
              <a:t>Number Help </a:t>
            </a:r>
            <a:r>
              <a:rPr lang="en-US" altLang="en-US" sz="2400">
                <a:latin typeface="Arial Narrow" panose="020B0606020202030204" pitchFamily="34" charset="0"/>
              </a:rPr>
              <a:t>/ </a:t>
            </a:r>
            <a:r>
              <a:rPr lang="en-US" altLang="en-US" sz="2400">
                <a:solidFill>
                  <a:srgbClr val="0033CC"/>
                </a:solidFill>
                <a:latin typeface="Arial Narrow" panose="020B0606020202030204" pitchFamily="34" charset="0"/>
              </a:rPr>
              <a:t>Not Help</a:t>
            </a:r>
          </a:p>
        </p:txBody>
      </p:sp>
      <p:sp>
        <p:nvSpPr>
          <p:cNvPr id="31749" name="Slide Number Placeholder 1">
            <a:extLst>
              <a:ext uri="{FF2B5EF4-FFF2-40B4-BE49-F238E27FC236}">
                <a16:creationId xmlns:a16="http://schemas.microsoft.com/office/drawing/2014/main" id="{8E1885F1-A916-4D52-832B-3163AEF34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344F617-1A81-4324-BEA5-7B0E528FE0B7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7A87-4C5B-41D1-8F44-CCF6193C3C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0219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Narrow" panose="020B0606020202030204" pitchFamily="34" charset="0"/>
              </a:rPr>
              <a:t>Subliminal Priming of Emotions and Judgment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62" y="3685508"/>
            <a:ext cx="2142349" cy="1457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37" y="722398"/>
            <a:ext cx="2168475" cy="1457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36" y="2203953"/>
            <a:ext cx="2168475" cy="1457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362" y="5177949"/>
            <a:ext cx="2168475" cy="14576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7A8BE-181D-4487-8D94-1497A661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8BB28-E1B2-4815-884F-2F20A199BAC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3AFCDA9-8919-4138-AB50-D67415224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2" b="1"/>
          <a:stretch/>
        </p:blipFill>
        <p:spPr>
          <a:xfrm>
            <a:off x="1219200" y="1295400"/>
            <a:ext cx="7239000" cy="5314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4474B-5D07-4791-9CE0-DBF9313BCE70}"/>
              </a:ext>
            </a:extLst>
          </p:cNvPr>
          <p:cNvSpPr txBox="1"/>
          <p:nvPr/>
        </p:nvSpPr>
        <p:spPr>
          <a:xfrm>
            <a:off x="1219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The Logic of Subliminal Priming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42F5C0-1EC9-4298-A171-C2E737863E66}"/>
              </a:ext>
            </a:extLst>
          </p:cNvPr>
          <p:cNvCxnSpPr/>
          <p:nvPr/>
        </p:nvCxnSpPr>
        <p:spPr bwMode="auto">
          <a:xfrm>
            <a:off x="6477000" y="2209800"/>
            <a:ext cx="228600" cy="1600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6591300" y="1504950"/>
            <a:ext cx="609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0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67D3CBB4-3A02-4414-B4A9-CBCC333E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701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Do Subliminally Primed Emotions Affect Liking for Things You Consume? 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1410EB23-7A40-4025-B528-7E71341A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92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CA2A630B-580B-4089-A86F-08DD14AC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 err="1">
                <a:latin typeface="Arial Narrow" panose="020B0606020202030204" pitchFamily="34" charset="0"/>
              </a:rPr>
              <a:t>Winkielman</a:t>
            </a:r>
            <a:r>
              <a:rPr lang="en-US" altLang="en-US" sz="2400" i="1" dirty="0">
                <a:latin typeface="Arial Narrow" panose="020B0606020202030204" pitchFamily="34" charset="0"/>
              </a:rPr>
              <a:t>, </a:t>
            </a:r>
            <a:r>
              <a:rPr lang="en-US" altLang="en-US" sz="2400" i="1" dirty="0" err="1">
                <a:latin typeface="Arial Narrow" panose="020B0606020202030204" pitchFamily="34" charset="0"/>
              </a:rPr>
              <a:t>Berridge</a:t>
            </a:r>
            <a:r>
              <a:rPr lang="en-US" altLang="en-US" sz="2400" i="1" dirty="0">
                <a:latin typeface="Arial Narrow" panose="020B0606020202030204" pitchFamily="34" charset="0"/>
              </a:rPr>
              <a:t>, &amp; Wilbarger, 2005</a:t>
            </a:r>
          </a:p>
        </p:txBody>
      </p:sp>
      <p:sp>
        <p:nvSpPr>
          <p:cNvPr id="33797" name="Slide Number Placeholder 1">
            <a:extLst>
              <a:ext uri="{FF2B5EF4-FFF2-40B4-BE49-F238E27FC236}">
                <a16:creationId xmlns:a16="http://schemas.microsoft.com/office/drawing/2014/main" id="{E003E74A-8B63-44CF-9A45-61621CE64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CF35AB1-AA74-454C-929C-4E5915CA0339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286000" y="3429000"/>
            <a:ext cx="609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209800" y="4762500"/>
            <a:ext cx="685800" cy="342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E8877421-C91F-4906-B346-A0C96F0B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41425"/>
            <a:ext cx="448786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5F8D8127-9FFB-4988-A8D7-DF7B4CE9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781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2794D-C0B9-4FAB-BAAA-DEBD811C8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2620963"/>
            <a:ext cx="3775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70C0"/>
                </a:solidFill>
                <a:latin typeface="Arial Narrow" panose="020B0606020202030204" pitchFamily="34" charset="0"/>
              </a:rPr>
              <a:t>Note:  </a:t>
            </a:r>
            <a:r>
              <a:rPr lang="en-US" altLang="en-US" sz="2200">
                <a:solidFill>
                  <a:srgbClr val="0070C0"/>
                </a:solidFill>
                <a:latin typeface="Arial Narrow" panose="020B0606020202030204" pitchFamily="34" charset="0"/>
              </a:rPr>
              <a:t>Are results like “emotional signaling” in infants </a:t>
            </a:r>
            <a:r>
              <a:rPr lang="en-US" altLang="en-US" sz="2000">
                <a:solidFill>
                  <a:srgbClr val="0070C0"/>
                </a:solidFill>
                <a:latin typeface="Arial Narrow" panose="020B0606020202030204" pitchFamily="34" charset="0"/>
              </a:rPr>
              <a:t>(Campos et al.)?</a:t>
            </a:r>
          </a:p>
        </p:txBody>
      </p:sp>
      <p:sp>
        <p:nvSpPr>
          <p:cNvPr id="34821" name="Slide Number Placeholder 2">
            <a:extLst>
              <a:ext uri="{FF2B5EF4-FFF2-40B4-BE49-F238E27FC236}">
                <a16:creationId xmlns:a16="http://schemas.microsoft.com/office/drawing/2014/main" id="{E717DA15-8A8B-43F0-AC58-61292B80A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20E3480-6DEA-4285-8A29-A4501C533F93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72C26CBA-87AE-47E4-8B8E-B13E2CB0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"/>
            <a:ext cx="8001000" cy="1077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Subliminally Priming Moods and Stereotyping    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Bargh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&amp; Chartrand, 1996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F3FC6618-C154-4CE6-AE1D-3C38B430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257300"/>
            <a:ext cx="7467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latin typeface="Arial Narrow" panose="020B0606020202030204" pitchFamily="34" charset="0"/>
              </a:rPr>
              <a:t>Study 1:  Does Subliminal Priming Affect Moods?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Arial Narrow" panose="020B0606020202030204" pitchFamily="34" charset="0"/>
              </a:rPr>
              <a:t>Ss</a:t>
            </a:r>
            <a:r>
              <a:rPr lang="en-US" altLang="en-US" sz="2400" b="1" dirty="0">
                <a:latin typeface="Arial Narrow" panose="020B0606020202030204" pitchFamily="34" charset="0"/>
              </a:rPr>
              <a:t> told:</a:t>
            </a:r>
            <a:r>
              <a:rPr lang="en-US" altLang="en-US" sz="2400" dirty="0">
                <a:latin typeface="Arial Narrow" panose="020B0606020202030204" pitchFamily="34" charset="0"/>
              </a:rPr>
              <a:t> Interested in how fast people can react to visual stimuli.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Procedure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Four stimulus words, all of which 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a.  </a:t>
            </a:r>
            <a:r>
              <a:rPr lang="en-US" altLang="en-US" sz="2400" u="sng" dirty="0">
                <a:latin typeface="Arial Narrow" panose="020B0606020202030204" pitchFamily="34" charset="0"/>
              </a:rPr>
              <a:t>Very </a:t>
            </a:r>
            <a:r>
              <a:rPr lang="en-US" altLang="en-US" sz="2400" u="sng" dirty="0" err="1">
                <a:latin typeface="Arial Narrow" panose="020B0606020202030204" pitchFamily="34" charset="0"/>
              </a:rPr>
              <a:t>pos</a:t>
            </a:r>
            <a:r>
              <a:rPr lang="en-US" altLang="en-US" sz="2400" u="sng" dirty="0">
                <a:latin typeface="Arial Narrow" panose="020B0606020202030204" pitchFamily="34" charset="0"/>
              </a:rPr>
              <a:t>:</a:t>
            </a:r>
            <a:r>
              <a:rPr lang="en-US" altLang="en-US" sz="2400" dirty="0">
                <a:latin typeface="Arial Narrow" panose="020B0606020202030204" pitchFamily="34" charset="0"/>
              </a:rPr>
              <a:t>  </a:t>
            </a:r>
            <a:r>
              <a:rPr lang="en-US" altLang="en-US" sz="2400" i="1" dirty="0">
                <a:latin typeface="Arial Narrow" panose="020B0606020202030204" pitchFamily="34" charset="0"/>
              </a:rPr>
              <a:t>music, friends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 	b.  </a:t>
            </a:r>
            <a:r>
              <a:rPr lang="en-US" altLang="en-US" sz="2400" u="sng" dirty="0">
                <a:latin typeface="Arial Narrow" panose="020B0606020202030204" pitchFamily="34" charset="0"/>
              </a:rPr>
              <a:t>Mildly </a:t>
            </a:r>
            <a:r>
              <a:rPr lang="en-US" altLang="en-US" sz="2400" u="sng" dirty="0" err="1">
                <a:latin typeface="Arial Narrow" panose="020B0606020202030204" pitchFamily="34" charset="0"/>
              </a:rPr>
              <a:t>pos</a:t>
            </a:r>
            <a:r>
              <a:rPr lang="en-US" altLang="en-US" sz="2400" dirty="0">
                <a:latin typeface="Arial Narrow" panose="020B0606020202030204" pitchFamily="34" charset="0"/>
              </a:rPr>
              <a:t>:  </a:t>
            </a:r>
            <a:r>
              <a:rPr lang="en-US" altLang="en-US" sz="2400" i="1" dirty="0">
                <a:latin typeface="Arial Narrow" panose="020B0606020202030204" pitchFamily="34" charset="0"/>
              </a:rPr>
              <a:t>clown, parade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c.  </a:t>
            </a:r>
            <a:r>
              <a:rPr lang="en-US" altLang="en-US" sz="2400" u="sng" dirty="0">
                <a:latin typeface="Arial Narrow" panose="020B0606020202030204" pitchFamily="34" charset="0"/>
              </a:rPr>
              <a:t>Mildly </a:t>
            </a:r>
            <a:r>
              <a:rPr lang="en-US" altLang="en-US" sz="2400" u="sng" dirty="0" err="1">
                <a:latin typeface="Arial Narrow" panose="020B0606020202030204" pitchFamily="34" charset="0"/>
              </a:rPr>
              <a:t>neg</a:t>
            </a:r>
            <a:r>
              <a:rPr lang="en-US" altLang="en-US" sz="2400" dirty="0">
                <a:latin typeface="Arial Narrow" panose="020B0606020202030204" pitchFamily="34" charset="0"/>
              </a:rPr>
              <a:t>:  </a:t>
            </a:r>
            <a:r>
              <a:rPr lang="en-US" altLang="en-US" sz="2400" i="1" dirty="0">
                <a:latin typeface="Arial Narrow" panose="020B0606020202030204" pitchFamily="34" charset="0"/>
              </a:rPr>
              <a:t>worm, Monday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d.  </a:t>
            </a:r>
            <a:r>
              <a:rPr lang="en-US" altLang="en-US" sz="2400" u="sng" dirty="0">
                <a:latin typeface="Arial Narrow" panose="020B0606020202030204" pitchFamily="34" charset="0"/>
              </a:rPr>
              <a:t>Very </a:t>
            </a:r>
            <a:r>
              <a:rPr lang="en-US" altLang="en-US" sz="2400" u="sng" dirty="0" err="1">
                <a:latin typeface="Arial Narrow" panose="020B0606020202030204" pitchFamily="34" charset="0"/>
              </a:rPr>
              <a:t>neg</a:t>
            </a:r>
            <a:r>
              <a:rPr lang="en-US" altLang="en-US" sz="2400" dirty="0">
                <a:latin typeface="Arial Narrow" panose="020B0606020202030204" pitchFamily="34" charset="0"/>
              </a:rPr>
              <a:t>:  </a:t>
            </a:r>
            <a:r>
              <a:rPr lang="en-US" altLang="en-US" sz="2400" i="1" dirty="0">
                <a:latin typeface="Arial Narrow" panose="020B0606020202030204" pitchFamily="34" charset="0"/>
              </a:rPr>
              <a:t>war, cancer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Backward mask:  XBMEMENGYRYRBHXM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3.  Mood measure</a:t>
            </a: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0900CDFB-A15D-4D8C-8E07-9C622B619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555EC48-97B7-4589-B0CE-147812A14C1E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2" name="15.4.3.m4a">
            <a:hlinkClick r:id="" action="ppaction://media"/>
            <a:extLst>
              <a:ext uri="{FF2B5EF4-FFF2-40B4-BE49-F238E27FC236}">
                <a16:creationId xmlns:a16="http://schemas.microsoft.com/office/drawing/2014/main" id="{FD3852A7-CB4A-428D-BD78-AD034C6FD60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8136B633-B84B-420D-9C74-AC5D8277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Effect of Subliminal Prime on Mood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0A0931B9-9791-4AAF-9D85-C8F16286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64147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DA37502A-572C-4BA4-AB70-09A0B712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6869" name="Object 6">
            <a:extLst>
              <a:ext uri="{FF2B5EF4-FFF2-40B4-BE49-F238E27FC236}">
                <a16:creationId xmlns:a16="http://schemas.microsoft.com/office/drawing/2014/main" id="{EDF75584-6224-4263-9FD1-D734D9778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524000"/>
          <a:ext cx="78486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7848713" imgH="4286250" progId="MSGraph.Chart.8">
                  <p:embed/>
                </p:oleObj>
              </mc:Choice>
              <mc:Fallback>
                <p:oleObj name="Chart" r:id="rId4" imgW="7848713" imgH="4286250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8486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Box 3">
            <a:extLst>
              <a:ext uri="{FF2B5EF4-FFF2-40B4-BE49-F238E27FC236}">
                <a16:creationId xmlns:a16="http://schemas.microsoft.com/office/drawing/2014/main" id="{11197C99-3CFB-490F-A9C5-9321B922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886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Arial Narrow" panose="020B0606020202030204" pitchFamily="34" charset="0"/>
              </a:rPr>
              <a:t>Clown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FADED5BB-9A9E-40F3-8D29-6391C3D5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416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Arial Narrow" panose="020B0606020202030204" pitchFamily="34" charset="0"/>
              </a:rPr>
              <a:t>Worm</a:t>
            </a:r>
          </a:p>
        </p:txBody>
      </p:sp>
      <p:sp>
        <p:nvSpPr>
          <p:cNvPr id="36872" name="TextBox 9">
            <a:extLst>
              <a:ext uri="{FF2B5EF4-FFF2-40B4-BE49-F238E27FC236}">
                <a16:creationId xmlns:a16="http://schemas.microsoft.com/office/drawing/2014/main" id="{2391D127-3E7B-4D91-83D8-21885B8A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2862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Arial Narrow" panose="020B0606020202030204" pitchFamily="34" charset="0"/>
              </a:rPr>
              <a:t>War</a:t>
            </a:r>
          </a:p>
        </p:txBody>
      </p:sp>
      <p:sp>
        <p:nvSpPr>
          <p:cNvPr id="36873" name="TextBox 10">
            <a:extLst>
              <a:ext uri="{FF2B5EF4-FFF2-40B4-BE49-F238E27FC236}">
                <a16:creationId xmlns:a16="http://schemas.microsoft.com/office/drawing/2014/main" id="{5CBEE7FA-637E-4F1F-B5C7-51D7D45F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34156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Arial Narrow" panose="020B0606020202030204" pitchFamily="34" charset="0"/>
              </a:rPr>
              <a:t>Friends</a:t>
            </a:r>
          </a:p>
        </p:txBody>
      </p:sp>
      <p:sp>
        <p:nvSpPr>
          <p:cNvPr id="36874" name="Slide Number Placeholder 1">
            <a:extLst>
              <a:ext uri="{FF2B5EF4-FFF2-40B4-BE49-F238E27FC236}">
                <a16:creationId xmlns:a16="http://schemas.microsoft.com/office/drawing/2014/main" id="{39D0766B-3414-41F5-9561-AF990264B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716FA63-1A7E-42CB-8E30-9E3F66243A1D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2" name="15.4.4.m4a">
            <a:hlinkClick r:id="" action="ppaction://media"/>
            <a:extLst>
              <a:ext uri="{FF2B5EF4-FFF2-40B4-BE49-F238E27FC236}">
                <a16:creationId xmlns:a16="http://schemas.microsoft.com/office/drawing/2014/main" id="{2DBCC32E-6A48-4D1B-91A7-A597BD4D198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CB38000F-F5C5-4C92-AB02-6938E9C7F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"/>
            <a:ext cx="6096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Arial Narrow" panose="020B0606020202030204" pitchFamily="34" charset="0"/>
              </a:rPr>
              <a:t>Subliminal Moods and Stereotyping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Bargh &amp; Chartrand, Study 2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D871A306-18A1-40A3-8722-9CC45A371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3813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Who are more likely to apply stereotypes?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D2B54A05-823C-4A42-84FE-C2949C9E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People in good moods?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63E4903E-52E1-4BD0-8B47-E612E591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33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People in bad moods?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CE3ACCF-83CF-40DA-B69E-20B1888AF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1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Wait and see.</a:t>
            </a: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283525BE-AC04-42D2-B342-A0F67CE71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8229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Procedure: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Subliminal Priming using Study 1 technique.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</a:t>
            </a: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complete stereotyping task: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   </a:t>
            </a:r>
            <a:r>
              <a:rPr lang="en-US" altLang="en-US" sz="2400" i="1" dirty="0">
                <a:latin typeface="Arial Narrow" panose="020B0606020202030204" pitchFamily="34" charset="0"/>
              </a:rPr>
              <a:t>John/Jane fed the baby because </a:t>
            </a:r>
            <a:r>
              <a:rPr lang="en-US" altLang="en-US" sz="2400" dirty="0">
                <a:latin typeface="Arial Narrow" panose="020B0606020202030204" pitchFamily="34" charset="0"/>
              </a:rPr>
              <a:t>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   </a:t>
            </a:r>
            <a:r>
              <a:rPr lang="en-US" altLang="en-US" sz="2400" i="1" dirty="0">
                <a:latin typeface="Arial Narrow" panose="020B0606020202030204" pitchFamily="34" charset="0"/>
              </a:rPr>
              <a:t>Sally/Steve changed the motor oil because </a:t>
            </a:r>
            <a:r>
              <a:rPr lang="en-US" altLang="en-US" sz="2400" dirty="0">
                <a:latin typeface="Arial Narrow" panose="020B0606020202030204" pitchFamily="34" charset="0"/>
              </a:rPr>
              <a:t>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6476C9BB-2CC9-4670-9671-89D2CD392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335C075-B169-4F15-AAB4-47924C975298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B2901BC-62AF-0338-3A45-EF38CA945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40825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Effort to "explain away" gender-inconsistent action = stereotyping.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John fed the baby because “</a:t>
            </a:r>
            <a:r>
              <a:rPr lang="en-US" altLang="en-US" sz="2400" i="1" dirty="0">
                <a:latin typeface="Arial Narrow" panose="020B0606020202030204" pitchFamily="34" charset="0"/>
              </a:rPr>
              <a:t>the mom was visiting family.”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           </a:t>
            </a:r>
            <a:r>
              <a:rPr lang="en-US" altLang="en-US" sz="2400" dirty="0">
                <a:latin typeface="Arial Narrow" panose="020B0606020202030204" pitchFamily="34" charset="0"/>
              </a:rPr>
              <a:t>Sally changed the motor oil because</a:t>
            </a:r>
            <a:r>
              <a:rPr lang="en-US" altLang="en-US" sz="2400" i="1" dirty="0">
                <a:latin typeface="Arial Narrow" panose="020B0606020202030204" pitchFamily="34" charset="0"/>
              </a:rPr>
              <a:t> “she lived in the country”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7E5193A0-6A0C-434D-B6AC-01237EF3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Object 4">
            <a:extLst>
              <a:ext uri="{FF2B5EF4-FFF2-40B4-BE49-F238E27FC236}">
                <a16:creationId xmlns:a16="http://schemas.microsoft.com/office/drawing/2014/main" id="{AC8DC68A-F2E9-4A3E-9B49-DF35684A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" y="785813"/>
          <a:ext cx="78486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7848713" imgH="4286250" progId="MSGraph.Chart.8">
                  <p:embed/>
                </p:oleObj>
              </mc:Choice>
              <mc:Fallback>
                <p:oleObj name="Chart" r:id="rId4" imgW="7848713" imgH="428625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785813"/>
                        <a:ext cx="78486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6">
            <a:extLst>
              <a:ext uri="{FF2B5EF4-FFF2-40B4-BE49-F238E27FC236}">
                <a16:creationId xmlns:a16="http://schemas.microsoft.com/office/drawing/2014/main" id="{8BFE6DA8-6D35-4695-B822-E7BFAB35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6096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0070C0"/>
                </a:solidFill>
                <a:latin typeface="Arial Narrow" panose="020B0606020202030204" pitchFamily="34" charset="0"/>
              </a:rPr>
              <a:t>Effect of Mood on Stereotyping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04691258-1BEB-49CD-B216-714B0569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Why do positive moods lead to stereotyping?</a:t>
            </a: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0FCC33AD-8974-444B-9DA0-CA91AEEA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7467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Stereotypes are mental short-cuts.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People take short cuts in positive moods.</a:t>
            </a:r>
          </a:p>
        </p:txBody>
      </p:sp>
      <p:sp>
        <p:nvSpPr>
          <p:cNvPr id="38919" name="Slide Number Placeholder 1">
            <a:extLst>
              <a:ext uri="{FF2B5EF4-FFF2-40B4-BE49-F238E27FC236}">
                <a16:creationId xmlns:a16="http://schemas.microsoft.com/office/drawing/2014/main" id="{037B1579-D7CA-443C-8FCA-78D6971CC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E4B1B7B-3559-458F-9ED0-911BB3BB1C0C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2" name="15.4.6.m4a">
            <a:hlinkClick r:id="" action="ppaction://media"/>
            <a:extLst>
              <a:ext uri="{FF2B5EF4-FFF2-40B4-BE49-F238E27FC236}">
                <a16:creationId xmlns:a16="http://schemas.microsoft.com/office/drawing/2014/main" id="{DF992385-8E00-4509-BE47-210F8A0C4D6E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9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5E8AD-B945-7867-8032-99B7D6F4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8BB28-E1B2-4815-884F-2F20A199BAC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DD8F0-32F4-9255-3ABB-BE4E60DB2835}"/>
              </a:ext>
            </a:extLst>
          </p:cNvPr>
          <p:cNvSpPr txBox="1"/>
          <p:nvPr/>
        </p:nvSpPr>
        <p:spPr>
          <a:xfrm>
            <a:off x="1676400" y="20209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Arial Narrow" panose="020B0606020202030204" pitchFamily="34" charset="0"/>
              </a:rPr>
              <a:t>Midterm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597E7-211F-F1B0-E22F-A32B4262F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9" r="24033"/>
          <a:stretch/>
        </p:blipFill>
        <p:spPr>
          <a:xfrm>
            <a:off x="1258956" y="990600"/>
            <a:ext cx="6894443" cy="4637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A97D-4B58-66F5-B683-D0A00F29FC6C}"/>
              </a:ext>
            </a:extLst>
          </p:cNvPr>
          <p:cNvSpPr txBox="1"/>
          <p:nvPr/>
        </p:nvSpPr>
        <p:spPr>
          <a:xfrm>
            <a:off x="1219200" y="583283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Midterm Score = Correct + 3 points, due to Harber absence</a:t>
            </a:r>
          </a:p>
        </p:txBody>
      </p:sp>
    </p:spTree>
    <p:extLst>
      <p:ext uri="{BB962C8B-B14F-4D97-AF65-F5344CB8AC3E}">
        <p14:creationId xmlns:p14="http://schemas.microsoft.com/office/powerpoint/2010/main" val="225071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5875C015-1A02-481E-B231-4C9E291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18446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Emotions Diary Exercise</a:t>
            </a:r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id="{3E792DED-2DE2-49B9-B3C8-D5625F74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4" y="1066800"/>
            <a:ext cx="79533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Emotion Diary Project = 15 points toward your final grade.                         </a:t>
            </a:r>
            <a:r>
              <a:rPr lang="en-US" altLang="en-US" sz="2400" dirty="0">
                <a:latin typeface="Arial Narrow" panose="020B0606020202030204" pitchFamily="34" charset="0"/>
              </a:rPr>
              <a:t>It is an easy way to make points, if you complete it as instructed.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Packet of 8 diaries, including today's.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No need to make copies, I’ve done that for you!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Complete diary at start of class, from Tues (March 21) to April 13; or do so twice a week for the next 4 weeks, in any case.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On April 13 I will provide materials for analyzing your diaries.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NOTE:  </a:t>
            </a:r>
            <a:r>
              <a:rPr lang="en-US" altLang="en-US" sz="2400" u="sng" dirty="0">
                <a:latin typeface="Arial Narrow" panose="020B0606020202030204" pitchFamily="34" charset="0"/>
              </a:rPr>
              <a:t>I will not see your individual diaries</a:t>
            </a:r>
            <a:r>
              <a:rPr lang="en-US" altLang="en-US" sz="2400" dirty="0">
                <a:latin typeface="Arial Narrow" panose="020B0606020202030204" pitchFamily="34" charset="0"/>
              </a:rPr>
              <a:t>—they are yours. What you write on them is for your eyes only!  However, you are welcome to share Diary content in your write-up if you wish to do so.  All Diary reports will be held in strict confidence.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293" name="Slide Number Placeholder 1">
            <a:extLst>
              <a:ext uri="{FF2B5EF4-FFF2-40B4-BE49-F238E27FC236}">
                <a16:creationId xmlns:a16="http://schemas.microsoft.com/office/drawing/2014/main" id="{95A6141F-A524-4FD0-85C5-6B432AE91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EDE56FC-5FCF-4996-88A6-72F224042958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C450518-2D5A-40DB-8C7B-776EDFB1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77800"/>
            <a:ext cx="7083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17789B21-D261-4D13-876A-0E196C1FB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AC9BC1C-3A39-4313-B3E4-EF42DF04BB1A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169" t="18519" r="12083" b="14277"/>
          <a:stretch/>
        </p:blipFill>
        <p:spPr>
          <a:xfrm>
            <a:off x="849732" y="838200"/>
            <a:ext cx="8087439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1498E-1105-0CD8-72EB-157AB51178E0}"/>
              </a:ext>
            </a:extLst>
          </p:cNvPr>
          <p:cNvSpPr txBox="1"/>
          <p:nvPr/>
        </p:nvSpPr>
        <p:spPr>
          <a:xfrm>
            <a:off x="4114800" y="1374745"/>
            <a:ext cx="1752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Date: March 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00DFFDB-962E-43EE-AE05-3CFCFFE2E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875" y="10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        How Emotions Affect Judgment and Behavior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6D7DDF1-590C-4B3D-B276-8F42D153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1355725"/>
            <a:ext cx="54864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 Narrow" panose="020B0606020202030204" pitchFamily="34" charset="0"/>
              </a:rPr>
              <a:t>Anxiety and affiliation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 Narrow" panose="020B0606020202030204" pitchFamily="34" charset="0"/>
              </a:rPr>
              <a:t>Happiness and helping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 Narrow" panose="020B0606020202030204" pitchFamily="34" charset="0"/>
              </a:rPr>
              <a:t>Subliminal Priming of Emotions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170059CF-55F3-4F41-B79E-49375193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649538"/>
            <a:ext cx="183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755C397C-151B-4AF3-93DD-CB7003794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1701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>
            <a:extLst>
              <a:ext uri="{FF2B5EF4-FFF2-40B4-BE49-F238E27FC236}">
                <a16:creationId xmlns:a16="http://schemas.microsoft.com/office/drawing/2014/main" id="{AC026EC0-335F-4800-89AA-DEC71176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1647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Slide Number Placeholder 6">
            <a:extLst>
              <a:ext uri="{FF2B5EF4-FFF2-40B4-BE49-F238E27FC236}">
                <a16:creationId xmlns:a16="http://schemas.microsoft.com/office/drawing/2014/main" id="{E051B6BB-BFBF-48E8-8005-89F1AC44C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80668EB-8929-4192-BDF9-C4168FC1F8E5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2500"/>
          <a:stretch/>
        </p:blipFill>
        <p:spPr>
          <a:xfrm>
            <a:off x="4644889" y="1258217"/>
            <a:ext cx="1996494" cy="128019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55C397C-151B-4AF3-93DD-CB7003794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1701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D292C21D-DAFB-438F-8CB9-C0C97D85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800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Arial Narrow" panose="020B0606020202030204" pitchFamily="34" charset="0"/>
              </a:rPr>
              <a:t>Stanley Schachter:                                    Anxiety and Affiliation Studies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A4BE6BD-5800-451E-9A48-0A8359EC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7239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Enter "Gregor Zilstein"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"Punishment and Learning Study"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Severe Electric Shocks</a:t>
            </a:r>
            <a:r>
              <a:rPr lang="en-US" altLang="en-US" sz="2400">
                <a:latin typeface="Arial Narrow" panose="020B0606020202030204" pitchFamily="34" charset="0"/>
              </a:rPr>
              <a:t> -- but be assured--"No permanent   			     tissue damage"  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Mild Electric Shocks</a:t>
            </a:r>
            <a:r>
              <a:rPr lang="en-US" altLang="en-US" sz="2400">
                <a:latin typeface="Arial Narrow" panose="020B0606020202030204" pitchFamily="34" charset="0"/>
              </a:rPr>
              <a:t> -- sort of like a light tickling sensation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Please wait while we set up materials.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Would you like to wait alone or with others?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B1C6E475-C1AA-45F5-99E7-668314EE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/>
          <a:stretch>
            <a:fillRect/>
          </a:stretch>
        </p:blipFill>
        <p:spPr bwMode="auto">
          <a:xfrm>
            <a:off x="6248400" y="1600200"/>
            <a:ext cx="2295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AFD5ADCF-99E1-46E7-B721-AE7C2FA86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5920677-7E26-432B-AE24-13D2026D4B04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23EA43-433F-4687-AF91-E5712ECD7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Schachter Measures of Anxiety and Affiliation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5C2917D-2CE3-437E-B41D-2F6509989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92480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700" b="1">
                <a:latin typeface="Arial Narrow" panose="020B0606020202030204" pitchFamily="34" charset="0"/>
              </a:rPr>
              <a:t>Anxiety measure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>
                <a:latin typeface="Arial Narrow" panose="020B0606020202030204" pitchFamily="34" charset="0"/>
              </a:rPr>
              <a:t>	</a:t>
            </a:r>
            <a:r>
              <a:rPr lang="en-US" altLang="en-US" sz="2700">
                <a:solidFill>
                  <a:srgbClr val="0070C0"/>
                </a:solidFill>
                <a:latin typeface="Arial Narrow" panose="020B0606020202030204" pitchFamily="34" charset="0"/>
              </a:rPr>
              <a:t>“How do you feel about the prospect of getting shocked?”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>
                <a:solidFill>
                  <a:srgbClr val="0070C0"/>
                </a:solidFill>
                <a:latin typeface="Arial Narrow" panose="020B0606020202030204" pitchFamily="34" charset="0"/>
              </a:rPr>
              <a:t>	1	      2          3         4         5         6        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 i="1">
                <a:solidFill>
                  <a:srgbClr val="0070C0"/>
                </a:solidFill>
                <a:latin typeface="Arial Narrow" panose="020B0606020202030204" pitchFamily="34" charset="0"/>
              </a:rPr>
              <a:t> I enjoy it 				          I dislike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 i="1">
                <a:solidFill>
                  <a:srgbClr val="0070C0"/>
                </a:solidFill>
                <a:latin typeface="Arial Narrow" panose="020B0606020202030204" pitchFamily="34" charset="0"/>
              </a:rPr>
              <a:t>very  much</a:t>
            </a:r>
            <a:r>
              <a:rPr lang="en-US" altLang="en-US" sz="2700">
                <a:solidFill>
                  <a:srgbClr val="0070C0"/>
                </a:solidFill>
                <a:latin typeface="Arial Narrow" panose="020B0606020202030204" pitchFamily="34" charset="0"/>
              </a:rPr>
              <a:t>				          </a:t>
            </a:r>
            <a:r>
              <a:rPr lang="en-US" altLang="en-US" sz="2700" i="1">
                <a:solidFill>
                  <a:srgbClr val="0070C0"/>
                </a:solidFill>
                <a:latin typeface="Arial Narrow" panose="020B0606020202030204" pitchFamily="34" charset="0"/>
              </a:rPr>
              <a:t>very much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70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700" b="1">
                <a:latin typeface="Arial Narrow" panose="020B0606020202030204" pitchFamily="34" charset="0"/>
              </a:rPr>
              <a:t>Affiliation measure</a:t>
            </a:r>
            <a:r>
              <a:rPr lang="en-US" altLang="en-US" sz="2700">
                <a:latin typeface="Arial Narrow" panose="020B0606020202030204" pitchFamily="34" charset="0"/>
              </a:rPr>
              <a:t>	</a:t>
            </a:r>
            <a:r>
              <a:rPr lang="en-US" altLang="en-US" sz="2700" i="1">
                <a:latin typeface="Arial Narrow" panose="020B0606020202030204" pitchFamily="34" charset="0"/>
              </a:rPr>
              <a:t>____ I prefer being alone					____ I prefer being with others				____ I really don’t care</a:t>
            </a: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AFD8BA45-E7AF-4443-9D89-695E6A2C3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359B4C4-9609-4010-B4D9-99451BEE83F0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FD24BEC-643A-4BD9-ADB6-F49C5C578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Effects of Anxiety Manipulation on Self-Reported Anxiety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5DB993B9-AAAA-45B1-BA38-3CA649535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87642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76425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1">
            <a:extLst>
              <a:ext uri="{FF2B5EF4-FFF2-40B4-BE49-F238E27FC236}">
                <a16:creationId xmlns:a16="http://schemas.microsoft.com/office/drawing/2014/main" id="{85039075-3D19-4CD0-860E-7265599C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593725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What’s the purpose of this measure?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000EE-6767-4503-9459-100FE424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43600"/>
            <a:ext cx="3230563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Manipulation check.  Make sure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manip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 Worked. </a:t>
            </a:r>
          </a:p>
        </p:txBody>
      </p:sp>
      <p:sp>
        <p:nvSpPr>
          <p:cNvPr id="18438" name="Slide Number Placeholder 1">
            <a:extLst>
              <a:ext uri="{FF2B5EF4-FFF2-40B4-BE49-F238E27FC236}">
                <a16:creationId xmlns:a16="http://schemas.microsoft.com/office/drawing/2014/main" id="{78CC4ED5-B841-44C9-A0C5-44B2438A3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8F46883-B006-45C5-ADF0-ED1519320B13}" type="slidenum">
              <a:rPr lang="en-US" altLang="en-US" sz="1400" smtClean="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11620</TotalTime>
  <Words>1316</Words>
  <Application>Microsoft Office PowerPoint</Application>
  <PresentationFormat>On-screen Show (4:3)</PresentationFormat>
  <Paragraphs>214</Paragraphs>
  <Slides>28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Wingdings</vt:lpstr>
      <vt:lpstr>Dad`s Tie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How Emotions Affect Judgment and Behavior</vt:lpstr>
      <vt:lpstr>PowerPoint Presentation</vt:lpstr>
      <vt:lpstr>Schachter Measures of Anxiety and Affiliation</vt:lpstr>
      <vt:lpstr>Effects of Anxiety Manipulation on Self-Reported Anxiety</vt:lpstr>
      <vt:lpstr>PowerPoint Presentation</vt:lpstr>
      <vt:lpstr>Anxiety Condition and Choosing to Be Alone or With Others</vt:lpstr>
      <vt:lpstr>Why Might People Facing Threat Seek Out Others?</vt:lpstr>
      <vt:lpstr>Anxiety and Affiliation Follow-on Studies</vt:lpstr>
      <vt:lpstr>Feeling Good and Helping            (Alice Isen, 1987)</vt:lpstr>
      <vt:lpstr>Cookie Distribution in Isen “Cookies and Kindness” Study</vt:lpstr>
      <vt:lpstr>Percent Willing to Help/Distract Another Student Due to Receiving or Not Receiving a Cookie</vt:lpstr>
      <vt:lpstr>Number of Minutes Agreeing to Volunteer Due to Cookie Condition and Task Solicited</vt:lpstr>
      <vt:lpstr>Problems with Cookies Study?</vt:lpstr>
      <vt:lpstr>Dime in Payphone Study</vt:lpstr>
      <vt:lpstr>Number of People Helping a Stranger After Finding/Not Finding a Free Dime in a Pay 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205</cp:revision>
  <cp:lastPrinted>2023-03-21T14:56:09Z</cp:lastPrinted>
  <dcterms:created xsi:type="dcterms:W3CDTF">2006-08-09T20:27:24Z</dcterms:created>
  <dcterms:modified xsi:type="dcterms:W3CDTF">2023-03-23T15:21:13Z</dcterms:modified>
</cp:coreProperties>
</file>