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38" r:id="rId2"/>
    <p:sldId id="370" r:id="rId3"/>
    <p:sldId id="375" r:id="rId4"/>
    <p:sldId id="377" r:id="rId5"/>
    <p:sldId id="373" r:id="rId6"/>
    <p:sldId id="366" r:id="rId7"/>
    <p:sldId id="367" r:id="rId8"/>
    <p:sldId id="368" r:id="rId9"/>
    <p:sldId id="369" r:id="rId10"/>
    <p:sldId id="356" r:id="rId11"/>
    <p:sldId id="360" r:id="rId12"/>
    <p:sldId id="361" r:id="rId13"/>
    <p:sldId id="362" r:id="rId14"/>
    <p:sldId id="363" r:id="rId15"/>
    <p:sldId id="344" r:id="rId16"/>
    <p:sldId id="365" r:id="rId17"/>
    <p:sldId id="351" r:id="rId18"/>
    <p:sldId id="340" r:id="rId19"/>
    <p:sldId id="364" r:id="rId20"/>
    <p:sldId id="314" r:id="rId21"/>
    <p:sldId id="293" r:id="rId22"/>
    <p:sldId id="294" r:id="rId23"/>
    <p:sldId id="297" r:id="rId24"/>
    <p:sldId id="295" r:id="rId25"/>
    <p:sldId id="296" r:id="rId26"/>
    <p:sldId id="327" r:id="rId27"/>
    <p:sldId id="272" r:id="rId28"/>
    <p:sldId id="273" r:id="rId29"/>
  </p:sldIdLst>
  <p:sldSz cx="9144000" cy="6858000" type="screen4x3"/>
  <p:notesSz cx="6858000" cy="9144000"/>
  <p:defaultTextStyle>
    <a:defPPr>
      <a:defRPr lang="en-US"/>
    </a:defPPr>
    <a:lvl1pPr algn="l" rtl="0" eaLnBrk="0" fontAlgn="base" hangingPunct="0">
      <a:spcBef>
        <a:spcPct val="0"/>
      </a:spcBef>
      <a:spcAft>
        <a:spcPct val="0"/>
      </a:spcAft>
      <a:defRPr sz="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900" kern="1200">
        <a:solidFill>
          <a:schemeClr val="tx1"/>
        </a:solidFill>
        <a:latin typeface="Times New Roman" panose="02020603050405020304" pitchFamily="18" charset="0"/>
        <a:ea typeface="+mn-ea"/>
        <a:cs typeface="+mn-cs"/>
      </a:defRPr>
    </a:lvl5pPr>
    <a:lvl6pPr marL="2286000" algn="l" defTabSz="914400" rtl="0" eaLnBrk="1" latinLnBrk="0" hangingPunct="1">
      <a:defRPr sz="900" kern="1200">
        <a:solidFill>
          <a:schemeClr val="tx1"/>
        </a:solidFill>
        <a:latin typeface="Times New Roman" panose="02020603050405020304" pitchFamily="18" charset="0"/>
        <a:ea typeface="+mn-ea"/>
        <a:cs typeface="+mn-cs"/>
      </a:defRPr>
    </a:lvl6pPr>
    <a:lvl7pPr marL="2743200" algn="l" defTabSz="914400" rtl="0" eaLnBrk="1" latinLnBrk="0" hangingPunct="1">
      <a:defRPr sz="900" kern="1200">
        <a:solidFill>
          <a:schemeClr val="tx1"/>
        </a:solidFill>
        <a:latin typeface="Times New Roman" panose="02020603050405020304" pitchFamily="18" charset="0"/>
        <a:ea typeface="+mn-ea"/>
        <a:cs typeface="+mn-cs"/>
      </a:defRPr>
    </a:lvl7pPr>
    <a:lvl8pPr marL="3200400" algn="l" defTabSz="914400" rtl="0" eaLnBrk="1" latinLnBrk="0" hangingPunct="1">
      <a:defRPr sz="900" kern="1200">
        <a:solidFill>
          <a:schemeClr val="tx1"/>
        </a:solidFill>
        <a:latin typeface="Times New Roman" panose="02020603050405020304" pitchFamily="18" charset="0"/>
        <a:ea typeface="+mn-ea"/>
        <a:cs typeface="+mn-cs"/>
      </a:defRPr>
    </a:lvl8pPr>
    <a:lvl9pPr marL="3657600" algn="l" defTabSz="914400" rtl="0" eaLnBrk="1" latinLnBrk="0" hangingPunct="1">
      <a:defRPr sz="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4235" autoAdjust="0"/>
  </p:normalViewPr>
  <p:slideViewPr>
    <p:cSldViewPr>
      <p:cViewPr varScale="1">
        <p:scale>
          <a:sx n="93" d="100"/>
          <a:sy n="93" d="100"/>
        </p:scale>
        <p:origin x="14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C18FA4-85EF-4188-808E-BFE06A62D5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1C6A4-3A3D-4930-B09A-BF4D67154EBF}" type="datetimeFigureOut">
              <a:rPr lang="en-US" smtClean="0"/>
              <a:t>3/2/2023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27EA-5876-47CB-AB94-FD8770F87A83}" type="slidenum">
              <a:rPr lang="en-US" smtClean="0"/>
              <a:t>‹#›</a:t>
            </a:fld>
            <a:endParaRPr lang="en-US"/>
          </a:p>
        </p:txBody>
      </p:sp>
    </p:spTree>
    <p:extLst>
      <p:ext uri="{BB962C8B-B14F-4D97-AF65-F5344CB8AC3E}">
        <p14:creationId xmlns:p14="http://schemas.microsoft.com/office/powerpoint/2010/main" val="294572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127EA-5876-47CB-AB94-FD8770F87A83}" type="slidenum">
              <a:rPr lang="en-US" smtClean="0"/>
              <a:t>12</a:t>
            </a:fld>
            <a:endParaRPr lang="en-US"/>
          </a:p>
        </p:txBody>
      </p:sp>
    </p:spTree>
    <p:extLst>
      <p:ext uri="{BB962C8B-B14F-4D97-AF65-F5344CB8AC3E}">
        <p14:creationId xmlns:p14="http://schemas.microsoft.com/office/powerpoint/2010/main" val="241244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2 w 1000"/>
                  <a:gd name="T5" fmla="*/ 2147483646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1171 h 272"/>
                  <a:gd name="T4" fmla="*/ 240 w 624"/>
                  <a:gd name="T5" fmla="*/ 9862 h 272"/>
                  <a:gd name="T6" fmla="*/ 624 w 624"/>
                  <a:gd name="T7" fmla="*/ 1117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8 h 362"/>
                  <a:gd name="T2" fmla="*/ 8 w 632"/>
                  <a:gd name="T3" fmla="*/ 51 h 362"/>
                  <a:gd name="T4" fmla="*/ 248 w 632"/>
                  <a:gd name="T5" fmla="*/ 51 h 362"/>
                  <a:gd name="T6" fmla="*/ 632 w 632"/>
                  <a:gd name="T7" fmla="*/ 51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474 h 385"/>
                <a:gd name="T2" fmla="*/ 5762 w 5762"/>
                <a:gd name="T3" fmla="*/ 453 h 385"/>
                <a:gd name="T4" fmla="*/ 5762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05B7DBCA-6EF2-425F-8F75-27CFC9849588}" type="slidenum">
              <a:rPr lang="en-US" altLang="en-US"/>
              <a:pPr>
                <a:defRPr/>
              </a:pPr>
              <a:t>‹#›</a:t>
            </a:fld>
            <a:endParaRPr lang="en-US" altLang="en-US"/>
          </a:p>
        </p:txBody>
      </p:sp>
    </p:spTree>
    <p:extLst>
      <p:ext uri="{BB962C8B-B14F-4D97-AF65-F5344CB8AC3E}">
        <p14:creationId xmlns:p14="http://schemas.microsoft.com/office/powerpoint/2010/main" val="107678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75EA94F6-607C-491D-996B-6E575101881B}" type="slidenum">
              <a:rPr lang="en-US" altLang="en-US"/>
              <a:pPr>
                <a:defRPr/>
              </a:pPr>
              <a:t>‹#›</a:t>
            </a:fld>
            <a:endParaRPr lang="en-US" altLang="en-US"/>
          </a:p>
        </p:txBody>
      </p:sp>
    </p:spTree>
    <p:extLst>
      <p:ext uri="{BB962C8B-B14F-4D97-AF65-F5344CB8AC3E}">
        <p14:creationId xmlns:p14="http://schemas.microsoft.com/office/powerpoint/2010/main" val="106252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1606916C-A9D5-4375-9096-12FE4C0204C4}" type="slidenum">
              <a:rPr lang="en-US" altLang="en-US"/>
              <a:pPr>
                <a:defRPr/>
              </a:pPr>
              <a:t>‹#›</a:t>
            </a:fld>
            <a:endParaRPr lang="en-US" altLang="en-US"/>
          </a:p>
        </p:txBody>
      </p:sp>
    </p:spTree>
    <p:extLst>
      <p:ext uri="{BB962C8B-B14F-4D97-AF65-F5344CB8AC3E}">
        <p14:creationId xmlns:p14="http://schemas.microsoft.com/office/powerpoint/2010/main" val="194242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0DFECEE4-3572-4F50-A642-53C6D2F02D77}" type="slidenum">
              <a:rPr lang="en-US" altLang="en-US"/>
              <a:pPr>
                <a:defRPr/>
              </a:pPr>
              <a:t>‹#›</a:t>
            </a:fld>
            <a:endParaRPr lang="en-US" altLang="en-US"/>
          </a:p>
        </p:txBody>
      </p:sp>
    </p:spTree>
    <p:extLst>
      <p:ext uri="{BB962C8B-B14F-4D97-AF65-F5344CB8AC3E}">
        <p14:creationId xmlns:p14="http://schemas.microsoft.com/office/powerpoint/2010/main" val="162952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29987B7E-FE29-40C3-8F3D-B2BECE5A188E}" type="slidenum">
              <a:rPr lang="en-US" altLang="en-US"/>
              <a:pPr>
                <a:defRPr/>
              </a:pPr>
              <a:t>‹#›</a:t>
            </a:fld>
            <a:endParaRPr lang="en-US" altLang="en-US"/>
          </a:p>
        </p:txBody>
      </p:sp>
    </p:spTree>
    <p:extLst>
      <p:ext uri="{BB962C8B-B14F-4D97-AF65-F5344CB8AC3E}">
        <p14:creationId xmlns:p14="http://schemas.microsoft.com/office/powerpoint/2010/main" val="259782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A848042E-8B0A-48A4-8C9D-3A34E038CFF4}" type="slidenum">
              <a:rPr lang="en-US" altLang="en-US"/>
              <a:pPr>
                <a:defRPr/>
              </a:pPr>
              <a:t>‹#›</a:t>
            </a:fld>
            <a:endParaRPr lang="en-US" altLang="en-US"/>
          </a:p>
        </p:txBody>
      </p:sp>
    </p:spTree>
    <p:extLst>
      <p:ext uri="{BB962C8B-B14F-4D97-AF65-F5344CB8AC3E}">
        <p14:creationId xmlns:p14="http://schemas.microsoft.com/office/powerpoint/2010/main" val="397746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72D2A210-812F-4918-8333-382B82E0A0EC}" type="slidenum">
              <a:rPr lang="en-US" altLang="en-US"/>
              <a:pPr>
                <a:defRPr/>
              </a:pPr>
              <a:t>‹#›</a:t>
            </a:fld>
            <a:endParaRPr lang="en-US" altLang="en-US"/>
          </a:p>
        </p:txBody>
      </p:sp>
    </p:spTree>
    <p:extLst>
      <p:ext uri="{BB962C8B-B14F-4D97-AF65-F5344CB8AC3E}">
        <p14:creationId xmlns:p14="http://schemas.microsoft.com/office/powerpoint/2010/main" val="368596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0566DADA-609D-48B2-A7F0-46924C47F789}" type="slidenum">
              <a:rPr lang="en-US" altLang="en-US"/>
              <a:pPr>
                <a:defRPr/>
              </a:pPr>
              <a:t>‹#›</a:t>
            </a:fld>
            <a:endParaRPr lang="en-US" altLang="en-US"/>
          </a:p>
        </p:txBody>
      </p:sp>
    </p:spTree>
    <p:extLst>
      <p:ext uri="{BB962C8B-B14F-4D97-AF65-F5344CB8AC3E}">
        <p14:creationId xmlns:p14="http://schemas.microsoft.com/office/powerpoint/2010/main" val="300046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04B85D31-2EE6-498E-B681-1C9EAB9027A1}" type="slidenum">
              <a:rPr lang="en-US" altLang="en-US"/>
              <a:pPr>
                <a:defRPr/>
              </a:pPr>
              <a:t>‹#›</a:t>
            </a:fld>
            <a:endParaRPr lang="en-US" altLang="en-US"/>
          </a:p>
        </p:txBody>
      </p:sp>
    </p:spTree>
    <p:extLst>
      <p:ext uri="{BB962C8B-B14F-4D97-AF65-F5344CB8AC3E}">
        <p14:creationId xmlns:p14="http://schemas.microsoft.com/office/powerpoint/2010/main" val="371187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D4B71E4D-C0B3-408A-92C8-96AA3B24456B}" type="slidenum">
              <a:rPr lang="en-US" altLang="en-US"/>
              <a:pPr>
                <a:defRPr/>
              </a:pPr>
              <a:t>‹#›</a:t>
            </a:fld>
            <a:endParaRPr lang="en-US" altLang="en-US"/>
          </a:p>
        </p:txBody>
      </p:sp>
    </p:spTree>
    <p:extLst>
      <p:ext uri="{BB962C8B-B14F-4D97-AF65-F5344CB8AC3E}">
        <p14:creationId xmlns:p14="http://schemas.microsoft.com/office/powerpoint/2010/main" val="294625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D154A90B-C20B-4B6C-9298-10F42629CCAA}" type="slidenum">
              <a:rPr lang="en-US" altLang="en-US"/>
              <a:pPr>
                <a:defRPr/>
              </a:pPr>
              <a:t>‹#›</a:t>
            </a:fld>
            <a:endParaRPr lang="en-US" altLang="en-US"/>
          </a:p>
        </p:txBody>
      </p:sp>
    </p:spTree>
    <p:extLst>
      <p:ext uri="{BB962C8B-B14F-4D97-AF65-F5344CB8AC3E}">
        <p14:creationId xmlns:p14="http://schemas.microsoft.com/office/powerpoint/2010/main" val="188141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2 w 1000"/>
                  <a:gd name="T5" fmla="*/ 2147483646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11171 h 272"/>
                  <a:gd name="T4" fmla="*/ 240 w 624"/>
                  <a:gd name="T5" fmla="*/ 9862 h 272"/>
                  <a:gd name="T6" fmla="*/ 624 w 624"/>
                  <a:gd name="T7" fmla="*/ 1117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8 h 362"/>
                  <a:gd name="T2" fmla="*/ 8 w 632"/>
                  <a:gd name="T3" fmla="*/ 51 h 362"/>
                  <a:gd name="T4" fmla="*/ 248 w 632"/>
                  <a:gd name="T5" fmla="*/ 51 h 362"/>
                  <a:gd name="T6" fmla="*/ 632 w 632"/>
                  <a:gd name="T7" fmla="*/ 51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474 h 385"/>
                <a:gd name="T2" fmla="*/ 136 w 5762"/>
                <a:gd name="T3" fmla="*/ 453 h 385"/>
                <a:gd name="T4" fmla="*/ 136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136 w 5761"/>
                <a:gd name="T3" fmla="*/ 0 h 189"/>
                <a:gd name="T4" fmla="*/ 136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6F4B98E4-E86B-404E-8762-AC629868D6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66813" y="1066800"/>
            <a:ext cx="7772400" cy="1015663"/>
          </a:xfrm>
        </p:spPr>
        <p:txBody>
          <a:bodyPr/>
          <a:lstStyle/>
          <a:p>
            <a:pPr algn="ctr" eaLnBrk="1" hangingPunct="1"/>
            <a:r>
              <a:rPr lang="en-US" altLang="en-US" sz="6000" dirty="0">
                <a:latin typeface="Arial Narrow" panose="020B0606020202030204" pitchFamily="34" charset="0"/>
              </a:rPr>
              <a:t>Emotional Intelligence</a:t>
            </a:r>
          </a:p>
        </p:txBody>
      </p:sp>
      <p:sp>
        <p:nvSpPr>
          <p:cNvPr id="7171" name="Rectangle 3"/>
          <p:cNvSpPr>
            <a:spLocks noGrp="1" noChangeArrowheads="1"/>
          </p:cNvSpPr>
          <p:nvPr>
            <p:ph type="subTitle" idx="1"/>
          </p:nvPr>
        </p:nvSpPr>
        <p:spPr/>
        <p:txBody>
          <a:bodyPr/>
          <a:lstStyle/>
          <a:p>
            <a:pPr algn="ctr" eaLnBrk="1" hangingPunct="1"/>
            <a:r>
              <a:rPr lang="en-US" altLang="en-US" dirty="0"/>
              <a:t>Class 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latin typeface="Arial Narrow" panose="020B0606020202030204" pitchFamily="34" charset="0"/>
                <a:cs typeface="Times New Roman" panose="02020603050405020304" pitchFamily="18" charset="0"/>
              </a:rPr>
              <a:t>Emotions and the Human Dilemma</a:t>
            </a:r>
            <a:br>
              <a:rPr lang="en-US" altLang="en-US" dirty="0">
                <a:cs typeface="Times New Roman" panose="02020603050405020304" pitchFamily="18" charset="0"/>
              </a:rPr>
            </a:br>
            <a:endParaRPr lang="en-US" altLang="en-US" dirty="0">
              <a:cs typeface="Times New Roman" panose="02020603050405020304" pitchFamily="18" charset="0"/>
            </a:endParaRPr>
          </a:p>
        </p:txBody>
      </p:sp>
      <p:sp>
        <p:nvSpPr>
          <p:cNvPr id="8195" name="Text Box 3"/>
          <p:cNvSpPr txBox="1">
            <a:spLocks noChangeArrowheads="1"/>
          </p:cNvSpPr>
          <p:nvPr/>
        </p:nvSpPr>
        <p:spPr bwMode="auto">
          <a:xfrm>
            <a:off x="1142999" y="1295400"/>
            <a:ext cx="780256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i="1" dirty="0">
                <a:latin typeface="Arial Narrow" panose="020B0606020202030204" pitchFamily="34" charset="0"/>
                <a:cs typeface="Times New Roman" panose="02020603050405020304" pitchFamily="18" charset="0"/>
              </a:rPr>
              <a:t>We know enough to know we don’t know enough.  </a:t>
            </a:r>
            <a:endParaRPr lang="en-US" altLang="en-US" sz="30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0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i="1" dirty="0">
                <a:latin typeface="Arial Narrow" panose="020B0606020202030204" pitchFamily="34" charset="0"/>
                <a:cs typeface="Times New Roman" panose="02020603050405020304" pitchFamily="18" charset="0"/>
              </a:rPr>
              <a:t>We need to act in order to survive</a:t>
            </a:r>
            <a:endParaRPr lang="en-US" altLang="en-US" sz="24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i="1" dirty="0">
                <a:latin typeface="Arial Narrow" panose="020B0606020202030204" pitchFamily="34" charset="0"/>
                <a:cs typeface="Times New Roman" panose="02020603050405020304" pitchFamily="18" charset="0"/>
              </a:rPr>
              <a:t> 	Acting requires making choices</a:t>
            </a:r>
            <a:endParaRPr lang="en-US" altLang="en-US" sz="24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i="1" dirty="0">
                <a:latin typeface="Arial Narrow" panose="020B0606020202030204" pitchFamily="34" charset="0"/>
                <a:cs typeface="Times New Roman" panose="02020603050405020304" pitchFamily="18" charset="0"/>
              </a:rPr>
              <a:t> 	Best choices based on complete information</a:t>
            </a:r>
            <a:endParaRPr lang="en-US" altLang="en-US" sz="24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i="1" dirty="0">
                <a:latin typeface="Arial Narrow" panose="020B0606020202030204" pitchFamily="34" charset="0"/>
                <a:cs typeface="Times New Roman" panose="02020603050405020304" pitchFamily="18" charset="0"/>
              </a:rPr>
              <a:t> 	We rarely have complete information</a:t>
            </a:r>
            <a:endParaRPr lang="en-US" altLang="en-US" sz="24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i="1" dirty="0">
                <a:latin typeface="Arial Narrow" panose="020B0606020202030204" pitchFamily="34" charset="0"/>
                <a:cs typeface="Times New Roman" panose="02020603050405020304" pitchFamily="18" charset="0"/>
              </a:rPr>
              <a:t> 	Yet we must chose anyway</a:t>
            </a:r>
            <a:endParaRPr lang="en-US" altLang="en-US" sz="2400" i="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1000"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400" u="sng" dirty="0">
                <a:latin typeface="Arial Narrow" panose="020B0606020202030204" pitchFamily="34" charset="0"/>
                <a:cs typeface="Times New Roman" panose="02020603050405020304" pitchFamily="18" charset="0"/>
              </a:rPr>
              <a:t>Emotions</a:t>
            </a:r>
            <a:r>
              <a:rPr lang="en-US" altLang="en-US" sz="2400" dirty="0">
                <a:latin typeface="Arial Narrow" panose="020B0606020202030204" pitchFamily="34" charset="0"/>
                <a:cs typeface="Times New Roman" panose="02020603050405020304" pitchFamily="18" charset="0"/>
              </a:rPr>
              <a:t>:     1.  Help us set priorities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2.  Give us action cues when we lack other information</a:t>
            </a:r>
            <a:endParaRPr lang="en-US" altLang="en-US" sz="2400" dirty="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73163" y="228600"/>
            <a:ext cx="7772400" cy="1143000"/>
          </a:xfrm>
        </p:spPr>
        <p:txBody>
          <a:bodyPr/>
          <a:lstStyle/>
          <a:p>
            <a:pPr eaLnBrk="1" hangingPunct="1"/>
            <a:r>
              <a:rPr lang="en-US" altLang="en-US">
                <a:latin typeface="Arial Narrow" panose="020B0606020202030204" pitchFamily="34" charset="0"/>
                <a:cs typeface="Times New Roman" panose="02020603050405020304" pitchFamily="18" charset="0"/>
              </a:rPr>
              <a:t>What Is Emotional Intelligence?</a:t>
            </a:r>
            <a:endParaRPr lang="en-US" altLang="en-US">
              <a:cs typeface="Times New Roman" panose="02020603050405020304" pitchFamily="18" charset="0"/>
            </a:endParaRPr>
          </a:p>
        </p:txBody>
      </p:sp>
      <p:sp>
        <p:nvSpPr>
          <p:cNvPr id="27651" name="Text Box 3"/>
          <p:cNvSpPr txBox="1">
            <a:spLocks noChangeArrowheads="1"/>
          </p:cNvSpPr>
          <p:nvPr/>
        </p:nvSpPr>
        <p:spPr bwMode="auto">
          <a:xfrm>
            <a:off x="1447800" y="1447800"/>
            <a:ext cx="57912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Ability to recognize others’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Ability to recognize one’s own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Ability to appropriately express own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Ability to manage one’s own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Ability to manage other’s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1200" dirty="0">
                <a:latin typeface="Arial Narrow" panose="020B0606020202030204" pitchFamily="34" charset="0"/>
                <a:cs typeface="Times New Roman" panose="02020603050405020304" pitchFamily="18" charset="0"/>
              </a:rPr>
              <a:t> </a:t>
            </a:r>
            <a:endParaRPr lang="en-US" altLang="en-US" sz="1200" dirty="0">
              <a:latin typeface="Times New Roman" panose="02020603050405020304" pitchFamily="18" charset="0"/>
              <a:cs typeface="Times New Roman" panose="02020603050405020304" pitchFamily="18" charset="0"/>
            </a:endParaRPr>
          </a:p>
        </p:txBody>
      </p:sp>
      <p:sp>
        <p:nvSpPr>
          <p:cNvPr id="27652" name="Text Box 4"/>
          <p:cNvSpPr txBox="1">
            <a:spLocks noChangeArrowheads="1"/>
          </p:cNvSpPr>
          <p:nvPr/>
        </p:nvSpPr>
        <p:spPr bwMode="auto">
          <a:xfrm>
            <a:off x="1143000" y="4559300"/>
            <a:ext cx="701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a:latin typeface="Arial Narrow" panose="020B0606020202030204" pitchFamily="34" charset="0"/>
              </a:rPr>
              <a:t>Salovey and Meyer Definition:</a:t>
            </a:r>
            <a:r>
              <a:rPr lang="en-US" altLang="en-US" sz="2400">
                <a:latin typeface="Arial Narrow" panose="020B0606020202030204" pitchFamily="34" charset="0"/>
              </a:rPr>
              <a:t>  </a:t>
            </a:r>
          </a:p>
          <a:p>
            <a:pPr eaLnBrk="1" hangingPunct="1">
              <a:spcBef>
                <a:spcPct val="0"/>
              </a:spcBef>
              <a:buClrTx/>
              <a:buSzTx/>
              <a:buFontTx/>
              <a:buNone/>
            </a:pPr>
            <a:r>
              <a:rPr lang="en-US" altLang="en-US" sz="2400">
                <a:latin typeface="Arial Narrow" panose="020B0606020202030204" pitchFamily="34" charset="0"/>
              </a:rPr>
              <a:t>	</a:t>
            </a:r>
          </a:p>
          <a:p>
            <a:pPr eaLnBrk="1" hangingPunct="1">
              <a:spcBef>
                <a:spcPct val="0"/>
              </a:spcBef>
              <a:buClrTx/>
              <a:buSzTx/>
              <a:buFontTx/>
              <a:buNone/>
            </a:pPr>
            <a:r>
              <a:rPr lang="en-US" altLang="en-US" sz="2400" i="1">
                <a:latin typeface="Arial Narrow" panose="020B0606020202030204" pitchFamily="34" charset="0"/>
              </a:rPr>
              <a:t>The ability to monitor one’s own and other’s feelings and emotions, to discriminate among them and to use this information to guide one’s thinking and actions.</a:t>
            </a:r>
            <a:endParaRPr lang="en-US" altLang="en-US" sz="2400">
              <a:latin typeface="Arial Narrow" panose="020B0606020202030204" pitchFamily="34" charset="0"/>
            </a:endParaRPr>
          </a:p>
        </p:txBody>
      </p:sp>
      <p:pic>
        <p:nvPicPr>
          <p:cNvPr id="3" name="Picture 2">
            <a:extLst>
              <a:ext uri="{FF2B5EF4-FFF2-40B4-BE49-F238E27FC236}">
                <a16:creationId xmlns:a16="http://schemas.microsoft.com/office/drawing/2014/main" id="{C33549EF-7B0A-E4A9-0438-8F4DF9DD17B2}"/>
              </a:ext>
            </a:extLst>
          </p:cNvPr>
          <p:cNvPicPr>
            <a:picLocks noChangeAspect="1"/>
          </p:cNvPicPr>
          <p:nvPr/>
        </p:nvPicPr>
        <p:blipFill rotWithShape="1">
          <a:blip r:embed="rId2"/>
          <a:srcRect b="15385"/>
          <a:stretch/>
        </p:blipFill>
        <p:spPr>
          <a:xfrm>
            <a:off x="6962775" y="1447800"/>
            <a:ext cx="1885950" cy="1371600"/>
          </a:xfrm>
          <a:prstGeom prst="rect">
            <a:avLst/>
          </a:prstGeom>
        </p:spPr>
      </p:pic>
      <p:pic>
        <p:nvPicPr>
          <p:cNvPr id="4" name="Picture 3">
            <a:extLst>
              <a:ext uri="{FF2B5EF4-FFF2-40B4-BE49-F238E27FC236}">
                <a16:creationId xmlns:a16="http://schemas.microsoft.com/office/drawing/2014/main" id="{4E9928FA-8854-7D9E-CC6F-9A3E866D1C2E}"/>
              </a:ext>
            </a:extLst>
          </p:cNvPr>
          <p:cNvPicPr>
            <a:picLocks noChangeAspect="1"/>
          </p:cNvPicPr>
          <p:nvPr/>
        </p:nvPicPr>
        <p:blipFill>
          <a:blip r:embed="rId3"/>
          <a:stretch>
            <a:fillRect/>
          </a:stretch>
        </p:blipFill>
        <p:spPr>
          <a:xfrm>
            <a:off x="6869593" y="3139281"/>
            <a:ext cx="1653213" cy="1100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888" y="2009775"/>
            <a:ext cx="20193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14800"/>
            <a:ext cx="20812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r="29052"/>
          <a:stretch/>
        </p:blipFill>
        <p:spPr bwMode="auto">
          <a:xfrm>
            <a:off x="763588" y="4778375"/>
            <a:ext cx="1674812"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1981200"/>
            <a:ext cx="29718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4778375"/>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763" y="2066925"/>
            <a:ext cx="2028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52600" y="381000"/>
            <a:ext cx="6553200" cy="1200150"/>
          </a:xfrm>
          <a:prstGeom prst="rect">
            <a:avLst/>
          </a:prstGeom>
          <a:noFill/>
        </p:spPr>
        <p:txBody>
          <a:bodyPr>
            <a:spAutoFit/>
          </a:bodyPr>
          <a:lstStyle/>
          <a:p>
            <a:pPr algn="ctr">
              <a:defRPr/>
            </a:pPr>
            <a:r>
              <a:rPr lang="en-US" sz="3600" dirty="0">
                <a:solidFill>
                  <a:schemeClr val="accent2">
                    <a:lumMod val="75000"/>
                  </a:schemeClr>
                </a:solidFill>
              </a:rPr>
              <a:t>Which of These Professions Require Emotional Intelligence? </a:t>
            </a:r>
          </a:p>
        </p:txBody>
      </p:sp>
      <p:pic>
        <p:nvPicPr>
          <p:cNvPr id="3" name="Picture 2"/>
          <p:cNvPicPr>
            <a:picLocks noChangeAspect="1"/>
          </p:cNvPicPr>
          <p:nvPr/>
        </p:nvPicPr>
        <p:blipFill rotWithShape="1">
          <a:blip r:embed="rId9"/>
          <a:srcRect l="8989" t="-3439" r="7116" b="3439"/>
          <a:stretch/>
        </p:blipFill>
        <p:spPr>
          <a:xfrm>
            <a:off x="2667000" y="4722380"/>
            <a:ext cx="2133600" cy="18002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95400" y="228600"/>
            <a:ext cx="7239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4000">
                <a:solidFill>
                  <a:schemeClr val="tx2"/>
                </a:solidFill>
                <a:latin typeface="Arial Narrow" panose="020B0606020202030204" pitchFamily="34" charset="0"/>
              </a:rPr>
              <a:t>What Professions/Occupations Benefit from Emotional Intelligence?</a:t>
            </a:r>
          </a:p>
        </p:txBody>
      </p:sp>
      <p:sp>
        <p:nvSpPr>
          <p:cNvPr id="80901" name="Text Box 5"/>
          <p:cNvSpPr txBox="1">
            <a:spLocks noChangeArrowheads="1"/>
          </p:cNvSpPr>
          <p:nvPr/>
        </p:nvSpPr>
        <p:spPr bwMode="auto">
          <a:xfrm>
            <a:off x="1676400" y="1905000"/>
            <a:ext cx="6019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Political leaders			Clergy	 </a:t>
            </a:r>
          </a:p>
          <a:p>
            <a:pPr eaLnBrk="1" hangingPunct="1">
              <a:spcBef>
                <a:spcPct val="50000"/>
              </a:spcBef>
              <a:buClrTx/>
              <a:buSzTx/>
              <a:buFontTx/>
              <a:buNone/>
            </a:pPr>
            <a:r>
              <a:rPr lang="en-US" altLang="en-US" sz="2400" dirty="0">
                <a:latin typeface="Arial Narrow" panose="020B0606020202030204" pitchFamily="34" charset="0"/>
              </a:rPr>
              <a:t>Writers				Military</a:t>
            </a:r>
          </a:p>
          <a:p>
            <a:pPr eaLnBrk="1" hangingPunct="1">
              <a:spcBef>
                <a:spcPct val="50000"/>
              </a:spcBef>
              <a:buClrTx/>
              <a:buSzTx/>
              <a:buFontTx/>
              <a:buNone/>
            </a:pPr>
            <a:r>
              <a:rPr lang="en-US" altLang="en-US" sz="2400" dirty="0">
                <a:latin typeface="Arial Narrow" panose="020B0606020202030204" pitchFamily="34" charset="0"/>
              </a:rPr>
              <a:t>Actors				Scientists</a:t>
            </a:r>
          </a:p>
          <a:p>
            <a:pPr eaLnBrk="1" hangingPunct="1">
              <a:spcBef>
                <a:spcPct val="50000"/>
              </a:spcBef>
              <a:buClrTx/>
              <a:buSzTx/>
              <a:buFontTx/>
              <a:buNone/>
            </a:pPr>
            <a:r>
              <a:rPr lang="en-US" altLang="en-US" sz="2400" dirty="0">
                <a:latin typeface="Arial Narrow" panose="020B0606020202030204" pitchFamily="34" charset="0"/>
              </a:rPr>
              <a:t>Therapists			Physicians</a:t>
            </a:r>
          </a:p>
          <a:p>
            <a:pPr eaLnBrk="1" hangingPunct="1">
              <a:spcBef>
                <a:spcPct val="50000"/>
              </a:spcBef>
              <a:buClrTx/>
              <a:buSzTx/>
              <a:buFontTx/>
              <a:buNone/>
            </a:pPr>
            <a:r>
              <a:rPr lang="en-US" altLang="en-US" sz="2400" dirty="0">
                <a:latin typeface="Arial Narrow" panose="020B0606020202030204" pitchFamily="34" charset="0"/>
              </a:rPr>
              <a:t>Salespersons			Lawyers</a:t>
            </a:r>
          </a:p>
          <a:p>
            <a:pPr eaLnBrk="1" hangingPunct="1">
              <a:spcBef>
                <a:spcPct val="50000"/>
              </a:spcBef>
              <a:buClrTx/>
              <a:buSzTx/>
              <a:buFontTx/>
              <a:buNone/>
            </a:pPr>
            <a:r>
              <a:rPr lang="en-US" altLang="en-US" sz="2400" dirty="0">
                <a:latin typeface="Arial Narrow" panose="020B0606020202030204" pitchFamily="34" charset="0"/>
              </a:rPr>
              <a:t>Managers			Animal trainers</a:t>
            </a:r>
          </a:p>
          <a:p>
            <a:pPr eaLnBrk="1" hangingPunct="1">
              <a:spcBef>
                <a:spcPct val="50000"/>
              </a:spcBef>
              <a:buClrTx/>
              <a:buSzTx/>
              <a:buFontTx/>
              <a:buNone/>
            </a:pPr>
            <a:r>
              <a:rPr lang="en-US" altLang="en-US" sz="2400" dirty="0">
                <a:latin typeface="Arial Narrow" panose="020B0606020202030204" pitchFamily="34" charset="0"/>
              </a:rPr>
              <a:t>Teachers			Law Enforcement</a:t>
            </a:r>
          </a:p>
          <a:p>
            <a:pPr eaLnBrk="1" hangingPunct="1">
              <a:spcBef>
                <a:spcPct val="50000"/>
              </a:spcBef>
              <a:buClrTx/>
              <a:buSzTx/>
              <a:buFontTx/>
              <a:buNone/>
            </a:pPr>
            <a:r>
              <a:rPr lang="en-US" altLang="en-US" sz="2400" dirty="0">
                <a:latin typeface="Arial Narrow" panose="020B0606020202030204" pitchFamily="34" charset="0"/>
              </a:rPr>
              <a:t>Coaches			</a:t>
            </a:r>
            <a:r>
              <a:rPr lang="en-US" altLang="en-US" sz="2400" b="1" dirty="0">
                <a:solidFill>
                  <a:srgbClr val="FF0000"/>
                </a:solidFill>
                <a:latin typeface="Arial Narrow" panose="020B0606020202030204" pitchFamily="34" charset="0"/>
              </a:rPr>
              <a:t>Who doesn't????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3663" y="66675"/>
            <a:ext cx="7467600" cy="646113"/>
          </a:xfrm>
          <a:prstGeom prst="rect">
            <a:avLst/>
          </a:prstGeom>
          <a:noFill/>
        </p:spPr>
        <p:txBody>
          <a:bodyPr>
            <a:spAutoFit/>
          </a:bodyPr>
          <a:lstStyle/>
          <a:p>
            <a:pPr algn="ctr">
              <a:defRPr/>
            </a:pPr>
            <a:r>
              <a:rPr lang="en-US" sz="3600" dirty="0">
                <a:solidFill>
                  <a:schemeClr val="accent2">
                    <a:lumMod val="75000"/>
                  </a:schemeClr>
                </a:solidFill>
                <a:latin typeface="Arial Narrow" panose="020B0606020202030204" pitchFamily="34" charset="0"/>
              </a:rPr>
              <a:t>Emotional Intelligence and Leadership</a:t>
            </a:r>
          </a:p>
        </p:txBody>
      </p:sp>
      <p:sp>
        <p:nvSpPr>
          <p:cNvPr id="15363" name="TextBox 2"/>
          <p:cNvSpPr txBox="1">
            <a:spLocks noChangeArrowheads="1"/>
          </p:cNvSpPr>
          <p:nvPr/>
        </p:nvSpPr>
        <p:spPr bwMode="auto">
          <a:xfrm>
            <a:off x="1147763" y="6167438"/>
            <a:ext cx="373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a:latin typeface="Times New Roman" panose="02020603050405020304" pitchFamily="18" charset="0"/>
              </a:rPr>
              <a:t>https://www.youtube.com/watch?v=Wh2X1dTMFsY</a:t>
            </a: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439261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5"/>
          <p:cNvSpPr txBox="1">
            <a:spLocks noChangeArrowheads="1"/>
          </p:cNvSpPr>
          <p:nvPr/>
        </p:nvSpPr>
        <p:spPr bwMode="auto">
          <a:xfrm>
            <a:off x="5589155" y="6252776"/>
            <a:ext cx="3421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dirty="0">
                <a:latin typeface="Times New Roman" panose="02020603050405020304" pitchFamily="18" charset="0"/>
              </a:rPr>
              <a:t>https://https://www.youtube.com/watch?v=skrdyoabmgA</a:t>
            </a:r>
          </a:p>
        </p:txBody>
      </p:sp>
      <p:pic>
        <p:nvPicPr>
          <p:cNvPr id="1536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456723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788988"/>
            <a:ext cx="2071687" cy="156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1438" y="2617788"/>
            <a:ext cx="2322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9288" y="752475"/>
            <a:ext cx="2144712"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8128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70350" y="2547938"/>
            <a:ext cx="23304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p:cNvPicPr>
            <a:picLocks noChangeAspect="1"/>
          </p:cNvPicPr>
          <p:nvPr/>
        </p:nvPicPr>
        <p:blipFill>
          <a:blip r:embed="rId9">
            <a:extLst>
              <a:ext uri="{28A0092B-C50C-407E-A947-70E740481C1C}">
                <a14:useLocalDpi xmlns:a14="http://schemas.microsoft.com/office/drawing/2010/main" val="0"/>
              </a:ext>
            </a:extLst>
          </a:blip>
          <a:srcRect l="8676"/>
          <a:stretch>
            <a:fillRect/>
          </a:stretch>
        </p:blipFill>
        <p:spPr bwMode="auto">
          <a:xfrm>
            <a:off x="6999288" y="3008313"/>
            <a:ext cx="16033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4"/>
          <p:cNvPicPr>
            <a:picLocks noChangeAspect="1"/>
          </p:cNvPicPr>
          <p:nvPr/>
        </p:nvPicPr>
        <p:blipFill>
          <a:blip r:embed="rId10">
            <a:extLst>
              <a:ext uri="{28A0092B-C50C-407E-A947-70E740481C1C}">
                <a14:useLocalDpi xmlns:a14="http://schemas.microsoft.com/office/drawing/2010/main" val="0"/>
              </a:ext>
            </a:extLst>
          </a:blip>
          <a:srcRect b="84180"/>
          <a:stretch>
            <a:fillRect/>
          </a:stretch>
        </p:blipFill>
        <p:spPr bwMode="auto">
          <a:xfrm>
            <a:off x="6567488" y="2671763"/>
            <a:ext cx="24669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962400" y="197787"/>
            <a:ext cx="48895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dirty="0">
                <a:latin typeface="Arial Narrow" panose="020B0606020202030204" pitchFamily="34" charset="0"/>
              </a:rPr>
              <a:t>We shall go on to the end, </a:t>
            </a:r>
            <a:r>
              <a:rPr lang="en-US" altLang="en-US" sz="1500" b="1" dirty="0">
                <a:latin typeface="Arial Narrow" panose="020B0606020202030204" pitchFamily="34" charset="0"/>
              </a:rPr>
              <a:t>we shall fight </a:t>
            </a:r>
            <a:r>
              <a:rPr lang="en-US" altLang="en-US" sz="1500" dirty="0">
                <a:latin typeface="Arial Narrow" panose="020B0606020202030204" pitchFamily="34" charset="0"/>
              </a:rPr>
              <a:t>in France, </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 </a:t>
            </a:r>
            <a:r>
              <a:rPr lang="en-US" altLang="en-US" sz="1500" dirty="0">
                <a:latin typeface="Arial Narrow" panose="020B0606020202030204" pitchFamily="34" charset="0"/>
              </a:rPr>
              <a:t>on the seas and oceans, </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 </a:t>
            </a:r>
            <a:r>
              <a:rPr lang="en-US" altLang="en-US" sz="1500" dirty="0">
                <a:latin typeface="Arial Narrow" panose="020B0606020202030204" pitchFamily="34" charset="0"/>
              </a:rPr>
              <a:t>with growing confidence and growing strength in the air, we shall defend our Island, whatever the cost may be,</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 on the beaches, </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 </a:t>
            </a:r>
            <a:r>
              <a:rPr lang="en-US" altLang="en-US" sz="1500" dirty="0">
                <a:latin typeface="Arial Narrow" panose="020B0606020202030204" pitchFamily="34" charset="0"/>
              </a:rPr>
              <a:t>on the landing grounds, </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 </a:t>
            </a:r>
            <a:r>
              <a:rPr lang="en-US" altLang="en-US" sz="1500" dirty="0">
                <a:latin typeface="Arial Narrow" panose="020B0606020202030204" pitchFamily="34" charset="0"/>
              </a:rPr>
              <a:t>in the fields and in the streets, </a:t>
            </a:r>
            <a:br>
              <a:rPr lang="en-US" altLang="en-US" sz="1500" dirty="0">
                <a:latin typeface="Arial Narrow" panose="020B0606020202030204" pitchFamily="34" charset="0"/>
              </a:rPr>
            </a:br>
            <a:r>
              <a:rPr lang="en-US" altLang="en-US" sz="1500" b="1" dirty="0">
                <a:latin typeface="Arial Narrow" panose="020B0606020202030204" pitchFamily="34" charset="0"/>
              </a:rPr>
              <a:t>we shall fight</a:t>
            </a:r>
            <a:r>
              <a:rPr lang="en-US" altLang="en-US" sz="1500" dirty="0">
                <a:latin typeface="Arial Narrow" panose="020B0606020202030204" pitchFamily="34" charset="0"/>
              </a:rPr>
              <a:t> in the hills; </a:t>
            </a:r>
            <a:br>
              <a:rPr lang="en-US" altLang="en-US" sz="1500" dirty="0">
                <a:latin typeface="Arial Narrow" panose="020B0606020202030204" pitchFamily="34" charset="0"/>
              </a:rPr>
            </a:br>
            <a:r>
              <a:rPr lang="en-US" altLang="en-US" sz="1500" b="1" dirty="0">
                <a:latin typeface="Arial Narrow" panose="020B0606020202030204" pitchFamily="34" charset="0"/>
              </a:rPr>
              <a:t>we shall never surrender</a:t>
            </a:r>
            <a:r>
              <a:rPr lang="en-US" altLang="en-US" sz="1500" dirty="0">
                <a:latin typeface="Arial Narrow" panose="020B0606020202030204" pitchFamily="34" charset="0"/>
              </a:rPr>
              <a:t>,  </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3370"/>
            <a:ext cx="22098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Box 1"/>
          <p:cNvSpPr txBox="1">
            <a:spLocks noChangeArrowheads="1"/>
          </p:cNvSpPr>
          <p:nvPr/>
        </p:nvSpPr>
        <p:spPr bwMode="auto">
          <a:xfrm>
            <a:off x="3505200" y="2465388"/>
            <a:ext cx="5486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1400" i="1" dirty="0">
                <a:latin typeface="Arial Narrow" panose="020B0606020202030204" pitchFamily="34" charset="0"/>
              </a:rPr>
              <a:t>Four score and seven years ago our fathers brought forth on this continent, a new nation, conceived in Liberty, and </a:t>
            </a:r>
            <a:r>
              <a:rPr lang="en-US" altLang="en-US" sz="1400" b="1" i="1" dirty="0">
                <a:latin typeface="Arial Narrow" panose="020B0606020202030204" pitchFamily="34" charset="0"/>
              </a:rPr>
              <a:t>dedicated</a:t>
            </a:r>
            <a:r>
              <a:rPr lang="en-US" altLang="en-US" sz="1400" i="1" dirty="0">
                <a:latin typeface="Arial Narrow" panose="020B0606020202030204" pitchFamily="34" charset="0"/>
              </a:rPr>
              <a:t> to the proposition that all men are created equal. </a:t>
            </a:r>
          </a:p>
          <a:p>
            <a:pPr>
              <a:spcBef>
                <a:spcPct val="0"/>
              </a:spcBef>
              <a:buClrTx/>
              <a:buSzTx/>
              <a:buFontTx/>
              <a:buNone/>
            </a:pPr>
            <a:r>
              <a:rPr lang="en-US" altLang="en-US" sz="1400" i="1" dirty="0">
                <a:latin typeface="Arial Narrow" panose="020B0606020202030204" pitchFamily="34" charset="0"/>
              </a:rPr>
              <a:t>Now we are engaged in a great civil war, testing whether that nation, or any nation so conceived and </a:t>
            </a:r>
            <a:r>
              <a:rPr lang="en-US" altLang="en-US" sz="1400" b="1" i="1" dirty="0">
                <a:latin typeface="Arial Narrow" panose="020B0606020202030204" pitchFamily="34" charset="0"/>
              </a:rPr>
              <a:t>so dedicated</a:t>
            </a:r>
            <a:r>
              <a:rPr lang="en-US" altLang="en-US" sz="1400" i="1" dirty="0">
                <a:latin typeface="Arial Narrow" panose="020B0606020202030204" pitchFamily="34" charset="0"/>
              </a:rPr>
              <a:t>, can long endure. We are met on a great battle-field of that war. We have come to </a:t>
            </a:r>
            <a:r>
              <a:rPr lang="en-US" altLang="en-US" sz="1400" b="1" i="1" dirty="0">
                <a:latin typeface="Arial Narrow" panose="020B0606020202030204" pitchFamily="34" charset="0"/>
              </a:rPr>
              <a:t>dedicate </a:t>
            </a:r>
            <a:r>
              <a:rPr lang="en-US" altLang="en-US" sz="1400" i="1" dirty="0">
                <a:latin typeface="Arial Narrow" panose="020B0606020202030204" pitchFamily="34" charset="0"/>
              </a:rPr>
              <a:t>a portion of that field, as a final resting place for those who here gave their lives that that nation might live. It is altogether fitting and proper that we should do this. </a:t>
            </a:r>
          </a:p>
          <a:p>
            <a:pPr>
              <a:spcBef>
                <a:spcPct val="0"/>
              </a:spcBef>
              <a:buClrTx/>
              <a:buSzTx/>
              <a:buFontTx/>
              <a:buNone/>
            </a:pPr>
            <a:r>
              <a:rPr lang="en-US" altLang="en-US" sz="1400" i="1" dirty="0">
                <a:latin typeface="Arial Narrow" panose="020B0606020202030204" pitchFamily="34" charset="0"/>
              </a:rPr>
              <a:t>But, in a larger sense, we can not </a:t>
            </a:r>
            <a:r>
              <a:rPr lang="en-US" altLang="en-US" sz="1400" b="1" i="1" dirty="0">
                <a:latin typeface="Arial Narrow" panose="020B0606020202030204" pitchFamily="34" charset="0"/>
              </a:rPr>
              <a:t>dedicate</a:t>
            </a:r>
            <a:r>
              <a:rPr lang="en-US" altLang="en-US" sz="1400" i="1" dirty="0">
                <a:latin typeface="Arial Narrow" panose="020B0606020202030204" pitchFamily="34" charset="0"/>
              </a:rPr>
              <a:t> -- we can not </a:t>
            </a:r>
            <a:r>
              <a:rPr lang="en-US" altLang="en-US" sz="1400" b="1" i="1" dirty="0">
                <a:latin typeface="Arial Narrow" panose="020B0606020202030204" pitchFamily="34" charset="0"/>
              </a:rPr>
              <a:t>consecrate</a:t>
            </a:r>
            <a:r>
              <a:rPr lang="en-US" altLang="en-US" sz="1400" i="1" dirty="0">
                <a:latin typeface="Arial Narrow" panose="020B0606020202030204" pitchFamily="34" charset="0"/>
              </a:rPr>
              <a:t> -- we can not hallow -- this ground. The brave men, living and dead, who struggled here, have </a:t>
            </a:r>
            <a:r>
              <a:rPr lang="en-US" altLang="en-US" sz="1400" b="1" i="1" dirty="0">
                <a:latin typeface="Arial Narrow" panose="020B0606020202030204" pitchFamily="34" charset="0"/>
              </a:rPr>
              <a:t>consecrated</a:t>
            </a:r>
            <a:r>
              <a:rPr lang="en-US" altLang="en-US" sz="1400" i="1" dirty="0">
                <a:latin typeface="Arial Narrow" panose="020B0606020202030204" pitchFamily="34" charset="0"/>
              </a:rPr>
              <a:t> it, far above our poor power to add or detract. The world will little note, nor long remember what we say here, but it can never forget what they did here. It is for us the living, rather, to be </a:t>
            </a:r>
            <a:r>
              <a:rPr lang="en-US" altLang="en-US" sz="1400" b="1" i="1" dirty="0">
                <a:latin typeface="Arial Narrow" panose="020B0606020202030204" pitchFamily="34" charset="0"/>
              </a:rPr>
              <a:t>dedicated</a:t>
            </a:r>
            <a:r>
              <a:rPr lang="en-US" altLang="en-US" sz="1400" i="1" dirty="0">
                <a:latin typeface="Arial Narrow" panose="020B0606020202030204" pitchFamily="34" charset="0"/>
              </a:rPr>
              <a:t> here to the unfinished work which they who fought here have thus far so nobly advanced. It is rather for us to be here </a:t>
            </a:r>
            <a:r>
              <a:rPr lang="en-US" altLang="en-US" sz="1400" b="1" i="1" dirty="0">
                <a:latin typeface="Arial Narrow" panose="020B0606020202030204" pitchFamily="34" charset="0"/>
              </a:rPr>
              <a:t>dedicated</a:t>
            </a:r>
            <a:r>
              <a:rPr lang="en-US" altLang="en-US" sz="1400" i="1" dirty="0">
                <a:latin typeface="Arial Narrow" panose="020B0606020202030204" pitchFamily="34" charset="0"/>
              </a:rPr>
              <a:t>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a:t>
            </a:r>
            <a:r>
              <a:rPr lang="en-US" altLang="en-US" sz="1400" b="1" i="1" dirty="0">
                <a:latin typeface="Arial Narrow" panose="020B0606020202030204" pitchFamily="34" charset="0"/>
              </a:rPr>
              <a:t> people</a:t>
            </a:r>
            <a:r>
              <a:rPr lang="en-US" altLang="en-US" sz="1400" i="1" dirty="0">
                <a:latin typeface="Arial Narrow" panose="020B0606020202030204" pitchFamily="34" charset="0"/>
              </a:rPr>
              <a:t>, by the </a:t>
            </a:r>
            <a:r>
              <a:rPr lang="en-US" altLang="en-US" sz="1400" b="1" i="1" dirty="0">
                <a:latin typeface="Arial Narrow" panose="020B0606020202030204" pitchFamily="34" charset="0"/>
              </a:rPr>
              <a:t>people</a:t>
            </a:r>
            <a:r>
              <a:rPr lang="en-US" altLang="en-US" sz="1400" i="1" dirty="0">
                <a:latin typeface="Arial Narrow" panose="020B0606020202030204" pitchFamily="34" charset="0"/>
              </a:rPr>
              <a:t>, for the</a:t>
            </a:r>
            <a:r>
              <a:rPr lang="en-US" altLang="en-US" sz="1400" b="1" i="1" dirty="0">
                <a:latin typeface="Arial Narrow" panose="020B0606020202030204" pitchFamily="34" charset="0"/>
              </a:rPr>
              <a:t> people</a:t>
            </a:r>
            <a:r>
              <a:rPr lang="en-US" altLang="en-US" sz="1400" i="1" dirty="0">
                <a:latin typeface="Arial Narrow" panose="020B0606020202030204" pitchFamily="34" charset="0"/>
              </a:rPr>
              <a:t>, shall not perish from the earth.</a:t>
            </a:r>
          </a:p>
        </p:txBody>
      </p:sp>
      <p:pic>
        <p:nvPicPr>
          <p:cNvPr id="163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143000" y="3810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600">
                <a:solidFill>
                  <a:srgbClr val="0000FF"/>
                </a:solidFill>
                <a:latin typeface="Arial Narrow" panose="020B0606020202030204" pitchFamily="34" charset="0"/>
              </a:rPr>
              <a:t>Parent/Baby Games</a:t>
            </a:r>
          </a:p>
        </p:txBody>
      </p:sp>
      <p:sp>
        <p:nvSpPr>
          <p:cNvPr id="17411" name="Text Box 6"/>
          <p:cNvSpPr txBox="1">
            <a:spLocks noChangeArrowheads="1"/>
          </p:cNvSpPr>
          <p:nvPr/>
        </p:nvSpPr>
        <p:spPr bwMode="auto">
          <a:xfrm>
            <a:off x="1143000" y="1184275"/>
            <a:ext cx="3657600"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dirty="0">
                <a:latin typeface="Arial Narrow" panose="020B0606020202030204" pitchFamily="34" charset="0"/>
              </a:rPr>
              <a:t>1.  </a:t>
            </a:r>
            <a:r>
              <a:rPr lang="en-US" altLang="en-US" sz="2000" b="1" dirty="0">
                <a:latin typeface="Arial Narrow" panose="020B0606020202030204" pitchFamily="34" charset="0"/>
              </a:rPr>
              <a:t>Central theme</a:t>
            </a:r>
            <a:r>
              <a:rPr lang="en-US" altLang="en-US" sz="2000" dirty="0">
                <a:latin typeface="Arial Narrow" panose="020B0606020202030204" pitchFamily="34" charset="0"/>
              </a:rPr>
              <a:t> imbedded in variations gives sense of invariant; higher-	order abstraction is constant, even if variations differ.</a:t>
            </a:r>
          </a:p>
          <a:p>
            <a:pPr eaLnBrk="1" hangingPunct="1">
              <a:spcBef>
                <a:spcPct val="50000"/>
              </a:spcBef>
              <a:buClrTx/>
              <a:buSzTx/>
              <a:buFontTx/>
              <a:buNone/>
            </a:pPr>
            <a:r>
              <a:rPr lang="en-US" altLang="en-US" sz="2000" i="1" dirty="0">
                <a:latin typeface="Arial Narrow" panose="020B0606020202030204" pitchFamily="34" charset="0"/>
              </a:rPr>
              <a:t> Hey, honey...Yeah, honey...            Hi, honey...</a:t>
            </a:r>
            <a:r>
              <a:rPr lang="en-US" altLang="en-US" sz="2000" i="1" dirty="0" err="1">
                <a:latin typeface="Arial Narrow" panose="020B0606020202030204" pitchFamily="34" charset="0"/>
              </a:rPr>
              <a:t>Whatcha</a:t>
            </a:r>
            <a:r>
              <a:rPr lang="en-US" altLang="en-US" sz="2000" i="1" dirty="0">
                <a:latin typeface="Arial Narrow" panose="020B0606020202030204" pitchFamily="34" charset="0"/>
              </a:rPr>
              <a:t> doing, honey?...Yeah, 	</a:t>
            </a:r>
            <a:r>
              <a:rPr lang="en-US" altLang="en-US" sz="2000" i="1" dirty="0" err="1">
                <a:latin typeface="Arial Narrow" panose="020B0606020202030204" pitchFamily="34" charset="0"/>
              </a:rPr>
              <a:t>whatcha</a:t>
            </a:r>
            <a:r>
              <a:rPr lang="en-US" altLang="en-US" sz="2000" i="1" dirty="0">
                <a:latin typeface="Arial Narrow" panose="020B0606020202030204" pitchFamily="34" charset="0"/>
              </a:rPr>
              <a:t>	doing?....What are </a:t>
            </a:r>
            <a:r>
              <a:rPr lang="en-US" altLang="en-US" sz="2000" i="1" dirty="0" err="1">
                <a:latin typeface="Arial Narrow" panose="020B0606020202030204" pitchFamily="34" charset="0"/>
              </a:rPr>
              <a:t>ya</a:t>
            </a:r>
            <a:r>
              <a:rPr lang="en-US" altLang="en-US" sz="2000" i="1" dirty="0">
                <a:latin typeface="Arial Narrow" panose="020B0606020202030204" pitchFamily="34" charset="0"/>
              </a:rPr>
              <a:t> doing?....</a:t>
            </a:r>
            <a:r>
              <a:rPr lang="en-US" altLang="en-US" sz="2000" i="1" dirty="0" err="1">
                <a:latin typeface="Arial Narrow" panose="020B0606020202030204" pitchFamily="34" charset="0"/>
              </a:rPr>
              <a:t>ya</a:t>
            </a:r>
            <a:r>
              <a:rPr lang="en-US" altLang="en-US" sz="2000" i="1" dirty="0">
                <a:latin typeface="Arial Narrow" panose="020B0606020202030204" pitchFamily="34" charset="0"/>
              </a:rPr>
              <a:t> doing nothing?</a:t>
            </a:r>
          </a:p>
          <a:p>
            <a:pPr eaLnBrk="1" hangingPunct="1">
              <a:spcBef>
                <a:spcPct val="50000"/>
              </a:spcBef>
              <a:buClrTx/>
              <a:buSzTx/>
              <a:buFontTx/>
              <a:buNone/>
            </a:pPr>
            <a:r>
              <a:rPr lang="en-US" altLang="en-US" sz="2100" i="1" dirty="0">
                <a:latin typeface="Arial Narrow" panose="020B0606020202030204" pitchFamily="34" charset="0"/>
              </a:rPr>
              <a:t>	</a:t>
            </a:r>
            <a:endParaRPr lang="en-US" altLang="en-US" sz="800" dirty="0">
              <a:latin typeface="Arial Narrow" panose="020B0606020202030204" pitchFamily="34" charset="0"/>
            </a:endParaRPr>
          </a:p>
        </p:txBody>
      </p:sp>
      <p:sp>
        <p:nvSpPr>
          <p:cNvPr id="17412" name="TextBox 1"/>
          <p:cNvSpPr txBox="1">
            <a:spLocks noChangeArrowheads="1"/>
          </p:cNvSpPr>
          <p:nvPr/>
        </p:nvSpPr>
        <p:spPr bwMode="auto">
          <a:xfrm>
            <a:off x="5181600" y="381000"/>
            <a:ext cx="3810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b="1">
                <a:latin typeface="Times New Roman" panose="02020603050405020304" pitchFamily="18" charset="0"/>
              </a:rPr>
              <a:t>Goodnight Moon </a:t>
            </a:r>
          </a:p>
          <a:p>
            <a:pPr algn="ctr">
              <a:spcBef>
                <a:spcPct val="0"/>
              </a:spcBef>
              <a:buClrTx/>
              <a:buSzTx/>
              <a:buFontTx/>
              <a:buNone/>
            </a:pPr>
            <a:r>
              <a:rPr lang="en-US" altLang="en-US" sz="1400" b="1">
                <a:latin typeface="Times New Roman" panose="02020603050405020304" pitchFamily="18" charset="0"/>
              </a:rPr>
              <a:t>by Margaret Wise Brown</a:t>
            </a:r>
          </a:p>
          <a:p>
            <a:pPr>
              <a:spcBef>
                <a:spcPct val="0"/>
              </a:spcBef>
              <a:buClrTx/>
              <a:buSzTx/>
              <a:buFontTx/>
              <a:buNone/>
            </a:pPr>
            <a:endParaRPr lang="en-US" altLang="en-US" sz="2400">
              <a:latin typeface="Times New Roman" panose="02020603050405020304" pitchFamily="18" charset="0"/>
            </a:endParaRPr>
          </a:p>
          <a:p>
            <a:pPr>
              <a:spcBef>
                <a:spcPct val="0"/>
              </a:spcBef>
              <a:buClrTx/>
              <a:buSzTx/>
              <a:buFontTx/>
              <a:buNone/>
            </a:pPr>
            <a:r>
              <a:rPr lang="en-US" altLang="en-US" sz="2400">
                <a:latin typeface="Times New Roman" panose="02020603050405020304" pitchFamily="18" charset="0"/>
              </a:rPr>
              <a:t>In the great green room-</a:t>
            </a:r>
          </a:p>
          <a:p>
            <a:pPr>
              <a:spcBef>
                <a:spcPct val="0"/>
              </a:spcBef>
              <a:buClrTx/>
              <a:buSzTx/>
              <a:buFontTx/>
              <a:buNone/>
            </a:pPr>
            <a:r>
              <a:rPr lang="en-US" altLang="en-US" sz="2400">
                <a:latin typeface="Times New Roman" panose="02020603050405020304" pitchFamily="18" charset="0"/>
              </a:rPr>
              <a:t>Goodnight room</a:t>
            </a:r>
          </a:p>
          <a:p>
            <a:pPr>
              <a:spcBef>
                <a:spcPct val="0"/>
              </a:spcBef>
              <a:buClrTx/>
              <a:buSzTx/>
              <a:buFontTx/>
              <a:buNone/>
            </a:pPr>
            <a:r>
              <a:rPr lang="en-US" altLang="en-US" sz="2400">
                <a:latin typeface="Times New Roman" panose="02020603050405020304" pitchFamily="18" charset="0"/>
              </a:rPr>
              <a:t>Goodnight moon</a:t>
            </a:r>
          </a:p>
          <a:p>
            <a:pPr>
              <a:spcBef>
                <a:spcPct val="0"/>
              </a:spcBef>
              <a:buClrTx/>
              <a:buSzTx/>
              <a:buFontTx/>
              <a:buNone/>
            </a:pPr>
            <a:r>
              <a:rPr lang="en-US" altLang="en-US" sz="2400">
                <a:latin typeface="Times New Roman" panose="02020603050405020304" pitchFamily="18" charset="0"/>
              </a:rPr>
              <a:t>Goodnight cow jumping over the moon</a:t>
            </a:r>
          </a:p>
          <a:p>
            <a:pPr>
              <a:spcBef>
                <a:spcPct val="0"/>
              </a:spcBef>
              <a:buClrTx/>
              <a:buSzTx/>
              <a:buFontTx/>
              <a:buNone/>
            </a:pPr>
            <a:r>
              <a:rPr lang="en-US" altLang="en-US" sz="2400">
                <a:latin typeface="Times New Roman" panose="02020603050405020304" pitchFamily="18" charset="0"/>
              </a:rPr>
              <a:t>Goodnight light</a:t>
            </a:r>
          </a:p>
          <a:p>
            <a:pPr>
              <a:spcBef>
                <a:spcPct val="0"/>
              </a:spcBef>
              <a:buClrTx/>
              <a:buSzTx/>
              <a:buFontTx/>
              <a:buNone/>
            </a:pPr>
            <a:r>
              <a:rPr lang="en-US" altLang="en-US" sz="2400">
                <a:latin typeface="Times New Roman" panose="02020603050405020304" pitchFamily="18" charset="0"/>
              </a:rPr>
              <a:t>And the red balloon</a:t>
            </a:r>
          </a:p>
          <a:p>
            <a:pPr>
              <a:spcBef>
                <a:spcPct val="0"/>
              </a:spcBef>
              <a:buClrTx/>
              <a:buSzTx/>
              <a:buFontTx/>
              <a:buNone/>
            </a:pPr>
            <a:r>
              <a:rPr lang="en-US" altLang="en-US" sz="2400">
                <a:latin typeface="Times New Roman" panose="02020603050405020304" pitchFamily="18" charset="0"/>
              </a:rPr>
              <a:t>Goodnight bears</a:t>
            </a:r>
          </a:p>
          <a:p>
            <a:pPr>
              <a:spcBef>
                <a:spcPct val="0"/>
              </a:spcBef>
              <a:buClrTx/>
              <a:buSzTx/>
              <a:buFontTx/>
              <a:buNone/>
            </a:pPr>
            <a:r>
              <a:rPr lang="en-US" altLang="en-US" sz="2400">
                <a:latin typeface="Times New Roman" panose="02020603050405020304" pitchFamily="18" charset="0"/>
              </a:rPr>
              <a:t>Goodnight chairs</a:t>
            </a:r>
          </a:p>
          <a:p>
            <a:pPr>
              <a:spcBef>
                <a:spcPct val="0"/>
              </a:spcBef>
              <a:buClrTx/>
              <a:buSzTx/>
              <a:buFontTx/>
              <a:buNone/>
            </a:pPr>
            <a:r>
              <a:rPr lang="en-US" altLang="en-US" sz="2400">
                <a:latin typeface="Times New Roman" panose="02020603050405020304" pitchFamily="18" charset="0"/>
              </a:rPr>
              <a:t>Goodnight kittens</a:t>
            </a:r>
          </a:p>
          <a:p>
            <a:pPr>
              <a:spcBef>
                <a:spcPct val="0"/>
              </a:spcBef>
              <a:buClrTx/>
              <a:buSzTx/>
              <a:buFontTx/>
              <a:buNone/>
            </a:pPr>
            <a:r>
              <a:rPr lang="en-US" altLang="en-US" sz="2400">
                <a:latin typeface="Times New Roman" panose="02020603050405020304" pitchFamily="18" charset="0"/>
              </a:rPr>
              <a:t>And goodnight mitten</a:t>
            </a:r>
          </a:p>
        </p:txBody>
      </p:sp>
      <p:pic>
        <p:nvPicPr>
          <p:cNvPr id="174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686300"/>
            <a:ext cx="24860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73163" y="228600"/>
            <a:ext cx="7772400" cy="1143000"/>
          </a:xfrm>
        </p:spPr>
        <p:txBody>
          <a:bodyPr/>
          <a:lstStyle/>
          <a:p>
            <a:pPr algn="ctr" eaLnBrk="1" hangingPunct="1"/>
            <a:r>
              <a:rPr lang="en-US" altLang="en-US" sz="3600">
                <a:latin typeface="Arial Narrow" panose="020B0606020202030204" pitchFamily="34" charset="0"/>
                <a:cs typeface="Times New Roman" panose="02020603050405020304" pitchFamily="18" charset="0"/>
              </a:rPr>
              <a:t>Emotional EQ and Leadership:  </a:t>
            </a:r>
            <a:br>
              <a:rPr lang="en-US" altLang="en-US" sz="3600">
                <a:latin typeface="Arial Narrow" panose="020B0606020202030204" pitchFamily="34" charset="0"/>
                <a:cs typeface="Times New Roman" panose="02020603050405020304" pitchFamily="18" charset="0"/>
              </a:rPr>
            </a:br>
            <a:r>
              <a:rPr lang="en-US" altLang="en-US" sz="3600">
                <a:latin typeface="Arial Narrow" panose="020B0606020202030204" pitchFamily="34" charset="0"/>
                <a:cs typeface="Times New Roman" panose="02020603050405020304" pitchFamily="18" charset="0"/>
              </a:rPr>
              <a:t>FDR Fireside Chats</a:t>
            </a:r>
            <a:endParaRPr lang="en-US" altLang="en-US" sz="3600">
              <a:cs typeface="Times New Roman" panose="02020603050405020304" pitchFamily="18" charset="0"/>
            </a:endParaRPr>
          </a:p>
        </p:txBody>
      </p:sp>
      <p:pic>
        <p:nvPicPr>
          <p:cNvPr id="184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2152650"/>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1525" y="2166938"/>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138" y="2173288"/>
            <a:ext cx="212090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1363663" y="1401763"/>
            <a:ext cx="7391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600" dirty="0">
                <a:latin typeface="Times New Roman" panose="02020603050405020304" pitchFamily="18" charset="0"/>
              </a:rPr>
              <a:t>https://www.youtube.com/watch?v=iipnhLTdh-0</a:t>
            </a:r>
          </a:p>
        </p:txBody>
      </p:sp>
      <p:sp>
        <p:nvSpPr>
          <p:cNvPr id="2" name="TextBox 1"/>
          <p:cNvSpPr txBox="1"/>
          <p:nvPr/>
        </p:nvSpPr>
        <p:spPr>
          <a:xfrm>
            <a:off x="1020763" y="4433888"/>
            <a:ext cx="4038600" cy="2154237"/>
          </a:xfrm>
          <a:prstGeom prst="rect">
            <a:avLst/>
          </a:prstGeom>
          <a:noFill/>
        </p:spPr>
        <p:txBody>
          <a:bodyPr>
            <a:spAutoFit/>
          </a:bodyPr>
          <a:lstStyle/>
          <a:p>
            <a:pPr>
              <a:defRPr/>
            </a:pPr>
            <a:r>
              <a:rPr lang="en-US" sz="1800" i="1" dirty="0">
                <a:solidFill>
                  <a:schemeClr val="accent2">
                    <a:lumMod val="75000"/>
                  </a:schemeClr>
                </a:solidFill>
                <a:latin typeface="Arial Narrow" panose="020B0606020202030204" pitchFamily="34" charset="0"/>
              </a:rPr>
              <a:t>I want to tell you what was done, why done, what will be done.</a:t>
            </a:r>
          </a:p>
          <a:p>
            <a:pPr>
              <a:defRPr/>
            </a:pPr>
            <a:endParaRPr lang="en-US" sz="400" i="1" dirty="0">
              <a:solidFill>
                <a:schemeClr val="accent2">
                  <a:lumMod val="75000"/>
                </a:schemeClr>
              </a:solidFill>
              <a:latin typeface="Arial Narrow" panose="020B0606020202030204" pitchFamily="34" charset="0"/>
            </a:endParaRPr>
          </a:p>
          <a:p>
            <a:pPr>
              <a:defRPr/>
            </a:pPr>
            <a:r>
              <a:rPr lang="en-US" sz="1800" i="1" dirty="0">
                <a:solidFill>
                  <a:schemeClr val="accent2">
                    <a:lumMod val="75000"/>
                  </a:schemeClr>
                </a:solidFill>
                <a:latin typeface="Arial Narrow" panose="020B0606020202030204" pitchFamily="34" charset="0"/>
              </a:rPr>
              <a:t>Explain in plain language to average citizen.</a:t>
            </a:r>
          </a:p>
          <a:p>
            <a:pPr>
              <a:defRPr/>
            </a:pPr>
            <a:r>
              <a:rPr lang="en-US" sz="1800" i="1" dirty="0">
                <a:solidFill>
                  <a:schemeClr val="accent2">
                    <a:lumMod val="75000"/>
                  </a:schemeClr>
                </a:solidFill>
                <a:latin typeface="Arial Narrow" panose="020B0606020202030204" pitchFamily="34" charset="0"/>
              </a:rPr>
              <a:t>When you understand why, you will cooperate</a:t>
            </a:r>
          </a:p>
          <a:p>
            <a:pPr algn="ctr">
              <a:defRPr/>
            </a:pPr>
            <a:endParaRPr lang="en-US" sz="400" i="1" dirty="0">
              <a:solidFill>
                <a:schemeClr val="accent2">
                  <a:lumMod val="75000"/>
                </a:schemeClr>
              </a:solidFill>
              <a:latin typeface="Arial Narrow" panose="020B0606020202030204" pitchFamily="34" charset="0"/>
            </a:endParaRPr>
          </a:p>
          <a:p>
            <a:pPr>
              <a:defRPr/>
            </a:pPr>
            <a:r>
              <a:rPr lang="en-US" sz="1800" i="1" dirty="0">
                <a:solidFill>
                  <a:schemeClr val="accent2">
                    <a:lumMod val="75000"/>
                  </a:schemeClr>
                </a:solidFill>
                <a:latin typeface="Arial Narrow" panose="020B0606020202030204" pitchFamily="34" charset="0"/>
              </a:rPr>
              <a:t>What happened causing the bank closure?  I’ll explain.</a:t>
            </a:r>
          </a:p>
          <a:p>
            <a:pPr algn="ctr">
              <a:defRPr/>
            </a:pPr>
            <a:endParaRPr lang="en-US" dirty="0"/>
          </a:p>
          <a:p>
            <a:pPr algn="ctr">
              <a:defRPr/>
            </a:pPr>
            <a:endParaRPr lang="en-US" dirty="0"/>
          </a:p>
        </p:txBody>
      </p:sp>
      <p:pic>
        <p:nvPicPr>
          <p:cNvPr id="1844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05063" y="2184400"/>
            <a:ext cx="19891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Box 5"/>
          <p:cNvSpPr txBox="1">
            <a:spLocks noChangeArrowheads="1"/>
          </p:cNvSpPr>
          <p:nvPr/>
        </p:nvSpPr>
        <p:spPr bwMode="auto">
          <a:xfrm>
            <a:off x="5245100" y="4211312"/>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dirty="0">
                <a:latin typeface="Arial Narrow" panose="020B0606020202030204" pitchFamily="34" charset="0"/>
              </a:rPr>
              <a:t>What Makes This                              Emotionally Intelligent?</a:t>
            </a:r>
          </a:p>
        </p:txBody>
      </p:sp>
      <p:sp>
        <p:nvSpPr>
          <p:cNvPr id="8" name="TextBox 7"/>
          <p:cNvSpPr txBox="1">
            <a:spLocks noChangeArrowheads="1"/>
          </p:cNvSpPr>
          <p:nvPr/>
        </p:nvSpPr>
        <p:spPr bwMode="auto">
          <a:xfrm>
            <a:off x="5668963" y="4926013"/>
            <a:ext cx="3276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AutoNum type="arabicPeriod"/>
            </a:pPr>
            <a:r>
              <a:rPr lang="en-US" altLang="en-US" sz="1800">
                <a:latin typeface="Arial Narrow" panose="020B0606020202030204" pitchFamily="34" charset="0"/>
              </a:rPr>
              <a:t>Clear language.</a:t>
            </a:r>
          </a:p>
          <a:p>
            <a:pPr>
              <a:spcBef>
                <a:spcPct val="0"/>
              </a:spcBef>
              <a:buClrTx/>
              <a:buSzTx/>
              <a:buFontTx/>
              <a:buAutoNum type="arabicPeriod"/>
            </a:pPr>
            <a:r>
              <a:rPr lang="en-US" altLang="en-US" sz="1800">
                <a:latin typeface="Arial Narrow" panose="020B0606020202030204" pitchFamily="34" charset="0"/>
              </a:rPr>
              <a:t>Admits to facts of danger</a:t>
            </a:r>
          </a:p>
          <a:p>
            <a:pPr>
              <a:spcBef>
                <a:spcPct val="0"/>
              </a:spcBef>
              <a:buClrTx/>
              <a:buSzTx/>
              <a:buFontTx/>
              <a:buAutoNum type="arabicPeriod"/>
            </a:pPr>
            <a:r>
              <a:rPr lang="en-US" altLang="en-US" sz="1800">
                <a:latin typeface="Arial Narrow" panose="020B0606020202030204" pitchFamily="34" charset="0"/>
              </a:rPr>
              <a:t>Explains reasons</a:t>
            </a:r>
          </a:p>
          <a:p>
            <a:pPr>
              <a:spcBef>
                <a:spcPct val="0"/>
              </a:spcBef>
              <a:buClrTx/>
              <a:buSzTx/>
              <a:buFontTx/>
              <a:buAutoNum type="arabicPeriod"/>
            </a:pPr>
            <a:r>
              <a:rPr lang="en-US" altLang="en-US" sz="1800">
                <a:latin typeface="Arial Narrow" panose="020B0606020202030204" pitchFamily="34" charset="0"/>
              </a:rPr>
              <a:t>Conveys confidence in self</a:t>
            </a:r>
          </a:p>
          <a:p>
            <a:pPr>
              <a:spcBef>
                <a:spcPct val="0"/>
              </a:spcBef>
              <a:buClrTx/>
              <a:buSzTx/>
              <a:buFontTx/>
              <a:buAutoNum type="arabicPeriod"/>
            </a:pPr>
            <a:r>
              <a:rPr lang="en-US" altLang="en-US" sz="1800">
                <a:latin typeface="Arial Narrow" panose="020B0606020202030204" pitchFamily="34" charset="0"/>
              </a:rPr>
              <a:t>Conveys confidence in public</a:t>
            </a:r>
          </a:p>
          <a:p>
            <a:pPr>
              <a:spcBef>
                <a:spcPct val="0"/>
              </a:spcBef>
              <a:buClrTx/>
              <a:buSzTx/>
              <a:buFontTx/>
              <a:buAutoNum type="arabicPeriod"/>
            </a:pPr>
            <a:r>
              <a:rPr lang="en-US" altLang="en-US" sz="1800">
                <a:latin typeface="Arial Narrow" panose="020B0606020202030204" pitchFamily="34" charset="0"/>
              </a:rPr>
              <a:t>Problem focused—no self focused</a:t>
            </a:r>
          </a:p>
        </p:txBody>
      </p:sp>
      <p:pic>
        <p:nvPicPr>
          <p:cNvPr id="3" name="slid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152400"/>
            <a:ext cx="8031163" cy="1143000"/>
          </a:xfrm>
        </p:spPr>
        <p:txBody>
          <a:bodyPr/>
          <a:lstStyle/>
          <a:p>
            <a:pPr algn="ctr" eaLnBrk="1" hangingPunct="1"/>
            <a:r>
              <a:rPr lang="en-US" altLang="en-US">
                <a:solidFill>
                  <a:srgbClr val="00B0F0"/>
                </a:solidFill>
                <a:latin typeface="Arial Narrow" panose="020B0606020202030204" pitchFamily="34" charset="0"/>
                <a:cs typeface="Times New Roman" panose="02020603050405020304" pitchFamily="18" charset="0"/>
              </a:rPr>
              <a:t>Historic Bias Against Emotions</a:t>
            </a:r>
            <a:endParaRPr lang="en-US" altLang="en-US">
              <a:solidFill>
                <a:srgbClr val="00B0F0"/>
              </a:solidFill>
              <a:cs typeface="Times New Roman" panose="02020603050405020304" pitchFamily="18" charset="0"/>
            </a:endParaRPr>
          </a:p>
        </p:txBody>
      </p:sp>
      <p:sp>
        <p:nvSpPr>
          <p:cNvPr id="19459" name="Text Box 3"/>
          <p:cNvSpPr txBox="1">
            <a:spLocks noChangeArrowheads="1"/>
          </p:cNvSpPr>
          <p:nvPr/>
        </p:nvSpPr>
        <p:spPr bwMode="auto">
          <a:xfrm>
            <a:off x="1219200" y="1620838"/>
            <a:ext cx="7391400"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Publilius Syrus</a:t>
            </a:r>
            <a:r>
              <a:rPr lang="en-US" altLang="en-US" sz="2400">
                <a:latin typeface="Arial Narrow" panose="020B0606020202030204" pitchFamily="34" charset="0"/>
                <a:cs typeface="Times New Roman" panose="02020603050405020304" pitchFamily="18" charset="0"/>
              </a:rPr>
              <a:t>:  “Rule feelings lest they rule you”</a:t>
            </a:r>
          </a:p>
          <a:p>
            <a:pP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Young</a:t>
            </a:r>
            <a:r>
              <a:rPr lang="en-US" altLang="en-US" sz="2400">
                <a:latin typeface="Arial Narrow" panose="020B0606020202030204" pitchFamily="34" charset="0"/>
                <a:cs typeface="Times New Roman" panose="02020603050405020304" pitchFamily="18" charset="0"/>
              </a:rPr>
              <a:t>:  Emotions = “acute disturbances of the individual as     	a whole”</a:t>
            </a:r>
          </a:p>
          <a:p>
            <a:pP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Psych Texts:</a:t>
            </a:r>
            <a:r>
              <a:rPr lang="en-US" altLang="en-US" sz="2400">
                <a:latin typeface="Arial Narrow" panose="020B0606020202030204" pitchFamily="34" charset="0"/>
                <a:cs typeface="Times New Roman" panose="02020603050405020304" pitchFamily="18" charset="0"/>
              </a:rPr>
              <a:t> Emotions as “a complete loss of cerebral control’ containing no “trace of conscious purpose”.</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1200">
                <a:latin typeface="Arial Narrow" panose="020B0606020202030204" pitchFamily="34" charset="0"/>
                <a:cs typeface="Times New Roman" panose="02020603050405020304" pitchFamily="18" charset="0"/>
              </a:rPr>
              <a:t> </a:t>
            </a:r>
          </a:p>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Woodworth:</a:t>
            </a:r>
            <a:r>
              <a:rPr lang="en-US" altLang="en-US" sz="2400">
                <a:latin typeface="Arial Narrow" panose="020B0606020202030204" pitchFamily="34" charset="0"/>
                <a:cs typeface="Times New Roman" panose="02020603050405020304" pitchFamily="18" charset="0"/>
              </a:rPr>
              <a:t> IQ should contain tests showing ability TO </a:t>
            </a: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NOT be afraid, angry, grieved, curious about things that </a:t>
            </a: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arouse emotions in kids.</a:t>
            </a:r>
            <a:endParaRPr lang="en-US" altLang="en-US" sz="24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90600" y="609600"/>
            <a:ext cx="8001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800">
                <a:solidFill>
                  <a:srgbClr val="00B0F0"/>
                </a:solidFill>
                <a:latin typeface="Arial Narrow" panose="020B0606020202030204" pitchFamily="34" charset="0"/>
              </a:rPr>
              <a:t>Central  Domains of Emotional Intelligence</a:t>
            </a:r>
          </a:p>
        </p:txBody>
      </p:sp>
      <p:sp>
        <p:nvSpPr>
          <p:cNvPr id="20483" name="Text Box 3"/>
          <p:cNvSpPr txBox="1">
            <a:spLocks noChangeArrowheads="1"/>
          </p:cNvSpPr>
          <p:nvPr/>
        </p:nvSpPr>
        <p:spPr bwMode="auto">
          <a:xfrm>
            <a:off x="1447800" y="2133600"/>
            <a:ext cx="70866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000">
                <a:latin typeface="Arial Narrow" panose="020B0606020202030204" pitchFamily="34" charset="0"/>
              </a:rPr>
              <a:t>1.  Expressing and Understanding own emotions</a:t>
            </a:r>
          </a:p>
          <a:p>
            <a:pPr eaLnBrk="1" hangingPunct="1">
              <a:spcBef>
                <a:spcPct val="50000"/>
              </a:spcBef>
              <a:buClrTx/>
              <a:buSzTx/>
              <a:buFontTx/>
              <a:buNone/>
            </a:pPr>
            <a:endParaRPr lang="en-US" altLang="en-US" sz="3000">
              <a:latin typeface="Arial Narrow" panose="020B0606020202030204" pitchFamily="34" charset="0"/>
            </a:endParaRPr>
          </a:p>
          <a:p>
            <a:pPr eaLnBrk="1" hangingPunct="1">
              <a:spcBef>
                <a:spcPct val="50000"/>
              </a:spcBef>
              <a:buClrTx/>
              <a:buSzTx/>
              <a:buFontTx/>
              <a:buNone/>
            </a:pPr>
            <a:r>
              <a:rPr lang="en-US" altLang="en-US" sz="3000">
                <a:latin typeface="Arial Narrow" panose="020B0606020202030204" pitchFamily="34" charset="0"/>
              </a:rPr>
              <a:t>2.  Understanding others' emotions</a:t>
            </a:r>
          </a:p>
          <a:p>
            <a:pPr eaLnBrk="1" hangingPunct="1">
              <a:spcBef>
                <a:spcPct val="50000"/>
              </a:spcBef>
              <a:buClrTx/>
              <a:buSzTx/>
              <a:buFontTx/>
              <a:buNone/>
            </a:pPr>
            <a:endParaRPr lang="en-US" altLang="en-US" sz="3000">
              <a:latin typeface="Arial Narrow" panose="020B0606020202030204" pitchFamily="34" charset="0"/>
            </a:endParaRPr>
          </a:p>
          <a:p>
            <a:pPr eaLnBrk="1" hangingPunct="1">
              <a:spcBef>
                <a:spcPct val="50000"/>
              </a:spcBef>
              <a:buClrTx/>
              <a:buSzTx/>
              <a:buFontTx/>
              <a:buNone/>
            </a:pPr>
            <a:r>
              <a:rPr lang="en-US" altLang="en-US" sz="3000">
                <a:latin typeface="Arial Narrow" panose="020B0606020202030204" pitchFamily="34" charset="0"/>
              </a:rPr>
              <a:t>3.  Regulating own emotions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73163" y="152400"/>
            <a:ext cx="7772400" cy="1143000"/>
          </a:xfrm>
        </p:spPr>
        <p:txBody>
          <a:bodyPr/>
          <a:lstStyle/>
          <a:p>
            <a:pPr algn="ctr" eaLnBrk="1" hangingPunct="1"/>
            <a:r>
              <a:rPr lang="en-US" altLang="en-US" sz="3400" dirty="0">
                <a:latin typeface="Arial Narrow" panose="020B0606020202030204" pitchFamily="34" charset="0"/>
                <a:cs typeface="Times New Roman" panose="02020603050405020304" pitchFamily="18" charset="0"/>
              </a:rPr>
              <a:t>Midterm March 11 OR March 14?</a:t>
            </a:r>
            <a:endParaRPr lang="en-US" altLang="en-US" sz="3400" dirty="0">
              <a:cs typeface="Times New Roman" panose="02020603050405020304" pitchFamily="18" charset="0"/>
            </a:endParaRPr>
          </a:p>
        </p:txBody>
      </p:sp>
      <p:sp>
        <p:nvSpPr>
          <p:cNvPr id="5123" name="Text Box 3"/>
          <p:cNvSpPr txBox="1">
            <a:spLocks noChangeArrowheads="1"/>
          </p:cNvSpPr>
          <p:nvPr/>
        </p:nvSpPr>
        <p:spPr bwMode="auto">
          <a:xfrm>
            <a:off x="1142683" y="1295400"/>
            <a:ext cx="780288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ClrTx/>
              <a:buSzTx/>
              <a:buFontTx/>
              <a:buNone/>
            </a:pPr>
            <a:r>
              <a:rPr lang="en-US" altLang="en-US" sz="2600" dirty="0">
                <a:latin typeface="Arial Narrow" panose="020B0606020202030204" pitchFamily="34" charset="0"/>
              </a:rPr>
              <a:t>Several classes were done remotely.  </a:t>
            </a:r>
          </a:p>
          <a:p>
            <a:pPr eaLnBrk="1" hangingPunct="1">
              <a:spcBef>
                <a:spcPts val="0"/>
              </a:spcBef>
              <a:buClrTx/>
              <a:buSzTx/>
              <a:buFontTx/>
              <a:buNone/>
            </a:pPr>
            <a:endParaRPr lang="en-US" altLang="en-US" sz="2600" dirty="0">
              <a:latin typeface="Arial Narrow" panose="020B0606020202030204" pitchFamily="34" charset="0"/>
            </a:endParaRPr>
          </a:p>
          <a:p>
            <a:pPr eaLnBrk="1" hangingPunct="1">
              <a:spcBef>
                <a:spcPts val="0"/>
              </a:spcBef>
              <a:buClrTx/>
              <a:buSzTx/>
              <a:buFontTx/>
              <a:buNone/>
            </a:pPr>
            <a:r>
              <a:rPr lang="en-US" altLang="en-US" sz="2600" dirty="0">
                <a:latin typeface="Arial Narrow" panose="020B0606020202030204" pitchFamily="34" charset="0"/>
              </a:rPr>
              <a:t>We could spend March 9 on a mid-term review.  </a:t>
            </a:r>
          </a:p>
          <a:p>
            <a:pPr eaLnBrk="1" hangingPunct="1">
              <a:spcBef>
                <a:spcPts val="0"/>
              </a:spcBef>
              <a:buClrTx/>
              <a:buSzTx/>
              <a:buFontTx/>
              <a:buNone/>
            </a:pPr>
            <a:r>
              <a:rPr lang="en-US" altLang="en-US" sz="2600" dirty="0">
                <a:latin typeface="Arial Narrow" panose="020B0606020202030204" pitchFamily="34" charset="0"/>
              </a:rPr>
              <a:t>But, your spring break will involve studying for midterm</a:t>
            </a:r>
          </a:p>
          <a:p>
            <a:pPr eaLnBrk="1" hangingPunct="1">
              <a:spcBef>
                <a:spcPts val="0"/>
              </a:spcBef>
              <a:buClrTx/>
              <a:buSzTx/>
              <a:buFontTx/>
              <a:buNone/>
            </a:pPr>
            <a:endParaRPr lang="en-US" altLang="en-US" sz="2600" dirty="0">
              <a:latin typeface="Arial Narrow" panose="020B0606020202030204" pitchFamily="34" charset="0"/>
            </a:endParaRPr>
          </a:p>
          <a:p>
            <a:pPr eaLnBrk="1" hangingPunct="1">
              <a:spcBef>
                <a:spcPts val="0"/>
              </a:spcBef>
              <a:buClrTx/>
              <a:buSzTx/>
              <a:buFontTx/>
              <a:buNone/>
            </a:pPr>
            <a:r>
              <a:rPr lang="en-US" altLang="en-US" sz="2600" dirty="0">
                <a:latin typeface="Arial Narrow" panose="020B0606020202030204" pitchFamily="34" charset="0"/>
              </a:rPr>
              <a:t>Let’s vote</a:t>
            </a:r>
          </a:p>
          <a:p>
            <a:pPr eaLnBrk="1" hangingPunct="1">
              <a:spcBef>
                <a:spcPts val="0"/>
              </a:spcBef>
              <a:buClrTx/>
              <a:buSzTx/>
              <a:buFontTx/>
              <a:buNone/>
            </a:pPr>
            <a:endParaRPr lang="en-US" altLang="en-US" sz="2600" dirty="0">
              <a:latin typeface="Arial Narrow" panose="020B0606020202030204" pitchFamily="34" charset="0"/>
            </a:endParaRPr>
          </a:p>
          <a:p>
            <a:pPr eaLnBrk="1" hangingPunct="1">
              <a:spcBef>
                <a:spcPts val="0"/>
              </a:spcBef>
              <a:buClrTx/>
              <a:buSzTx/>
              <a:buFontTx/>
              <a:buNone/>
            </a:pPr>
            <a:r>
              <a:rPr lang="en-US" altLang="en-US" sz="2600" dirty="0">
                <a:latin typeface="Arial Narrow" panose="020B0606020202030204" pitchFamily="34" charset="0"/>
              </a:rPr>
              <a:t>Midterm will cover everything from Class 1 (Introduction) up to and including Class 15 (Emotions and Reasoning II).</a:t>
            </a:r>
          </a:p>
          <a:p>
            <a:pPr eaLnBrk="1" hangingPunct="1">
              <a:spcBef>
                <a:spcPts val="0"/>
              </a:spcBef>
              <a:buClrTx/>
              <a:buSzTx/>
              <a:buFontTx/>
              <a:buNone/>
            </a:pPr>
            <a:endParaRPr lang="en-US" altLang="en-US" sz="2600" dirty="0">
              <a:latin typeface="Arial Narrow" panose="020B0606020202030204" pitchFamily="34" charset="0"/>
            </a:endParaRPr>
          </a:p>
          <a:p>
            <a:pPr eaLnBrk="1" hangingPunct="1">
              <a:spcBef>
                <a:spcPts val="0"/>
              </a:spcBef>
              <a:buClrTx/>
              <a:buSzTx/>
              <a:buFontTx/>
              <a:buNone/>
            </a:pPr>
            <a:r>
              <a:rPr lang="en-US" altLang="en-US" sz="2600" b="1" dirty="0">
                <a:latin typeface="Arial Narrow" panose="020B0606020202030204" pitchFamily="34" charset="0"/>
              </a:rPr>
              <a:t>Format:  </a:t>
            </a:r>
            <a:r>
              <a:rPr lang="en-US" altLang="en-US" sz="2600" dirty="0">
                <a:latin typeface="Arial Narrow" panose="020B0606020202030204" pitchFamily="34" charset="0"/>
              </a:rPr>
              <a:t>50 multiple choice + 4 extra credit multiple choice.</a:t>
            </a:r>
          </a:p>
          <a:p>
            <a:pPr eaLnBrk="1" hangingPunct="1">
              <a:spcBef>
                <a:spcPts val="0"/>
              </a:spcBef>
              <a:buClrTx/>
              <a:buSzTx/>
              <a:buFontTx/>
              <a:buNone/>
            </a:pPr>
            <a:endParaRPr lang="en-US" altLang="en-US" sz="2600" dirty="0">
              <a:latin typeface="Arial Narrow" panose="020B0606020202030204" pitchFamily="34" charset="0"/>
            </a:endParaRPr>
          </a:p>
          <a:p>
            <a:pPr eaLnBrk="1" hangingPunct="1">
              <a:spcBef>
                <a:spcPts val="0"/>
              </a:spcBef>
              <a:buClrTx/>
              <a:buSzTx/>
              <a:buFontTx/>
              <a:buNone/>
            </a:pPr>
            <a:r>
              <a:rPr lang="en-US" altLang="en-US" sz="2600" b="1" dirty="0">
                <a:latin typeface="Arial Narrow" panose="020B0606020202030204" pitchFamily="34" charset="0"/>
              </a:rPr>
              <a:t>Duration:  </a:t>
            </a:r>
            <a:r>
              <a:rPr lang="en-US" altLang="en-US" sz="2600" dirty="0">
                <a:latin typeface="Arial Narrow" panose="020B0606020202030204" pitchFamily="34" charset="0"/>
              </a:rPr>
              <a:t>100 minutes</a:t>
            </a:r>
          </a:p>
        </p:txBody>
      </p:sp>
    </p:spTree>
    <p:extLst>
      <p:ext uri="{BB962C8B-B14F-4D97-AF65-F5344CB8AC3E}">
        <p14:creationId xmlns:p14="http://schemas.microsoft.com/office/powerpoint/2010/main" val="261087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219200" y="2034133"/>
            <a:ext cx="75914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latin typeface="Arial Narrow" panose="020B0606020202030204" pitchFamily="34" charset="0"/>
              </a:rPr>
              <a:t>Test of Emotional Intelligence</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Is NOT strongly related to IQ</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Is a reliable measure -- Time 1 scores resemble Time 2 scores</a:t>
            </a:r>
          </a:p>
          <a:p>
            <a:pPr eaLnBrk="1" hangingPunct="1">
              <a:spcBef>
                <a:spcPct val="0"/>
              </a:spcBef>
              <a:buClrTx/>
              <a:buSzTx/>
              <a:buFontTx/>
              <a:buNone/>
            </a:pPr>
            <a:endParaRPr lang="en-US" altLang="en-US" sz="2400" dirty="0">
              <a:latin typeface="Arial Narrow" panose="020B0606020202030204" pitchFamily="34" charset="0"/>
            </a:endParaRPr>
          </a:p>
          <a:p>
            <a:pPr eaLnBrk="1" hangingPunct="1">
              <a:spcBef>
                <a:spcPct val="0"/>
              </a:spcBef>
              <a:buClrTx/>
              <a:buSzTx/>
              <a:buFontTx/>
              <a:buNone/>
            </a:pPr>
            <a:r>
              <a:rPr lang="en-US" altLang="en-US" sz="2400" dirty="0">
                <a:latin typeface="Arial Narrow" panose="020B0606020202030204" pitchFamily="34" charset="0"/>
              </a:rPr>
              <a:t>Predicts:	</a:t>
            </a:r>
            <a:r>
              <a:rPr lang="en-US" altLang="en-US" sz="2400" i="1" dirty="0">
                <a:latin typeface="Arial Narrow" panose="020B0606020202030204" pitchFamily="34" charset="0"/>
              </a:rPr>
              <a:t>Greater Helping</a:t>
            </a:r>
          </a:p>
          <a:p>
            <a:pPr eaLnBrk="1" hangingPunct="1">
              <a:spcBef>
                <a:spcPct val="0"/>
              </a:spcBef>
              <a:buClrTx/>
              <a:buSzTx/>
              <a:buFontTx/>
              <a:buNone/>
            </a:pPr>
            <a:r>
              <a:rPr lang="en-US" altLang="en-US" sz="2400" i="1" dirty="0">
                <a:latin typeface="Arial Narrow" panose="020B0606020202030204" pitchFamily="34" charset="0"/>
              </a:rPr>
              <a:t>	</a:t>
            </a:r>
          </a:p>
          <a:p>
            <a:pPr eaLnBrk="1" hangingPunct="1">
              <a:spcBef>
                <a:spcPct val="0"/>
              </a:spcBef>
              <a:buClrTx/>
              <a:buSzTx/>
              <a:buFontTx/>
              <a:buNone/>
            </a:pPr>
            <a:r>
              <a:rPr lang="en-US" altLang="en-US" sz="2400" i="1" dirty="0">
                <a:latin typeface="Arial Narrow" panose="020B0606020202030204" pitchFamily="34" charset="0"/>
              </a:rPr>
              <a:t>		Less Deviancy </a:t>
            </a:r>
          </a:p>
          <a:p>
            <a:pPr eaLnBrk="1" hangingPunct="1">
              <a:spcBef>
                <a:spcPct val="0"/>
              </a:spcBef>
              <a:buClrTx/>
              <a:buSzTx/>
              <a:buFontTx/>
              <a:buNone/>
            </a:pPr>
            <a:endParaRPr lang="en-US" altLang="en-US" sz="2400" i="1" dirty="0">
              <a:latin typeface="Arial Narrow" panose="020B0606020202030204" pitchFamily="34" charset="0"/>
            </a:endParaRPr>
          </a:p>
          <a:p>
            <a:pPr eaLnBrk="1" hangingPunct="1">
              <a:spcBef>
                <a:spcPct val="0"/>
              </a:spcBef>
              <a:buClrTx/>
              <a:buSzTx/>
              <a:buFontTx/>
              <a:buNone/>
            </a:pPr>
            <a:r>
              <a:rPr lang="en-US" altLang="en-US" sz="2400" i="1" dirty="0">
                <a:latin typeface="Arial Narrow" panose="020B0606020202030204" pitchFamily="34" charset="0"/>
              </a:rPr>
              <a:t>		Better Academic performance</a:t>
            </a:r>
          </a:p>
        </p:txBody>
      </p:sp>
      <p:sp>
        <p:nvSpPr>
          <p:cNvPr id="17411" name="Text Box 5"/>
          <p:cNvSpPr txBox="1">
            <a:spLocks noChangeArrowheads="1"/>
          </p:cNvSpPr>
          <p:nvPr/>
        </p:nvSpPr>
        <p:spPr bwMode="auto">
          <a:xfrm>
            <a:off x="990600" y="304800"/>
            <a:ext cx="7543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defRPr/>
            </a:pPr>
            <a:r>
              <a:rPr lang="en-US" altLang="en-US" sz="3600" dirty="0">
                <a:solidFill>
                  <a:schemeClr val="accent2">
                    <a:lumMod val="75000"/>
                  </a:schemeClr>
                </a:solidFill>
                <a:latin typeface="Arial Narrow" panose="020B0606020202030204" pitchFamily="34" charset="0"/>
              </a:rPr>
              <a:t>Mayer-</a:t>
            </a:r>
            <a:r>
              <a:rPr lang="en-US" altLang="en-US" sz="3600" dirty="0" err="1">
                <a:solidFill>
                  <a:schemeClr val="accent2">
                    <a:lumMod val="75000"/>
                  </a:schemeClr>
                </a:solidFill>
                <a:latin typeface="Arial Narrow" panose="020B0606020202030204" pitchFamily="34" charset="0"/>
              </a:rPr>
              <a:t>Salovey</a:t>
            </a:r>
            <a:r>
              <a:rPr lang="en-US" altLang="en-US" sz="3600" dirty="0">
                <a:solidFill>
                  <a:schemeClr val="accent2">
                    <a:lumMod val="75000"/>
                  </a:schemeClr>
                </a:solidFill>
                <a:latin typeface="Arial Narrow" panose="020B0606020202030204" pitchFamily="34" charset="0"/>
              </a:rPr>
              <a:t>-Caruso Emotional Intelligence Test: MSCEIT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sceit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8153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scei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29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73163" y="-76200"/>
            <a:ext cx="7772400" cy="1143000"/>
          </a:xfrm>
        </p:spPr>
        <p:txBody>
          <a:bodyPr/>
          <a:lstStyle/>
          <a:p>
            <a:pPr eaLnBrk="1" hangingPunct="1"/>
            <a:r>
              <a:rPr lang="en-US" altLang="en-US" sz="3600">
                <a:latin typeface="Arial Narrow" panose="020B0606020202030204" pitchFamily="34" charset="0"/>
              </a:rPr>
              <a:t>Verbal Items From MSCEIT</a:t>
            </a:r>
          </a:p>
        </p:txBody>
      </p:sp>
      <p:sp>
        <p:nvSpPr>
          <p:cNvPr id="24579" name="Text Box 3"/>
          <p:cNvSpPr txBox="1">
            <a:spLocks noChangeArrowheads="1"/>
          </p:cNvSpPr>
          <p:nvPr/>
        </p:nvSpPr>
        <p:spPr bwMode="auto">
          <a:xfrm>
            <a:off x="990600" y="990600"/>
            <a:ext cx="8001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AutoNum type="romanUcPeriod"/>
            </a:pPr>
            <a:r>
              <a:rPr lang="en-US" altLang="en-US" sz="2400" b="1" dirty="0">
                <a:latin typeface="Arial Narrow" panose="020B0606020202030204" pitchFamily="34" charset="0"/>
              </a:rPr>
              <a:t>MATCHING MOODS WITH EVENTS/TASKS</a:t>
            </a:r>
          </a:p>
          <a:p>
            <a:pPr eaLnBrk="1" hangingPunct="1">
              <a:spcBef>
                <a:spcPct val="50000"/>
              </a:spcBef>
              <a:buClrTx/>
              <a:buSzTx/>
              <a:buFontTx/>
              <a:buNone/>
            </a:pPr>
            <a:r>
              <a:rPr lang="en-US" altLang="en-US" sz="2400" dirty="0">
                <a:latin typeface="Arial Narrow" panose="020B0606020202030204" pitchFamily="34" charset="0"/>
              </a:rPr>
              <a:t>	What mood(s) might be helpful to feel when following a very complicated cooking recipe?</a:t>
            </a:r>
          </a:p>
          <a:p>
            <a:pPr eaLnBrk="1" hangingPunct="1">
              <a:spcBef>
                <a:spcPct val="50000"/>
              </a:spcBef>
              <a:buClrTx/>
              <a:buSzTx/>
              <a:buFontTx/>
              <a:buNone/>
            </a:pPr>
            <a:r>
              <a:rPr lang="en-US" altLang="en-US" sz="2400" dirty="0">
                <a:latin typeface="Arial Narrow" panose="020B0606020202030204" pitchFamily="34" charset="0"/>
              </a:rPr>
              <a:t> 		a.  Tension    b.  Sorry  c.  Neutral mood</a:t>
            </a:r>
          </a:p>
          <a:p>
            <a:pPr eaLnBrk="1" hangingPunct="1">
              <a:spcBef>
                <a:spcPct val="50000"/>
              </a:spcBef>
              <a:buClrTx/>
              <a:buSzTx/>
              <a:buFontTx/>
              <a:buAutoNum type="romanUcPeriod" startAt="2"/>
            </a:pPr>
            <a:r>
              <a:rPr lang="en-US" altLang="en-US" sz="2400" b="1" dirty="0">
                <a:latin typeface="Arial Narrow" panose="020B0606020202030204" pitchFamily="34" charset="0"/>
              </a:rPr>
              <a:t>UNDERSTANDING OTHERS’ EMOTIONS</a:t>
            </a:r>
          </a:p>
          <a:p>
            <a:pPr eaLnBrk="1" hangingPunct="1">
              <a:spcBef>
                <a:spcPct val="50000"/>
              </a:spcBef>
              <a:buClrTx/>
              <a:buSzTx/>
              <a:buFontTx/>
              <a:buNone/>
            </a:pPr>
            <a:r>
              <a:rPr lang="en-US" altLang="en-US" sz="2400" dirty="0">
                <a:latin typeface="Arial Narrow" panose="020B0606020202030204" pitchFamily="34" charset="0"/>
              </a:rPr>
              <a:t>  	Marjorie felt more and more ashamed, and began to feel worthless.  She then felt:</a:t>
            </a:r>
          </a:p>
          <a:p>
            <a:pPr eaLnBrk="1" hangingPunct="1">
              <a:spcBef>
                <a:spcPct val="50000"/>
              </a:spcBef>
              <a:buClrTx/>
              <a:buSzTx/>
              <a:buFontTx/>
              <a:buNone/>
            </a:pPr>
            <a:r>
              <a:rPr lang="en-US" altLang="en-US" sz="2400" dirty="0">
                <a:latin typeface="Arial Narrow" panose="020B0606020202030204" pitchFamily="34" charset="0"/>
              </a:rPr>
              <a:t>	a.  Overwhelmed  b.  Depressed  c. ashamed  d.  Self-conscious</a:t>
            </a:r>
          </a:p>
          <a:p>
            <a:pPr eaLnBrk="1" hangingPunct="1">
              <a:spcBef>
                <a:spcPct val="50000"/>
              </a:spcBef>
              <a:buClrTx/>
              <a:buSzTx/>
              <a:buFontTx/>
              <a:buAutoNum type="romanUcPeriod" startAt="3"/>
            </a:pPr>
            <a:r>
              <a:rPr lang="en-US" altLang="en-US" sz="2400" b="1" dirty="0">
                <a:latin typeface="Arial Narrow" panose="020B0606020202030204" pitchFamily="34" charset="0"/>
              </a:rPr>
              <a:t>TRANSLATING FROM SENSORY TO EMOTIONAL DOMAINS</a:t>
            </a:r>
          </a:p>
          <a:p>
            <a:pPr eaLnBrk="1" hangingPunct="1">
              <a:spcBef>
                <a:spcPct val="50000"/>
              </a:spcBef>
              <a:buClrTx/>
              <a:buSzTx/>
              <a:buFontTx/>
              <a:buNone/>
            </a:pPr>
            <a:r>
              <a:rPr lang="en-US" altLang="en-US" sz="2400" dirty="0">
                <a:latin typeface="Arial Narrow" panose="020B0606020202030204" pitchFamily="34" charset="0"/>
              </a:rPr>
              <a:t>	Imagine you are feeling cold, slow, and sharp. This is like?</a:t>
            </a:r>
          </a:p>
          <a:p>
            <a:pPr eaLnBrk="1" hangingPunct="1">
              <a:spcBef>
                <a:spcPct val="50000"/>
              </a:spcBef>
              <a:buClrTx/>
              <a:buSzTx/>
              <a:buFontTx/>
              <a:buNone/>
            </a:pPr>
            <a:r>
              <a:rPr lang="en-US" altLang="en-US" sz="2400" dirty="0">
                <a:latin typeface="Arial Narrow" panose="020B0606020202030204" pitchFamily="34" charset="0"/>
              </a:rPr>
              <a:t>	a.  Challenged	b.  Isolated	c.  Surprised</a:t>
            </a:r>
          </a:p>
        </p:txBody>
      </p:sp>
      <p:cxnSp>
        <p:nvCxnSpPr>
          <p:cNvPr id="4" name="Straight Connector 3">
            <a:extLst>
              <a:ext uri="{FF2B5EF4-FFF2-40B4-BE49-F238E27FC236}">
                <a16:creationId xmlns:a16="http://schemas.microsoft.com/office/drawing/2014/main" id="{7AC773EE-220F-54EC-5A68-0ED0CB1125AA}"/>
              </a:ext>
            </a:extLst>
          </p:cNvPr>
          <p:cNvCxnSpPr/>
          <p:nvPr/>
        </p:nvCxnSpPr>
        <p:spPr bwMode="auto">
          <a:xfrm>
            <a:off x="2286000" y="2895600"/>
            <a:ext cx="9906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E9C32F80-EB4C-23DF-725E-2E864426EAFD}"/>
              </a:ext>
            </a:extLst>
          </p:cNvPr>
          <p:cNvCxnSpPr/>
          <p:nvPr/>
        </p:nvCxnSpPr>
        <p:spPr bwMode="auto">
          <a:xfrm>
            <a:off x="4076700" y="4876800"/>
            <a:ext cx="9906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14EE784B-EFF4-9E91-3574-EC4F37D21A4D}"/>
              </a:ext>
            </a:extLst>
          </p:cNvPr>
          <p:cNvCxnSpPr/>
          <p:nvPr/>
        </p:nvCxnSpPr>
        <p:spPr bwMode="auto">
          <a:xfrm>
            <a:off x="3962400" y="6559550"/>
            <a:ext cx="990600"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scei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20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scei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76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3" y="1752600"/>
            <a:ext cx="3709987"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Rectangle 1"/>
          <p:cNvSpPr>
            <a:spLocks noChangeArrowheads="1"/>
          </p:cNvSpPr>
          <p:nvPr/>
        </p:nvSpPr>
        <p:spPr bwMode="auto">
          <a:xfrm>
            <a:off x="1143000" y="3636963"/>
            <a:ext cx="510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latin typeface="Times New Roman" panose="02020603050405020304" pitchFamily="18" charset="0"/>
              </a:rPr>
              <a:t>https://http://socialintelligence.labinthewild.org/mite/</a:t>
            </a:r>
          </a:p>
        </p:txBody>
      </p:sp>
      <p:sp>
        <p:nvSpPr>
          <p:cNvPr id="27652" name="TextBox 2"/>
          <p:cNvSpPr txBox="1">
            <a:spLocks noChangeArrowheads="1"/>
          </p:cNvSpPr>
          <p:nvPr/>
        </p:nvSpPr>
        <p:spPr bwMode="auto">
          <a:xfrm>
            <a:off x="1143000" y="762000"/>
            <a:ext cx="7848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3000">
                <a:solidFill>
                  <a:srgbClr val="00B0F0"/>
                </a:solidFill>
                <a:latin typeface="Times New Roman" panose="02020603050405020304" pitchFamily="18" charset="0"/>
              </a:rPr>
              <a:t>READING THE MIND IN THE EYES TEST</a:t>
            </a:r>
          </a:p>
        </p:txBody>
      </p:sp>
      <p:sp>
        <p:nvSpPr>
          <p:cNvPr id="27653" name="TextBox 3"/>
          <p:cNvSpPr txBox="1">
            <a:spLocks noChangeArrowheads="1"/>
          </p:cNvSpPr>
          <p:nvPr/>
        </p:nvSpPr>
        <p:spPr bwMode="auto">
          <a:xfrm>
            <a:off x="990600" y="4419600"/>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Arial Narrow" panose="020B0606020202030204" pitchFamily="34" charset="0"/>
              </a:rPr>
              <a:t>Simon Baron-Cohen:  </a:t>
            </a:r>
            <a:r>
              <a:rPr lang="en-US" altLang="en-US" sz="2400" i="1">
                <a:latin typeface="Arial Narrow" panose="020B0606020202030204" pitchFamily="34" charset="0"/>
              </a:rPr>
              <a:t>The Essential Difference: Men, Women, and the Extreme Male Brain</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88" y="4278313"/>
            <a:ext cx="23812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a:off x="1295400" y="5943600"/>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Arial Narrow" panose="020B0606020202030204" pitchFamily="34" charset="0"/>
              </a:rPr>
              <a:t>Who is Simon Baron-Cohen's brother?</a:t>
            </a:r>
          </a:p>
        </p:txBody>
      </p:sp>
      <p:sp>
        <p:nvSpPr>
          <p:cNvPr id="3" name="TextBox 2"/>
          <p:cNvSpPr txBox="1"/>
          <p:nvPr/>
        </p:nvSpPr>
        <p:spPr>
          <a:xfrm>
            <a:off x="6881813" y="1525232"/>
            <a:ext cx="1676400" cy="461665"/>
          </a:xfrm>
          <a:prstGeom prst="rect">
            <a:avLst/>
          </a:prstGeom>
          <a:noFill/>
        </p:spPr>
        <p:txBody>
          <a:bodyPr wrap="square" rtlCol="0">
            <a:spAutoFit/>
          </a:bodyPr>
          <a:lstStyle/>
          <a:p>
            <a:pPr algn="ctr"/>
            <a:r>
              <a:rPr lang="en-US" sz="2400" dirty="0">
                <a:solidFill>
                  <a:srgbClr val="0070C0"/>
                </a:solidFill>
                <a:latin typeface="Arial Narrow" panose="020B0606020202030204" pitchFamily="34" charset="0"/>
              </a:rPr>
              <a:t>Comforting</a:t>
            </a:r>
          </a:p>
        </p:txBody>
      </p:sp>
      <p:sp>
        <p:nvSpPr>
          <p:cNvPr id="10" name="TextBox 9"/>
          <p:cNvSpPr txBox="1"/>
          <p:nvPr/>
        </p:nvSpPr>
        <p:spPr>
          <a:xfrm>
            <a:off x="7034213" y="3119735"/>
            <a:ext cx="1676400" cy="461665"/>
          </a:xfrm>
          <a:prstGeom prst="rect">
            <a:avLst/>
          </a:prstGeom>
          <a:noFill/>
        </p:spPr>
        <p:txBody>
          <a:bodyPr wrap="square" rtlCol="0">
            <a:spAutoFit/>
          </a:bodyPr>
          <a:lstStyle/>
          <a:p>
            <a:pPr algn="ctr"/>
            <a:r>
              <a:rPr lang="en-US" sz="2400" dirty="0">
                <a:solidFill>
                  <a:srgbClr val="0070C0"/>
                </a:solidFill>
                <a:latin typeface="Arial Narrow" panose="020B0606020202030204" pitchFamily="34" charset="0"/>
              </a:rPr>
              <a:t>Bored</a:t>
            </a:r>
          </a:p>
        </p:txBody>
      </p:sp>
      <p:sp>
        <p:nvSpPr>
          <p:cNvPr id="11" name="TextBox 10"/>
          <p:cNvSpPr txBox="1"/>
          <p:nvPr/>
        </p:nvSpPr>
        <p:spPr>
          <a:xfrm>
            <a:off x="1108364" y="1525232"/>
            <a:ext cx="1676400" cy="461665"/>
          </a:xfrm>
          <a:prstGeom prst="rect">
            <a:avLst/>
          </a:prstGeom>
          <a:noFill/>
        </p:spPr>
        <p:txBody>
          <a:bodyPr wrap="square" rtlCol="0">
            <a:spAutoFit/>
          </a:bodyPr>
          <a:lstStyle/>
          <a:p>
            <a:pPr algn="ctr"/>
            <a:r>
              <a:rPr lang="en-US" sz="2400" dirty="0">
                <a:solidFill>
                  <a:srgbClr val="0070C0"/>
                </a:solidFill>
                <a:latin typeface="Arial Narrow" panose="020B0606020202030204" pitchFamily="34" charset="0"/>
              </a:rPr>
              <a:t>Playful</a:t>
            </a:r>
          </a:p>
        </p:txBody>
      </p:sp>
      <p:sp>
        <p:nvSpPr>
          <p:cNvPr id="12" name="TextBox 11"/>
          <p:cNvSpPr txBox="1"/>
          <p:nvPr/>
        </p:nvSpPr>
        <p:spPr>
          <a:xfrm>
            <a:off x="1217613" y="3082280"/>
            <a:ext cx="1676400" cy="461665"/>
          </a:xfrm>
          <a:prstGeom prst="rect">
            <a:avLst/>
          </a:prstGeom>
          <a:noFill/>
        </p:spPr>
        <p:txBody>
          <a:bodyPr wrap="square" rtlCol="0">
            <a:spAutoFit/>
          </a:bodyPr>
          <a:lstStyle/>
          <a:p>
            <a:pPr algn="ctr"/>
            <a:r>
              <a:rPr lang="en-US" sz="2400" dirty="0">
                <a:solidFill>
                  <a:srgbClr val="0070C0"/>
                </a:solidFill>
                <a:latin typeface="Arial Narrow" panose="020B0606020202030204" pitchFamily="34" charset="0"/>
              </a:rPr>
              <a:t>Irritated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3163" y="152400"/>
            <a:ext cx="7772400" cy="1143000"/>
          </a:xfrm>
        </p:spPr>
        <p:txBody>
          <a:bodyPr/>
          <a:lstStyle/>
          <a:p>
            <a:pPr algn="ctr" eaLnBrk="1" hangingPunct="1"/>
            <a:r>
              <a:rPr lang="en-US" altLang="en-US" sz="4000">
                <a:solidFill>
                  <a:srgbClr val="00B0F0"/>
                </a:solidFill>
                <a:latin typeface="Arial Narrow" panose="020B0606020202030204" pitchFamily="34" charset="0"/>
                <a:cs typeface="Times New Roman" panose="02020603050405020304" pitchFamily="18" charset="0"/>
              </a:rPr>
              <a:t>Emotionally-Intelligent Communication:                         Referential Activity (RA)</a:t>
            </a:r>
            <a:endParaRPr lang="en-US" altLang="en-US" sz="4000">
              <a:solidFill>
                <a:srgbClr val="00B0F0"/>
              </a:solidFill>
              <a:cs typeface="Times New Roman" panose="02020603050405020304" pitchFamily="18" charset="0"/>
            </a:endParaRPr>
          </a:p>
        </p:txBody>
      </p:sp>
      <p:sp>
        <p:nvSpPr>
          <p:cNvPr id="28675" name="Text Box 3"/>
          <p:cNvSpPr txBox="1">
            <a:spLocks noChangeArrowheads="1"/>
          </p:cNvSpPr>
          <p:nvPr/>
        </p:nvSpPr>
        <p:spPr bwMode="auto">
          <a:xfrm>
            <a:off x="1219200" y="1752600"/>
            <a:ext cx="75438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RA is language that helps convey emotions and emotional experiences</a:t>
            </a: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Transfers information from the emotional/sensory realm to the abstract/linguistic realm.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600">
                <a:latin typeface="Arial Narrow" panose="020B0606020202030204" pitchFamily="34" charset="0"/>
                <a:cs typeface="Times New Roman" panose="02020603050405020304" pitchFamily="18" charset="0"/>
              </a:rPr>
              <a:t> </a:t>
            </a:r>
            <a:endParaRPr lang="en-US" altLang="en-US" sz="6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400" b="1" u="sng">
                <a:latin typeface="Arial Narrow" panose="020B0606020202030204" pitchFamily="34" charset="0"/>
                <a:cs typeface="Times New Roman" panose="02020603050405020304" pitchFamily="18" charset="0"/>
              </a:rPr>
              <a:t>Imagistic</a:t>
            </a:r>
            <a:r>
              <a:rPr lang="en-US" altLang="en-US" sz="2400">
                <a:latin typeface="Arial Narrow" panose="020B0606020202030204" pitchFamily="34" charset="0"/>
                <a:cs typeface="Times New Roman" panose="02020603050405020304" pitchFamily="18" charset="0"/>
              </a:rPr>
              <a:t>:  </a:t>
            </a:r>
            <a:r>
              <a:rPr lang="en-US" altLang="en-US" sz="2400" i="1">
                <a:latin typeface="Arial Narrow" panose="020B0606020202030204" pitchFamily="34" charset="0"/>
                <a:cs typeface="Times New Roman" panose="02020603050405020304" pitchFamily="18" charset="0"/>
              </a:rPr>
              <a:t> Boats anchored in the open bay rocked and strained like troubled men tossing through a restless sleep.</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400" b="1" u="sng">
                <a:latin typeface="Arial Narrow" panose="020B0606020202030204" pitchFamily="34" charset="0"/>
                <a:cs typeface="Times New Roman" panose="02020603050405020304" pitchFamily="18" charset="0"/>
              </a:rPr>
              <a:t>Concrete</a:t>
            </a:r>
            <a:r>
              <a:rPr lang="en-US" altLang="en-US" sz="2400" b="1">
                <a:latin typeface="Arial Narrow" panose="020B0606020202030204" pitchFamily="34" charset="0"/>
                <a:cs typeface="Times New Roman" panose="02020603050405020304" pitchFamily="18" charset="0"/>
              </a:rPr>
              <a:t>:</a:t>
            </a:r>
            <a:r>
              <a:rPr lang="en-US" altLang="en-US" sz="2400">
                <a:latin typeface="Arial Narrow" panose="020B0606020202030204" pitchFamily="34" charset="0"/>
                <a:cs typeface="Times New Roman" panose="02020603050405020304" pitchFamily="18" charset="0"/>
              </a:rPr>
              <a:t>  </a:t>
            </a:r>
            <a:r>
              <a:rPr lang="en-US" altLang="en-US" sz="2400" i="1">
                <a:latin typeface="Arial Narrow" panose="020B0606020202030204" pitchFamily="34" charset="0"/>
                <a:cs typeface="Times New Roman" panose="02020603050405020304" pitchFamily="18" charset="0"/>
              </a:rPr>
              <a:t>Her face was set, eyes focused on the lead runner,     deep lines above knit brows, cheek bones sharp under taut skin.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  </a:t>
            </a:r>
            <a:r>
              <a:rPr lang="en-US" altLang="en-US" sz="2400" b="1" u="sng">
                <a:latin typeface="Arial Narrow" panose="020B0606020202030204" pitchFamily="34" charset="0"/>
                <a:cs typeface="Times New Roman" panose="02020603050405020304" pitchFamily="18" charset="0"/>
              </a:rPr>
              <a:t>Sensory</a:t>
            </a:r>
            <a:r>
              <a:rPr lang="en-US" altLang="en-US" sz="2400" b="1">
                <a:latin typeface="Arial Narrow" panose="020B0606020202030204" pitchFamily="34" charset="0"/>
                <a:cs typeface="Times New Roman" panose="02020603050405020304" pitchFamily="18" charset="0"/>
              </a:rPr>
              <a:t>:</a:t>
            </a:r>
            <a:r>
              <a:rPr lang="en-US" altLang="en-US" sz="2400">
                <a:latin typeface="Arial Narrow" panose="020B0606020202030204" pitchFamily="34" charset="0"/>
                <a:cs typeface="Times New Roman" panose="02020603050405020304" pitchFamily="18" charset="0"/>
              </a:rPr>
              <a:t>  </a:t>
            </a:r>
            <a:r>
              <a:rPr lang="en-US" altLang="en-US" sz="2400" i="1">
                <a:latin typeface="Arial Narrow" panose="020B0606020202030204" pitchFamily="34" charset="0"/>
                <a:cs typeface="Times New Roman" panose="02020603050405020304" pitchFamily="18" charset="0"/>
              </a:rPr>
              <a:t>Her voice, soft and calm, was like a</a:t>
            </a:r>
            <a:r>
              <a:rPr lang="en-US" altLang="en-US" sz="2400">
                <a:latin typeface="Arial Narrow" panose="020B0606020202030204" pitchFamily="34" charset="0"/>
                <a:cs typeface="Times New Roman" panose="02020603050405020304" pitchFamily="18" charset="0"/>
              </a:rPr>
              <a:t> </a:t>
            </a:r>
            <a:r>
              <a:rPr lang="en-US" altLang="en-US" sz="2400" i="1">
                <a:latin typeface="Arial Narrow" panose="020B0606020202030204" pitchFamily="34" charset="0"/>
                <a:cs typeface="Times New Roman" panose="02020603050405020304" pitchFamily="18" charset="0"/>
              </a:rPr>
              <a:t>cool morning breeze that feathered the back of his neck.</a:t>
            </a:r>
            <a:endParaRPr lang="en-US" altLang="en-US" sz="2400">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73163" y="152400"/>
            <a:ext cx="7772400" cy="1143000"/>
          </a:xfrm>
        </p:spPr>
        <p:txBody>
          <a:bodyPr/>
          <a:lstStyle/>
          <a:p>
            <a:pPr algn="ctr" eaLnBrk="1" hangingPunct="1"/>
            <a:r>
              <a:rPr lang="en-US" altLang="en-US" sz="3600" b="1">
                <a:solidFill>
                  <a:srgbClr val="0070C0"/>
                </a:solidFill>
                <a:latin typeface="Arial Narrow" panose="020B0606020202030204" pitchFamily="34" charset="0"/>
              </a:rPr>
              <a:t>Examples of High RA vs. Low RA</a:t>
            </a:r>
          </a:p>
        </p:txBody>
      </p:sp>
      <p:sp>
        <p:nvSpPr>
          <p:cNvPr id="29699" name="Text Box 3"/>
          <p:cNvSpPr txBox="1">
            <a:spLocks noChangeArrowheads="1"/>
          </p:cNvSpPr>
          <p:nvPr/>
        </p:nvSpPr>
        <p:spPr bwMode="auto">
          <a:xfrm>
            <a:off x="1066800" y="1425575"/>
            <a:ext cx="754380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Low RA:</a:t>
            </a:r>
            <a:r>
              <a:rPr lang="en-US" altLang="en-US" sz="2400" dirty="0">
                <a:latin typeface="Arial Narrow" panose="020B0606020202030204" pitchFamily="34" charset="0"/>
                <a:cs typeface="Times New Roman" panose="02020603050405020304" pitchFamily="18" charset="0"/>
              </a:rPr>
              <a:t>   </a:t>
            </a:r>
            <a:r>
              <a:rPr lang="en-US" altLang="en-US" sz="2400" i="1" dirty="0">
                <a:latin typeface="Arial Narrow" panose="020B0606020202030204" pitchFamily="34" charset="0"/>
                <a:cs typeface="Times New Roman" panose="02020603050405020304" pitchFamily="18" charset="0"/>
              </a:rPr>
              <a:t>I went to the cafeteria.                                                                The salsa was a gustatory success.                                                         The burritos, however, were unpalatable,                                    odious, distasteful.</a:t>
            </a:r>
            <a:endParaRPr lang="en-US" altLang="en-US" sz="2400"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1000" dirty="0">
                <a:latin typeface="Arial Narrow" panose="020B0606020202030204" pitchFamily="34" charset="0"/>
                <a:cs typeface="Times New Roman" panose="02020603050405020304" pitchFamily="18" charset="0"/>
              </a:rPr>
              <a:t> </a:t>
            </a:r>
            <a:endParaRPr lang="en-US" altLang="en-US" sz="10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High RA:   </a:t>
            </a:r>
            <a:r>
              <a:rPr lang="en-US" altLang="en-US" sz="2400" i="1" dirty="0">
                <a:latin typeface="Arial Narrow" panose="020B0606020202030204" pitchFamily="34" charset="0"/>
                <a:cs typeface="Times New Roman" panose="02020603050405020304" pitchFamily="18" charset="0"/>
              </a:rPr>
              <a:t>I Went to the cafeteria—you could smell the salsa before you got there, tangy oniony smell that tickles the back of your nose and makes your eyes blink.  But the burritos were like rotting beached whales; beans and rice oozing out the side like spilled guts and a smell like last week’s laundry.</a:t>
            </a:r>
            <a:r>
              <a:rPr lang="en-US" altLang="en-US" sz="2400" dirty="0">
                <a:latin typeface="Times New Roman" panose="02020603050405020304" pitchFamily="18" charset="0"/>
              </a:rPr>
              <a:t> </a:t>
            </a:r>
          </a:p>
        </p:txBody>
      </p:sp>
      <p:sp>
        <p:nvSpPr>
          <p:cNvPr id="29700" name="Text Box 4"/>
          <p:cNvSpPr txBox="1">
            <a:spLocks noChangeArrowheads="1"/>
          </p:cNvSpPr>
          <p:nvPr/>
        </p:nvSpPr>
        <p:spPr bwMode="auto">
          <a:xfrm>
            <a:off x="1371600" y="5562600"/>
            <a:ext cx="7010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  High RA leads to better therapy outcomes.</a:t>
            </a:r>
          </a:p>
          <a:p>
            <a:pPr eaLnBrk="1" hangingPunct="1">
              <a:spcBef>
                <a:spcPct val="50000"/>
              </a:spcBef>
              <a:buClrTx/>
              <a:buSzTx/>
              <a:buFontTx/>
              <a:buNone/>
            </a:pPr>
            <a:r>
              <a:rPr lang="en-US" altLang="en-US" sz="2400">
                <a:latin typeface="Arial Narrow" panose="020B0606020202030204" pitchFamily="34" charset="0"/>
              </a:rPr>
              <a:t>*  High RA speech in therapy precedes breakthroughs</a:t>
            </a:r>
          </a:p>
        </p:txBody>
      </p:sp>
      <p:pic>
        <p:nvPicPr>
          <p:cNvPr id="297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9200"/>
            <a:ext cx="3019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7239000" cy="615553"/>
          </a:xfrm>
          <a:prstGeom prst="rect">
            <a:avLst/>
          </a:prstGeom>
          <a:noFill/>
        </p:spPr>
        <p:txBody>
          <a:bodyPr wrap="square" rtlCol="0">
            <a:spAutoFit/>
          </a:bodyPr>
          <a:lstStyle/>
          <a:p>
            <a:pPr algn="ctr"/>
            <a:r>
              <a:rPr lang="en-US" sz="3400" dirty="0">
                <a:solidFill>
                  <a:srgbClr val="0070C0"/>
                </a:solidFill>
                <a:latin typeface="Arial Narrow" panose="020B0606020202030204" pitchFamily="34" charset="0"/>
              </a:rPr>
              <a:t>Review Question 1</a:t>
            </a:r>
          </a:p>
        </p:txBody>
      </p:sp>
      <p:sp>
        <p:nvSpPr>
          <p:cNvPr id="5" name="TextBox 4"/>
          <p:cNvSpPr txBox="1"/>
          <p:nvPr/>
        </p:nvSpPr>
        <p:spPr>
          <a:xfrm>
            <a:off x="1371600" y="1371600"/>
            <a:ext cx="7162800" cy="4154984"/>
          </a:xfrm>
          <a:prstGeom prst="rect">
            <a:avLst/>
          </a:prstGeom>
          <a:noFill/>
        </p:spPr>
        <p:txBody>
          <a:bodyPr wrap="square" rtlCol="0">
            <a:spAutoFit/>
          </a:bodyPr>
          <a:lstStyle/>
          <a:p>
            <a:r>
              <a:rPr lang="en-US" sz="2400" dirty="0">
                <a:latin typeface="Arial Narrow" panose="020B0606020202030204" pitchFamily="34" charset="0"/>
              </a:rPr>
              <a:t>Which of the following is an example of Mood Congruent Learning?</a:t>
            </a:r>
          </a:p>
          <a:p>
            <a:endParaRPr lang="en-US" sz="2400" dirty="0">
              <a:latin typeface="Arial Narrow" panose="020B0606020202030204" pitchFamily="34" charset="0"/>
            </a:endParaRPr>
          </a:p>
          <a:p>
            <a:r>
              <a:rPr lang="en-US" sz="2400" dirty="0">
                <a:latin typeface="Arial Narrow" panose="020B0606020202030204" pitchFamily="34" charset="0"/>
              </a:rPr>
              <a:t>____If you learn 16 words in a happy mood you’ll remember</a:t>
            </a:r>
          </a:p>
          <a:p>
            <a:r>
              <a:rPr lang="en-US" sz="2400" dirty="0">
                <a:latin typeface="Arial Narrow" panose="020B0606020202030204" pitchFamily="34" charset="0"/>
              </a:rPr>
              <a:t>        more when you’re also in a happy mood.</a:t>
            </a:r>
          </a:p>
          <a:p>
            <a:r>
              <a:rPr lang="en-US" sz="2400" dirty="0">
                <a:latin typeface="Arial Narrow" panose="020B0606020202030204" pitchFamily="34" charset="0"/>
              </a:rPr>
              <a:t>____If you’re in a sad mood you will remember more sad </a:t>
            </a:r>
          </a:p>
          <a:p>
            <a:r>
              <a:rPr lang="en-US" sz="2400" dirty="0">
                <a:latin typeface="Arial Narrow" panose="020B0606020202030204" pitchFamily="34" charset="0"/>
              </a:rPr>
              <a:t>        events from the past week.</a:t>
            </a:r>
          </a:p>
          <a:p>
            <a:r>
              <a:rPr lang="en-US" sz="2400" dirty="0">
                <a:latin typeface="Arial Narrow" panose="020B0606020202030204" pitchFamily="34" charset="0"/>
              </a:rPr>
              <a:t>____If you learn nonsense words under water you’ll have a </a:t>
            </a:r>
          </a:p>
          <a:p>
            <a:r>
              <a:rPr lang="en-US" sz="2400" dirty="0">
                <a:latin typeface="Arial Narrow" panose="020B0606020202030204" pitchFamily="34" charset="0"/>
              </a:rPr>
              <a:t>        harder time recalling them on dry land.</a:t>
            </a:r>
          </a:p>
          <a:p>
            <a:r>
              <a:rPr lang="en-US" sz="2400" dirty="0">
                <a:latin typeface="Arial Narrow" panose="020B0606020202030204" pitchFamily="34" charset="0"/>
              </a:rPr>
              <a:t>____All of the above.</a:t>
            </a:r>
          </a:p>
          <a:p>
            <a:r>
              <a:rPr lang="en-US" sz="2400" dirty="0">
                <a:latin typeface="Arial Narrow" panose="020B0606020202030204" pitchFamily="34" charset="0"/>
              </a:rPr>
              <a:t>____None of the above.</a:t>
            </a:r>
          </a:p>
        </p:txBody>
      </p:sp>
      <p:sp>
        <p:nvSpPr>
          <p:cNvPr id="2" name="TextBox 1"/>
          <p:cNvSpPr txBox="1"/>
          <p:nvPr/>
        </p:nvSpPr>
        <p:spPr>
          <a:xfrm>
            <a:off x="1379306" y="4419600"/>
            <a:ext cx="533400" cy="492443"/>
          </a:xfrm>
          <a:prstGeom prst="rect">
            <a:avLst/>
          </a:prstGeom>
          <a:noFill/>
        </p:spPr>
        <p:txBody>
          <a:bodyPr wrap="square" rtlCol="0">
            <a:spAutoFit/>
          </a:bodyPr>
          <a:lstStyle/>
          <a:p>
            <a:pPr algn="ctr"/>
            <a:r>
              <a:rPr lang="en-US" sz="2600" dirty="0">
                <a:solidFill>
                  <a:srgbClr val="FF0000"/>
                </a:solidFill>
                <a:latin typeface="Arial Narrow" panose="020B0606020202030204" pitchFamily="34" charset="0"/>
              </a:rPr>
              <a:t>X</a:t>
            </a:r>
          </a:p>
        </p:txBody>
      </p:sp>
      <p:pic>
        <p:nvPicPr>
          <p:cNvPr id="3" name="slid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9755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0807"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7239000" cy="615553"/>
          </a:xfrm>
          <a:prstGeom prst="rect">
            <a:avLst/>
          </a:prstGeom>
          <a:noFill/>
        </p:spPr>
        <p:txBody>
          <a:bodyPr wrap="square" rtlCol="0">
            <a:spAutoFit/>
          </a:bodyPr>
          <a:lstStyle/>
          <a:p>
            <a:r>
              <a:rPr lang="en-US" sz="3400" dirty="0">
                <a:solidFill>
                  <a:srgbClr val="0070C0"/>
                </a:solidFill>
                <a:latin typeface="Arial Narrow" panose="020B0606020202030204" pitchFamily="34" charset="0"/>
              </a:rPr>
              <a:t>Review Question 2</a:t>
            </a:r>
          </a:p>
        </p:txBody>
      </p:sp>
      <p:sp>
        <p:nvSpPr>
          <p:cNvPr id="5" name="TextBox 4"/>
          <p:cNvSpPr txBox="1"/>
          <p:nvPr/>
        </p:nvSpPr>
        <p:spPr>
          <a:xfrm>
            <a:off x="990600" y="2124919"/>
            <a:ext cx="7848600" cy="3046988"/>
          </a:xfrm>
          <a:prstGeom prst="rect">
            <a:avLst/>
          </a:prstGeom>
          <a:noFill/>
        </p:spPr>
        <p:txBody>
          <a:bodyPr wrap="square" rtlCol="0">
            <a:spAutoFit/>
          </a:bodyPr>
          <a:lstStyle/>
          <a:p>
            <a:r>
              <a:rPr lang="en-US" sz="2400" dirty="0">
                <a:latin typeface="Arial Narrow" panose="020B0606020202030204" pitchFamily="34" charset="0"/>
              </a:rPr>
              <a:t>Happy and sad subjects were shown ambiguous TAT pictures like this one, in order to show that moods have what effect on thinking? </a:t>
            </a:r>
          </a:p>
          <a:p>
            <a:r>
              <a:rPr lang="en-US" sz="2400" dirty="0">
                <a:latin typeface="Arial Narrow" panose="020B0606020202030204" pitchFamily="34" charset="0"/>
              </a:rPr>
              <a:t>  </a:t>
            </a:r>
          </a:p>
          <a:p>
            <a:r>
              <a:rPr lang="en-US" sz="2400" dirty="0">
                <a:latin typeface="Arial Narrow" panose="020B0606020202030204" pitchFamily="34" charset="0"/>
              </a:rPr>
              <a:t>____ Affects career choices</a:t>
            </a:r>
          </a:p>
          <a:p>
            <a:r>
              <a:rPr lang="en-US" sz="2400" dirty="0">
                <a:latin typeface="Arial Narrow" panose="020B0606020202030204" pitchFamily="34" charset="0"/>
              </a:rPr>
              <a:t>____ Affects memory of personal experiences</a:t>
            </a:r>
          </a:p>
          <a:p>
            <a:r>
              <a:rPr lang="en-US" sz="2400" dirty="0">
                <a:latin typeface="Arial Narrow" panose="020B0606020202030204" pitchFamily="34" charset="0"/>
              </a:rPr>
              <a:t>____ Affects how people interpret psychiatric patients</a:t>
            </a:r>
          </a:p>
          <a:p>
            <a:r>
              <a:rPr lang="en-US" sz="2400" dirty="0">
                <a:latin typeface="Arial Narrow" panose="020B0606020202030204" pitchFamily="34" charset="0"/>
              </a:rPr>
              <a:t>____ Affects how moods affect imagination </a:t>
            </a:r>
          </a:p>
          <a:p>
            <a:r>
              <a:rPr lang="en-US" sz="2400" dirty="0">
                <a:latin typeface="Arial Narrow" panose="020B0606020202030204" pitchFamily="34" charset="0"/>
              </a:rPr>
              <a:t>____ None of the above</a:t>
            </a:r>
          </a:p>
        </p:txBody>
      </p:sp>
      <p:pic>
        <p:nvPicPr>
          <p:cNvPr id="2" name="Picture 1"/>
          <p:cNvPicPr>
            <a:picLocks noChangeAspect="1"/>
          </p:cNvPicPr>
          <p:nvPr/>
        </p:nvPicPr>
        <p:blipFill>
          <a:blip r:embed="rId2"/>
          <a:stretch>
            <a:fillRect/>
          </a:stretch>
        </p:blipFill>
        <p:spPr>
          <a:xfrm>
            <a:off x="5029200" y="219803"/>
            <a:ext cx="2191722" cy="1705899"/>
          </a:xfrm>
          <a:prstGeom prst="rect">
            <a:avLst/>
          </a:prstGeom>
        </p:spPr>
      </p:pic>
      <p:pic>
        <p:nvPicPr>
          <p:cNvPr id="3" name="Picture 2"/>
          <p:cNvPicPr>
            <a:picLocks noChangeAspect="1"/>
          </p:cNvPicPr>
          <p:nvPr/>
        </p:nvPicPr>
        <p:blipFill>
          <a:blip r:embed="rId3"/>
          <a:stretch>
            <a:fillRect/>
          </a:stretch>
        </p:blipFill>
        <p:spPr>
          <a:xfrm>
            <a:off x="1066800" y="4191000"/>
            <a:ext cx="585267" cy="701101"/>
          </a:xfrm>
          <a:prstGeom prst="rect">
            <a:avLst/>
          </a:prstGeom>
        </p:spPr>
      </p:pic>
    </p:spTree>
    <p:extLst>
      <p:ext uri="{BB962C8B-B14F-4D97-AF65-F5344CB8AC3E}">
        <p14:creationId xmlns:p14="http://schemas.microsoft.com/office/powerpoint/2010/main" val="28522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3163" y="152400"/>
            <a:ext cx="7772400" cy="1143000"/>
          </a:xfrm>
        </p:spPr>
        <p:txBody>
          <a:bodyPr/>
          <a:lstStyle/>
          <a:p>
            <a:pPr algn="ctr"/>
            <a:r>
              <a:rPr lang="en-US" altLang="en-US" dirty="0">
                <a:solidFill>
                  <a:schemeClr val="tx2">
                    <a:lumMod val="60000"/>
                    <a:lumOff val="40000"/>
                  </a:schemeClr>
                </a:solidFill>
                <a:latin typeface="Arial Narrow" panose="020B0606020202030204" pitchFamily="34" charset="0"/>
              </a:rPr>
              <a:t>What is Your Mood Right Now?</a:t>
            </a:r>
          </a:p>
        </p:txBody>
      </p:sp>
      <p:sp>
        <p:nvSpPr>
          <p:cNvPr id="28675" name="Text Box 3"/>
          <p:cNvSpPr txBox="1">
            <a:spLocks noChangeArrowheads="1"/>
          </p:cNvSpPr>
          <p:nvPr/>
        </p:nvSpPr>
        <p:spPr bwMode="auto">
          <a:xfrm>
            <a:off x="1600200" y="2895600"/>
            <a:ext cx="71627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600" b="1" i="1" dirty="0">
                <a:solidFill>
                  <a:schemeClr val="accent2">
                    <a:lumMod val="75000"/>
                  </a:schemeClr>
                </a:solidFill>
                <a:latin typeface="Arial Narrow" panose="020B0606020202030204" pitchFamily="34" charset="0"/>
              </a:rPr>
              <a:t>SAD</a:t>
            </a:r>
            <a:r>
              <a:rPr lang="en-US" altLang="en-US" sz="3600" b="1" i="1" dirty="0">
                <a:latin typeface="Arial Narrow" panose="020B0606020202030204" pitchFamily="34" charset="0"/>
              </a:rPr>
              <a:t> ----------</a:t>
            </a:r>
            <a:r>
              <a:rPr lang="en-US" altLang="en-US" sz="3600" b="1" i="1" dirty="0">
                <a:solidFill>
                  <a:schemeClr val="tx1">
                    <a:lumMod val="50000"/>
                    <a:lumOff val="50000"/>
                  </a:schemeClr>
                </a:solidFill>
                <a:latin typeface="Arial Narrow" panose="020B0606020202030204" pitchFamily="34" charset="0"/>
              </a:rPr>
              <a:t>NEUTRAL</a:t>
            </a:r>
            <a:r>
              <a:rPr lang="en-US" altLang="en-US" sz="3600" b="1" i="1" dirty="0">
                <a:latin typeface="Arial Narrow" panose="020B0606020202030204" pitchFamily="34" charset="0"/>
              </a:rPr>
              <a:t>----------- </a:t>
            </a:r>
            <a:r>
              <a:rPr lang="en-US" altLang="en-US" sz="3600" b="1" i="1" dirty="0">
                <a:solidFill>
                  <a:srgbClr val="FFC000"/>
                </a:solidFill>
                <a:latin typeface="Arial Narrow" panose="020B0606020202030204" pitchFamily="34" charset="0"/>
              </a:rPr>
              <a:t>HAPPY</a:t>
            </a:r>
          </a:p>
        </p:txBody>
      </p:sp>
    </p:spTree>
    <p:extLst>
      <p:ext uri="{BB962C8B-B14F-4D97-AF65-F5344CB8AC3E}">
        <p14:creationId xmlns:p14="http://schemas.microsoft.com/office/powerpoint/2010/main" val="6575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3163" y="152400"/>
            <a:ext cx="7772400" cy="1143000"/>
          </a:xfrm>
        </p:spPr>
        <p:txBody>
          <a:bodyPr/>
          <a:lstStyle/>
          <a:p>
            <a:pPr algn="ctr"/>
            <a:r>
              <a:rPr lang="en-US" altLang="en-US" dirty="0">
                <a:latin typeface="Arial Narrow" panose="020B0606020202030204" pitchFamily="34" charset="0"/>
              </a:rPr>
              <a:t>What Letter Do You See?</a:t>
            </a:r>
          </a:p>
        </p:txBody>
      </p:sp>
      <p:sp>
        <p:nvSpPr>
          <p:cNvPr id="28675" name="Text Box 3"/>
          <p:cNvSpPr txBox="1">
            <a:spLocks noChangeArrowheads="1"/>
          </p:cNvSpPr>
          <p:nvPr/>
        </p:nvSpPr>
        <p:spPr bwMode="auto">
          <a:xfrm>
            <a:off x="2590800" y="1792288"/>
            <a:ext cx="57912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r>
              <a:rPr lang="en-US" altLang="en-US" sz="4000" b="1" dirty="0">
                <a:latin typeface="Arial Narrow" panose="020B0606020202030204" pitchFamily="34" charset="0"/>
              </a:rPr>
              <a:t>MM</a:t>
            </a:r>
          </a:p>
          <a:p>
            <a:pPr>
              <a:spcBef>
                <a:spcPct val="50000"/>
              </a:spcBef>
              <a:buClrTx/>
              <a:buSzTx/>
              <a:buFontTx/>
              <a:buNone/>
            </a:pPr>
            <a:r>
              <a:rPr lang="en-US" altLang="en-US" sz="4000" b="1" dirty="0">
                <a:latin typeface="Arial Narrow" panose="020B0606020202030204" pitchFamily="34" charset="0"/>
              </a:rPr>
              <a:t>MM</a:t>
            </a:r>
          </a:p>
          <a:p>
            <a:pPr>
              <a:spcBef>
                <a:spcPct val="50000"/>
              </a:spcBef>
              <a:buClrTx/>
              <a:buSzTx/>
              <a:buFontTx/>
              <a:buNone/>
            </a:pPr>
            <a:r>
              <a:rPr lang="en-US" altLang="en-US" sz="4000" b="1" dirty="0">
                <a:latin typeface="Arial Narrow" panose="020B0606020202030204" pitchFamily="34" charset="0"/>
              </a:rPr>
              <a:t>MM</a:t>
            </a:r>
          </a:p>
          <a:p>
            <a:pPr>
              <a:spcBef>
                <a:spcPct val="50000"/>
              </a:spcBef>
              <a:buClrTx/>
              <a:buSzTx/>
              <a:buFontTx/>
              <a:buNone/>
            </a:pPr>
            <a:r>
              <a:rPr lang="en-US" altLang="en-US" sz="4000" b="1" dirty="0">
                <a:latin typeface="Arial Narrow" panose="020B0606020202030204" pitchFamily="34" charset="0"/>
              </a:rPr>
              <a:t>MM</a:t>
            </a:r>
          </a:p>
          <a:p>
            <a:pPr>
              <a:spcBef>
                <a:spcPct val="50000"/>
              </a:spcBef>
              <a:buClrTx/>
              <a:buSzTx/>
              <a:buFontTx/>
              <a:buNone/>
            </a:pPr>
            <a:r>
              <a:rPr lang="en-US" altLang="en-US" sz="4000" b="1" dirty="0">
                <a:latin typeface="Arial Narrow" panose="020B0606020202030204" pitchFamily="34" charset="0"/>
              </a:rPr>
              <a:t>MM  </a:t>
            </a:r>
            <a:r>
              <a:rPr lang="en-US" altLang="en-US" sz="4000" b="1" dirty="0" err="1">
                <a:latin typeface="Arial Narrow" panose="020B0606020202030204" pitchFamily="34" charset="0"/>
              </a:rPr>
              <a:t>MM</a:t>
            </a:r>
            <a:r>
              <a:rPr lang="en-US" altLang="en-US" sz="4000" b="1" dirty="0">
                <a:latin typeface="Arial Narrow" panose="020B0606020202030204" pitchFamily="34" charset="0"/>
              </a:rPr>
              <a:t>  </a:t>
            </a:r>
            <a:r>
              <a:rPr lang="en-US" altLang="en-US" sz="4000" b="1" dirty="0" err="1">
                <a:latin typeface="Arial Narrow" panose="020B0606020202030204" pitchFamily="34" charset="0"/>
              </a:rPr>
              <a:t>MM</a:t>
            </a:r>
            <a:r>
              <a:rPr lang="en-US" altLang="en-US" sz="4000" b="1" dirty="0">
                <a:latin typeface="Arial Narrow" panose="020B0606020202030204" pitchFamily="34" charset="0"/>
              </a:rPr>
              <a:t> </a:t>
            </a:r>
          </a:p>
        </p:txBody>
      </p:sp>
    </p:spTree>
    <p:extLst>
      <p:ext uri="{BB962C8B-B14F-4D97-AF65-F5344CB8AC3E}">
        <p14:creationId xmlns:p14="http://schemas.microsoft.com/office/powerpoint/2010/main" val="400857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447800" y="2286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a:solidFill>
                  <a:srgbClr val="0070C0"/>
                </a:solidFill>
                <a:latin typeface="Arial Narrow" panose="020B0606020202030204" pitchFamily="34" charset="0"/>
              </a:rPr>
              <a:t>Mood and Global Versus Local Processing</a:t>
            </a:r>
          </a:p>
        </p:txBody>
      </p:sp>
      <p:pic>
        <p:nvPicPr>
          <p:cNvPr id="296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895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990600" y="1219200"/>
            <a:ext cx="502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Arial Narrow" panose="020B0606020202030204" pitchFamily="34" charset="0"/>
              </a:rPr>
              <a:t>What letter do you see in this figure?</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According to Gasper and </a:t>
            </a:r>
            <a:r>
              <a:rPr lang="en-US" altLang="en-US" sz="2400" dirty="0" err="1">
                <a:latin typeface="Arial Narrow" panose="020B0606020202030204" pitchFamily="34" charset="0"/>
              </a:rPr>
              <a:t>Clore</a:t>
            </a:r>
            <a:r>
              <a:rPr lang="en-US" altLang="en-US" sz="2400" dirty="0">
                <a:latin typeface="Arial Narrow" panose="020B0606020202030204" pitchFamily="34" charset="0"/>
              </a:rPr>
              <a:t>, your mood determines if you see “L” or “M”</a:t>
            </a:r>
          </a:p>
          <a:p>
            <a:pPr>
              <a:spcBef>
                <a:spcPct val="0"/>
              </a:spcBef>
              <a:buClrTx/>
              <a:buSzTx/>
              <a:buFontTx/>
              <a:buNone/>
            </a:pPr>
            <a:endParaRPr lang="en-US" altLang="en-US" sz="2400" dirty="0">
              <a:latin typeface="Arial Narrow" panose="020B0606020202030204" pitchFamily="34" charset="0"/>
            </a:endParaRPr>
          </a:p>
          <a:p>
            <a:pPr>
              <a:spcBef>
                <a:spcPct val="0"/>
              </a:spcBef>
              <a:buClrTx/>
              <a:buSzTx/>
              <a:buFontTx/>
              <a:buNone/>
            </a:pPr>
            <a:r>
              <a:rPr lang="en-US" altLang="en-US" sz="2400" dirty="0">
                <a:latin typeface="Arial Narrow" panose="020B0606020202030204" pitchFamily="34" charset="0"/>
              </a:rPr>
              <a:t>Positive mood </a:t>
            </a:r>
            <a:r>
              <a:rPr lang="en-US" altLang="en-US" sz="2400" dirty="0">
                <a:latin typeface="Arial Narrow" panose="020B0606020202030204" pitchFamily="34" charset="0"/>
                <a:sym typeface="Wingdings" panose="05000000000000000000" pitchFamily="2" charset="2"/>
              </a:rPr>
              <a:t> Global (big picture) processing (i.e., the L).</a:t>
            </a:r>
          </a:p>
          <a:p>
            <a:pPr>
              <a:spcBef>
                <a:spcPct val="0"/>
              </a:spcBef>
              <a:buClrTx/>
              <a:buSzTx/>
              <a:buFontTx/>
              <a:buNone/>
            </a:pPr>
            <a:endParaRPr lang="en-US" altLang="en-US" sz="2400" dirty="0">
              <a:latin typeface="Arial Narrow" panose="020B0606020202030204" pitchFamily="34" charset="0"/>
              <a:sym typeface="Wingdings" panose="05000000000000000000" pitchFamily="2" charset="2"/>
            </a:endParaRPr>
          </a:p>
          <a:p>
            <a:pPr>
              <a:spcBef>
                <a:spcPct val="0"/>
              </a:spcBef>
              <a:buClrTx/>
              <a:buSzTx/>
              <a:buFontTx/>
              <a:buNone/>
            </a:pPr>
            <a:r>
              <a:rPr lang="en-US" altLang="en-US" sz="2400" dirty="0">
                <a:latin typeface="Arial Narrow" panose="020B0606020202030204" pitchFamily="34" charset="0"/>
                <a:sym typeface="Wingdings" panose="05000000000000000000" pitchFamily="2" charset="2"/>
              </a:rPr>
              <a:t>Negative mood  local (small picture” processing (i.e., the M).</a:t>
            </a:r>
            <a:endParaRPr lang="en-US" altLang="en-US" sz="2400" dirty="0">
              <a:latin typeface="Arial Narrow" panose="020B0606020202030204" pitchFamily="34" charset="0"/>
            </a:endParaRPr>
          </a:p>
        </p:txBody>
      </p:sp>
      <p:sp>
        <p:nvSpPr>
          <p:cNvPr id="29701" name="TextBox 5"/>
          <p:cNvSpPr txBox="1">
            <a:spLocks noChangeArrowheads="1"/>
          </p:cNvSpPr>
          <p:nvPr/>
        </p:nvSpPr>
        <p:spPr bwMode="auto">
          <a:xfrm>
            <a:off x="1066800" y="54864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a:latin typeface="Arial Narrow" panose="020B0606020202030204" pitchFamily="34" charset="0"/>
              </a:rPr>
              <a:t>Design: </a:t>
            </a:r>
          </a:p>
          <a:p>
            <a:pPr>
              <a:spcBef>
                <a:spcPct val="0"/>
              </a:spcBef>
              <a:buClrTx/>
              <a:buSzTx/>
              <a:buFontTx/>
              <a:buNone/>
            </a:pPr>
            <a:r>
              <a:rPr lang="en-US" altLang="en-US" sz="2400">
                <a:latin typeface="Arial Narrow" panose="020B0606020202030204" pitchFamily="34" charset="0"/>
              </a:rPr>
              <a:t>Ss write about a happy, neutral, or negative life event</a:t>
            </a:r>
          </a:p>
          <a:p>
            <a:pPr>
              <a:spcBef>
                <a:spcPct val="0"/>
              </a:spcBef>
              <a:buClrTx/>
              <a:buSzTx/>
              <a:buFontTx/>
              <a:buNone/>
            </a:pPr>
            <a:r>
              <a:rPr lang="en-US" altLang="en-US" sz="2400">
                <a:latin typeface="Arial Narrow" panose="020B0606020202030204" pitchFamily="34" charset="0"/>
              </a:rPr>
              <a:t>Ss then see pictures, as on next slide.</a:t>
            </a:r>
          </a:p>
        </p:txBody>
      </p:sp>
    </p:spTree>
    <p:extLst>
      <p:ext uri="{BB962C8B-B14F-4D97-AF65-F5344CB8AC3E}">
        <p14:creationId xmlns:p14="http://schemas.microsoft.com/office/powerpoint/2010/main" val="63849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Isosceles Triangle 4"/>
          <p:cNvSpPr>
            <a:spLocks noChangeArrowheads="1"/>
          </p:cNvSpPr>
          <p:nvPr/>
        </p:nvSpPr>
        <p:spPr bwMode="auto">
          <a:xfrm>
            <a:off x="4635500" y="1554163"/>
            <a:ext cx="762000" cy="8382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23" name="Isosceles Triangle 5"/>
          <p:cNvSpPr>
            <a:spLocks noChangeArrowheads="1"/>
          </p:cNvSpPr>
          <p:nvPr/>
        </p:nvSpPr>
        <p:spPr bwMode="auto">
          <a:xfrm>
            <a:off x="4025900" y="2963863"/>
            <a:ext cx="762000" cy="8382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pic>
        <p:nvPicPr>
          <p:cNvPr id="3072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2955925"/>
            <a:ext cx="7747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Isosceles Triangle 7"/>
          <p:cNvSpPr>
            <a:spLocks noChangeArrowheads="1"/>
          </p:cNvSpPr>
          <p:nvPr/>
        </p:nvSpPr>
        <p:spPr bwMode="auto">
          <a:xfrm>
            <a:off x="1881188" y="4130675"/>
            <a:ext cx="457200" cy="5334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pic>
        <p:nvPicPr>
          <p:cNvPr id="3072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4130675"/>
            <a:ext cx="4699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Isosceles Triangle 9"/>
          <p:cNvSpPr>
            <a:spLocks noChangeArrowheads="1"/>
          </p:cNvSpPr>
          <p:nvPr/>
        </p:nvSpPr>
        <p:spPr bwMode="auto">
          <a:xfrm>
            <a:off x="1830388" y="5045075"/>
            <a:ext cx="457200" cy="5334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28" name="Isosceles Triangle 10"/>
          <p:cNvSpPr>
            <a:spLocks noChangeArrowheads="1"/>
          </p:cNvSpPr>
          <p:nvPr/>
        </p:nvSpPr>
        <p:spPr bwMode="auto">
          <a:xfrm>
            <a:off x="2755900" y="5045075"/>
            <a:ext cx="457200" cy="533400"/>
          </a:xfrm>
          <a:prstGeom prst="triangle">
            <a:avLst>
              <a:gd name="adj"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29" name="Rectangle 11"/>
          <p:cNvSpPr>
            <a:spLocks noChangeArrowheads="1"/>
          </p:cNvSpPr>
          <p:nvPr/>
        </p:nvSpPr>
        <p:spPr bwMode="auto">
          <a:xfrm>
            <a:off x="6705600" y="4114800"/>
            <a:ext cx="533400" cy="5492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30" name="Rectangle 12"/>
          <p:cNvSpPr>
            <a:spLocks noChangeArrowheads="1"/>
          </p:cNvSpPr>
          <p:nvPr/>
        </p:nvSpPr>
        <p:spPr bwMode="auto">
          <a:xfrm>
            <a:off x="6172200" y="5029200"/>
            <a:ext cx="533400" cy="5492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31" name="Rectangle 14"/>
          <p:cNvSpPr>
            <a:spLocks noChangeArrowheads="1"/>
          </p:cNvSpPr>
          <p:nvPr/>
        </p:nvSpPr>
        <p:spPr bwMode="auto">
          <a:xfrm>
            <a:off x="7239000" y="5029200"/>
            <a:ext cx="533400" cy="54927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30732" name="TextBox 16"/>
          <p:cNvSpPr txBox="1">
            <a:spLocks noChangeArrowheads="1"/>
          </p:cNvSpPr>
          <p:nvPr/>
        </p:nvSpPr>
        <p:spPr bwMode="auto">
          <a:xfrm>
            <a:off x="1981200" y="5802313"/>
            <a:ext cx="84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A</a:t>
            </a:r>
          </a:p>
        </p:txBody>
      </p:sp>
      <p:sp>
        <p:nvSpPr>
          <p:cNvPr id="30733" name="TextBox 17"/>
          <p:cNvSpPr txBox="1">
            <a:spLocks noChangeArrowheads="1"/>
          </p:cNvSpPr>
          <p:nvPr/>
        </p:nvSpPr>
        <p:spPr bwMode="auto">
          <a:xfrm>
            <a:off x="6661150" y="5802313"/>
            <a:ext cx="84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latin typeface="Times New Roman" panose="02020603050405020304" pitchFamily="18" charset="0"/>
              </a:rPr>
              <a:t>B</a:t>
            </a:r>
          </a:p>
        </p:txBody>
      </p:sp>
      <p:sp>
        <p:nvSpPr>
          <p:cNvPr id="30734" name="TextBox 18"/>
          <p:cNvSpPr txBox="1">
            <a:spLocks noChangeArrowheads="1"/>
          </p:cNvSpPr>
          <p:nvPr/>
        </p:nvSpPr>
        <p:spPr bwMode="auto">
          <a:xfrm>
            <a:off x="1397000" y="71438"/>
            <a:ext cx="7239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800">
                <a:solidFill>
                  <a:srgbClr val="0070C0"/>
                </a:solidFill>
                <a:latin typeface="Times New Roman" panose="02020603050405020304" pitchFamily="18" charset="0"/>
              </a:rPr>
              <a:t>Which option below, A or B, is more similar to the image at the top?</a:t>
            </a:r>
          </a:p>
          <a:p>
            <a:pPr algn="ctr">
              <a:spcBef>
                <a:spcPct val="0"/>
              </a:spcBef>
              <a:buClrTx/>
              <a:buSzTx/>
              <a:buFontTx/>
              <a:buNone/>
            </a:pPr>
            <a:r>
              <a:rPr lang="en-US" altLang="en-US" sz="1400">
                <a:solidFill>
                  <a:srgbClr val="0070C0"/>
                </a:solidFill>
                <a:latin typeface="Times New Roman" panose="02020603050405020304" pitchFamily="18" charset="0"/>
              </a:rPr>
              <a:t>Gasper &amp; Clore, 2002</a:t>
            </a:r>
          </a:p>
        </p:txBody>
      </p:sp>
      <p:sp>
        <p:nvSpPr>
          <p:cNvPr id="30735" name="TextBox 19"/>
          <p:cNvSpPr txBox="1">
            <a:spLocks noChangeArrowheads="1"/>
          </p:cNvSpPr>
          <p:nvPr/>
        </p:nvSpPr>
        <p:spPr bwMode="auto">
          <a:xfrm>
            <a:off x="1066800" y="6264275"/>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latin typeface="Times New Roman" panose="02020603050405020304" pitchFamily="18" charset="0"/>
              </a:rPr>
              <a:t>Happy subjects pick ____.    Sad, anxious subjects pick ___ </a:t>
            </a:r>
          </a:p>
        </p:txBody>
      </p:sp>
      <p:sp>
        <p:nvSpPr>
          <p:cNvPr id="21" name="TextBox 20"/>
          <p:cNvSpPr txBox="1">
            <a:spLocks noChangeArrowheads="1"/>
          </p:cNvSpPr>
          <p:nvPr/>
        </p:nvSpPr>
        <p:spPr bwMode="auto">
          <a:xfrm>
            <a:off x="8020050" y="617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FF0000"/>
                </a:solidFill>
                <a:latin typeface="Times New Roman" panose="02020603050405020304" pitchFamily="18" charset="0"/>
              </a:rPr>
              <a:t>A</a:t>
            </a:r>
          </a:p>
        </p:txBody>
      </p:sp>
      <p:sp>
        <p:nvSpPr>
          <p:cNvPr id="22" name="TextBox 21"/>
          <p:cNvSpPr txBox="1">
            <a:spLocks noChangeArrowheads="1"/>
          </p:cNvSpPr>
          <p:nvPr/>
        </p:nvSpPr>
        <p:spPr bwMode="auto">
          <a:xfrm>
            <a:off x="3835400" y="617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400">
                <a:solidFill>
                  <a:srgbClr val="FF0000"/>
                </a:solidFill>
                <a:latin typeface="Times New Roman" panose="02020603050405020304" pitchFamily="18" charset="0"/>
              </a:rPr>
              <a:t>B</a:t>
            </a:r>
          </a:p>
        </p:txBody>
      </p:sp>
      <p:cxnSp>
        <p:nvCxnSpPr>
          <p:cNvPr id="5" name="Straight Arrow Connector 4">
            <a:extLst>
              <a:ext uri="{FF2B5EF4-FFF2-40B4-BE49-F238E27FC236}">
                <a16:creationId xmlns:a16="http://schemas.microsoft.com/office/drawing/2014/main" id="{542A1E84-B525-78D1-163E-10C677D83502}"/>
              </a:ext>
            </a:extLst>
          </p:cNvPr>
          <p:cNvCxnSpPr/>
          <p:nvPr/>
        </p:nvCxnSpPr>
        <p:spPr bwMode="auto">
          <a:xfrm flipV="1">
            <a:off x="4114800" y="5334000"/>
            <a:ext cx="1752600" cy="609600"/>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23FF5337-BFA2-8E3C-72E2-312039C5A500}"/>
              </a:ext>
            </a:extLst>
          </p:cNvPr>
          <p:cNvCxnSpPr/>
          <p:nvPr/>
        </p:nvCxnSpPr>
        <p:spPr bwMode="auto">
          <a:xfrm flipH="1" flipV="1">
            <a:off x="3530600" y="5434013"/>
            <a:ext cx="2178050" cy="846137"/>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53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latin typeface="Arial Narrow" panose="020B0606020202030204" pitchFamily="34" charset="0"/>
              </a:rPr>
              <a:t>Mood and Visual Processing</a:t>
            </a:r>
          </a:p>
        </p:txBody>
      </p:sp>
      <p:sp>
        <p:nvSpPr>
          <p:cNvPr id="31747" name="Text Box 3"/>
          <p:cNvSpPr txBox="1">
            <a:spLocks noChangeArrowheads="1"/>
          </p:cNvSpPr>
          <p:nvPr/>
        </p:nvSpPr>
        <p:spPr bwMode="auto">
          <a:xfrm>
            <a:off x="1524000" y="2362200"/>
            <a:ext cx="6172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800">
                <a:latin typeface="Arial Narrow" panose="020B0606020202030204" pitchFamily="34" charset="0"/>
              </a:rPr>
              <a:t>Happy:  More global, see “big picture”</a:t>
            </a:r>
          </a:p>
          <a:p>
            <a:pPr>
              <a:spcBef>
                <a:spcPct val="50000"/>
              </a:spcBef>
              <a:buClrTx/>
              <a:buSzTx/>
              <a:buFontTx/>
              <a:buNone/>
            </a:pPr>
            <a:endParaRPr lang="en-US" altLang="en-US" sz="2800">
              <a:latin typeface="Arial Narrow" panose="020B0606020202030204" pitchFamily="34" charset="0"/>
            </a:endParaRPr>
          </a:p>
          <a:p>
            <a:pPr>
              <a:spcBef>
                <a:spcPct val="50000"/>
              </a:spcBef>
              <a:buClrTx/>
              <a:buSzTx/>
              <a:buFontTx/>
              <a:buNone/>
            </a:pPr>
            <a:r>
              <a:rPr lang="en-US" altLang="en-US" sz="2800">
                <a:latin typeface="Arial Narrow" panose="020B0606020202030204" pitchFamily="34" charset="0"/>
              </a:rPr>
              <a:t>Sad:  More local, focus on the details.</a:t>
            </a:r>
          </a:p>
        </p:txBody>
      </p:sp>
      <p:pic>
        <p:nvPicPr>
          <p:cNvPr id="3" name="Picture 2">
            <a:extLst>
              <a:ext uri="{FF2B5EF4-FFF2-40B4-BE49-F238E27FC236}">
                <a16:creationId xmlns:a16="http://schemas.microsoft.com/office/drawing/2014/main" id="{6507C137-AA8C-8C2D-19AB-2D56409008F7}"/>
              </a:ext>
            </a:extLst>
          </p:cNvPr>
          <p:cNvPicPr>
            <a:picLocks noChangeAspect="1"/>
          </p:cNvPicPr>
          <p:nvPr/>
        </p:nvPicPr>
        <p:blipFill>
          <a:blip r:embed="rId2"/>
          <a:stretch>
            <a:fillRect/>
          </a:stretch>
        </p:blipFill>
        <p:spPr>
          <a:xfrm>
            <a:off x="6693039" y="1948864"/>
            <a:ext cx="2006321" cy="1338216"/>
          </a:xfrm>
          <a:prstGeom prst="rect">
            <a:avLst/>
          </a:prstGeom>
        </p:spPr>
      </p:pic>
      <p:pic>
        <p:nvPicPr>
          <p:cNvPr id="4" name="Picture 3">
            <a:extLst>
              <a:ext uri="{FF2B5EF4-FFF2-40B4-BE49-F238E27FC236}">
                <a16:creationId xmlns:a16="http://schemas.microsoft.com/office/drawing/2014/main" id="{543FF4C9-237C-89B2-77F5-358762F0D1F4}"/>
              </a:ext>
            </a:extLst>
          </p:cNvPr>
          <p:cNvPicPr>
            <a:picLocks noChangeAspect="1"/>
          </p:cNvPicPr>
          <p:nvPr/>
        </p:nvPicPr>
        <p:blipFill rotWithShape="1">
          <a:blip r:embed="rId3"/>
          <a:srcRect b="18199"/>
          <a:stretch/>
        </p:blipFill>
        <p:spPr>
          <a:xfrm>
            <a:off x="6705882" y="3700416"/>
            <a:ext cx="2019619" cy="1338216"/>
          </a:xfrm>
          <a:prstGeom prst="rect">
            <a:avLst/>
          </a:prstGeom>
        </p:spPr>
      </p:pic>
    </p:spTree>
    <p:extLst>
      <p:ext uri="{BB962C8B-B14F-4D97-AF65-F5344CB8AC3E}">
        <p14:creationId xmlns:p14="http://schemas.microsoft.com/office/powerpoint/2010/main" val="1387771485"/>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3240</TotalTime>
  <Words>1767</Words>
  <Application>Microsoft Office PowerPoint</Application>
  <PresentationFormat>On-screen Show (4:3)</PresentationFormat>
  <Paragraphs>195</Paragraphs>
  <Slides>28</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Times New Roman</vt:lpstr>
      <vt:lpstr>Wingdings</vt:lpstr>
      <vt:lpstr>Dad`s Tie</vt:lpstr>
      <vt:lpstr>Emotional Intelligence</vt:lpstr>
      <vt:lpstr>Midterm March 11 OR March 14?</vt:lpstr>
      <vt:lpstr>PowerPoint Presentation</vt:lpstr>
      <vt:lpstr>PowerPoint Presentation</vt:lpstr>
      <vt:lpstr>What is Your Mood Right Now?</vt:lpstr>
      <vt:lpstr>What Letter Do You See?</vt:lpstr>
      <vt:lpstr>PowerPoint Presentation</vt:lpstr>
      <vt:lpstr>PowerPoint Presentation</vt:lpstr>
      <vt:lpstr>Mood and Visual Processing</vt:lpstr>
      <vt:lpstr>Emotions and the Human Dilemma </vt:lpstr>
      <vt:lpstr>What Is Emotional Intelligence?</vt:lpstr>
      <vt:lpstr>PowerPoint Presentation</vt:lpstr>
      <vt:lpstr>PowerPoint Presentation</vt:lpstr>
      <vt:lpstr>PowerPoint Presentation</vt:lpstr>
      <vt:lpstr>PowerPoint Presentation</vt:lpstr>
      <vt:lpstr>PowerPoint Presentation</vt:lpstr>
      <vt:lpstr>Emotional EQ and Leadership:   FDR Fireside Chats</vt:lpstr>
      <vt:lpstr>Historic Bias Against Emotions</vt:lpstr>
      <vt:lpstr>PowerPoint Presentation</vt:lpstr>
      <vt:lpstr>PowerPoint Presentation</vt:lpstr>
      <vt:lpstr>PowerPoint Presentation</vt:lpstr>
      <vt:lpstr>PowerPoint Presentation</vt:lpstr>
      <vt:lpstr>Verbal Items From MSCEIT</vt:lpstr>
      <vt:lpstr>PowerPoint Presentation</vt:lpstr>
      <vt:lpstr>PowerPoint Presentation</vt:lpstr>
      <vt:lpstr>PowerPoint Presentation</vt:lpstr>
      <vt:lpstr>Emotionally-Intelligent Communication:                         Referential Activity (RA)</vt:lpstr>
      <vt:lpstr>Examples of High RA vs. Low RA</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Emotions</dc:title>
  <dc:creator>Kent Harber</dc:creator>
  <cp:lastModifiedBy>Kent Harber</cp:lastModifiedBy>
  <cp:revision>128</cp:revision>
  <cp:lastPrinted>2020-03-03T21:18:10Z</cp:lastPrinted>
  <dcterms:created xsi:type="dcterms:W3CDTF">2006-08-09T20:27:24Z</dcterms:created>
  <dcterms:modified xsi:type="dcterms:W3CDTF">2023-03-02T16:26:07Z</dcterms:modified>
</cp:coreProperties>
</file>