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9" r:id="rId2"/>
    <p:sldId id="315" r:id="rId3"/>
    <p:sldId id="310" r:id="rId4"/>
    <p:sldId id="312" r:id="rId5"/>
    <p:sldId id="257" r:id="rId6"/>
    <p:sldId id="305" r:id="rId7"/>
    <p:sldId id="282" r:id="rId8"/>
    <p:sldId id="259" r:id="rId9"/>
    <p:sldId id="260" r:id="rId10"/>
    <p:sldId id="303" r:id="rId11"/>
    <p:sldId id="304" r:id="rId12"/>
    <p:sldId id="297" r:id="rId13"/>
    <p:sldId id="308" r:id="rId14"/>
    <p:sldId id="281" r:id="rId15"/>
    <p:sldId id="307" r:id="rId16"/>
    <p:sldId id="300" r:id="rId17"/>
    <p:sldId id="30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8" r:id="rId26"/>
    <p:sldId id="316" r:id="rId27"/>
    <p:sldId id="270" r:id="rId28"/>
    <p:sldId id="306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>
      <p:cViewPr varScale="1">
        <p:scale>
          <a:sx n="111" d="100"/>
          <a:sy n="111" d="100"/>
        </p:scale>
        <p:origin x="8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6 w 1000"/>
                  <a:gd name="T5" fmla="*/ 2147483646 h 720"/>
                  <a:gd name="T6" fmla="*/ 6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07 h 272"/>
                  <a:gd name="T4" fmla="*/ 240 w 624"/>
                  <a:gd name="T5" fmla="*/ 5568 h 272"/>
                  <a:gd name="T6" fmla="*/ 624 w 624"/>
                  <a:gd name="T7" fmla="*/ 630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68 h 362"/>
                  <a:gd name="T4" fmla="*/ 248 w 632"/>
                  <a:gd name="T5" fmla="*/ 68 h 362"/>
                  <a:gd name="T6" fmla="*/ 632 w 632"/>
                  <a:gd name="T7" fmla="*/ 68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414 h 385"/>
                <a:gd name="T2" fmla="*/ 5762 w 5762"/>
                <a:gd name="T3" fmla="*/ 39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41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85FC06-98F7-4F8D-AD13-FC05FE002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4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463AE-D9A9-4399-BCBB-6CEDFA1A1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49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63D5F-C0A6-4996-A28A-7953C220F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97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CD8AB-6A50-43A4-81B1-0CE05B437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28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966BA-A2E6-4718-B5DF-CD6D273FA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67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59F84-B6D4-45E5-9763-D279F29A32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16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3743-672A-42E2-9B19-0CC4119B5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7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235E-EC86-4903-BF15-8F3804B75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80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601F0-4A94-4712-AA7B-32D84F664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34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6E0D1-E1D9-4D56-9E57-18A5F6477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26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CFCB1-A7F4-43C4-BB21-790E1E3FB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67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6 w 1000"/>
                  <a:gd name="T5" fmla="*/ 2147483646 h 720"/>
                  <a:gd name="T6" fmla="*/ 6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07 h 272"/>
                  <a:gd name="T4" fmla="*/ 240 w 624"/>
                  <a:gd name="T5" fmla="*/ 5568 h 272"/>
                  <a:gd name="T6" fmla="*/ 624 w 624"/>
                  <a:gd name="T7" fmla="*/ 630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68 h 362"/>
                  <a:gd name="T4" fmla="*/ 248 w 632"/>
                  <a:gd name="T5" fmla="*/ 68 h 362"/>
                  <a:gd name="T6" fmla="*/ 632 w 632"/>
                  <a:gd name="T7" fmla="*/ 68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414 h 385"/>
                <a:gd name="T2" fmla="*/ 242 w 5762"/>
                <a:gd name="T3" fmla="*/ 395 h 385"/>
                <a:gd name="T4" fmla="*/ 242 w 5762"/>
                <a:gd name="T5" fmla="*/ 4 h 385"/>
                <a:gd name="T6" fmla="*/ 0 w 5762"/>
                <a:gd name="T7" fmla="*/ 0 h 385"/>
                <a:gd name="T8" fmla="*/ 0 w 5762"/>
                <a:gd name="T9" fmla="*/ 41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 w 5761"/>
                <a:gd name="T3" fmla="*/ 0 h 189"/>
                <a:gd name="T4" fmla="*/ 242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1758E9-D74D-44DC-8DD4-66AF587E5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_n77eoOfRPE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1477963"/>
            <a:ext cx="7772400" cy="1006475"/>
          </a:xfrm>
        </p:spPr>
        <p:txBody>
          <a:bodyPr/>
          <a:lstStyle/>
          <a:p>
            <a:pPr algn="ctr" eaLnBrk="1" hangingPunct="1"/>
            <a:r>
              <a:rPr lang="en-US" altLang="en-US" sz="6000"/>
              <a:t>Emotions and Health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4934" y="3810000"/>
            <a:ext cx="6400800" cy="1752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Class 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066800" y="2286000"/>
            <a:ext cx="7086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1.  15% of all people suffer depression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2.  Chronic depression --&gt; brain damage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*  Poorer Memory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*  Failed concentration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3.  ____ Men  ____ Women 2 X more likely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    to get depressed.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066800" y="685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Depression:  The High Cost of Being Low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13000"/>
            <a:ext cx="255746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2895600" y="4572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1905000"/>
            <a:ext cx="27924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784225" y="441325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Hypercortisolemia and Hippocampus Damage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219200" y="1233958"/>
            <a:ext cx="47244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Hippocampus functions include: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a.  Long term memory		b.  Spatial navigation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Hippocampus in depressed women smaller than in non-depressed women.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Rats given cortisol show atrophied 	hippocampus.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Depression --&gt; increased cortisol 	(</a:t>
            </a:r>
            <a:r>
              <a:rPr lang="en-US" altLang="en-US" sz="2400" dirty="0" err="1">
                <a:latin typeface="Arial Narrow" panose="020B0606020202030204" pitchFamily="34" charset="0"/>
              </a:rPr>
              <a:t>cortisolemia</a:t>
            </a:r>
            <a:r>
              <a:rPr lang="en-US" altLang="en-US" sz="2400" dirty="0">
                <a:latin typeface="Arial Narrow" panose="020B0606020202030204" pitchFamily="34" charset="0"/>
              </a:rPr>
              <a:t>).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What does this add up to?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9B310C78-DCF2-53F2-4EE4-53BFCC3C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185842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Depression --&gt; ___________ --&gt; _____________--&gt;______________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1EECD-89C1-AD3E-3BBB-E924BDF9D446}"/>
              </a:ext>
            </a:extLst>
          </p:cNvPr>
          <p:cNvSpPr txBox="1"/>
          <p:nvPr/>
        </p:nvSpPr>
        <p:spPr>
          <a:xfrm>
            <a:off x="6969672" y="6080124"/>
            <a:ext cx="199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memory loss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78E3D-E773-B6BD-2F09-A708AAB49F94}"/>
              </a:ext>
            </a:extLst>
          </p:cNvPr>
          <p:cNvSpPr txBox="1"/>
          <p:nvPr/>
        </p:nvSpPr>
        <p:spPr>
          <a:xfrm>
            <a:off x="2462048" y="608012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 Narrow" panose="020B0606020202030204" pitchFamily="34" charset="0"/>
              </a:rPr>
              <a:t>cortisolemia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E1A8B-48AA-E699-500F-BA52F692FAAC}"/>
              </a:ext>
            </a:extLst>
          </p:cNvPr>
          <p:cNvSpPr txBox="1"/>
          <p:nvPr/>
        </p:nvSpPr>
        <p:spPr>
          <a:xfrm>
            <a:off x="4588459" y="577876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hippocampus atrophy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371600" y="3997325"/>
            <a:ext cx="73914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Hostility is considered to be an attitudinal set—perhaps a personality trait—which stems from </a:t>
            </a:r>
            <a:r>
              <a:rPr lang="en-US" altLang="en-US" sz="2400" u="sng"/>
              <a:t>an absence of trust</a:t>
            </a:r>
            <a:r>
              <a:rPr lang="en-US" altLang="en-US" sz="2400"/>
              <a:t> in the basic goodness of others and centers around the </a:t>
            </a:r>
            <a:r>
              <a:rPr lang="en-US" altLang="en-US" sz="2400" u="sng"/>
              <a:t>belief that others are generally mean, selfish, and undependable</a:t>
            </a:r>
            <a:r>
              <a:rPr lang="en-US" altLang="en-US" sz="2400"/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Williams, Barefoot, &amp; Shekelle, 1985</a:t>
            </a:r>
            <a:endParaRPr lang="en-US" altLang="en-US" sz="240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762000" y="4572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Hostility Defined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36195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91"/>
          <p:cNvSpPr txBox="1">
            <a:spLocks noChangeArrowheads="1"/>
          </p:cNvSpPr>
          <p:nvPr/>
        </p:nvSpPr>
        <p:spPr bwMode="auto">
          <a:xfrm>
            <a:off x="685800" y="8382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78760" name="Group 584"/>
          <p:cNvGraphicFramePr>
            <a:graphicFrameLocks noGrp="1"/>
          </p:cNvGraphicFramePr>
          <p:nvPr/>
        </p:nvGraphicFramePr>
        <p:xfrm>
          <a:off x="1447800" y="1447800"/>
          <a:ext cx="6629400" cy="4907016"/>
        </p:xfrm>
        <a:graphic>
          <a:graphicData uri="http://schemas.openxmlformats.org/drawingml/2006/table">
            <a:tbl>
              <a:tblPr/>
              <a:tblGrid>
                <a:gridCol w="37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 one cares much what happens to you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 have often met people who were supposed to be experts who were no better than I.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Some of my family have habits that bother and annoy me very much.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 often have to take orders from someone who did not know as much as I did.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It makes me feel like a failure when I hear of the success of someone I know well.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People often disappoint me.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It is safer to trust nobody.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 have often felt that strangers were looking at me critically.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 tend to be on my guard with people who are somewhat more friendly than I expected.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My way of doing things is apt to be misunderstood by others.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355" name="Text Box 585"/>
          <p:cNvSpPr txBox="1">
            <a:spLocks noChangeArrowheads="1"/>
          </p:cNvSpPr>
          <p:nvPr/>
        </p:nvSpPr>
        <p:spPr bwMode="auto">
          <a:xfrm>
            <a:off x="914400" y="762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356" name="Text Box 586"/>
          <p:cNvSpPr txBox="1">
            <a:spLocks noChangeArrowheads="1"/>
          </p:cNvSpPr>
          <p:nvPr/>
        </p:nvSpPr>
        <p:spPr bwMode="auto">
          <a:xfrm>
            <a:off x="1393825" y="166688"/>
            <a:ext cx="6781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Hostility Scale – Sample Items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FF"/>
                </a:solidFill>
                <a:latin typeface="Arial Narrow" panose="020B0606020202030204" pitchFamily="34" charset="0"/>
              </a:rPr>
              <a:t>(Cook and Medley, 1954)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latin typeface="Arial Narrow" panose="020B0606020202030204" pitchFamily="34" charset="0"/>
              </a:rPr>
              <a:t>Hostile Personality and Health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75438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Hostile Personality IS NOT:</a:t>
            </a:r>
            <a:r>
              <a:rPr lang="en-US" altLang="en-US" sz="2600">
                <a:latin typeface="Arial Narrow" panose="020B0606020202030204" pitchFamily="34" charset="0"/>
              </a:rPr>
              <a:t>    Angry all the time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			  Aggressive all the time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0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Hostile Personality IS:</a:t>
            </a:r>
            <a:r>
              <a:rPr lang="en-US" altLang="en-US" sz="2600">
                <a:latin typeface="Arial Narrow" panose="020B0606020202030204" pitchFamily="34" charset="0"/>
              </a:rPr>
              <a:t>  	Way of perceiving the world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			*  Distrustful	  * Cynical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			*  Suspicious      * Vigilant			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43000" y="4800600"/>
            <a:ext cx="7239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Highly stable trait</a:t>
            </a:r>
            <a:r>
              <a:rPr lang="en-US" altLang="en-US" sz="2600">
                <a:latin typeface="Arial Narrow" panose="020B0606020202030204" pitchFamily="34" charset="0"/>
              </a:rPr>
              <a:t>:  Correlation over 4 yrs, </a:t>
            </a:r>
            <a:r>
              <a:rPr lang="en-US" altLang="en-US" sz="2600" i="1">
                <a:latin typeface="Arial Narrow" panose="020B0606020202030204" pitchFamily="34" charset="0"/>
              </a:rPr>
              <a:t>r</a:t>
            </a:r>
            <a:r>
              <a:rPr lang="en-US" altLang="en-US" sz="2600">
                <a:latin typeface="Arial Narrow" panose="020B0606020202030204" pitchFamily="34" charset="0"/>
              </a:rPr>
              <a:t> = .84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43000" y="5607050"/>
            <a:ext cx="63531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Which gender is more prone to Hostile Personality?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772400" y="5603875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FF0000"/>
                </a:solidFill>
                <a:latin typeface="Arial Narrow" panose="020B0606020202030204" pitchFamily="34" charset="0"/>
              </a:rPr>
              <a:t>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219200" y="4797425"/>
            <a:ext cx="5181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https://www.youtube.com/watch?v=_n77eoOfRPE</a:t>
            </a:r>
            <a:r>
              <a:rPr lang="en-US" altLang="en-US" sz="18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43125"/>
            <a:ext cx="3238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219200" y="906463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Case Study of Hostile Personality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7696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Blockage of blood vessels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Coronary Heart Disease (CHD): 1.5 time greater odds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20-year increased risk of death due to: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*  Coronary Heart Disease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*  Malignant Neoplasms (cancer)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*  All causes of death combined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219200" y="10668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Health Correlates of Hostility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Is Relation Between Hostility and Heart Disease Linear or Catastrophic?</a:t>
            </a:r>
          </a:p>
        </p:txBody>
      </p:sp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762000" y="1990725"/>
          <a:ext cx="4391025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391011" imgH="4067280" progId="MSGraph.Chart.8">
                  <p:embed followColorScheme="full"/>
                </p:oleObj>
              </mc:Choice>
              <mc:Fallback>
                <p:oleObj name="Chart" r:id="rId2" imgW="4391011" imgH="406728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90725"/>
                        <a:ext cx="4391025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6"/>
          <p:cNvGraphicFramePr>
            <a:graphicFrameLocks noChangeAspect="1"/>
          </p:cNvGraphicFramePr>
          <p:nvPr/>
        </p:nvGraphicFramePr>
        <p:xfrm>
          <a:off x="4800600" y="1979613"/>
          <a:ext cx="4391025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391011" imgH="4067280" progId="MSGraph.Chart.8">
                  <p:embed followColorScheme="full"/>
                </p:oleObj>
              </mc:Choice>
              <mc:Fallback>
                <p:oleObj name="Chart" r:id="rId4" imgW="4391011" imgH="406728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79613"/>
                        <a:ext cx="4391025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676400" y="6070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  <a:latin typeface="Arial Narrow" panose="020B0606020202030204" pitchFamily="34" charset="0"/>
              </a:rPr>
              <a:t>Linear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5795963" y="6165850"/>
            <a:ext cx="2967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  <a:latin typeface="Arial Narrow" panose="020B0606020202030204" pitchFamily="34" charset="0"/>
              </a:rPr>
              <a:t>Catastrophic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dirty="0">
                <a:latin typeface="Arial Narrow" panose="020B0606020202030204" pitchFamily="34" charset="0"/>
                <a:cs typeface="Times New Roman" panose="02020603050405020304" pitchFamily="18" charset="0"/>
              </a:rPr>
              <a:t>Hostility and Coronary Heart Disease Among MDs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Barefoot, et al., 1983</a:t>
            </a:r>
            <a:br>
              <a:rPr lang="en-US" altLang="en-US" sz="3200" dirty="0">
                <a:cs typeface="Times New Roman" panose="02020603050405020304" pitchFamily="18" charset="0"/>
              </a:rPr>
            </a:br>
            <a:endParaRPr lang="en-US" altLang="en-US" sz="3200" dirty="0">
              <a:cs typeface="Times New Roman" panose="02020603050405020304" pitchFamily="18" charset="0"/>
            </a:endParaRPr>
          </a:p>
        </p:txBody>
      </p:sp>
      <p:pic>
        <p:nvPicPr>
          <p:cNvPr id="17411" name="Picture 5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93" y="3114675"/>
            <a:ext cx="639023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998FEC-130C-7FC8-F463-95F3116ED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295400"/>
            <a:ext cx="2505075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001000" cy="1143000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latin typeface="Arial Narrow" panose="020B0606020202030204" pitchFamily="34" charset="0"/>
                <a:cs typeface="Times New Roman" panose="02020603050405020304" pitchFamily="18" charset="0"/>
              </a:rPr>
              <a:t>MD Survival Rates Post Heart Attack Over 25 Years</a:t>
            </a:r>
            <a:br>
              <a:rPr lang="en-US" altLang="en-US" sz="3200">
                <a:cs typeface="Times New Roman" panose="02020603050405020304" pitchFamily="18" charset="0"/>
              </a:rPr>
            </a:br>
            <a:r>
              <a:rPr lang="en-US" altLang="en-US" sz="3200">
                <a:latin typeface="Arial Narrow" panose="020B0606020202030204" pitchFamily="34" charset="0"/>
                <a:cs typeface="Times New Roman" panose="02020603050405020304" pitchFamily="18" charset="0"/>
              </a:rPr>
              <a:t>Low Hostile vs. High Hostile</a:t>
            </a:r>
            <a:endParaRPr lang="en-US" altLang="en-US" sz="3200">
              <a:cs typeface="Times New Roman" panose="02020603050405020304" pitchFamily="18" charset="0"/>
            </a:endParaRPr>
          </a:p>
        </p:txBody>
      </p:sp>
      <p:pic>
        <p:nvPicPr>
          <p:cNvPr id="18435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504950"/>
            <a:ext cx="83439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400" dirty="0">
                <a:latin typeface="Arial Narrow" panose="020B0606020202030204" pitchFamily="34" charset="0"/>
                <a:cs typeface="Times New Roman" panose="02020603050405020304" pitchFamily="18" charset="0"/>
              </a:rPr>
              <a:t>Midterm March 9</a:t>
            </a:r>
            <a:endParaRPr lang="en-US" altLang="en-US" sz="3400" dirty="0">
              <a:cs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42683" y="1295400"/>
            <a:ext cx="75438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Midterm will cover everything from Class 1 (Introduction) up to and including Class 15 (Emotions and Reasoning II).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Format:  50 multiple choice + 4 extra credit multiple choice.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Duration:  100 minutes; entire class period.</a:t>
            </a:r>
          </a:p>
        </p:txBody>
      </p:sp>
    </p:spTree>
    <p:extLst>
      <p:ext uri="{BB962C8B-B14F-4D97-AF65-F5344CB8AC3E}">
        <p14:creationId xmlns:p14="http://schemas.microsoft.com/office/powerpoint/2010/main" val="2971547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Pathway From Hostility </a:t>
            </a:r>
            <a:br>
              <a:rPr lang="en-US" altLang="en-US" b="1">
                <a:latin typeface="Arial Narrow" panose="020B0606020202030204" pitchFamily="34" charset="0"/>
              </a:rPr>
            </a:br>
            <a:r>
              <a:rPr lang="en-US" altLang="en-US" b="1">
                <a:latin typeface="Arial Narrow" panose="020B0606020202030204" pitchFamily="34" charset="0"/>
              </a:rPr>
              <a:t>to Heart Disease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98563" y="2209800"/>
            <a:ext cx="746760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Hostile Personality  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Increased Vigilance for Threat 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Appraisal of threat higher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Defensive mode (fight)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More cardiac output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Increased cortisol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Atherosclerosis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NOTE:  Cortisol is key player in stress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Illness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3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Arial Narrow" panose="020B0606020202030204" pitchFamily="34" charset="0"/>
              </a:rPr>
              <a:t>Informational Value of Emotions to Health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19200" y="1408113"/>
            <a:ext cx="8001000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Mood affects recognition / interpretation of own symptoms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Pos mood 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 attn. outward 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 less focused on symptoms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Neg mood 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 attn. inward 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 more focus on symptoms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0484" name="Chart 4"/>
          <p:cNvGraphicFramePr>
            <a:graphicFrameLocks/>
          </p:cNvGraphicFramePr>
          <p:nvPr/>
        </p:nvGraphicFramePr>
        <p:xfrm>
          <a:off x="1473200" y="3911600"/>
          <a:ext cx="3759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767655" imgH="2444708" progId="Excel.Chart.8">
                  <p:embed/>
                </p:oleObj>
              </mc:Choice>
              <mc:Fallback>
                <p:oleObj name="Chart" r:id="rId2" imgW="3767655" imgH="2444708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911600"/>
                        <a:ext cx="37592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847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5943600" y="6019800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Gendola et al., 2005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FC395-40DF-B60C-A939-F655B7D8F7B6}"/>
              </a:ext>
            </a:extLst>
          </p:cNvPr>
          <p:cNvSpPr txBox="1"/>
          <p:nvPr/>
        </p:nvSpPr>
        <p:spPr>
          <a:xfrm>
            <a:off x="1069201" y="3978993"/>
            <a:ext cx="553998" cy="18399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Symptoms Reported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902" y="40783"/>
            <a:ext cx="4449763" cy="11430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Arial Narrow" panose="020B0606020202030204" pitchFamily="34" charset="0"/>
              </a:rPr>
              <a:t>Happiness as a Health Risk 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295400" y="3591165"/>
            <a:ext cx="2971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Happiness as      Health Risk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257800" y="3581400"/>
            <a:ext cx="3352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Happiness as            Health Benefit</a:t>
            </a:r>
          </a:p>
        </p:txBody>
      </p: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1143000" y="4629390"/>
            <a:ext cx="3276600" cy="1143000"/>
            <a:chOff x="720" y="2256"/>
            <a:chExt cx="2064" cy="720"/>
          </a:xfrm>
        </p:grpSpPr>
        <p:sp>
          <p:nvSpPr>
            <p:cNvPr id="21514" name="Text Box 6"/>
            <p:cNvSpPr txBox="1">
              <a:spLocks noChangeArrowheads="1"/>
            </p:cNvSpPr>
            <p:nvPr/>
          </p:nvSpPr>
          <p:spPr bwMode="auto">
            <a:xfrm>
              <a:off x="720" y="2256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Arial Narrow" panose="020B0606020202030204" pitchFamily="34" charset="0"/>
                </a:rPr>
                <a:t>Illusion of Invulnerability</a:t>
              </a:r>
            </a:p>
          </p:txBody>
        </p:sp>
        <p:sp>
          <p:nvSpPr>
            <p:cNvPr id="21515" name="Text Box 7"/>
            <p:cNvSpPr txBox="1">
              <a:spLocks noChangeArrowheads="1"/>
            </p:cNvSpPr>
            <p:nvPr/>
          </p:nvSpPr>
          <p:spPr bwMode="auto">
            <a:xfrm>
              <a:off x="720" y="2688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Blind to danger signs</a:t>
              </a:r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4800600" y="4629390"/>
            <a:ext cx="4038600" cy="2041525"/>
            <a:chOff x="3024" y="2256"/>
            <a:chExt cx="2544" cy="1286"/>
          </a:xfrm>
        </p:grpSpPr>
        <p:sp>
          <p:nvSpPr>
            <p:cNvPr id="21511" name="Text Box 8"/>
            <p:cNvSpPr txBox="1">
              <a:spLocks noChangeArrowheads="1"/>
            </p:cNvSpPr>
            <p:nvPr/>
          </p:nvSpPr>
          <p:spPr bwMode="auto">
            <a:xfrm>
              <a:off x="3024" y="2256"/>
              <a:ext cx="24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Arial Narrow" panose="020B0606020202030204" pitchFamily="34" charset="0"/>
                </a:rPr>
                <a:t>More health-promoting behaviors</a:t>
              </a:r>
            </a:p>
          </p:txBody>
        </p:sp>
        <p:sp>
          <p:nvSpPr>
            <p:cNvPr id="21512" name="Text Box 9"/>
            <p:cNvSpPr txBox="1">
              <a:spLocks noChangeArrowheads="1"/>
            </p:cNvSpPr>
            <p:nvPr/>
          </p:nvSpPr>
          <p:spPr bwMode="auto">
            <a:xfrm>
              <a:off x="3024" y="2688"/>
              <a:ext cx="2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Willing to risk upsetting diagnoses</a:t>
              </a:r>
            </a:p>
          </p:txBody>
        </p:sp>
        <p:sp>
          <p:nvSpPr>
            <p:cNvPr id="21513" name="Text Box 10"/>
            <p:cNvSpPr txBox="1">
              <a:spLocks noChangeArrowheads="1"/>
            </p:cNvSpPr>
            <p:nvPr/>
          </p:nvSpPr>
          <p:spPr bwMode="auto">
            <a:xfrm>
              <a:off x="3024" y="3024"/>
              <a:ext cx="254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Less defensive about hearing health risk information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F9AF30-CF1F-BC28-8E24-B3B019E5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147" y="252113"/>
            <a:ext cx="2877453" cy="21191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2AD2A7-A069-1954-C6B1-4BE43A559355}"/>
              </a:ext>
            </a:extLst>
          </p:cNvPr>
          <p:cNvCxnSpPr/>
          <p:nvPr/>
        </p:nvCxnSpPr>
        <p:spPr bwMode="auto">
          <a:xfrm>
            <a:off x="6114147" y="252113"/>
            <a:ext cx="2877453" cy="2119132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803D9E-116D-8497-7B19-02C88EC317CE}"/>
              </a:ext>
            </a:extLst>
          </p:cNvPr>
          <p:cNvCxnSpPr/>
          <p:nvPr/>
        </p:nvCxnSpPr>
        <p:spPr bwMode="auto">
          <a:xfrm flipH="1">
            <a:off x="6088827" y="236936"/>
            <a:ext cx="2877453" cy="2145656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7F6BD48-4F81-CB2E-B574-50000B0D7B3D}"/>
              </a:ext>
            </a:extLst>
          </p:cNvPr>
          <p:cNvSpPr txBox="1"/>
          <p:nvPr/>
        </p:nvSpPr>
        <p:spPr>
          <a:xfrm>
            <a:off x="1514096" y="1016871"/>
            <a:ext cx="42973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 Narrow" panose="020B0606020202030204" pitchFamily="34" charset="0"/>
              </a:rPr>
              <a:t>Happiness leads to:</a:t>
            </a:r>
          </a:p>
          <a:p>
            <a:endParaRPr lang="en-US" sz="600" dirty="0">
              <a:latin typeface="Arial Narrow" panose="020B0606020202030204" pitchFamily="34" charset="0"/>
            </a:endParaRPr>
          </a:p>
          <a:p>
            <a:r>
              <a:rPr lang="en-US" sz="2200" i="1" dirty="0">
                <a:latin typeface="Arial Narrow" panose="020B0606020202030204" pitchFamily="34" charset="0"/>
              </a:rPr>
              <a:t>Stronger immune system</a:t>
            </a:r>
          </a:p>
          <a:p>
            <a:r>
              <a:rPr lang="en-US" sz="2200" i="1" dirty="0">
                <a:latin typeface="Arial Narrow" panose="020B0606020202030204" pitchFamily="34" charset="0"/>
              </a:rPr>
              <a:t>Fewer illness</a:t>
            </a:r>
          </a:p>
          <a:p>
            <a:r>
              <a:rPr lang="en-US" sz="2200" i="1" dirty="0">
                <a:latin typeface="Arial Narrow" panose="020B0606020202030204" pitchFamily="34" charset="0"/>
              </a:rPr>
              <a:t>Less risk hypercortisolemia, memory</a:t>
            </a:r>
          </a:p>
          <a:p>
            <a:r>
              <a:rPr lang="en-US" sz="2200" i="1" dirty="0">
                <a:latin typeface="Arial Narrow" panose="020B0606020202030204" pitchFamily="34" charset="0"/>
              </a:rPr>
              <a:t>Less hostility, cardio health</a:t>
            </a:r>
          </a:p>
          <a:p>
            <a:r>
              <a:rPr lang="en-US" sz="2200" i="1" dirty="0">
                <a:latin typeface="Arial Narrow" panose="020B0606020202030204" pitchFamily="34" charset="0"/>
              </a:rPr>
              <a:t>Less hyperfocus on symptoms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  <a:cs typeface="Times New Roman" panose="02020603050405020304" pitchFamily="18" charset="0"/>
              </a:rPr>
              <a:t>Psychoneuroimmunology and AIDS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81534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Psychoneuroimmunology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:  New inter-disciplinary area that 	looks at how psychological states affect the body’s 	resistance to illness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AIDS: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 Acquired Immune Deficiency Syndrome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HIV: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Human Immunodeficiency Virus. The virus that causes AIDS.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>
                <a:latin typeface="Arial Narrow" panose="020B0606020202030204" pitchFamily="34" charset="0"/>
                <a:cs typeface="Times New Roman" panose="02020603050405020304" pitchFamily="18" charset="0"/>
              </a:rPr>
              <a:t>Psycho-social Aspects of AIDS</a:t>
            </a:r>
            <a:endParaRPr lang="en-US" altLang="en-US" sz="3800">
              <a:cs typeface="Times New Roman" panose="02020603050405020304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90600" y="1243013"/>
            <a:ext cx="7954963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Why do some people who get HIV infections acquire AIDS sooner than do others? (Cole, 2000).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1.  Sample:  Gay men who acquired HIV at about the same time.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2.  Looks at whether </a:t>
            </a:r>
            <a:r>
              <a:rPr lang="en-US" altLang="en-US" sz="2600" u="sng">
                <a:latin typeface="Arial Narrow" panose="020B0606020202030204" pitchFamily="34" charset="0"/>
                <a:cs typeface="Times New Roman" panose="02020603050405020304" pitchFamily="18" charset="0"/>
              </a:rPr>
              <a:t>disclosed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 or </a:t>
            </a:r>
            <a:r>
              <a:rPr lang="en-US" altLang="en-US" sz="2600" u="sng">
                <a:latin typeface="Arial Narrow" panose="020B0606020202030204" pitchFamily="34" charset="0"/>
                <a:cs typeface="Times New Roman" panose="02020603050405020304" pitchFamily="18" charset="0"/>
              </a:rPr>
              <a:t>hid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 gay identity, HIV status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43000" y="4498975"/>
            <a:ext cx="4876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Who is more likely to become symptomatic, "hiders" or "disclosers"?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489700" y="4495800"/>
            <a:ext cx="12065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FF0000"/>
                </a:solidFill>
                <a:latin typeface="Arial Narrow" panose="020B0606020202030204" pitchFamily="34" charset="0"/>
              </a:rPr>
              <a:t>Hiders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143000" y="5718175"/>
            <a:ext cx="3352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Why is this so?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Why Do “In Closet” Gays Develop AIDS Sooner?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371600" y="3536950"/>
            <a:ext cx="594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Is it that suppressing was itself a stressor, stress </a:t>
            </a: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 illness, therefore suppressing leads to quicker AIDS onset? 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772400" y="3613150"/>
            <a:ext cx="762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NO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590" name="Text Box 6"/>
          <p:cNvSpPr txBox="1">
            <a:spLocks noChangeArrowheads="1"/>
          </p:cNvSpPr>
          <p:nvPr/>
        </p:nvSpPr>
        <p:spPr bwMode="auto">
          <a:xfrm>
            <a:off x="1636576" y="2126456"/>
            <a:ext cx="31083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A. (Hide Gay Identity) </a:t>
            </a:r>
          </a:p>
        </p:txBody>
      </p:sp>
      <p:sp>
        <p:nvSpPr>
          <p:cNvPr id="24591" name="Text Box 10"/>
          <p:cNvSpPr txBox="1">
            <a:spLocks noChangeArrowheads="1"/>
          </p:cNvSpPr>
          <p:nvPr/>
        </p:nvSpPr>
        <p:spPr bwMode="auto">
          <a:xfrm>
            <a:off x="6553200" y="20574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B. (AIDS)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4267200" y="4343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4784725" y="4384675"/>
            <a:ext cx="153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572000" y="2370931"/>
            <a:ext cx="1752600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Why Do “In Closet” Gays Develop AIDS Sooner?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447800" y="4878388"/>
            <a:ext cx="6934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Suppressors tend to be “sensitizers”, easily disturbed by any kind </a:t>
            </a: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of event, especially social events.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NOTE:  THIS LINKS TO "TEMPERAMENT"</a:t>
            </a:r>
            <a:endParaRPr lang="en-US" altLang="en-US" sz="2400">
              <a:latin typeface="Arial Narrow" panose="020B0606020202030204" pitchFamily="34" charset="0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371600" y="3536950"/>
            <a:ext cx="594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Is it that suppressing was itself a stressor, stress </a:t>
            </a: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 illness, therefore suppressing leads to quicker AIDS onset? 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772400" y="3613150"/>
            <a:ext cx="762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u="sng">
                <a:latin typeface="Arial Narrow" panose="020B0606020202030204" pitchFamily="34" charset="0"/>
                <a:cs typeface="Times New Roman" panose="02020603050405020304" pitchFamily="18" charset="0"/>
              </a:rPr>
              <a:t>NO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4724400" y="23622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4583" name="Group 17"/>
          <p:cNvGrpSpPr>
            <a:grpSpLocks/>
          </p:cNvGrpSpPr>
          <p:nvPr/>
        </p:nvGrpSpPr>
        <p:grpSpPr bwMode="auto">
          <a:xfrm>
            <a:off x="1676400" y="2057400"/>
            <a:ext cx="6705600" cy="520700"/>
            <a:chOff x="1056" y="2236"/>
            <a:chExt cx="4224" cy="328"/>
          </a:xfrm>
        </p:grpSpPr>
        <p:sp>
          <p:nvSpPr>
            <p:cNvPr id="24590" name="Text Box 6"/>
            <p:cNvSpPr txBox="1">
              <a:spLocks noChangeArrowheads="1"/>
            </p:cNvSpPr>
            <p:nvPr/>
          </p:nvSpPr>
          <p:spPr bwMode="auto">
            <a:xfrm>
              <a:off x="1056" y="2256"/>
              <a:ext cx="32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600">
                  <a:latin typeface="Arial Narrow" panose="020B0606020202030204" pitchFamily="34" charset="0"/>
                </a:rPr>
                <a:t>A. (Hide Gay Identity) </a:t>
              </a:r>
            </a:p>
          </p:txBody>
        </p:sp>
        <p:sp>
          <p:nvSpPr>
            <p:cNvPr id="24591" name="Text Box 10"/>
            <p:cNvSpPr txBox="1">
              <a:spLocks noChangeArrowheads="1"/>
            </p:cNvSpPr>
            <p:nvPr/>
          </p:nvSpPr>
          <p:spPr bwMode="auto">
            <a:xfrm>
              <a:off x="4128" y="2236"/>
              <a:ext cx="115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600">
                  <a:latin typeface="Arial Narrow" panose="020B0606020202030204" pitchFamily="34" charset="0"/>
                </a:rPr>
                <a:t>B. (AIDS)</a:t>
              </a:r>
            </a:p>
          </p:txBody>
        </p:sp>
      </p:grp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4267200" y="4343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4784725" y="4384675"/>
            <a:ext cx="153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5858" name="Group 18"/>
          <p:cNvGrpSpPr>
            <a:grpSpLocks/>
          </p:cNvGrpSpPr>
          <p:nvPr/>
        </p:nvGrpSpPr>
        <p:grpSpPr bwMode="auto">
          <a:xfrm>
            <a:off x="3200400" y="2667000"/>
            <a:ext cx="4343400" cy="717550"/>
            <a:chOff x="2016" y="2544"/>
            <a:chExt cx="2736" cy="452"/>
          </a:xfrm>
        </p:grpSpPr>
        <p:sp>
          <p:nvSpPr>
            <p:cNvPr id="24587" name="Text Box 13"/>
            <p:cNvSpPr txBox="1">
              <a:spLocks noChangeArrowheads="1"/>
            </p:cNvSpPr>
            <p:nvPr/>
          </p:nvSpPr>
          <p:spPr bwMode="auto">
            <a:xfrm>
              <a:off x="2832" y="2688"/>
              <a:ext cx="124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600">
                  <a:latin typeface="Arial Narrow" panose="020B0606020202030204" pitchFamily="34" charset="0"/>
                </a:rPr>
                <a:t>C. Sensitizer</a:t>
              </a:r>
            </a:p>
          </p:txBody>
        </p:sp>
        <p:sp>
          <p:nvSpPr>
            <p:cNvPr id="24588" name="Line 14"/>
            <p:cNvSpPr>
              <a:spLocks noChangeShapeType="1"/>
            </p:cNvSpPr>
            <p:nvPr/>
          </p:nvSpPr>
          <p:spPr bwMode="auto">
            <a:xfrm flipH="1" flipV="1">
              <a:off x="2016" y="2544"/>
              <a:ext cx="76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9" name="Line 15"/>
            <p:cNvSpPr>
              <a:spLocks noChangeShapeType="1"/>
            </p:cNvSpPr>
            <p:nvPr/>
          </p:nvSpPr>
          <p:spPr bwMode="auto">
            <a:xfrm flipV="1">
              <a:off x="4128" y="2544"/>
              <a:ext cx="62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6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  <p:bldP spid="3584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952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400" b="1">
                <a:latin typeface="Arial Narrow" panose="020B0606020202030204" pitchFamily="34" charset="0"/>
              </a:rPr>
              <a:t> How Stress Hastens AIDS Onset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85838" y="868363"/>
            <a:ext cx="8001000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1.  “T” cells important immuno-agent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2.  T Cells sprout molecular “hand holds”, like Velcro, at times.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3.  HIV uses these hand-holds to attack T cells.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4.  Researchers artificially induce “hand-holds” by using harsh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laboratory chemicals.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5.  Cole asks:  What kinds of natural chemicals have same effect?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6.  Clues: *  AIDS faster among stressed vs. non-stressed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      *  Stress releases nor-epinephrine (nor-epi)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AutoNum type="arabicPeriod" startAt="7"/>
              <a:defRPr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Finds:  Exposing healthy T cells to nor-epi 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more hand-holds.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AutoNum type="arabicPeriod" startAt="7"/>
              <a:defRPr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Gay “sensitizers” more susceptible to stress </a:t>
            </a:r>
          </a:p>
          <a:p>
            <a:pPr lvl="1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 More nor-epi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 T-Cells more susceptible to HIV  increased AIDS</a:t>
            </a:r>
            <a:endParaRPr lang="en-US" altLang="en-US" sz="2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1295400" y="228600"/>
            <a:ext cx="7010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0070C0"/>
                </a:solidFill>
                <a:latin typeface="Arial Narrow" panose="020B0606020202030204" pitchFamily="34" charset="0"/>
              </a:rPr>
              <a:t>Full Circle:                                                         From Hippocrates to Kagan to AIDS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769620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Hippocrates:  Body type (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humours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 affect moods affect health.</a:t>
            </a:r>
          </a:p>
          <a:p>
            <a:pPr>
              <a:defRPr/>
            </a:pPr>
            <a:endParaRPr lang="en-US" sz="2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Kagan:  Temperament – shy versus outgoing</a:t>
            </a:r>
          </a:p>
          <a:p>
            <a:pPr>
              <a:defRPr/>
            </a:pPr>
            <a:endParaRPr lang="en-US" sz="2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Stress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cortisolemia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 illness</a:t>
            </a:r>
            <a:endParaRPr lang="en-US" sz="2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en-US" sz="2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Cole:  Gay HIV + who are sensitizers (shy as kids?)</a:t>
            </a:r>
          </a:p>
          <a:p>
            <a:pPr>
              <a:defRPr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      more susceptible to stress, more likely to </a:t>
            </a:r>
          </a:p>
          <a:p>
            <a:pPr>
              <a:defRPr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      develop AIDS.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400" dirty="0">
                <a:latin typeface="Arial Narrow" panose="020B0606020202030204" pitchFamily="34" charset="0"/>
                <a:cs typeface="Times New Roman" panose="02020603050405020304" pitchFamily="18" charset="0"/>
              </a:rPr>
              <a:t>Review Question 1</a:t>
            </a:r>
            <a:endParaRPr lang="en-US" altLang="en-US" sz="3400" dirty="0">
              <a:cs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94934" y="1600200"/>
            <a:ext cx="7543800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The chemical that Oliver Sacks used to “awaken” patients with sleeping sickness was: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___ Acetylcholine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___ Adrenaline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___ Dopamine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___ CCK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___ All of the above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 </a:t>
            </a:r>
            <a:endParaRPr lang="en-US" altLang="en-US" sz="2600" b="1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4934" y="354906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825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400" dirty="0">
                <a:latin typeface="Arial Narrow" panose="020B0606020202030204" pitchFamily="34" charset="0"/>
                <a:cs typeface="Times New Roman" panose="02020603050405020304" pitchFamily="18" charset="0"/>
              </a:rPr>
              <a:t>Review Question 2</a:t>
            </a:r>
            <a:endParaRPr lang="en-US" altLang="en-US" sz="3400" dirty="0">
              <a:cs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94934" y="1600200"/>
            <a:ext cx="75438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After receiving a nasal spray of oxytocin, subjects were more  likely to focus on another person’s: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___ Hand gestures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___ Tone of voice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___ Body posture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___ Eyes and mouth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___ All the above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 </a:t>
            </a:r>
            <a:endParaRPr lang="en-US" altLang="en-US" sz="2600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4934" y="3962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196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-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400">
                <a:latin typeface="Arial Narrow" panose="020B0606020202030204" pitchFamily="34" charset="0"/>
                <a:cs typeface="Times New Roman" panose="02020603050405020304" pitchFamily="18" charset="0"/>
              </a:rPr>
              <a:t>Folk Wisdom About Emotions and Health</a:t>
            </a:r>
            <a:endParaRPr lang="en-US" altLang="en-US" sz="3400">
              <a:cs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66800" y="971550"/>
            <a:ext cx="75438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 Narrow" panose="020B0606020202030204" pitchFamily="34" charset="0"/>
              </a:rPr>
              <a:t>King Solomon:  </a:t>
            </a:r>
            <a:r>
              <a:rPr lang="en-US" altLang="en-US" sz="2800" dirty="0">
                <a:latin typeface="Arial Narrow" panose="020B0606020202030204" pitchFamily="34" charset="0"/>
              </a:rPr>
              <a:t>“A merry heart doeth good like 	medicine”  </a:t>
            </a:r>
            <a:r>
              <a:rPr lang="en-US" altLang="en-US" sz="2800" i="1" dirty="0">
                <a:latin typeface="Arial Narrow" panose="020B0606020202030204" pitchFamily="34" charset="0"/>
              </a:rPr>
              <a:t>Proverbs, 17:22</a:t>
            </a:r>
            <a:r>
              <a:rPr lang="en-US" altLang="en-US" sz="28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Hippocrates:  </a:t>
            </a: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Humors, personality, mood states, health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Blood = Sanguine = hearty, happy </a:t>
            </a:r>
            <a:r>
              <a:rPr lang="en-US" altLang="en-US" sz="2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   Black Bile = Melancholic = Sad                                                           </a:t>
            </a:r>
            <a:r>
              <a:rPr lang="en-US" altLang="en-US" sz="22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Yellow Bile = Choleric = Grumpy, Hostile                                                       </a:t>
            </a:r>
            <a:r>
              <a:rPr lang="en-US" altLang="en-US" sz="2200" b="1" dirty="0">
                <a:solidFill>
                  <a:srgbClr val="3366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Phlegm = Phlegmatic = Apathetic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Moods and Health arose from imbalance of </a:t>
            </a:r>
            <a:r>
              <a:rPr lang="en-US" altLang="en-US" sz="22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Humours</a:t>
            </a:r>
            <a:r>
              <a:rPr lang="en-US" altLang="en-US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. Cure?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Norman Cousins:  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Heals self with                                             “laughing cure” for supposedly incurable                                    connective bone tissue disease.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599917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16434"/>
          <a:stretch>
            <a:fillRect/>
          </a:stretch>
        </p:blipFill>
        <p:spPr bwMode="auto">
          <a:xfrm>
            <a:off x="7391399" y="2590800"/>
            <a:ext cx="160496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00600"/>
            <a:ext cx="14859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660900"/>
            <a:ext cx="13335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400" dirty="0">
                <a:latin typeface="Arial Narrow" panose="020B0606020202030204" pitchFamily="34" charset="0"/>
                <a:cs typeface="Times New Roman" panose="02020603050405020304" pitchFamily="18" charset="0"/>
              </a:rPr>
              <a:t>Correlations Between Mood and  Health</a:t>
            </a:r>
            <a:endParaRPr lang="en-US" altLang="en-US" sz="3400" dirty="0">
              <a:cs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75438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	Depression co-occurs with illness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	Medical inpatients report mood/anxiety</a:t>
            </a:r>
            <a:r>
              <a:rPr lang="en-US" altLang="en-US" sz="2800" dirty="0">
                <a:latin typeface="Times New Roman" panose="02020603050405020304" pitchFamily="18" charset="0"/>
              </a:rPr>
              <a:t> disorders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	</a:t>
            </a:r>
            <a:r>
              <a:rPr lang="en-US" altLang="en-US" sz="2800" dirty="0">
                <a:latin typeface="Arial Narrow" panose="020B0606020202030204" pitchFamily="34" charset="0"/>
              </a:rPr>
              <a:t>Access to psychologists reduces MD visits</a:t>
            </a:r>
            <a:r>
              <a:rPr lang="en-US" altLang="en-US" sz="2800" dirty="0"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 Narrow" panose="020B0606020202030204" pitchFamily="34" charset="0"/>
              </a:rPr>
              <a:t>What do these correlations suggest?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 err="1">
                <a:latin typeface="Arial Narrow" panose="020B0606020202030204" pitchFamily="34" charset="0"/>
              </a:rPr>
              <a:t>Immunocompetence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19200" y="1336675"/>
            <a:ext cx="7391400" cy="50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Effectiveness of the immune system</a:t>
            </a:r>
            <a:r>
              <a:rPr lang="en-US" altLang="en-US" sz="2600" dirty="0">
                <a:latin typeface="Arial Narrow" panose="020B0606020202030204" pitchFamily="34" charset="0"/>
              </a:rPr>
              <a:t>; ability to ward off 	illness, infection, etc.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Measured by immune substances</a:t>
            </a:r>
            <a:r>
              <a:rPr lang="en-US" altLang="en-US" sz="2600" dirty="0">
                <a:latin typeface="Arial Narrow" panose="020B0606020202030204" pitchFamily="34" charset="0"/>
              </a:rPr>
              <a:t>, quickness of arousal.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     T Cells, Natural Killer Cells, Immunoglobulin A (S-IgA)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Moods are associated with </a:t>
            </a:r>
            <a:r>
              <a:rPr lang="en-US" altLang="en-US" sz="2600" b="1" dirty="0" err="1">
                <a:latin typeface="Arial Narrow" panose="020B0606020202030204" pitchFamily="34" charset="0"/>
              </a:rPr>
              <a:t>immunocompetence</a:t>
            </a:r>
            <a:endParaRPr lang="en-US" altLang="en-US" sz="26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  <a:r>
              <a:rPr lang="en-US" altLang="en-US" sz="2600" dirty="0" err="1">
                <a:latin typeface="Arial Narrow" panose="020B0606020202030204" pitchFamily="34" charset="0"/>
              </a:rPr>
              <a:t>Pos</a:t>
            </a:r>
            <a:r>
              <a:rPr lang="en-US" altLang="en-US" sz="2600" dirty="0">
                <a:latin typeface="Arial Narrow" panose="020B0606020202030204" pitchFamily="34" charset="0"/>
              </a:rPr>
              <a:t> mood increases Immunoglobulin A (S-IgA)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  <a:r>
              <a:rPr lang="en-US" altLang="en-US" sz="2600" dirty="0" err="1">
                <a:latin typeface="Arial Narrow" panose="020B0606020202030204" pitchFamily="34" charset="0"/>
              </a:rPr>
              <a:t>Neg</a:t>
            </a:r>
            <a:r>
              <a:rPr lang="en-US" altLang="en-US" sz="2600" dirty="0">
                <a:latin typeface="Arial Narrow" panose="020B0606020202030204" pitchFamily="34" charset="0"/>
              </a:rPr>
              <a:t> mood decreases S-IgA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 Narrow" panose="020B0606020202030204" pitchFamily="34" charset="0"/>
              </a:rPr>
              <a:t>Immunocompetence and Mood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8229600" cy="50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Cohen, et al. (1995):  </a:t>
            </a:r>
            <a:r>
              <a:rPr lang="en-US" altLang="en-US" sz="2600" dirty="0">
                <a:latin typeface="Arial Narrow" panose="020B0606020202030204" pitchFamily="34" charset="0"/>
              </a:rPr>
              <a:t>Exposure to virus, mood state, and illness</a:t>
            </a:r>
            <a:endParaRPr lang="en-US" altLang="en-US" sz="2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	*  </a:t>
            </a:r>
            <a:r>
              <a:rPr lang="en-US" altLang="en-US" sz="2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Ss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report mood, then inhale cold virus or placebo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	*  Worse moods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higher illness rate after cold virus.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Labott</a:t>
            </a:r>
            <a:r>
              <a:rPr lang="en-US" altLang="en-US" sz="2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, et al. (1990): 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Manipulated moods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immune levels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 	*  </a:t>
            </a:r>
            <a:r>
              <a:rPr lang="en-US" altLang="en-US" sz="2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Ss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watch sad or funny movie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	*  Higher S-IgA for funny movie, lower for sad movie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Stone, et al. (1994): 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Frequency of desirable events and onset of 	respiratory illness.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Stone, et al. (1996):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Frequency of pos. events and immune levels</a:t>
            </a:r>
            <a:endParaRPr lang="en-US" altLang="en-US" sz="2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Emotional Management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95400" y="1981200"/>
            <a:ext cx="74676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Responding to events with humor vs. crying.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Expressing or suppressing emotions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Using healthy or unhealthy behaviors to regulate moods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95400" y="4267200"/>
            <a:ext cx="3276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>
                <a:latin typeface="Arial Narrow" panose="020B0606020202030204" pitchFamily="34" charset="0"/>
              </a:rPr>
              <a:t>Behaviors that alter mood, but are harmful: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95400" y="5273675"/>
            <a:ext cx="3276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>
                <a:latin typeface="Arial Narrow" panose="020B0606020202030204" pitchFamily="34" charset="0"/>
              </a:rPr>
              <a:t>Behaviors that alter mood, but are helpful: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48200" y="43434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>
                <a:latin typeface="Arial Narrow" panose="020B0606020202030204" pitchFamily="34" charset="0"/>
              </a:rPr>
              <a:t>Drinks, smokes, drugs, eats, thrill-seeking, unsafe sex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648200" y="5426075"/>
            <a:ext cx="4038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>
                <a:latin typeface="Arial Narrow" panose="020B0606020202030204" pitchFamily="34" charset="0"/>
              </a:rPr>
              <a:t>Exercise, socialize, disclosure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 autoUpdateAnimBg="0"/>
      <p:bldP spid="17415" grpId="0" build="p" autoUpdateAnimBg="0"/>
    </p:bldLst>
  </p:timing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5234</TotalTime>
  <Words>1556</Words>
  <Application>Microsoft Office PowerPoint</Application>
  <PresentationFormat>On-screen Show (4:3)</PresentationFormat>
  <Paragraphs>227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Times New Roman</vt:lpstr>
      <vt:lpstr>Wingdings</vt:lpstr>
      <vt:lpstr>Dad`s Tie</vt:lpstr>
      <vt:lpstr>Chart</vt:lpstr>
      <vt:lpstr>Emotions and Health</vt:lpstr>
      <vt:lpstr>Midterm March 9</vt:lpstr>
      <vt:lpstr>Review Question 1</vt:lpstr>
      <vt:lpstr>Review Question 2</vt:lpstr>
      <vt:lpstr>Folk Wisdom About Emotions and Health</vt:lpstr>
      <vt:lpstr>Correlations Between Mood and  Health</vt:lpstr>
      <vt:lpstr>Immunocompetence</vt:lpstr>
      <vt:lpstr>Immunocompetence and Mood</vt:lpstr>
      <vt:lpstr>Emotional Management</vt:lpstr>
      <vt:lpstr>PowerPoint Presentation</vt:lpstr>
      <vt:lpstr>PowerPoint Presentation</vt:lpstr>
      <vt:lpstr>PowerPoint Presentation</vt:lpstr>
      <vt:lpstr>PowerPoint Presentation</vt:lpstr>
      <vt:lpstr>Hostile Personality and Health</vt:lpstr>
      <vt:lpstr>PowerPoint Presentation</vt:lpstr>
      <vt:lpstr>PowerPoint Presentation</vt:lpstr>
      <vt:lpstr>PowerPoint Presentation</vt:lpstr>
      <vt:lpstr>Hostility and Coronary Heart Disease Among MDs Barefoot, et al., 1983 </vt:lpstr>
      <vt:lpstr>MD Survival Rates Post Heart Attack Over 25 Years Low Hostile vs. High Hostile</vt:lpstr>
      <vt:lpstr>Pathway From Hostility  to Heart Disease</vt:lpstr>
      <vt:lpstr>Informational Value of Emotions to Health</vt:lpstr>
      <vt:lpstr>Happiness as a Health Risk </vt:lpstr>
      <vt:lpstr>Psychoneuroimmunology and AIDS</vt:lpstr>
      <vt:lpstr>Psycho-social Aspects of AIDS</vt:lpstr>
      <vt:lpstr>Why Do “In Closet” Gays Develop AIDS Sooner?</vt:lpstr>
      <vt:lpstr>Why Do “In Closet” Gays Develop AIDS Sooner?</vt:lpstr>
      <vt:lpstr> How Stress Hastens AIDS Onset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124</cp:revision>
  <cp:lastPrinted>2020-02-25T18:58:23Z</cp:lastPrinted>
  <dcterms:created xsi:type="dcterms:W3CDTF">2006-08-09T20:27:24Z</dcterms:created>
  <dcterms:modified xsi:type="dcterms:W3CDTF">2023-02-23T16:15:59Z</dcterms:modified>
</cp:coreProperties>
</file>