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56" r:id="rId2"/>
    <p:sldId id="315" r:id="rId3"/>
    <p:sldId id="351" r:id="rId4"/>
    <p:sldId id="349" r:id="rId5"/>
    <p:sldId id="347" r:id="rId6"/>
    <p:sldId id="285" r:id="rId7"/>
    <p:sldId id="319" r:id="rId8"/>
    <p:sldId id="320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53" r:id="rId20"/>
    <p:sldId id="354" r:id="rId21"/>
    <p:sldId id="355" r:id="rId22"/>
    <p:sldId id="343" r:id="rId23"/>
    <p:sldId id="344" r:id="rId24"/>
    <p:sldId id="345" r:id="rId25"/>
    <p:sldId id="346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34" autoAdjust="0"/>
  </p:normalViewPr>
  <p:slideViewPr>
    <p:cSldViewPr>
      <p:cViewPr varScale="1">
        <p:scale>
          <a:sx n="105" d="100"/>
          <a:sy n="105" d="100"/>
        </p:scale>
        <p:origin x="9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B8A37B-31F3-42BA-AFDE-DD25DAC1B09B}" type="datetimeFigureOut">
              <a:rPr lang="en-US"/>
              <a:pPr>
                <a:defRPr/>
              </a:pPr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71C385-8E9B-401D-AE64-8F1719676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3778 h 317"/>
                  <a:gd name="T4" fmla="*/ 624 w 624"/>
                  <a:gd name="T5" fmla="*/ 3377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5254 h 317"/>
                  <a:gd name="T4" fmla="*/ 624 w 624"/>
                  <a:gd name="T5" fmla="*/ 3525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75 h 317"/>
                  <a:gd name="T4" fmla="*/ 624 w 624"/>
                  <a:gd name="T5" fmla="*/ 7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5046 h 272"/>
                  <a:gd name="T4" fmla="*/ 240 w 624"/>
                  <a:gd name="T5" fmla="*/ 30940 h 272"/>
                  <a:gd name="T6" fmla="*/ 624 w 624"/>
                  <a:gd name="T7" fmla="*/ 350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 h 362"/>
                  <a:gd name="T2" fmla="*/ 8 w 632"/>
                  <a:gd name="T3" fmla="*/ 29 h 362"/>
                  <a:gd name="T4" fmla="*/ 248 w 632"/>
                  <a:gd name="T5" fmla="*/ 29 h 362"/>
                  <a:gd name="T6" fmla="*/ 632 w 632"/>
                  <a:gd name="T7" fmla="*/ 29 h 362"/>
                  <a:gd name="T8" fmla="*/ 632 w 632"/>
                  <a:gd name="T9" fmla="*/ 4 h 362"/>
                  <a:gd name="T10" fmla="*/ 104 w 632"/>
                  <a:gd name="T11" fmla="*/ 4 h 362"/>
                  <a:gd name="T12" fmla="*/ 8 w 632"/>
                  <a:gd name="T13" fmla="*/ 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3778 h 317"/>
                  <a:gd name="T4" fmla="*/ 624 w 624"/>
                  <a:gd name="T5" fmla="*/ 3377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5254 h 317"/>
                  <a:gd name="T4" fmla="*/ 624 w 624"/>
                  <a:gd name="T5" fmla="*/ 3525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75 h 317"/>
                  <a:gd name="T4" fmla="*/ 624 w 624"/>
                  <a:gd name="T5" fmla="*/ 7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3436 h 272"/>
                  <a:gd name="T4" fmla="*/ 240 w 624"/>
                  <a:gd name="T5" fmla="*/ 29560 h 272"/>
                  <a:gd name="T6" fmla="*/ 624 w 624"/>
                  <a:gd name="T7" fmla="*/ 334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 h 362"/>
                  <a:gd name="T2" fmla="*/ 8 w 632"/>
                  <a:gd name="T3" fmla="*/ 31 h 362"/>
                  <a:gd name="T4" fmla="*/ 248 w 632"/>
                  <a:gd name="T5" fmla="*/ 31 h 362"/>
                  <a:gd name="T6" fmla="*/ 632 w 632"/>
                  <a:gd name="T7" fmla="*/ 31 h 362"/>
                  <a:gd name="T8" fmla="*/ 632 w 632"/>
                  <a:gd name="T9" fmla="*/ 4 h 362"/>
                  <a:gd name="T10" fmla="*/ 104 w 632"/>
                  <a:gd name="T11" fmla="*/ 4 h 362"/>
                  <a:gd name="T12" fmla="*/ 8 w 632"/>
                  <a:gd name="T13" fmla="*/ 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3778 h 317"/>
                  <a:gd name="T4" fmla="*/ 624 w 624"/>
                  <a:gd name="T5" fmla="*/ 3377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5254 h 317"/>
                  <a:gd name="T4" fmla="*/ 624 w 624"/>
                  <a:gd name="T5" fmla="*/ 3525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3436 h 272"/>
                  <a:gd name="T4" fmla="*/ 240 w 624"/>
                  <a:gd name="T5" fmla="*/ 29560 h 272"/>
                  <a:gd name="T6" fmla="*/ 624 w 624"/>
                  <a:gd name="T7" fmla="*/ 334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 h 362"/>
                  <a:gd name="T2" fmla="*/ 8 w 632"/>
                  <a:gd name="T3" fmla="*/ 31 h 362"/>
                  <a:gd name="T4" fmla="*/ 248 w 632"/>
                  <a:gd name="T5" fmla="*/ 31 h 362"/>
                  <a:gd name="T6" fmla="*/ 632 w 632"/>
                  <a:gd name="T7" fmla="*/ 31 h 362"/>
                  <a:gd name="T8" fmla="*/ 632 w 632"/>
                  <a:gd name="T9" fmla="*/ 4 h 362"/>
                  <a:gd name="T10" fmla="*/ 104 w 632"/>
                  <a:gd name="T11" fmla="*/ 4 h 362"/>
                  <a:gd name="T12" fmla="*/ 8 w 632"/>
                  <a:gd name="T13" fmla="*/ 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622 h 385"/>
                <a:gd name="T2" fmla="*/ 5762 w 5762"/>
                <a:gd name="T3" fmla="*/ 59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62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283B8AE-12F4-4FDC-810A-4930079299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82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73651-B9F3-4ECD-A2BA-BFD6025DF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9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012DB-FD96-4EE3-A9CC-0F52DCB9AA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81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81B77-8A68-4826-9109-362BA80D76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384FA-F972-479A-88D1-C302EF650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70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BD02-DBE7-442A-A0D0-306818D5D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60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07423-3E91-48DC-B45F-E961E77B5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4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EAF80-464D-49D0-8CCE-92D74A6A40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4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2B240-EB75-472E-A561-4B34904AC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65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CB870-9060-4601-AC75-EF5D41F8A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4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6654-A056-4AB4-8170-2F13B3EFC8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69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3778 h 317"/>
                  <a:gd name="T4" fmla="*/ 624 w 624"/>
                  <a:gd name="T5" fmla="*/ 3377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5254 h 317"/>
                  <a:gd name="T4" fmla="*/ 624 w 624"/>
                  <a:gd name="T5" fmla="*/ 3525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75 h 317"/>
                  <a:gd name="T4" fmla="*/ 624 w 624"/>
                  <a:gd name="T5" fmla="*/ 7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5046 h 272"/>
                  <a:gd name="T4" fmla="*/ 240 w 624"/>
                  <a:gd name="T5" fmla="*/ 30940 h 272"/>
                  <a:gd name="T6" fmla="*/ 624 w 624"/>
                  <a:gd name="T7" fmla="*/ 350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 h 362"/>
                  <a:gd name="T2" fmla="*/ 8 w 632"/>
                  <a:gd name="T3" fmla="*/ 29 h 362"/>
                  <a:gd name="T4" fmla="*/ 248 w 632"/>
                  <a:gd name="T5" fmla="*/ 29 h 362"/>
                  <a:gd name="T6" fmla="*/ 632 w 632"/>
                  <a:gd name="T7" fmla="*/ 29 h 362"/>
                  <a:gd name="T8" fmla="*/ 632 w 632"/>
                  <a:gd name="T9" fmla="*/ 4 h 362"/>
                  <a:gd name="T10" fmla="*/ 104 w 632"/>
                  <a:gd name="T11" fmla="*/ 4 h 362"/>
                  <a:gd name="T12" fmla="*/ 8 w 632"/>
                  <a:gd name="T13" fmla="*/ 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3778 h 317"/>
                  <a:gd name="T4" fmla="*/ 624 w 624"/>
                  <a:gd name="T5" fmla="*/ 3377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5254 h 317"/>
                  <a:gd name="T4" fmla="*/ 624 w 624"/>
                  <a:gd name="T5" fmla="*/ 3525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75 h 317"/>
                  <a:gd name="T4" fmla="*/ 624 w 624"/>
                  <a:gd name="T5" fmla="*/ 7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3436 h 272"/>
                  <a:gd name="T4" fmla="*/ 240 w 624"/>
                  <a:gd name="T5" fmla="*/ 29560 h 272"/>
                  <a:gd name="T6" fmla="*/ 624 w 624"/>
                  <a:gd name="T7" fmla="*/ 334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 h 362"/>
                  <a:gd name="T2" fmla="*/ 8 w 632"/>
                  <a:gd name="T3" fmla="*/ 31 h 362"/>
                  <a:gd name="T4" fmla="*/ 248 w 632"/>
                  <a:gd name="T5" fmla="*/ 31 h 362"/>
                  <a:gd name="T6" fmla="*/ 632 w 632"/>
                  <a:gd name="T7" fmla="*/ 31 h 362"/>
                  <a:gd name="T8" fmla="*/ 632 w 632"/>
                  <a:gd name="T9" fmla="*/ 4 h 362"/>
                  <a:gd name="T10" fmla="*/ 104 w 632"/>
                  <a:gd name="T11" fmla="*/ 4 h 362"/>
                  <a:gd name="T12" fmla="*/ 8 w 632"/>
                  <a:gd name="T13" fmla="*/ 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3778 h 317"/>
                  <a:gd name="T4" fmla="*/ 624 w 624"/>
                  <a:gd name="T5" fmla="*/ 3377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5254 h 317"/>
                  <a:gd name="T4" fmla="*/ 624 w 624"/>
                  <a:gd name="T5" fmla="*/ 3525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3436 h 272"/>
                  <a:gd name="T4" fmla="*/ 240 w 624"/>
                  <a:gd name="T5" fmla="*/ 29560 h 272"/>
                  <a:gd name="T6" fmla="*/ 624 w 624"/>
                  <a:gd name="T7" fmla="*/ 334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 h 362"/>
                  <a:gd name="T2" fmla="*/ 8 w 632"/>
                  <a:gd name="T3" fmla="*/ 31 h 362"/>
                  <a:gd name="T4" fmla="*/ 248 w 632"/>
                  <a:gd name="T5" fmla="*/ 31 h 362"/>
                  <a:gd name="T6" fmla="*/ 632 w 632"/>
                  <a:gd name="T7" fmla="*/ 31 h 362"/>
                  <a:gd name="T8" fmla="*/ 632 w 632"/>
                  <a:gd name="T9" fmla="*/ 4 h 362"/>
                  <a:gd name="T10" fmla="*/ 104 w 632"/>
                  <a:gd name="T11" fmla="*/ 4 h 362"/>
                  <a:gd name="T12" fmla="*/ 8 w 632"/>
                  <a:gd name="T13" fmla="*/ 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622 h 385"/>
                <a:gd name="T2" fmla="*/ 43 w 5762"/>
                <a:gd name="T3" fmla="*/ 594 h 385"/>
                <a:gd name="T4" fmla="*/ 43 w 5762"/>
                <a:gd name="T5" fmla="*/ 4 h 385"/>
                <a:gd name="T6" fmla="*/ 0 w 5762"/>
                <a:gd name="T7" fmla="*/ 0 h 385"/>
                <a:gd name="T8" fmla="*/ 0 w 5762"/>
                <a:gd name="T9" fmla="*/ 62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43 w 5761"/>
                <a:gd name="T3" fmla="*/ 0 h 189"/>
                <a:gd name="T4" fmla="*/ 43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6ABA6A-6345-40BE-882E-7ECF88DEE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8412163" cy="960438"/>
          </a:xfrm>
        </p:spPr>
        <p:txBody>
          <a:bodyPr/>
          <a:lstStyle/>
          <a:p>
            <a:pPr algn="ctr" eaLnBrk="1" hangingPunct="1"/>
            <a:r>
              <a:rPr lang="en-US" altLang="en-US" sz="5500"/>
              <a:t>Physiology of Emotions III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Class 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7" descr="loe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25000"/>
          <a:stretch>
            <a:fillRect/>
          </a:stretch>
        </p:blipFill>
        <p:spPr bwMode="auto">
          <a:xfrm>
            <a:off x="2362200" y="838200"/>
            <a:ext cx="6400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1028"/>
          <p:cNvSpPr txBox="1">
            <a:spLocks noChangeArrowheads="1"/>
          </p:cNvSpPr>
          <p:nvPr/>
        </p:nvSpPr>
        <p:spPr bwMode="auto">
          <a:xfrm>
            <a:off x="1600200" y="152400"/>
            <a:ext cx="7315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  <a:latin typeface="Arial Narrow" panose="020B0606020202030204" pitchFamily="34" charset="0"/>
              </a:rPr>
              <a:t>OTTO LOEWI AND THE DISCOVERY OF NEURO-CHEMICALS</a:t>
            </a:r>
          </a:p>
        </p:txBody>
      </p:sp>
      <p:grpSp>
        <p:nvGrpSpPr>
          <p:cNvPr id="10244" name="Group 1029"/>
          <p:cNvGrpSpPr>
            <a:grpSpLocks/>
          </p:cNvGrpSpPr>
          <p:nvPr/>
        </p:nvGrpSpPr>
        <p:grpSpPr bwMode="auto">
          <a:xfrm>
            <a:off x="3733800" y="4648200"/>
            <a:ext cx="4419600" cy="457200"/>
            <a:chOff x="2352" y="3504"/>
            <a:chExt cx="2784" cy="288"/>
          </a:xfrm>
        </p:grpSpPr>
        <p:sp>
          <p:nvSpPr>
            <p:cNvPr id="10254" name="Text Box 1030"/>
            <p:cNvSpPr txBox="1">
              <a:spLocks noChangeArrowheads="1"/>
            </p:cNvSpPr>
            <p:nvPr/>
          </p:nvSpPr>
          <p:spPr bwMode="auto">
            <a:xfrm>
              <a:off x="2352" y="3504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 Narrow" panose="020B0606020202030204" pitchFamily="34" charset="0"/>
                </a:rPr>
                <a:t>Heart #1</a:t>
              </a:r>
            </a:p>
          </p:txBody>
        </p:sp>
        <p:sp>
          <p:nvSpPr>
            <p:cNvPr id="10255" name="Text Box 1031"/>
            <p:cNvSpPr txBox="1">
              <a:spLocks noChangeArrowheads="1"/>
            </p:cNvSpPr>
            <p:nvPr/>
          </p:nvSpPr>
          <p:spPr bwMode="auto">
            <a:xfrm>
              <a:off x="4272" y="3504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 Narrow" panose="020B0606020202030204" pitchFamily="34" charset="0"/>
                </a:rPr>
                <a:t>Heart #2</a:t>
              </a:r>
            </a:p>
          </p:txBody>
        </p:sp>
      </p:grpSp>
      <p:sp>
        <p:nvSpPr>
          <p:cNvPr id="10245" name="Text Box 1032"/>
          <p:cNvSpPr txBox="1">
            <a:spLocks noChangeArrowheads="1"/>
          </p:cNvSpPr>
          <p:nvPr/>
        </p:nvSpPr>
        <p:spPr bwMode="auto">
          <a:xfrm>
            <a:off x="1143000" y="5181600"/>
            <a:ext cx="2743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200">
                <a:latin typeface="Arial Narrow" panose="020B0606020202030204" pitchFamily="34" charset="0"/>
              </a:rPr>
              <a:t>Stim. vagus nerve, </a:t>
            </a:r>
            <a:r>
              <a:rPr lang="en-US" altLang="en-US" sz="2200" b="1">
                <a:latin typeface="Arial Narrow" panose="020B0606020202030204" pitchFamily="34" charset="0"/>
              </a:rPr>
              <a:t>slows</a:t>
            </a:r>
            <a:r>
              <a:rPr lang="en-US" altLang="en-US" sz="2200">
                <a:latin typeface="Arial Narrow" panose="020B0606020202030204" pitchFamily="34" charset="0"/>
              </a:rPr>
              <a:t> Heart </a:t>
            </a:r>
            <a:r>
              <a:rPr lang="en-US" altLang="en-US" sz="2400"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10246" name="Text Box 1033"/>
          <p:cNvSpPr txBox="1">
            <a:spLocks noChangeArrowheads="1"/>
          </p:cNvSpPr>
          <p:nvPr/>
        </p:nvSpPr>
        <p:spPr bwMode="auto">
          <a:xfrm>
            <a:off x="3810000" y="5181600"/>
            <a:ext cx="259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2.    Extract fluid from      Heart1 bath</a:t>
            </a:r>
          </a:p>
        </p:txBody>
      </p:sp>
      <p:sp>
        <p:nvSpPr>
          <p:cNvPr id="10247" name="Text Box 1034"/>
          <p:cNvSpPr txBox="1">
            <a:spLocks noChangeArrowheads="1"/>
          </p:cNvSpPr>
          <p:nvPr/>
        </p:nvSpPr>
        <p:spPr bwMode="auto">
          <a:xfrm>
            <a:off x="6324600" y="5181600"/>
            <a:ext cx="27432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3.    Apply Heart 1 fluid to Heart 2. </a:t>
            </a:r>
          </a:p>
        </p:txBody>
      </p:sp>
      <p:sp>
        <p:nvSpPr>
          <p:cNvPr id="10248" name="Text Box 1035"/>
          <p:cNvSpPr txBox="1">
            <a:spLocks noChangeArrowheads="1"/>
          </p:cNvSpPr>
          <p:nvPr/>
        </p:nvSpPr>
        <p:spPr bwMode="auto">
          <a:xfrm>
            <a:off x="1219200" y="6172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What happens to Heart 2?</a:t>
            </a:r>
          </a:p>
        </p:txBody>
      </p:sp>
      <p:sp>
        <p:nvSpPr>
          <p:cNvPr id="36876" name="Text Box 1036"/>
          <p:cNvSpPr txBox="1">
            <a:spLocks noChangeArrowheads="1"/>
          </p:cNvSpPr>
          <p:nvPr/>
        </p:nvSpPr>
        <p:spPr bwMode="auto">
          <a:xfrm>
            <a:off x="4572000" y="6172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It slows.</a:t>
            </a:r>
          </a:p>
        </p:txBody>
      </p:sp>
      <p:sp>
        <p:nvSpPr>
          <p:cNvPr id="10250" name="Text Box 1034"/>
          <p:cNvSpPr txBox="1">
            <a:spLocks noChangeArrowheads="1"/>
          </p:cNvSpPr>
          <p:nvPr/>
        </p:nvSpPr>
        <p:spPr bwMode="auto">
          <a:xfrm>
            <a:off x="5791200" y="6202363"/>
            <a:ext cx="838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Why?</a:t>
            </a:r>
          </a:p>
        </p:txBody>
      </p:sp>
      <p:sp>
        <p:nvSpPr>
          <p:cNvPr id="15" name="Text Box 1034"/>
          <p:cNvSpPr txBox="1">
            <a:spLocks noChangeArrowheads="1"/>
          </p:cNvSpPr>
          <p:nvPr/>
        </p:nvSpPr>
        <p:spPr bwMode="auto">
          <a:xfrm>
            <a:off x="6705600" y="6202363"/>
            <a:ext cx="2209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b="1">
                <a:latin typeface="Arial Narrow" panose="020B0606020202030204" pitchFamily="34" charset="0"/>
              </a:rPr>
              <a:t>Acetylcholine</a:t>
            </a:r>
          </a:p>
        </p:txBody>
      </p:sp>
      <p:pic>
        <p:nvPicPr>
          <p:cNvPr id="102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903287"/>
            <a:ext cx="142875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Box 2"/>
          <p:cNvSpPr txBox="1">
            <a:spLocks noChangeArrowheads="1"/>
          </p:cNvSpPr>
          <p:nvPr/>
        </p:nvSpPr>
        <p:spPr bwMode="auto">
          <a:xfrm>
            <a:off x="1019175" y="2933700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1873-1961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Neurochemicals and Emotions</a:t>
            </a:r>
            <a:endParaRPr lang="en-US" altLang="en-US" sz="36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49313" y="952500"/>
            <a:ext cx="8218487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1.  </a:t>
            </a:r>
            <a:r>
              <a:rPr lang="en-US" altLang="en-US" sz="2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Neurotransmitters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 (e.g., acetylcholine) From nerve to nerve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2.  </a:t>
            </a:r>
            <a:r>
              <a:rPr lang="en-US" altLang="en-US" sz="2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Hormones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 (e.g., adrenaline, from adrenals)  Blood borne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3.  </a:t>
            </a:r>
            <a:r>
              <a:rPr lang="en-US" altLang="en-US" sz="26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Neuromoderators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 (e.g., endorphins, other opiates).                           	CNS 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Pituitary Gland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Relevance to emotions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    *  Different </a:t>
            </a:r>
            <a:r>
              <a:rPr lang="en-US" altLang="en-US" sz="26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emotional systems 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employ different neuro-chemical 	messengers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    *  Different chemicals lead to different emotional states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    *  What </a:t>
            </a:r>
            <a:r>
              <a:rPr lang="en-US" altLang="en-US" sz="26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clinical value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 might these "emotional" chemicals have?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5867400"/>
            <a:ext cx="662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Discovery of psychotropic drugs </a:t>
            </a:r>
            <a:r>
              <a:rPr lang="en-US" altLang="en-US" sz="2400" dirty="0">
                <a:latin typeface="Arial Narrow" panose="020B0606020202030204" pitchFamily="34" charset="0"/>
              </a:rPr>
              <a:t>to treat: depression, anxiety, hyper-arousal.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  <a:cs typeface="Times New Roman" panose="02020603050405020304" pitchFamily="18" charset="0"/>
              </a:rPr>
              <a:t>          L-Dopa  </a:t>
            </a: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0" y="3100388"/>
            <a:ext cx="74676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u="sng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	1.  Pre-cursor to dopamine, a neurotransmitter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	2.  Acts on striatum—motor activity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	3.  “Re-awakens” sleeping sickness patients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		Revived planning, spontaneous action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  <a:cs typeface="Times New Roman" panose="02020603050405020304" pitchFamily="18" charset="0"/>
              </a:rPr>
              <a:t>		Revived emotions--probably b/c revived 		striatum communicates with ???</a:t>
            </a:r>
            <a:endParaRPr lang="en-US" altLang="en-US" sz="2600">
              <a:latin typeface="Times New Roman" panose="02020603050405020304" pitchFamily="18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58850"/>
            <a:ext cx="327660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1165225" y="26543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C00000"/>
                </a:solidFill>
                <a:latin typeface="Times New Roman" panose="02020603050405020304" pitchFamily="18" charset="0"/>
              </a:rPr>
              <a:t>Awakenings</a:t>
            </a: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, (1990)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72325" y="58674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 Narrow" panose="020B0606020202030204" pitchFamily="34" charset="0"/>
              </a:rPr>
              <a:t>Amygdala</a:t>
            </a:r>
          </a:p>
        </p:txBody>
      </p:sp>
      <p:pic>
        <p:nvPicPr>
          <p:cNvPr id="12295" name="Picture 2" descr="Awakenings-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7325"/>
            <a:ext cx="18478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1"/>
          <p:cNvSpPr>
            <a:spLocks noChangeArrowheads="1"/>
          </p:cNvSpPr>
          <p:nvPr/>
        </p:nvSpPr>
        <p:spPr bwMode="auto">
          <a:xfrm>
            <a:off x="1284288" y="6323013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imes New Roman" panose="02020603050405020304" pitchFamily="18" charset="0"/>
              </a:rPr>
              <a:t>https://www.youtube.com/watch?v=GKsHG_mW-GA</a:t>
            </a:r>
          </a:p>
        </p:txBody>
      </p:sp>
      <p:pic>
        <p:nvPicPr>
          <p:cNvPr id="1229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r="7629"/>
          <a:stretch>
            <a:fillRect/>
          </a:stretch>
        </p:blipFill>
        <p:spPr bwMode="auto">
          <a:xfrm>
            <a:off x="7172325" y="26670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>
                <a:latin typeface="Arial Narrow" panose="020B0606020202030204" pitchFamily="34" charset="0"/>
                <a:cs typeface="Times New Roman" panose="02020603050405020304" pitchFamily="18" charset="0"/>
              </a:rPr>
              <a:t>Panic Attacks </a:t>
            </a: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347662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981200" y="4648200"/>
            <a:ext cx="6477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Sudden rush of fear, lasts 15-30 min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Come "out of the blue"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Feels like heart attack, will lose control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Can lead to agoraphobia--fear of being in the open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>
                <a:latin typeface="Arial Narrow" panose="020B0606020202030204" pitchFamily="34" charset="0"/>
              </a:rPr>
              <a:t>CCK </a:t>
            </a:r>
            <a:r>
              <a:rPr lang="en-US" altLang="en-US">
                <a:latin typeface="Arial Narrow" panose="020B0606020202030204" pitchFamily="34" charset="0"/>
                <a:cs typeface="Times New Roman" panose="02020603050405020304" pitchFamily="18" charset="0"/>
              </a:rPr>
              <a:t>(cholecytokinin)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19200" y="2051050"/>
            <a:ext cx="76962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1.   CCK is a peptide, large molecule neurotransmitter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"/>
            </a:pP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CCK 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 increased blood to limbic system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"/>
            </a:pP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Tied to panic attacks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  <a:cs typeface="Times New Roman" panose="02020603050405020304" pitchFamily="18" charset="0"/>
              </a:rPr>
              <a:t>4.   Give CCK to humans, monkeys, rats --&gt; panic attack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981200" y="762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tx2"/>
                </a:solidFill>
                <a:latin typeface="Arial Narrow" panose="020B0606020202030204" pitchFamily="34" charset="0"/>
              </a:rPr>
              <a:t>Emotional Systems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054315" y="959305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If you were to create a human, what 7 capacities would you include?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03" y="2297789"/>
            <a:ext cx="3249461" cy="257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993355" y="5638800"/>
            <a:ext cx="78051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HINTS:  To survive, secure next generation, deal with other humans, etc.?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316EA1-8DBB-B316-CAD0-2C12E8801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302514"/>
            <a:ext cx="3181350" cy="257289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FE12746-173F-A179-2D55-A27954EF6E6A}"/>
              </a:ext>
            </a:extLst>
          </p:cNvPr>
          <p:cNvSpPr/>
          <p:nvPr/>
        </p:nvSpPr>
        <p:spPr bwMode="auto">
          <a:xfrm>
            <a:off x="4572000" y="335280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981200" y="762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tx2"/>
                </a:solidFill>
                <a:latin typeface="Arial Narrow" panose="020B0606020202030204" pitchFamily="34" charset="0"/>
              </a:rPr>
              <a:t>Emotional Systems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143000" y="914400"/>
            <a:ext cx="76200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Brain anatomy and brain neurochemistry work together in "Emotional Systems"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Each system has own anatomical locale and own neurochemicals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Advantage of emotional systems: Vital human behaviors are "hard wired", don't need to be learned from scratch.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There are 7 emotional systems:  these are: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600200" y="4387850"/>
            <a:ext cx="5867400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1. Fear				5. Anticipation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2. Attachment			6.  Play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3. Maternal nurturance		7.  Sex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4. Anger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500">
                <a:latin typeface="Arial Narrow" panose="020B0606020202030204" pitchFamily="34" charset="0"/>
                <a:cs typeface="Times New Roman" panose="02020603050405020304" pitchFamily="18" charset="0"/>
              </a:rPr>
              <a:t>Rats’ Maternal Behavior:  </a:t>
            </a:r>
            <a:br>
              <a:rPr lang="en-US" altLang="en-US" sz="350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altLang="en-US" sz="3500">
                <a:latin typeface="Arial Narrow" panose="020B0606020202030204" pitchFamily="34" charset="0"/>
                <a:cs typeface="Times New Roman" panose="02020603050405020304" pitchFamily="18" charset="0"/>
              </a:rPr>
              <a:t>Example of an Emotional System</a:t>
            </a:r>
            <a:endParaRPr lang="en-US" altLang="en-US" sz="3500">
              <a:cs typeface="Times New Roman" panose="02020603050405020304" pitchFamily="18" charset="0"/>
            </a:endParaRPr>
          </a:p>
        </p:txBody>
      </p:sp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914400" y="15240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Female becomes pregnant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Pregnancy hormones: </a:t>
            </a: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More</a:t>
            </a:r>
            <a:r>
              <a:rPr lang="en-US" altLang="en-US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prolactin and estradiol; less progesterone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u="sng">
                <a:latin typeface="Arial Narrow" panose="020B0606020202030204" pitchFamily="34" charset="0"/>
                <a:cs typeface="Times New Roman" panose="02020603050405020304" pitchFamily="18" charset="0"/>
              </a:rPr>
              <a:t>Birth hormone</a:t>
            </a: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:  </a:t>
            </a:r>
            <a:r>
              <a:rPr lang="en-US" altLang="en-US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oxytocin</a:t>
            </a: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;    </a:t>
            </a:r>
            <a:r>
              <a:rPr lang="en-US" altLang="en-US" sz="2400" u="sng">
                <a:latin typeface="Arial Narrow" panose="020B0606020202030204" pitchFamily="34" charset="0"/>
                <a:cs typeface="Times New Roman" panose="02020603050405020304" pitchFamily="18" charset="0"/>
              </a:rPr>
              <a:t>Brain centers</a:t>
            </a: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: hypothalamus, amygdala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Hormones affect arousal in mothers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     --Most aroused when around own pups vs. with other rats,        	around food, or alone.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     --Affects virgin females:  become more nurturing to pups.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Maternal cue sensitivity increases:  </a:t>
            </a: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to separation squeaks, pup odor 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Maternal behaviors:  </a:t>
            </a: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Nursing, cleaning, protection.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309688" y="195263"/>
            <a:ext cx="7605712" cy="620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400" dirty="0">
                <a:solidFill>
                  <a:schemeClr val="tx2"/>
                </a:solidFill>
                <a:latin typeface="Arial Narrow" panose="020B0606020202030204" pitchFamily="34" charset="0"/>
              </a:rPr>
              <a:t>Oxytocin in Humans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600" dirty="0">
                <a:solidFill>
                  <a:schemeClr val="tx2"/>
                </a:solidFill>
                <a:latin typeface="Arial Narrow" panose="020B0606020202030204" pitchFamily="34" charset="0"/>
              </a:rPr>
              <a:t>The “Love Hormone”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en-US" sz="26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en-US" sz="26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en-US" sz="26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en-US" sz="26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latin typeface="Arial Narrow" panose="020B0606020202030204" pitchFamily="34" charset="0"/>
              </a:rPr>
              <a:t>1.   Oxytocin increases dramatically during sex (for all mammals).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 startAt="2"/>
              <a:defRPr/>
            </a:pPr>
            <a:r>
              <a:rPr lang="en-US" altLang="en-US" dirty="0">
                <a:latin typeface="Arial Narrow" panose="020B0606020202030204" pitchFamily="34" charset="0"/>
              </a:rPr>
              <a:t>Oxytocin may explain feelings of closeness, affection during and	after sex.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 startAt="3"/>
              <a:defRPr/>
            </a:pPr>
            <a:r>
              <a:rPr lang="en-US" altLang="en-US" dirty="0">
                <a:latin typeface="Arial Narrow" panose="020B0606020202030204" pitchFamily="34" charset="0"/>
              </a:rPr>
              <a:t>Lack of oxytocin may explain psychopathology                    --inability to feel affection for another.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2057400" y="17526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36" name="AutoShape 2" descr="Image result for prairie vole pics"/>
          <p:cNvSpPr>
            <a:spLocks noChangeAspect="1" noChangeArrowheads="1"/>
          </p:cNvSpPr>
          <p:nvPr/>
        </p:nvSpPr>
        <p:spPr bwMode="auto">
          <a:xfrm>
            <a:off x="155575" y="-677863"/>
            <a:ext cx="1771650" cy="141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8437" name="Picture 4" descr="Image result for prairie vole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9050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6105525" y="1905000"/>
            <a:ext cx="2971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Arial Narrow" panose="020B0606020202030204" pitchFamily="34" charset="0"/>
              </a:rPr>
              <a:t>Prairie Vole: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    Highly monogamous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    Produce lots of oxytocin.</a:t>
            </a:r>
          </a:p>
        </p:txBody>
      </p:sp>
      <p:pic>
        <p:nvPicPr>
          <p:cNvPr id="18439" name="Picture 8" descr="Image result for hannibal lecter p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5181600"/>
            <a:ext cx="14065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405081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Oxytocin and Emotional Sensitivity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80819" b="14230"/>
          <a:stretch/>
        </p:blipFill>
        <p:spPr>
          <a:xfrm>
            <a:off x="7086600" y="1219200"/>
            <a:ext cx="1443037" cy="2133600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7848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 </a:t>
            </a:r>
            <a:endParaRPr lang="en-US" altLang="en-US" sz="2200" dirty="0"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7492" y="4071848"/>
            <a:ext cx="5341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Subjects get nasal spray: oxytocin or neutral </a:t>
            </a:r>
          </a:p>
          <a:p>
            <a:r>
              <a:rPr lang="en-US" dirty="0">
                <a:latin typeface="Arial Narrow" panose="020B0606020202030204" pitchFamily="34" charset="0"/>
              </a:rPr>
              <a:t>Subjects then look at photos of human faces.</a:t>
            </a:r>
          </a:p>
          <a:p>
            <a:r>
              <a:rPr lang="en-US" dirty="0">
                <a:latin typeface="Arial Narrow" panose="020B0606020202030204" pitchFamily="34" charset="0"/>
              </a:rPr>
              <a:t>Eye tracker tracks where the subjects focus.   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791200" y="1806207"/>
            <a:ext cx="1600200" cy="3503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6249525" y="2590800"/>
            <a:ext cx="1141875" cy="1260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4648200" y="157537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EYES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5355" y="248605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MOUTH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7985" y="1630932"/>
            <a:ext cx="49839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If you want to understand </a:t>
            </a:r>
          </a:p>
          <a:p>
            <a:r>
              <a:rPr lang="en-US" dirty="0">
                <a:latin typeface="Arial Narrow" panose="020B0606020202030204" pitchFamily="34" charset="0"/>
              </a:rPr>
              <a:t>another person’s emotion,                                                what parts of face would                                                  matter most?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Oxytocin affects eye gaze accordingly!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028" y="3657600"/>
            <a:ext cx="2181225" cy="19023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25514" y="5864788"/>
            <a:ext cx="132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  <a:latin typeface="Arial Narrow" panose="020B0606020202030204" pitchFamily="34" charset="0"/>
              </a:rPr>
              <a:t>Before oxy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7067550" y="5041486"/>
            <a:ext cx="19050" cy="8233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7726904" y="5864788"/>
            <a:ext cx="132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  <a:latin typeface="Arial Narrow" panose="020B0606020202030204" pitchFamily="34" charset="0"/>
              </a:rPr>
              <a:t>After oxy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8387990" y="5148337"/>
            <a:ext cx="19050" cy="8233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017985" y="5360369"/>
            <a:ext cx="450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Before / after nasal spray shows increased focus on eyes and mouth—BUT ONLY FOR OXYTOCIN! </a:t>
            </a:r>
          </a:p>
        </p:txBody>
      </p:sp>
    </p:spTree>
    <p:extLst>
      <p:ext uri="{BB962C8B-B14F-4D97-AF65-F5344CB8AC3E}">
        <p14:creationId xmlns:p14="http://schemas.microsoft.com/office/powerpoint/2010/main" val="226961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400" dirty="0">
                <a:latin typeface="Arial Narrow" panose="020B0606020202030204" pitchFamily="34" charset="0"/>
                <a:cs typeface="Times New Roman" panose="02020603050405020304" pitchFamily="18" charset="0"/>
              </a:rPr>
              <a:t>ANNOUNCEMENTS</a:t>
            </a:r>
            <a:endParaRPr lang="en-US" altLang="en-US" sz="3400" dirty="0">
              <a:cs typeface="Times New Roman" panose="02020603050405020304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73163" y="1219200"/>
            <a:ext cx="7543800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MIDTERM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Midterm will cover everything from Class 1 (Introduction) up to and including Class 15 (Emotions and Reasoning II).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Format:  50 multiple choice + 4 extra credit multiple choice.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Arial Narrow" panose="020B060602020203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Duration: Entire class: 100 minutes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Counts for 30% of course grade.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FLAT FACE EXTRA CREDIT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endParaRPr lang="en-US" altLang="en-US" sz="1200" b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Due April 18 </a:t>
            </a:r>
            <a:endParaRPr lang="en-US" altLang="en-US" sz="2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47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7743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Downside to Oxytocin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1022183"/>
            <a:ext cx="78212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Oxytocin has been called love hormone.  </a:t>
            </a:r>
          </a:p>
          <a:p>
            <a:r>
              <a:rPr lang="en-US" dirty="0">
                <a:latin typeface="Arial Narrow" panose="020B0606020202030204" pitchFamily="34" charset="0"/>
              </a:rPr>
              <a:t>Perhaps we should hand it out to everyone and everyone will love everyone, yes?   NO!!!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1. Increases jealousy and envy.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2.  Increased affection for in-group BUT also hostility to out-group.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3. Increases “SCHADENFREUDE” –                                                           Pleasure in another’s misfortune.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Why these negatives? 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Maybe oxy. makes you value others so much that you don’t want to lose them—even to other persons.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657600"/>
            <a:ext cx="36576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4300" b="14694"/>
          <a:stretch/>
        </p:blipFill>
        <p:spPr>
          <a:xfrm>
            <a:off x="4705350" y="1981200"/>
            <a:ext cx="28384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99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BBF467-6DF4-7744-5CE5-EAFEDFD26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3170817" cy="2362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15774D-FAB8-79FD-1E5D-ED1D5D70DDA2}"/>
              </a:ext>
            </a:extLst>
          </p:cNvPr>
          <p:cNvSpPr txBox="1"/>
          <p:nvPr/>
        </p:nvSpPr>
        <p:spPr>
          <a:xfrm>
            <a:off x="1310640" y="2286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</a:rPr>
              <a:t>Schadenfreude and Inequality</a:t>
            </a:r>
          </a:p>
          <a:p>
            <a:pPr algn="ctr"/>
            <a:r>
              <a:rPr lang="en-US" sz="20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Shamay-Tsoory</a:t>
            </a:r>
            <a:r>
              <a:rPr lang="en-U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Ahronberg</a:t>
            </a:r>
            <a:r>
              <a:rPr lang="en-U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-Kirschenbaum, &amp; </a:t>
            </a:r>
            <a:r>
              <a:rPr lang="en-US" sz="20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Bauminger-Xviely</a:t>
            </a:r>
            <a:r>
              <a:rPr lang="en-U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, 2014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01F86-21A9-010E-8DD2-44221D273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47800"/>
            <a:ext cx="4153319" cy="358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FE9AD-81D0-8FB5-0963-3B89A008760B}"/>
              </a:ext>
            </a:extLst>
          </p:cNvPr>
          <p:cNvSpPr txBox="1"/>
          <p:nvPr/>
        </p:nvSpPr>
        <p:spPr>
          <a:xfrm>
            <a:off x="1220097" y="51816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Subjects:  </a:t>
            </a:r>
            <a:r>
              <a:rPr lang="en-US" dirty="0">
                <a:latin typeface="Arial Narrow" panose="020B0606020202030204" pitchFamily="34" charset="0"/>
              </a:rPr>
              <a:t>2 year olds.  See equal or unequal treatment, followed by a mishap to the agent of inequality.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b="1" dirty="0">
                <a:latin typeface="Arial Narrow" panose="020B0606020202030204" pitchFamily="34" charset="0"/>
              </a:rPr>
              <a:t>Key point:  </a:t>
            </a:r>
            <a:r>
              <a:rPr lang="en-US" dirty="0">
                <a:latin typeface="Arial Narrow" panose="020B0606020202030204" pitchFamily="34" charset="0"/>
              </a:rPr>
              <a:t>Schadenfreude may relate to fairness. </a:t>
            </a:r>
          </a:p>
        </p:txBody>
      </p:sp>
    </p:spTree>
    <p:extLst>
      <p:ext uri="{BB962C8B-B14F-4D97-AF65-F5344CB8AC3E}">
        <p14:creationId xmlns:p14="http://schemas.microsoft.com/office/powerpoint/2010/main" val="901002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8263"/>
            <a:ext cx="3956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4813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1219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304800"/>
            <a:ext cx="685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Are Gut Feelings Real?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209800" y="228600"/>
            <a:ext cx="5867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dirty="0">
                <a:solidFill>
                  <a:schemeClr val="tx2"/>
                </a:solidFill>
                <a:latin typeface="Arial Narrow" panose="020B0606020202030204" pitchFamily="34" charset="0"/>
              </a:rPr>
              <a:t>Winning on Gut Feelings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 err="1">
                <a:solidFill>
                  <a:schemeClr val="tx2"/>
                </a:solidFill>
                <a:latin typeface="Arial Narrow" panose="020B0606020202030204" pitchFamily="34" charset="0"/>
              </a:rPr>
              <a:t>Frith</a:t>
            </a:r>
            <a:r>
              <a:rPr lang="en-US" altLang="en-US" sz="2000" dirty="0">
                <a:solidFill>
                  <a:schemeClr val="tx2"/>
                </a:solidFill>
                <a:latin typeface="Arial Narrow" panose="020B0606020202030204" pitchFamily="34" charset="0"/>
              </a:rPr>
              <a:t>, C. (2007)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066800" y="3124200"/>
            <a:ext cx="7848600" cy="297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Subjects in a gambling experiment see flickering shapes.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Images indicate "win", "lose", or "draw", but are too fast to consciously see.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After each image, the subject is asked to bet or not bet about $2.50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Subjects told to go with "gut feeling" about betting.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Over time, subjects do better than chance when told to "go with gut"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How come???</a:t>
            </a:r>
            <a:endParaRPr lang="en-US" altLang="en-US" sz="2200" dirty="0">
              <a:latin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52600" y="1447800"/>
            <a:ext cx="5638800" cy="1444905"/>
            <a:chOff x="1771650" y="1447800"/>
            <a:chExt cx="5638800" cy="1444905"/>
          </a:xfrm>
        </p:grpSpPr>
        <p:sp>
          <p:nvSpPr>
            <p:cNvPr id="2" name="Right Triangle 1"/>
            <p:cNvSpPr/>
            <p:nvPr/>
          </p:nvSpPr>
          <p:spPr bwMode="auto">
            <a:xfrm>
              <a:off x="1905000" y="1447800"/>
              <a:ext cx="914400" cy="914400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Parallelogram 2"/>
            <p:cNvSpPr/>
            <p:nvPr/>
          </p:nvSpPr>
          <p:spPr bwMode="auto">
            <a:xfrm>
              <a:off x="4114800" y="1494920"/>
              <a:ext cx="1216152" cy="914400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Chord 3"/>
            <p:cNvSpPr/>
            <p:nvPr/>
          </p:nvSpPr>
          <p:spPr bwMode="auto">
            <a:xfrm>
              <a:off x="6477000" y="1494920"/>
              <a:ext cx="914400" cy="914400"/>
            </a:xfrm>
            <a:prstGeom prst="chord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71650" y="2409320"/>
              <a:ext cx="1333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[win]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24300" y="2431040"/>
              <a:ext cx="1333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[draw]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76950" y="2409320"/>
              <a:ext cx="1333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[lose]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  <a:cs typeface="Times New Roman" panose="02020603050405020304" pitchFamily="18" charset="0"/>
              </a:rPr>
              <a:t>Neurogastroenterology: “Gut Brain”</a:t>
            </a: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21507" name="Text Box 1027"/>
          <p:cNvSpPr txBox="1">
            <a:spLocks noChangeArrowheads="1"/>
          </p:cNvSpPr>
          <p:nvPr/>
        </p:nvSpPr>
        <p:spPr bwMode="auto">
          <a:xfrm>
            <a:off x="1219200" y="1219200"/>
            <a:ext cx="74676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Features of "gut brain"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    *  100 million neural fibers, more than spinal cord 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    *  The fibers are non-mylinated, as are neurons in "big brain"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    *  Neural fibers surrounded by neurochemicals as in "big brain"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    *  Suffers damage during diseases that attack CNS:  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		-- Alzheimers 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		-- Parkinsons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   *  Responsive to psychotropic drugs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		-- Prozac over-activates gut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		-- Anti-psychotic meds heal gut ailments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200">
                <a:latin typeface="Arial Narrow" panose="020B0606020202030204" pitchFamily="34" charset="0"/>
              </a:rPr>
              <a:t>Neurogasterentology and Intuition</a:t>
            </a:r>
          </a:p>
        </p:txBody>
      </p:sp>
      <p:sp>
        <p:nvSpPr>
          <p:cNvPr id="5123" name="Text Box 1027"/>
          <p:cNvSpPr txBox="1">
            <a:spLocks noChangeArrowheads="1"/>
          </p:cNvSpPr>
          <p:nvPr/>
        </p:nvSpPr>
        <p:spPr bwMode="auto">
          <a:xfrm>
            <a:off x="990600" y="1371600"/>
            <a:ext cx="71628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Big brain and gut brain communicate,                              via mid-brain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altLang="en-US" sz="2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*  Mid-brain remembers big brain                                       	experiences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dirty="0">
                <a:latin typeface="Arial Narrow" panose="020B0606020202030204" pitchFamily="34" charset="0"/>
              </a:rPr>
              <a:t>*  Next occasion of event</a:t>
            </a:r>
            <a:r>
              <a:rPr lang="en-US" altLang="en-US" sz="2800">
                <a:latin typeface="Arial Narrow" panose="020B0606020202030204" pitchFamily="34" charset="0"/>
              </a:rPr>
              <a:t>, midbrain                                  	sends signal first to gut </a:t>
            </a:r>
            <a:r>
              <a:rPr lang="en-US" altLang="en-US" sz="2800" dirty="0">
                <a:latin typeface="Arial Narrow" panose="020B0606020202030204" pitchFamily="34" charset="0"/>
              </a:rPr>
              <a:t>brain.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dirty="0">
                <a:latin typeface="Arial Narrow" panose="020B0606020202030204" pitchFamily="34" charset="0"/>
              </a:rPr>
              <a:t>*  “Gut feeling” occurs when gut brain reacts to 		        	past experience (e.g., tightening of 			stomach)</a:t>
            </a: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143000" y="609600"/>
            <a:ext cx="76962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dirty="0">
                <a:solidFill>
                  <a:srgbClr val="0070C0"/>
                </a:solidFill>
                <a:latin typeface="Arial Narrow" panose="020B0606020202030204" pitchFamily="34" charset="0"/>
              </a:rPr>
              <a:t>Review Question 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4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Joseph </a:t>
            </a:r>
            <a:r>
              <a:rPr lang="en-US" altLang="en-US" sz="2400" dirty="0" err="1">
                <a:latin typeface="Arial Narrow" panose="020B0606020202030204" pitchFamily="34" charset="0"/>
              </a:rPr>
              <a:t>LeDoux’s</a:t>
            </a:r>
            <a:r>
              <a:rPr lang="en-US" altLang="en-US" sz="2400" dirty="0">
                <a:latin typeface="Arial Narrow" panose="020B0606020202030204" pitchFamily="34" charset="0"/>
              </a:rPr>
              <a:t> “emergency route” involves which neural pathway?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____ Sensory </a:t>
            </a:r>
            <a:r>
              <a:rPr lang="en-US" alt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 Thalamus  Cortex  Amygdala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____ Sensory </a:t>
            </a:r>
            <a:r>
              <a:rPr lang="en-US" alt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 Striatum  Amygdala  Thalamus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____ Sensory  Thalamus  Amygdala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____ Cortex  Parietal  Pituitary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____ </a:t>
            </a:r>
            <a:r>
              <a:rPr lang="en-US" altLang="en-US" sz="2400" dirty="0" err="1">
                <a:latin typeface="Arial Narrow" panose="020B0606020202030204" pitchFamily="34" charset="0"/>
                <a:sym typeface="Wingdings" panose="05000000000000000000" pitchFamily="2" charset="2"/>
              </a:rPr>
              <a:t>Rte</a:t>
            </a:r>
            <a:r>
              <a:rPr lang="en-US" alt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 17  Garden State Parkway  NJ Turnpike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3429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4192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143000" y="609600"/>
            <a:ext cx="73914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dirty="0">
                <a:solidFill>
                  <a:srgbClr val="0070C0"/>
                </a:solidFill>
                <a:latin typeface="Arial Narrow" panose="020B0606020202030204" pitchFamily="34" charset="0"/>
              </a:rPr>
              <a:t>Review Question 2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4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Who is more likely to see this face as happy?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____ A left-handed person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____ A person who has reviewed TAT cards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____ A person with an intact corpus callosum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____ A person like Phineas Gage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____ None of the above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447800"/>
            <a:ext cx="1628487" cy="1423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362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4972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143000" y="609600"/>
            <a:ext cx="7391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dirty="0">
                <a:solidFill>
                  <a:srgbClr val="0070C0"/>
                </a:solidFill>
                <a:latin typeface="Arial Narrow" panose="020B0606020202030204" pitchFamily="34" charset="0"/>
              </a:rPr>
              <a:t>Which Hemisphere Develops First in Babies: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dirty="0">
                <a:solidFill>
                  <a:srgbClr val="0070C0"/>
                </a:solidFill>
                <a:latin typeface="Arial Narrow" panose="020B0606020202030204" pitchFamily="34" charset="0"/>
              </a:rPr>
              <a:t> Left (language) or Right (emotions)?</a:t>
            </a: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7381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73835"/>
            <a:ext cx="2286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4379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69397" y="4742397"/>
            <a:ext cx="771005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Right hemisphere develops first.  </a:t>
            </a:r>
            <a:r>
              <a:rPr lang="en-US" altLang="en-US" sz="2600" dirty="0">
                <a:latin typeface="Arial Narrow" panose="020B0606020202030204" pitchFamily="34" charset="0"/>
              </a:rPr>
              <a:t>Why?  Recall how important emotions are critical for bonding and for the psychological and even physical health bonding supplies.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>
                <a:latin typeface="Arial Narrow" panose="020B0606020202030204" pitchFamily="34" charset="0"/>
              </a:rPr>
              <a:t>Neurological Development </a:t>
            </a:r>
            <a:br>
              <a:rPr lang="en-US" altLang="en-US">
                <a:latin typeface="Arial Narrow" panose="020B0606020202030204" pitchFamily="34" charset="0"/>
              </a:rPr>
            </a:br>
            <a:r>
              <a:rPr lang="en-US" altLang="en-US">
                <a:latin typeface="Arial Narrow" panose="020B0606020202030204" pitchFamily="34" charset="0"/>
              </a:rPr>
              <a:t>and the Limbic System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1752600"/>
            <a:ext cx="79248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R-Hemi has closer connections to limbic system than L-Hemi.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R-Hemi develops earlier in infancy than L-Hemi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Emotions appear in babies before language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Emotionally expressive babies start talking later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When babies start to talk, don’t show emotion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13 </a:t>
            </a:r>
            <a:r>
              <a:rPr lang="en-US" altLang="en-US" sz="2600" dirty="0" err="1">
                <a:latin typeface="Arial Narrow" panose="020B0606020202030204" pitchFamily="34" charset="0"/>
              </a:rPr>
              <a:t>mos</a:t>
            </a:r>
            <a:r>
              <a:rPr lang="en-US" altLang="en-US" sz="2600" dirty="0">
                <a:latin typeface="Arial Narrow" panose="020B0606020202030204" pitchFamily="34" charset="0"/>
              </a:rPr>
              <a:t>—talk, no emotion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19 </a:t>
            </a:r>
            <a:r>
              <a:rPr lang="en-US" altLang="en-US" sz="2600" dirty="0" err="1">
                <a:latin typeface="Arial Narrow" panose="020B0606020202030204" pitchFamily="34" charset="0"/>
              </a:rPr>
              <a:t>mos</a:t>
            </a:r>
            <a:r>
              <a:rPr lang="en-US" altLang="en-US" sz="2600" dirty="0">
                <a:latin typeface="Arial Narrow" panose="020B0606020202030204" pitchFamily="34" charset="0"/>
              </a:rPr>
              <a:t>—talk + emotion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What does this say about separate systems?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Are Affective Styles Genetic? </a:t>
            </a:r>
            <a:r>
              <a:rPr lang="en-US" alt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Davidson, Kagan et al. 1993</a:t>
            </a:r>
            <a:endParaRPr lang="en-US" altLang="en-US" sz="28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7620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Subs:  2.5 year olds (</a:t>
            </a:r>
            <a:r>
              <a:rPr lang="en-US" altLang="en-US" sz="2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= 386) tested with moms present.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	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Start (“T”):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 Hang out with mom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>
                <a:latin typeface="Arial Narrow" panose="020B0606020202030204" pitchFamily="34" charset="0"/>
              </a:rPr>
              <a:t>	</a:t>
            </a:r>
            <a:r>
              <a:rPr lang="en-US" altLang="en-US" sz="2400" u="sng" dirty="0">
                <a:latin typeface="Arial Narrow" panose="020B0606020202030204" pitchFamily="34" charset="0"/>
              </a:rPr>
              <a:t>T + 10:</a:t>
            </a:r>
            <a:r>
              <a:rPr lang="en-US" altLang="en-US" sz="2400" dirty="0">
                <a:latin typeface="Arial Narrow" panose="020B0606020202030204" pitchFamily="34" charset="0"/>
              </a:rPr>
              <a:t>	     Talking robot appears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	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T+ 13: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	      Robot leaves to “take a nap”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	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T+ 20: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	      Stranger with fun toys “Want to play?”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	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T + 23: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	      Stranger leaves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Three types of children identified: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1.  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Inhibited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: Hover near mom, quiet, avoid robot, stranger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2.  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Un-inhibited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: Less time w’ mom, engage in activities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3.  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In-</a:t>
            </a:r>
            <a:r>
              <a:rPr lang="en-US" altLang="en-US" sz="2400" u="sng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betweeners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: Between </a:t>
            </a:r>
            <a:r>
              <a:rPr lang="en-US" altLang="en-US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inhibs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and un-</a:t>
            </a:r>
            <a:r>
              <a:rPr lang="en-US" altLang="en-US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inhibs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05000"/>
            <a:ext cx="152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200">
                <a:latin typeface="Arial Narrow" panose="020B0606020202030204" pitchFamily="34" charset="0"/>
                <a:cs typeface="Times New Roman" panose="02020603050405020304" pitchFamily="18" charset="0"/>
              </a:rPr>
              <a:t>Hemisphere Activation and Temperament:</a:t>
            </a:r>
            <a:br>
              <a:rPr lang="en-US" altLang="en-US" sz="3200">
                <a:cs typeface="Times New Roman" panose="02020603050405020304" pitchFamily="18" charset="0"/>
              </a:rPr>
            </a:br>
            <a:r>
              <a:rPr lang="en-US" altLang="en-US" sz="3200">
                <a:latin typeface="Arial Narrow" panose="020B0606020202030204" pitchFamily="34" charset="0"/>
                <a:cs typeface="Times New Roman" panose="02020603050405020304" pitchFamily="18" charset="0"/>
              </a:rPr>
              <a:t>Kagan, et al. Study of Inhibited/Uninhibited Kids</a:t>
            </a:r>
            <a:endParaRPr lang="en-US" altLang="en-US" sz="3200">
              <a:cs typeface="Times New Roman" panose="02020603050405020304" pitchFamily="18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838200" y="1676400"/>
          <a:ext cx="56388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96090" imgH="4067280" progId="MSGraph.Chart.8">
                  <p:embed followColorScheme="full"/>
                </p:oleObj>
              </mc:Choice>
              <mc:Fallback>
                <p:oleObj name="Chart" r:id="rId2" imgW="6096090" imgH="406728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56388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43000" y="5911850"/>
            <a:ext cx="6096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Implications for shyness:  Learned or inherited?</a:t>
            </a: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6477000" y="1981200"/>
            <a:ext cx="2590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Hemisphere activation measured using?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3048000"/>
            <a:ext cx="192087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xtBox 1"/>
          <p:cNvSpPr txBox="1">
            <a:spLocks noChangeArrowheads="1"/>
          </p:cNvSpPr>
          <p:nvPr/>
        </p:nvSpPr>
        <p:spPr bwMode="auto">
          <a:xfrm rot="-5400000">
            <a:off x="392113" y="4483100"/>
            <a:ext cx="156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Right Hemi 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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 rot="-5400000">
            <a:off x="411163" y="2962275"/>
            <a:ext cx="1563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Left Hemi</a:t>
            </a:r>
            <a:endParaRPr lang="en-US" altLang="en-US" sz="180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828800" y="304800"/>
            <a:ext cx="594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  <a:latin typeface="Arial Narrow" panose="020B0606020202030204" pitchFamily="34" charset="0"/>
              </a:rPr>
              <a:t>Neurochemicals and Emotions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44577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17242"/>
          <a:stretch>
            <a:fillRect/>
          </a:stretch>
        </p:blipFill>
        <p:spPr bwMode="auto">
          <a:xfrm>
            <a:off x="6705600" y="1676400"/>
            <a:ext cx="1981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6667500" y="3333750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Mary Shelly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1797-1851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2176</TotalTime>
  <Words>1477</Words>
  <Application>Microsoft Office PowerPoint</Application>
  <PresentationFormat>On-screen Show (4:3)</PresentationFormat>
  <Paragraphs>203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Times New Roman</vt:lpstr>
      <vt:lpstr>Wingdings</vt:lpstr>
      <vt:lpstr>Dad`s Tie</vt:lpstr>
      <vt:lpstr>Chart</vt:lpstr>
      <vt:lpstr>Physiology of Emotions III</vt:lpstr>
      <vt:lpstr>ANNOUNCEMENTS</vt:lpstr>
      <vt:lpstr>PowerPoint Presentation</vt:lpstr>
      <vt:lpstr>PowerPoint Presentation</vt:lpstr>
      <vt:lpstr>PowerPoint Presentation</vt:lpstr>
      <vt:lpstr>Neurological Development  and the Limbic System</vt:lpstr>
      <vt:lpstr>Are Affective Styles Genetic? Davidson, Kagan et al. 1993</vt:lpstr>
      <vt:lpstr>Hemisphere Activation and Temperament: Kagan, et al. Study of Inhibited/Uninhibited Kids</vt:lpstr>
      <vt:lpstr>PowerPoint Presentation</vt:lpstr>
      <vt:lpstr>PowerPoint Presentation</vt:lpstr>
      <vt:lpstr>Neurochemicals and Emotions</vt:lpstr>
      <vt:lpstr>          L-Dopa  </vt:lpstr>
      <vt:lpstr>Panic Attacks </vt:lpstr>
      <vt:lpstr>CCK (cholecytokinin)</vt:lpstr>
      <vt:lpstr>PowerPoint Presentation</vt:lpstr>
      <vt:lpstr>PowerPoint Presentation</vt:lpstr>
      <vt:lpstr>Rats’ Maternal Behavior:   Example of an Emotional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Neurogastroenterology: “Gut Brain”</vt:lpstr>
      <vt:lpstr>Neurogasterentology and Intuition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and Emotions</dc:title>
  <dc:creator>Kent Harber</dc:creator>
  <cp:lastModifiedBy>Kent Harber</cp:lastModifiedBy>
  <cp:revision>125</cp:revision>
  <cp:lastPrinted>2017-02-28T15:41:30Z</cp:lastPrinted>
  <dcterms:created xsi:type="dcterms:W3CDTF">2006-08-09T20:27:24Z</dcterms:created>
  <dcterms:modified xsi:type="dcterms:W3CDTF">2023-02-21T16:26:31Z</dcterms:modified>
</cp:coreProperties>
</file>