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2" r:id="rId3"/>
    <p:sldId id="327" r:id="rId4"/>
    <p:sldId id="318" r:id="rId5"/>
    <p:sldId id="328" r:id="rId6"/>
    <p:sldId id="329" r:id="rId7"/>
    <p:sldId id="319" r:id="rId8"/>
    <p:sldId id="335" r:id="rId9"/>
    <p:sldId id="336" r:id="rId10"/>
    <p:sldId id="330" r:id="rId11"/>
    <p:sldId id="312" r:id="rId12"/>
    <p:sldId id="311" r:id="rId13"/>
    <p:sldId id="315" r:id="rId14"/>
    <p:sldId id="334" r:id="rId15"/>
    <p:sldId id="261" r:id="rId16"/>
    <p:sldId id="282" r:id="rId17"/>
    <p:sldId id="262" r:id="rId18"/>
    <p:sldId id="263" r:id="rId19"/>
    <p:sldId id="264" r:id="rId20"/>
    <p:sldId id="265" r:id="rId21"/>
    <p:sldId id="314" r:id="rId22"/>
    <p:sldId id="267" r:id="rId23"/>
    <p:sldId id="295" r:id="rId24"/>
    <p:sldId id="297" r:id="rId25"/>
    <p:sldId id="303" r:id="rId26"/>
    <p:sldId id="304" r:id="rId27"/>
    <p:sldId id="337" r:id="rId28"/>
    <p:sldId id="338" r:id="rId29"/>
    <p:sldId id="317" r:id="rId30"/>
    <p:sldId id="323" r:id="rId31"/>
    <p:sldId id="324" r:id="rId32"/>
    <p:sldId id="325" r:id="rId33"/>
    <p:sldId id="320" r:id="rId34"/>
    <p:sldId id="305" r:id="rId35"/>
    <p:sldId id="306" r:id="rId36"/>
    <p:sldId id="307" r:id="rId37"/>
    <p:sldId id="326" r:id="rId38"/>
    <p:sldId id="321" r:id="rId39"/>
    <p:sldId id="32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2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326724-FFAF-4BCE-9D82-3E95F5D01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D6FE73-FECA-4A5E-BCFA-D704B062D044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8CE5F0D-0B0A-4921-A4D6-D58FB28E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48345B-9E7E-4399-A062-2C91FAF486F6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4 w 1000"/>
                  <a:gd name="T5" fmla="*/ 2147483646 h 720"/>
                  <a:gd name="T6" fmla="*/ 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94 h 272"/>
                  <a:gd name="T4" fmla="*/ 240 w 624"/>
                  <a:gd name="T5" fmla="*/ 7410 h 272"/>
                  <a:gd name="T6" fmla="*/ 624 w 624"/>
                  <a:gd name="T7" fmla="*/ 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59 h 362"/>
                  <a:gd name="T4" fmla="*/ 248 w 632"/>
                  <a:gd name="T5" fmla="*/ 59 h 362"/>
                  <a:gd name="T6" fmla="*/ 632 w 632"/>
                  <a:gd name="T7" fmla="*/ 59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443 h 385"/>
                <a:gd name="T2" fmla="*/ 5762 w 5762"/>
                <a:gd name="T3" fmla="*/ 42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4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532A6C-3F15-4A61-8868-D39D155BC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8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5386-FD3D-41D6-84E5-2C964BCB1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3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BD3A-CE09-4EDC-82E7-40199DE86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06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87AA-D015-4249-ABB8-63C68910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0C37-B495-4F06-B747-71B8930E7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4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D5C0-5AAF-44D5-AD84-60CB9B4DD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5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AA93-B17F-49EC-83AD-50BBA1BD6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1E05-6EAA-4F9E-9F4C-F55C0680E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8C4C-35B0-4BDE-9FF1-5B77A9228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59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FFCA9-E10D-4448-A6F2-504F679AC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4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5C0D-3481-4C28-869E-98AC140C0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1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4 w 1000"/>
                  <a:gd name="T5" fmla="*/ 2147483646 h 720"/>
                  <a:gd name="T6" fmla="*/ 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94 h 272"/>
                  <a:gd name="T4" fmla="*/ 240 w 624"/>
                  <a:gd name="T5" fmla="*/ 7410 h 272"/>
                  <a:gd name="T6" fmla="*/ 624 w 624"/>
                  <a:gd name="T7" fmla="*/ 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59 h 362"/>
                  <a:gd name="T4" fmla="*/ 248 w 632"/>
                  <a:gd name="T5" fmla="*/ 59 h 362"/>
                  <a:gd name="T6" fmla="*/ 632 w 632"/>
                  <a:gd name="T7" fmla="*/ 59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9 h 317"/>
                  <a:gd name="T4" fmla="*/ 624 w 624"/>
                  <a:gd name="T5" fmla="*/ 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76 h 317"/>
                  <a:gd name="T4" fmla="*/ 624 w 624"/>
                  <a:gd name="T5" fmla="*/ 817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32 h 317"/>
                  <a:gd name="T4" fmla="*/ 624 w 624"/>
                  <a:gd name="T5" fmla="*/ 843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4 h 370"/>
                  <a:gd name="T4" fmla="*/ 624 w 624"/>
                  <a:gd name="T5" fmla="*/ 4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119 h 272"/>
                  <a:gd name="T4" fmla="*/ 240 w 624"/>
                  <a:gd name="T5" fmla="*/ 7178 h 272"/>
                  <a:gd name="T6" fmla="*/ 624 w 624"/>
                  <a:gd name="T7" fmla="*/ 811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9 h 362"/>
                  <a:gd name="T2" fmla="*/ 8 w 632"/>
                  <a:gd name="T3" fmla="*/ 62 h 362"/>
                  <a:gd name="T4" fmla="*/ 248 w 632"/>
                  <a:gd name="T5" fmla="*/ 62 h 362"/>
                  <a:gd name="T6" fmla="*/ 632 w 632"/>
                  <a:gd name="T7" fmla="*/ 62 h 362"/>
                  <a:gd name="T8" fmla="*/ 632 w 632"/>
                  <a:gd name="T9" fmla="*/ 9 h 362"/>
                  <a:gd name="T10" fmla="*/ 104 w 632"/>
                  <a:gd name="T11" fmla="*/ 9 h 362"/>
                  <a:gd name="T12" fmla="*/ 8 w 632"/>
                  <a:gd name="T13" fmla="*/ 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443 h 385"/>
                <a:gd name="T2" fmla="*/ 181 w 5762"/>
                <a:gd name="T3" fmla="*/ 423 h 385"/>
                <a:gd name="T4" fmla="*/ 181 w 5762"/>
                <a:gd name="T5" fmla="*/ 4 h 385"/>
                <a:gd name="T6" fmla="*/ 0 w 5762"/>
                <a:gd name="T7" fmla="*/ 0 h 385"/>
                <a:gd name="T8" fmla="*/ 0 w 5762"/>
                <a:gd name="T9" fmla="*/ 44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1 w 5761"/>
                <a:gd name="T3" fmla="*/ 0 h 189"/>
                <a:gd name="T4" fmla="*/ 18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D7AE9-BB43-4A3D-8F43-63BA6B3D8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PrVu9WKs498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477963"/>
            <a:ext cx="7772400" cy="1006475"/>
          </a:xfrm>
        </p:spPr>
        <p:txBody>
          <a:bodyPr/>
          <a:lstStyle/>
          <a:p>
            <a:pPr algn="ctr" eaLnBrk="1" hangingPunct="1"/>
            <a:r>
              <a:rPr lang="en-US" altLang="en-US" sz="6000"/>
              <a:t>Emotional Attunement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Class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03338" y="238125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Emotional Development Video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63246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Spitz foundling home study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What were kids’ emotions?  Why?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How does it feel to watch this sequence?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Emotions as first language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Caroll</a:t>
            </a:r>
            <a:r>
              <a:rPr lang="en-US" altLang="en-US" sz="2400" dirty="0">
                <a:latin typeface="Arial Narrow" panose="020B0606020202030204" pitchFamily="34" charset="0"/>
              </a:rPr>
              <a:t> Izard: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Infant motions seem built-in,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universal. Calls out parental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response.</a:t>
            </a:r>
            <a:endParaRPr lang="en-US" altLang="en-US" sz="2600" b="1" dirty="0">
              <a:latin typeface="Arial Narrow" panose="020B0606020202030204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9113"/>
            <a:ext cx="15033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10" y="3194050"/>
            <a:ext cx="19812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239000" y="24384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Rene Spitz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1887-1974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1C4D2-06F6-4C0B-18F9-B598F872D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67200"/>
            <a:ext cx="2659062" cy="2340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03338" y="238125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Emotional Development Video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898525"/>
            <a:ext cx="6324600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Temperament</a:t>
            </a:r>
            <a:r>
              <a:rPr lang="en-US" altLang="en-US" sz="2600" dirty="0">
                <a:latin typeface="Arial Narrow" panose="020B0606020202030204" pitchFamily="34" charset="0"/>
              </a:rPr>
              <a:t> and mom/child interaction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Greenspan, Kagan:  Temperament is genetic. Shyness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T</a:t>
            </a:r>
            <a:r>
              <a:rPr lang="en-US" altLang="en-US" sz="2000" dirty="0">
                <a:latin typeface="Arial Narrow" panose="020B0606020202030204" pitchFamily="34" charset="0"/>
              </a:rPr>
              <a:t>hat if mom doesn’t adjust/accept baby’s temperament</a:t>
            </a:r>
            <a:r>
              <a:rPr lang="en-US" altLang="en-US" sz="2200" dirty="0">
                <a:latin typeface="Arial Narrow" panose="020B0606020202030204" pitchFamily="34" charset="0"/>
              </a:rPr>
              <a:t>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</a:t>
            </a:r>
            <a:endParaRPr lang="en-US" altLang="en-US" sz="26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Early empathy and socialization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Self-contingent emotions: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Embarrassment (how was it assessed?)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Emotional signaling—Joe Campos</a:t>
            </a:r>
            <a:r>
              <a:rPr lang="en-US" altLang="en-US" sz="2600" dirty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Visual cliff + parental cues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Note:  Does baby need to first learn what                 parents’ emotions mean?  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2"/>
          <a:stretch>
            <a:fillRect/>
          </a:stretch>
        </p:blipFill>
        <p:spPr bwMode="auto">
          <a:xfrm>
            <a:off x="7086600" y="563563"/>
            <a:ext cx="15287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35" y="3737421"/>
            <a:ext cx="19431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986338"/>
            <a:ext cx="14763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53" y="2440433"/>
            <a:ext cx="1688147" cy="123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Infant-Directed Speech / Prosody</a:t>
            </a:r>
            <a:b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(aka "Motherese")</a:t>
            </a:r>
            <a:endParaRPr lang="en-US" altLang="en-US" sz="3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76200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a.  Mom's use similar tonalities across cultures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b.  Babies seem to understand these tonalities at birth.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c.  Tonalities convey specific meanings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Short, brief  =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Long, loopy =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d.  Tonalities are emotional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33900" y="372903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Danger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4338637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 Narrow" panose="020B0606020202030204" pitchFamily="34" charset="0"/>
              </a:rPr>
              <a:t>Affection</a:t>
            </a: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1906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6729413" y="467995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Anne Fernald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Existentialists' Valentine’s Card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7315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Are we ever able to truly understand another person?   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Are others able to truly understand us?   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Can we ever really know ourselves? 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Are humans basically alone?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962400"/>
            <a:ext cx="3571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184275" y="304800"/>
            <a:ext cx="79248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 Narrow" panose="020B0606020202030204" pitchFamily="34" charset="0"/>
              </a:rPr>
              <a:t>What Emotion Do These Things Evoke?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1.  Person </a:t>
            </a:r>
            <a:r>
              <a:rPr lang="en-US" altLang="en-US" sz="2400" u="sng">
                <a:latin typeface="Arial Narrow" panose="020B0606020202030204" pitchFamily="34" charset="0"/>
              </a:rPr>
              <a:t>totally understands how you feel </a:t>
            </a:r>
            <a:r>
              <a:rPr lang="en-US" altLang="en-US" sz="2400">
                <a:latin typeface="Arial Narrow" panose="020B0606020202030204" pitchFamily="34" charset="0"/>
              </a:rPr>
              <a:t>in a wide variety of 	situations.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2.  Person knows </a:t>
            </a:r>
            <a:r>
              <a:rPr lang="en-US" altLang="en-US" sz="2400" u="sng">
                <a:latin typeface="Arial Narrow" panose="020B0606020202030204" pitchFamily="34" charset="0"/>
              </a:rPr>
              <a:t>what to say and how to act </a:t>
            </a:r>
            <a:r>
              <a:rPr lang="en-US" altLang="en-US" sz="2400">
                <a:latin typeface="Arial Narrow" panose="020B0606020202030204" pitchFamily="34" charset="0"/>
              </a:rPr>
              <a:t>when you're sad, angry, 	happy,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3.  The person </a:t>
            </a:r>
            <a:r>
              <a:rPr lang="en-US" altLang="en-US" sz="2400" u="sng">
                <a:latin typeface="Arial Narrow" panose="020B0606020202030204" pitchFamily="34" charset="0"/>
              </a:rPr>
              <a:t>knows who you are</a:t>
            </a:r>
            <a:r>
              <a:rPr lang="en-US" altLang="en-US" sz="2400">
                <a:latin typeface="Arial Narrow" panose="020B0606020202030204" pitchFamily="34" charset="0"/>
              </a:rPr>
              <a:t>, deep down.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4.  The person knows </a:t>
            </a:r>
            <a:r>
              <a:rPr lang="en-US" altLang="en-US" sz="2400" u="sng">
                <a:latin typeface="Arial Narrow" panose="020B0606020202030204" pitchFamily="34" charset="0"/>
              </a:rPr>
              <a:t>how to be with you</a:t>
            </a:r>
            <a:r>
              <a:rPr lang="en-US" altLang="en-US" sz="2400">
                <a:latin typeface="Arial Narrow" panose="020B0606020202030204" pitchFamily="34" charset="0"/>
              </a:rPr>
              <a:t>, without saying much.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5.  You </a:t>
            </a:r>
            <a:r>
              <a:rPr lang="en-US" altLang="en-US" sz="2400" u="sng">
                <a:latin typeface="Arial Narrow" panose="020B0606020202030204" pitchFamily="34" charset="0"/>
              </a:rPr>
              <a:t>can count on the person </a:t>
            </a:r>
            <a:r>
              <a:rPr lang="en-US" altLang="en-US" sz="2400">
                <a:latin typeface="Arial Narrow" panose="020B0606020202030204" pitchFamily="34" charset="0"/>
              </a:rPr>
              <a:t>to be these ways, day in/day out.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812925" y="560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057400" y="563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Emotion?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9624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42022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Affect Attunement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49338" y="914400"/>
            <a:ext cx="60198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Process that occurs between parent and infant which allows an infant to </a:t>
            </a:r>
            <a:r>
              <a:rPr lang="en-US" altLang="en-US" sz="2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perceive how it is perceived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1.  Requires that parent be able to read the 	infant’s emotional state / inner experience 	from overt behavior.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2.  Infant must be able to interpret parents’ 	response as deriving from its own behavior. 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What if this didn’t happen?  Imagine following: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	Baby smiles, mom goes “</a:t>
            </a:r>
            <a:r>
              <a:rPr lang="en-US" altLang="en-US" sz="2000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Ooooh</a:t>
            </a: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!  Big smile!”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But baby has no idea why mom responds this way.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OR         Mom is a robot:  “</a:t>
            </a:r>
            <a:r>
              <a:rPr lang="en-US" altLang="en-US" sz="2000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oo-oo-oo</a:t>
            </a: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big.smile.oo-oo-oo</a:t>
            </a: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What would baby make of this flat communication?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605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543800" y="3657600"/>
            <a:ext cx="127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Daniel Stern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(1934-2012)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4572000"/>
            <a:ext cx="1758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35052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Examples of Attunement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19200" y="2667000"/>
            <a:ext cx="74676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Baby excited by toy, grabs it, lets out an “aaaahhh!!!”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Mom does intense go-go dancer shimmy, lasts as long as baby’s “aaaahhh”.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400">
                <a:latin typeface="Arial Narrow" panose="020B0606020202030204" pitchFamily="34" charset="0"/>
              </a:rPr>
              <a:t>Baby boy hits things with plastic hammer, in steady rhythm.  At each stroke, dad goes “kaaa-boom! kaaa-boom! Kaaa-boom!” in cadence with hammer strikes.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3"/>
            </a:pPr>
            <a:r>
              <a:rPr lang="en-US" altLang="en-US" sz="2400">
                <a:latin typeface="Arial Narrow" panose="020B0606020202030204" pitchFamily="34" charset="0"/>
              </a:rPr>
              <a:t>Baby reaches for toy just beyond reach.  As it pushes towards toy, aunt goes “uuh, ….uuuuh!, ---</a:t>
            </a:r>
            <a:r>
              <a:rPr lang="en-US" altLang="en-US" sz="2400" b="1">
                <a:latin typeface="Arial Narrow" panose="020B0606020202030204" pitchFamily="34" charset="0"/>
              </a:rPr>
              <a:t>uuuuhhh!!!”</a:t>
            </a:r>
            <a:r>
              <a:rPr lang="en-US" altLang="en-US" sz="2400">
                <a:latin typeface="Arial Narrow" panose="020B0606020202030204" pitchFamily="34" charset="0"/>
              </a:rPr>
              <a:t> with baby’s efforts.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57200"/>
            <a:ext cx="2101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913"/>
            <a:ext cx="2133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What Are Attunements?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95400" y="1524000"/>
            <a:ext cx="7543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Attunement is not simply imitation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.  Not mirroring, not echoing.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    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Cross modal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Channel used by mom different from that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 used by baby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Reference for match is internal state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not simply external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behavior.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Nature of match is itself an expression of inner state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that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  corresponds to inner state expressed by baby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Process is rapid and largely unconscious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Attunement Study Design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7086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* 10 moms, 5 w’ baby girls, 5 w’ baby boys		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*  Moms told to bring baby and two of baby’s favorite toys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*  Moms told to play with baby as normally do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*  Interactions videotaped, moms help score “events”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*   </a:t>
            </a:r>
            <a:r>
              <a:rPr lang="en-US" alt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Event is: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1.  Any time baby showed marked change in emotion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2.  Mom behaved in way that looked like mirroring,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	matching, attuning to baby behavior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3.  Baby could either see or hear behavior.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b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What Got Scored in           Attunement Study</a:t>
            </a:r>
            <a:b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95400" y="1981200"/>
            <a:ext cx="7467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1. Modality Match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Voice, face, etc.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2. Dimensions of Match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Intensity: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Absolute level, directional shift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Timing Matches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Beat, Rhythm, duration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Shape Matches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contour (rise, fall, rise of voice, e.g.)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3. Mom’s awareness of her own behavior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 4. Type of Attunement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Over-match, equal match, under-match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00175"/>
            <a:ext cx="2828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74676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Quiz 1 on Thursday (Feb. 9)</a:t>
            </a:r>
          </a:p>
          <a:p>
            <a:pPr algn="ctr" eaLnBrk="1" hangingPunct="1">
              <a:defRPr/>
            </a:pPr>
            <a:endParaRPr lang="en-US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15 Multiple Choice questions plus 2 Extra Credit 	questions</a:t>
            </a:r>
          </a:p>
          <a:p>
            <a:pPr eaLnBrk="1" hangingPunct="1">
              <a:defRPr/>
            </a:pPr>
            <a:endParaRPr lang="en-US" sz="12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Covers Class # 1 up to/including Tuesday’s class</a:t>
            </a:r>
          </a:p>
          <a:p>
            <a:pPr eaLnBrk="1" hangingPunct="1">
              <a:defRPr/>
            </a:pPr>
            <a:endParaRPr lang="en-US" sz="12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n-US" sz="12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Time to complete Quiz:  25 minutes.   </a:t>
            </a:r>
          </a:p>
          <a:p>
            <a:pPr eaLnBrk="1" hangingPunct="1"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NOT open book, NO notes.  That was during COVID</a:t>
            </a:r>
          </a:p>
          <a:p>
            <a:pPr eaLnBrk="1" hangingPunct="1">
              <a:defRPr/>
            </a:pPr>
            <a:endParaRPr lang="en-US" sz="12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Quiz 1 Counts for 10% of total course grade</a:t>
            </a:r>
          </a:p>
          <a:p>
            <a:pPr eaLnBrk="1" hangingPunct="1">
              <a:defRPr/>
            </a:pPr>
            <a:endParaRPr lang="en-US" sz="1200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 Narrow" panose="020B0606020202030204" pitchFamily="34" charset="0"/>
              </a:rPr>
              <a:t>Study tips:</a:t>
            </a:r>
            <a:endParaRPr lang="en-US" i="1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n-US" sz="1200" i="1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Arial Narrow" panose="020B0606020202030204" pitchFamily="34" charset="0"/>
              </a:rPr>
              <a:t>      PowerPoint Slides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US" i="1" dirty="0">
                <a:latin typeface="Arial Narrow" panose="020B0606020202030204" pitchFamily="34" charset="0"/>
              </a:rPr>
              <a:t>      Readings, with slides as guide</a:t>
            </a:r>
          </a:p>
          <a:p>
            <a:pPr eaLnBrk="1" hangingPunct="1">
              <a:defRPr/>
            </a:pPr>
            <a:r>
              <a:rPr lang="en-US" i="1" dirty="0">
                <a:latin typeface="Arial Narrow" panose="020B0606020202030204" pitchFamily="34" charset="0"/>
              </a:rPr>
              <a:t>      Quiz questions will be like our “Review Questions”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Functions of Attunement?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8001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Commune: To be with (positive)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To be with (negative)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FHV--Mom laughs                                                    at child's fear of own shadow.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Responses: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Pos or neg reinforcement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 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Tuning: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Increase or decrease arousal level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 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Restructure interaction: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Change course of behavior	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  </a:t>
            </a:r>
            <a:r>
              <a:rPr lang="en-US" altLang="en-US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Play routine: 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Match part of an established play routine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01566"/>
            <a:ext cx="2196058" cy="148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 Narrow" panose="020B0606020202030204" pitchFamily="34" charset="0"/>
                <a:cs typeface="Times New Roman" panose="02020603050405020304" pitchFamily="18" charset="0"/>
              </a:rPr>
              <a:t>Results of Attunement Study</a:t>
            </a:r>
            <a:endParaRPr lang="en-US" altLang="en-US" sz="4000">
              <a:cs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3657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Frequency of attunements: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eriod" startAt="2"/>
            </a:pP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Mode of attunements: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					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c.  </a:t>
            </a: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Types of attunements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			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d.  </a:t>
            </a:r>
            <a:r>
              <a:rPr lang="en-US" altLang="en-US" sz="24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Mom’s awareness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				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10200" y="1219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1 every 65 seconds.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410200" y="17526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Vocalizations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Gestures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Facial displays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410200" y="3505200"/>
            <a:ext cx="1752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Same mode: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Cross mode: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Mixed mode: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410200" y="5305425"/>
            <a:ext cx="1752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Fully aware: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Partly aware: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Unaware: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489825" y="35052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13%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467600" y="40386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39%   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467600" y="45720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48%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391400" y="53340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31%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467600" y="58674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30%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467600" y="6324600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build="p" autoUpdateAnimBg="0"/>
      <p:bldP spid="23562" grpId="0" build="p" autoUpdateAnimBg="0"/>
      <p:bldP spid="23563" grpId="0" build="p" autoUpdateAnimBg="0"/>
      <p:bldP spid="23564" grpId="0" build="p" autoUpdateAnimBg="0"/>
      <p:bldP spid="23565" grpId="0" build="p" autoUpdateAnimBg="0"/>
      <p:bldP spid="2356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Functions of attunements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70104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1.  Commune	   = 45%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2.  Respond 	   = 33%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 	3.  Tune 	   = 19%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 	4.  Restructure  =  2%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  <a:cs typeface="Times New Roman" panose="02020603050405020304" pitchFamily="18" charset="0"/>
              </a:rPr>
              <a:t> 	5.  Play routine  = 1%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600200" y="5715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NOTE:  “Commune” = “To be with”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0070C0"/>
                </a:solidFill>
                <a:latin typeface="Arial Narrow" panose="020B0606020202030204" pitchFamily="34" charset="0"/>
              </a:rPr>
              <a:t>Babies' </a:t>
            </a:r>
            <a:r>
              <a:rPr lang="en-US" altLang="en-US" sz="3600">
                <a:solidFill>
                  <a:srgbClr val="0070C0"/>
                </a:solidFill>
                <a:latin typeface="Arial Narrow" panose="020B0606020202030204" pitchFamily="34" charset="0"/>
              </a:rPr>
              <a:t>Responses</a:t>
            </a:r>
            <a:r>
              <a:rPr lang="en-US" altLang="en-US" sz="3400">
                <a:solidFill>
                  <a:srgbClr val="0070C0"/>
                </a:solidFill>
                <a:latin typeface="Arial Narrow" panose="020B0606020202030204" pitchFamily="34" charset="0"/>
              </a:rPr>
              <a:t> to Attunements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600200" y="1752600"/>
            <a:ext cx="6705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Most common response from baby is: 	___ smiling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			___ cooing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			___ playing more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				___ no response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324600" y="3276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95400" y="4114800"/>
            <a:ext cx="6019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Mom's told to "mis-attune" to baby.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Baby looks at mom as if saying "What gives?"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Indicates baby feels like mom/baby are a single unit, 	need to respond only if the "unit" fails.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What does this say about how emotions arise?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066800" y="1524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Attunements and Mis-Attunements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5713"/>
            <a:ext cx="4152900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57300"/>
            <a:ext cx="38100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80000"/>
            <a:ext cx="1028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667000" y="5030788"/>
            <a:ext cx="579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Siri Support:  Affect without attunement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</a:t>
            </a:r>
            <a:r>
              <a:rPr lang="en-US" altLang="en-US" sz="2400" i="1">
                <a:latin typeface="Arial Narrow" panose="020B0606020202030204" pitchFamily="34" charset="0"/>
              </a:rPr>
              <a:t>Siri, is this a good day?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Arial Narrow" panose="020B0606020202030204" pitchFamily="34" charset="0"/>
              </a:rPr>
              <a:t>	Siri, am I a good boy?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Attunement and the Sharable Self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Theory of Mind:</a:t>
            </a:r>
            <a:r>
              <a:rPr lang="en-US" altLang="en-US" sz="2400" dirty="0">
                <a:latin typeface="Arial Narrow" panose="020B0606020202030204" pitchFamily="34" charset="0"/>
              </a:rPr>
              <a:t>  At 9 mos., baby learns                                        it has mind, and that others do also.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Separate minds (me, others around me)                                               means I’m separate.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Can this separation be bridged?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Attunement is the communication bridge.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*  Provides sense of own/others mental lives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*  Self and other can connect via emotional expression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*  Provides sense of what can be shared.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868" y="2254364"/>
            <a:ext cx="29527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Cost of Failed Attunement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7543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Stern:  </a:t>
            </a:r>
            <a:r>
              <a:rPr lang="en-US" altLang="en-US" sz="2500" dirty="0">
                <a:latin typeface="Arial Narrow" panose="020B0606020202030204" pitchFamily="34" charset="0"/>
              </a:rPr>
              <a:t>People can only put into words inner experience that they believe is sharable.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When attunement fails, babies become people who 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Less able to articulate and KNOW own inner lives,	Less able to understand others’ inner lives	Therefore, less able to connect deeply with others	as adults.  </a:t>
            </a:r>
            <a:r>
              <a:rPr lang="en-US" altLang="en-US" sz="2500" u="sng" dirty="0">
                <a:latin typeface="Arial Narrow" panose="020B0606020202030204" pitchFamily="34" charset="0"/>
              </a:rPr>
              <a:t>Less able to develop sense of self.</a:t>
            </a:r>
            <a:endParaRPr lang="en-US" altLang="en-US" sz="2500" u="sng" dirty="0">
              <a:latin typeface="Times New Roman" panose="02020603050405020304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43000" y="4670286"/>
            <a:ext cx="3810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What psychological state causes moms to attune badly?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752600" y="5867400"/>
            <a:ext cx="2209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Depression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670286"/>
            <a:ext cx="2609850" cy="179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46C079D-C8D9-7BBE-651D-4E6166022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Main Take-Home Points of Attunement Study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165F30F-FD10-55D0-F4F6-2A343C91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2133600"/>
            <a:ext cx="7726362" cy="3570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a.  Importance of cross-modality of attunements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b.  Attunement is relatively automatic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c.  Attunement is very constant, almost continual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Tx/>
              <a:buAutoNum type="alphaLcPeriod" startAt="4"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Communing is #1 function</a:t>
            </a:r>
            <a:r>
              <a:rPr lang="en-US" altLang="en-US" sz="2800" dirty="0">
                <a:latin typeface="Times New Roman" panose="02020603050405020304" pitchFamily="18" charset="0"/>
              </a:rPr>
              <a:t>. 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Why? </a:t>
            </a: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What does communing do?  What purpose does it serve?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756F15B-807C-1736-D97F-B5432B00D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Attunement and the Sharable Self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C0F15C6-3F56-DF08-B8F5-829329A4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81200"/>
            <a:ext cx="7239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Theory of Mind:</a:t>
            </a:r>
            <a:r>
              <a:rPr lang="en-US" altLang="en-US" sz="2400">
                <a:latin typeface="Arial Narrow" panose="020B0606020202030204" pitchFamily="34" charset="0"/>
              </a:rPr>
              <a:t>  At 9 mos., baby learns it has mind, and that 	others do also.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Separate minds (me, others around me) means I’m separate.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Can this separation be bridged?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Attunement is the communication bridge.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*  Provides sense of own/others mental lives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*  Self and other can connect via emotional expression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*  Provides sense of what can be shared.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     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0AA56FF4-54B9-16CE-5C89-3B3BBBB3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48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Arial Narrow" panose="020B0606020202030204" pitchFamily="34" charset="0"/>
              </a:rPr>
              <a:t>Adult Attunement?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85D09234-1E37-04C7-EAA3-9A328653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174750"/>
            <a:ext cx="32099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8458F99A-3965-B303-7561-2DB66D8B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05272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What term do lovers often                     call each other?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59F70-05BB-73EF-3139-0F66BBEBC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2428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“Baby”</a:t>
            </a: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87376F4E-7171-5709-C54C-6743C622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655285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How do dating couples talk to each other?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6D9-B123-5BB2-F92E-50D5EF74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86288"/>
            <a:ext cx="373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Hey my little snookums!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Come here and give someone a big old hug!!!</a:t>
            </a:r>
          </a:p>
        </p:txBody>
      </p:sp>
      <p:sp>
        <p:nvSpPr>
          <p:cNvPr id="32776" name="TextBox 7">
            <a:extLst>
              <a:ext uri="{FF2B5EF4-FFF2-40B4-BE49-F238E27FC236}">
                <a16:creationId xmlns:a16="http://schemas.microsoft.com/office/drawing/2014/main" id="{6749A46C-94B9-88B1-96ED-0B3CE7A1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75338"/>
            <a:ext cx="518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Is adult attunement only part of romantic relationships?  What about friendships?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Darwin’s Approach to Emotions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73914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 dirty="0">
                <a:latin typeface="Arial Narrow" panose="020B0606020202030204" pitchFamily="34" charset="0"/>
              </a:rPr>
              <a:t>Not interested in Emotions, per se. Uses Emotions to show humans evolved from more primitive critters.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 dirty="0">
                <a:latin typeface="Arial Narrow" panose="020B0606020202030204" pitchFamily="34" charset="0"/>
              </a:rPr>
              <a:t>Human emotions are </a:t>
            </a:r>
            <a:r>
              <a:rPr lang="en-US" altLang="en-US" sz="2600" u="sng" dirty="0">
                <a:latin typeface="Arial Narrow" panose="020B0606020202030204" pitchFamily="34" charset="0"/>
              </a:rPr>
              <a:t>VESTIGIAL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600" dirty="0">
                <a:latin typeface="Arial Narrow" panose="020B0606020202030204" pitchFamily="34" charset="0"/>
              </a:rPr>
              <a:t>Human emotions reflect animal signals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Sneering – revealing teeth – bite threat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  Eye raise – forehead pulled back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– flat ears on dogs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"/>
            </a:pPr>
            <a:r>
              <a:rPr lang="en-US" altLang="en-US" sz="2600" dirty="0">
                <a:latin typeface="Arial Narrow" panose="020B0606020202030204" pitchFamily="34" charset="0"/>
              </a:rPr>
              <a:t>Uselessness of emotions … phone call hand gestures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"/>
            </a:pPr>
            <a:r>
              <a:rPr lang="en-US" altLang="en-US" sz="2600" dirty="0">
                <a:latin typeface="Arial Narrow" panose="020B0606020202030204" pitchFamily="34" charset="0"/>
              </a:rPr>
              <a:t>Darwin a Victorian.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4"/>
            </a:pPr>
            <a:r>
              <a:rPr lang="en-US" altLang="en-US" sz="2400" dirty="0">
                <a:latin typeface="Times New Roman" panose="02020603050405020304" pitchFamily="18" charset="0"/>
              </a:rPr>
              <a:t>Darwin ties emotions to bodily states.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05000"/>
            <a:ext cx="15001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3724275"/>
            <a:ext cx="14716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AA02D02-7FB3-397A-0594-0880B81F8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-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Attunement Behind Bars</a:t>
            </a:r>
          </a:p>
        </p:txBody>
      </p:sp>
      <p:sp>
        <p:nvSpPr>
          <p:cNvPr id="40963" name="AutoShape 2" descr="http://upload.wikimedia.org/wikipedia/commons/thumb/d/d1/Jacobo_Timerman.JPG/220px-Jacobo_Timerman.JPG">
            <a:extLst>
              <a:ext uri="{FF2B5EF4-FFF2-40B4-BE49-F238E27FC236}">
                <a16:creationId xmlns:a16="http://schemas.microsoft.com/office/drawing/2014/main" id="{527F5DBB-7E9C-E1E7-84E4-64F2EC397A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784225"/>
            <a:ext cx="2095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5C4CFAF6-3655-C956-85DC-AD8E3F8E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095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>
            <a:extLst>
              <a:ext uri="{FF2B5EF4-FFF2-40B4-BE49-F238E27FC236}">
                <a16:creationId xmlns:a16="http://schemas.microsoft.com/office/drawing/2014/main" id="{42178411-A262-0388-9EBB-47DEF55CE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605472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Jacobo Timmerman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1923-1999</a:t>
            </a:r>
          </a:p>
        </p:txBody>
      </p:sp>
      <p:pic>
        <p:nvPicPr>
          <p:cNvPr id="40966" name="Picture 4">
            <a:extLst>
              <a:ext uri="{FF2B5EF4-FFF2-40B4-BE49-F238E27FC236}">
                <a16:creationId xmlns:a16="http://schemas.microsoft.com/office/drawing/2014/main" id="{4491BF90-5209-225F-DBE2-DE8CDC23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6988"/>
            <a:ext cx="27051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>
            <a:extLst>
              <a:ext uri="{FF2B5EF4-FFF2-40B4-BE49-F238E27FC236}">
                <a16:creationId xmlns:a16="http://schemas.microsoft.com/office/drawing/2014/main" id="{FB220C8B-20BA-319A-480D-CF206A36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945" r="20538" b="-945"/>
          <a:stretch>
            <a:fillRect/>
          </a:stretch>
        </p:blipFill>
        <p:spPr bwMode="auto">
          <a:xfrm>
            <a:off x="1268413" y="1895475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>
            <a:extLst>
              <a:ext uri="{FF2B5EF4-FFF2-40B4-BE49-F238E27FC236}">
                <a16:creationId xmlns:a16="http://schemas.microsoft.com/office/drawing/2014/main" id="{8C69FBEA-B4A4-6A1D-3469-84F22C4D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95475"/>
            <a:ext cx="1371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0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1EABE28-4E98-C65C-9FCB-2881CCE2D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Why Does “Intersubjectivity” Matter?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0899B50A-0873-E6E3-A8BB-33BAFB7F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1249363"/>
            <a:ext cx="4419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Play, flirting, connecting: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>
                <a:latin typeface="Arial Narrow" panose="020B0606020202030204" pitchFamily="34" charset="0"/>
              </a:rPr>
              <a:t>Empathy, compassion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3.   How do men, women "attune"?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9D23AE8E-4D0A-1675-C6C2-0CE961FC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4953000" cy="2862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dirty="0">
                <a:latin typeface="Arial Narrow" pitchFamily="34" charset="0"/>
              </a:rPr>
              <a:t>4. Emotional support, understanding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 Narrow" pitchFamily="34" charset="0"/>
              </a:rPr>
              <a:t>	John </a:t>
            </a:r>
            <a:r>
              <a:rPr lang="en-US" dirty="0" err="1">
                <a:latin typeface="Arial Narrow" pitchFamily="34" charset="0"/>
              </a:rPr>
              <a:t>Cassevettes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Gena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Rolands</a:t>
            </a:r>
            <a:r>
              <a:rPr lang="en-US" dirty="0">
                <a:latin typeface="Arial Narrow" pitchFamily="34" charset="0"/>
              </a:rPr>
              <a:t>:                                   </a:t>
            </a:r>
            <a:r>
              <a:rPr lang="en-US" i="1" dirty="0">
                <a:latin typeface="Arial Narrow" pitchFamily="34" charset="0"/>
              </a:rPr>
              <a:t>A Woman Under the Influence (1974)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i="1" dirty="0">
                <a:latin typeface="Arial Narrow" pitchFamily="34" charset="0"/>
              </a:rPr>
              <a:t>	</a:t>
            </a:r>
            <a:r>
              <a:rPr lang="en-US" dirty="0" err="1">
                <a:latin typeface="Arial Narrow" pitchFamily="34" charset="0"/>
              </a:rPr>
              <a:t>Rolands</a:t>
            </a:r>
            <a:r>
              <a:rPr lang="en-US" dirty="0">
                <a:latin typeface="Arial Narrow" pitchFamily="34" charset="0"/>
              </a:rPr>
              <a:t>:  </a:t>
            </a:r>
            <a:r>
              <a:rPr lang="en-US" i="1" dirty="0">
                <a:latin typeface="Arial Narrow" pitchFamily="34" charset="0"/>
              </a:rPr>
              <a:t>Dad, aren’t you going                                         to stand up for me?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i="1" dirty="0">
                <a:latin typeface="Arial Narrow" pitchFamily="34" charset="0"/>
              </a:rPr>
              <a:t>	</a:t>
            </a:r>
            <a:r>
              <a:rPr lang="en-US" dirty="0">
                <a:latin typeface="Arial Narrow" pitchFamily="34" charset="0"/>
              </a:rPr>
              <a:t>Dad:  Stands up.</a:t>
            </a:r>
            <a:endParaRPr lang="en-US" i="1" dirty="0">
              <a:latin typeface="Arial Narrow" pitchFamily="34" charset="0"/>
            </a:endParaRPr>
          </a:p>
        </p:txBody>
      </p:sp>
      <p:pic>
        <p:nvPicPr>
          <p:cNvPr id="41989" name="Picture 6">
            <a:extLst>
              <a:ext uri="{FF2B5EF4-FFF2-40B4-BE49-F238E27FC236}">
                <a16:creationId xmlns:a16="http://schemas.microsoft.com/office/drawing/2014/main" id="{E4A20BCD-786B-1B41-B473-F5752B67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2438400"/>
            <a:ext cx="15462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7">
            <a:extLst>
              <a:ext uri="{FF2B5EF4-FFF2-40B4-BE49-F238E27FC236}">
                <a16:creationId xmlns:a16="http://schemas.microsoft.com/office/drawing/2014/main" id="{E26B2CC1-41B7-3C21-AF1F-A599937A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438400"/>
            <a:ext cx="14478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id="{6DB1336F-819C-D8A1-66DB-DB1119A8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8956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7">
            <a:extLst>
              <a:ext uri="{FF2B5EF4-FFF2-40B4-BE49-F238E27FC236}">
                <a16:creationId xmlns:a16="http://schemas.microsoft.com/office/drawing/2014/main" id="{655392D3-84DD-40A5-0C73-5121B018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9144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2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3CD86C3-907D-B314-C85A-B7E34CBF1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057400"/>
            <a:ext cx="7772400" cy="1143000"/>
          </a:xfrm>
        </p:spPr>
        <p:txBody>
          <a:bodyPr/>
          <a:lstStyle/>
          <a:p>
            <a:pPr algn="ctr"/>
            <a:r>
              <a:rPr lang="en-US" altLang="en-US"/>
              <a:t>THE FOLLOWING SLIDES </a:t>
            </a:r>
            <a:br>
              <a:rPr lang="en-US" altLang="en-US"/>
            </a:br>
            <a:r>
              <a:rPr lang="en-US" altLang="en-US"/>
              <a:t>WILL NOT BE ON QUIZ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E71D55C-28A9-F92D-58E5-DDABE1A9B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Main Take-Home Points of Attunement Study</a:t>
            </a:r>
            <a:endParaRPr lang="en-US" altLang="en-US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AB98DF09-71E0-189E-3D68-261E8F9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344" y="2133600"/>
            <a:ext cx="7726363" cy="35702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a.  Importance of cross-modality of attunements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b.  Attunement is relatively automatic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c.  Attunement is very constant, almost continual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Tx/>
              <a:buAutoNum type="alphaLcPeriod" startAt="4"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Communing is #1 function</a:t>
            </a:r>
            <a:r>
              <a:rPr lang="en-US" altLang="en-US" sz="2800" dirty="0">
                <a:latin typeface="Times New Roman" panose="02020603050405020304" pitchFamily="18" charset="0"/>
              </a:rPr>
              <a:t>.  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Why? </a:t>
            </a:r>
          </a:p>
          <a:p>
            <a:pPr lvl="1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i="1" dirty="0">
                <a:latin typeface="Arial Narrow" panose="020B0606020202030204" pitchFamily="34" charset="0"/>
              </a:rPr>
              <a:t>What does communing do?  What purpose does it serve?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D5444-3D27-4D31-0D65-4C7EB8694CA1}"/>
              </a:ext>
            </a:extLst>
          </p:cNvPr>
          <p:cNvSpPr txBox="1"/>
          <p:nvPr/>
        </p:nvSpPr>
        <p:spPr>
          <a:xfrm>
            <a:off x="1371600" y="606552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Communing provides foundation for sense of 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D0BBB20B-4E67-FCEF-2437-0DF967E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81000"/>
            <a:ext cx="61722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The Sense of a Core Self in Infancy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Arial Narrow" panose="020B0606020202030204" pitchFamily="34" charset="0"/>
              </a:rPr>
              <a:t>Daniel Stern, </a:t>
            </a:r>
            <a:r>
              <a:rPr lang="en-US" altLang="en-US" sz="2200" i="1">
                <a:solidFill>
                  <a:srgbClr val="0000FF"/>
                </a:solidFill>
                <a:latin typeface="Arial Narrow" panose="020B0606020202030204" pitchFamily="34" charset="0"/>
              </a:rPr>
              <a:t>The Interpersonal World of the Infant</a:t>
            </a:r>
            <a:r>
              <a:rPr lang="en-US" altLang="en-US" sz="2200">
                <a:solidFill>
                  <a:srgbClr val="0000FF"/>
                </a:solidFill>
                <a:latin typeface="Arial Narrow" panose="020B0606020202030204" pitchFamily="34" charset="0"/>
              </a:rPr>
              <a:t>, 1985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6804DA23-70C9-A645-BB27-B9B305EF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00213"/>
            <a:ext cx="762000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Infant's first job is to form sense of core self and core others.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When does self begin to emerge?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45638ADD-506F-0CAB-DEC7-4A822745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384365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2-3 </a:t>
            </a:r>
            <a:r>
              <a:rPr lang="en-US" altLang="en-US" sz="2000" dirty="0" err="1">
                <a:latin typeface="Arial Narrow" panose="020B0606020202030204" pitchFamily="34" charset="0"/>
              </a:rPr>
              <a:t>mos</a:t>
            </a:r>
            <a:r>
              <a:rPr lang="en-US" altLang="en-US" sz="2000" dirty="0">
                <a:latin typeface="Arial Narrow" panose="020B0606020202030204" pitchFamily="34" charset="0"/>
              </a:rPr>
              <a:t>, says Stern, 1 yr., others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29EE26CE-842A-A6E5-A016-4CCAB3202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716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What are 4 critical elements of having a self, being a self?</a:t>
            </a:r>
          </a:p>
        </p:txBody>
      </p:sp>
      <p:sp>
        <p:nvSpPr>
          <p:cNvPr id="191496" name="Text Box 8">
            <a:extLst>
              <a:ext uri="{FF2B5EF4-FFF2-40B4-BE49-F238E27FC236}">
                <a16:creationId xmlns:a16="http://schemas.microsoft.com/office/drawing/2014/main" id="{DA9711B1-06EE-734C-0420-BFE6DFD7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0"/>
            <a:ext cx="69342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SENSE OF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1.  </a:t>
            </a:r>
            <a:r>
              <a:rPr lang="en-US" altLang="en-US" sz="2600" u="sng" dirty="0">
                <a:latin typeface="Arial Narrow" panose="020B0606020202030204" pitchFamily="34" charset="0"/>
              </a:rPr>
              <a:t>Agency:</a:t>
            </a:r>
            <a:r>
              <a:rPr lang="en-US" altLang="en-US" sz="2600" dirty="0">
                <a:latin typeface="Arial Narrow" panose="020B0606020202030204" pitchFamily="34" charset="0"/>
              </a:rPr>
              <a:t>  Author of own actions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2.  </a:t>
            </a:r>
            <a:r>
              <a:rPr lang="en-US" altLang="en-US" sz="2600" u="sng" dirty="0">
                <a:latin typeface="Arial Narrow" panose="020B0606020202030204" pitchFamily="34" charset="0"/>
              </a:rPr>
              <a:t>Coherence:</a:t>
            </a:r>
            <a:r>
              <a:rPr lang="en-US" altLang="en-US" sz="2600" dirty="0">
                <a:latin typeface="Arial Narrow" panose="020B0606020202030204" pitchFamily="34" charset="0"/>
              </a:rPr>
              <a:t> Not fragmented, whole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3.  </a:t>
            </a:r>
            <a:r>
              <a:rPr lang="en-US" altLang="en-US" sz="2600" u="sng" dirty="0">
                <a:latin typeface="Arial Narrow" panose="020B0606020202030204" pitchFamily="34" charset="0"/>
              </a:rPr>
              <a:t>Affectivity:</a:t>
            </a:r>
            <a:r>
              <a:rPr lang="en-US" altLang="en-US" sz="2600" dirty="0">
                <a:latin typeface="Arial Narrow" panose="020B0606020202030204" pitchFamily="34" charset="0"/>
              </a:rPr>
              <a:t>  Feelings that belong to own experiences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4.  </a:t>
            </a:r>
            <a:r>
              <a:rPr lang="en-US" altLang="en-US" sz="2600" u="sng" dirty="0">
                <a:latin typeface="Arial Narrow" panose="020B0606020202030204" pitchFamily="34" charset="0"/>
              </a:rPr>
              <a:t>Personal history:</a:t>
            </a:r>
            <a:r>
              <a:rPr lang="en-US" altLang="en-US" sz="2600" dirty="0">
                <a:latin typeface="Arial Narrow" panose="020B0606020202030204" pitchFamily="34" charset="0"/>
              </a:rPr>
              <a:t>  Enduring continuity  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607FA005-3D4E-1545-7F6B-238528E2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754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Narrow" panose="020B0606020202030204" pitchFamily="34" charset="0"/>
              </a:rPr>
              <a:t>Early Parent/Child Interactions, and the Discovery of Invariants 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E4D349FD-932C-077F-35F8-86C381B5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7848600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 dirty="0">
                <a:latin typeface="Arial Narrow" panose="020B0606020202030204" pitchFamily="34" charset="0"/>
              </a:rPr>
              <a:t>Motive to </a:t>
            </a:r>
            <a:r>
              <a:rPr lang="en-US" altLang="en-US" sz="2600" i="1" u="sng" dirty="0">
                <a:latin typeface="Arial Narrow" panose="020B0606020202030204" pitchFamily="34" charset="0"/>
              </a:rPr>
              <a:t>order one's universe </a:t>
            </a:r>
            <a:r>
              <a:rPr lang="en-US" altLang="en-US" sz="2600" dirty="0">
                <a:latin typeface="Arial Narrow" panose="020B0606020202030204" pitchFamily="34" charset="0"/>
              </a:rPr>
              <a:t>(i.e., make meaning) is an 	imperative of mental life.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 dirty="0">
                <a:latin typeface="Arial Narrow" panose="020B0606020202030204" pitchFamily="34" charset="0"/>
              </a:rPr>
              <a:t>Identifying "invariants",</a:t>
            </a:r>
            <a:r>
              <a:rPr lang="en-US" altLang="en-US" sz="2600" dirty="0">
                <a:latin typeface="Arial Narrow" panose="020B0606020202030204" pitchFamily="34" charset="0"/>
              </a:rPr>
              <a:t> constants across situations, is critical to 	achieving this ordering.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u="sng" dirty="0">
                <a:latin typeface="Arial Narrow" panose="020B0606020202030204" pitchFamily="34" charset="0"/>
              </a:rPr>
              <a:t>Parent/child play </a:t>
            </a:r>
            <a:r>
              <a:rPr lang="en-US" altLang="en-US" sz="2600" dirty="0">
                <a:latin typeface="Arial Narrow" panose="020B0606020202030204" pitchFamily="34" charset="0"/>
              </a:rPr>
              <a:t>provides lessons in invariants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 a.  Walking fingers game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     b.  Mom leaning in to/pulling back from baby (in video, e.g.)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These games involve both </a:t>
            </a:r>
            <a:r>
              <a:rPr lang="en-US" altLang="en-US" sz="2600" u="sng" dirty="0">
                <a:latin typeface="Arial Narrow" panose="020B0606020202030204" pitchFamily="34" charset="0"/>
              </a:rPr>
              <a:t>repetition but also variation around theme</a:t>
            </a:r>
            <a:r>
              <a:rPr lang="en-US" altLang="en-US" sz="2600" dirty="0">
                <a:latin typeface="Arial Narrow" panose="020B060602020203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a.  Strict repetition too boring, 	                                                    	b.  Constant variation too weird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DAAB72EB-AB03-4245-7B2D-5379825C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Lessons in Parent/Baby Games</a:t>
            </a: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02739B25-D905-EEA3-9293-ED58D467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04900"/>
            <a:ext cx="5867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What does baby learn in these games?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08852600-341C-6060-32AB-F6C607EC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80740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1.  </a:t>
            </a:r>
            <a:r>
              <a:rPr lang="en-US" altLang="en-US" sz="2200" b="1" dirty="0">
                <a:latin typeface="Arial Narrow" panose="020B0606020202030204" pitchFamily="34" charset="0"/>
              </a:rPr>
              <a:t>Central theme</a:t>
            </a:r>
            <a:r>
              <a:rPr lang="en-US" altLang="en-US" sz="2200" dirty="0">
                <a:latin typeface="Arial Narrow" panose="020B0606020202030204" pitchFamily="34" charset="0"/>
              </a:rPr>
              <a:t> imbedded in variations gives sense of invariant; higher-	order abstraction is constant, even if variations differ.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            </a:t>
            </a:r>
            <a:r>
              <a:rPr lang="en-US" altLang="en-US" sz="2100" i="1" dirty="0">
                <a:latin typeface="Arial Narrow" panose="020B0606020202030204" pitchFamily="34" charset="0"/>
              </a:rPr>
              <a:t>Hey, honey...Yeah, honey...Hi, honey...</a:t>
            </a:r>
            <a:r>
              <a:rPr lang="en-US" altLang="en-US" sz="2100" i="1" dirty="0" err="1">
                <a:latin typeface="Arial Narrow" panose="020B0606020202030204" pitchFamily="34" charset="0"/>
              </a:rPr>
              <a:t>Whatcha</a:t>
            </a:r>
            <a:r>
              <a:rPr lang="en-US" altLang="en-US" sz="2100" i="1" dirty="0">
                <a:latin typeface="Arial Narrow" panose="020B0606020202030204" pitchFamily="34" charset="0"/>
              </a:rPr>
              <a:t> doing, honey?...Yeah, 	</a:t>
            </a:r>
            <a:r>
              <a:rPr lang="en-US" altLang="en-US" sz="2100" i="1" dirty="0" err="1">
                <a:latin typeface="Arial Narrow" panose="020B0606020202030204" pitchFamily="34" charset="0"/>
              </a:rPr>
              <a:t>whatcha</a:t>
            </a:r>
            <a:r>
              <a:rPr lang="en-US" altLang="en-US" sz="2100" i="1" dirty="0">
                <a:latin typeface="Arial Narrow" panose="020B0606020202030204" pitchFamily="34" charset="0"/>
              </a:rPr>
              <a:t>	doing?....What are </a:t>
            </a:r>
            <a:r>
              <a:rPr lang="en-US" altLang="en-US" sz="2100" i="1" dirty="0" err="1">
                <a:latin typeface="Arial Narrow" panose="020B0606020202030204" pitchFamily="34" charset="0"/>
              </a:rPr>
              <a:t>ya</a:t>
            </a:r>
            <a:r>
              <a:rPr lang="en-US" altLang="en-US" sz="2100" i="1" dirty="0">
                <a:latin typeface="Arial Narrow" panose="020B0606020202030204" pitchFamily="34" charset="0"/>
              </a:rPr>
              <a:t> doing?....</a:t>
            </a:r>
            <a:r>
              <a:rPr lang="en-US" altLang="en-US" sz="2100" i="1" dirty="0" err="1">
                <a:latin typeface="Arial Narrow" panose="020B0606020202030204" pitchFamily="34" charset="0"/>
              </a:rPr>
              <a:t>ya</a:t>
            </a:r>
            <a:r>
              <a:rPr lang="en-US" altLang="en-US" sz="2100" i="1" dirty="0">
                <a:latin typeface="Arial Narrow" panose="020B0606020202030204" pitchFamily="34" charset="0"/>
              </a:rPr>
              <a:t> doing nothing?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i="1" dirty="0">
                <a:latin typeface="Arial Narrow" panose="020B0606020202030204" pitchFamily="34" charset="0"/>
              </a:rPr>
              <a:t>	</a:t>
            </a:r>
            <a:r>
              <a:rPr lang="en-US" altLang="en-US" sz="2100" dirty="0">
                <a:latin typeface="Arial Narrow" panose="020B0606020202030204" pitchFamily="34" charset="0"/>
              </a:rPr>
              <a:t>Exquisite repetition and variation: 						Bach:  </a:t>
            </a:r>
            <a:r>
              <a:rPr lang="en-US" altLang="en-US" sz="1800" dirty="0">
                <a:latin typeface="Arial Narrow" panose="020B0606020202030204" pitchFamily="34" charset="0"/>
              </a:rPr>
              <a:t>https://www.youtube.com/watch?v=FwWL8Y-qsJg			</a:t>
            </a:r>
            <a:r>
              <a:rPr lang="en-US" altLang="en-US" sz="2000" dirty="0">
                <a:latin typeface="Arial Narrow" panose="020B0606020202030204" pitchFamily="34" charset="0"/>
              </a:rPr>
              <a:t>Ella</a:t>
            </a:r>
            <a:r>
              <a:rPr lang="en-US" altLang="en-US" sz="1800" dirty="0">
                <a:latin typeface="Arial Narrow" panose="020B0606020202030204" pitchFamily="34" charset="0"/>
              </a:rPr>
              <a:t>:     </a:t>
            </a:r>
            <a:r>
              <a:rPr lang="en-US" altLang="en-US" sz="1800" dirty="0">
                <a:latin typeface="Arial Narrow" panose="020B0606020202030204" pitchFamily="34" charset="0"/>
                <a:hlinkClick r:id="rId2"/>
              </a:rPr>
              <a:t>https://www.youtube.com/watch?v=PrVu9WKs498</a:t>
            </a:r>
            <a:r>
              <a:rPr lang="en-US" altLang="en-US" sz="1800" dirty="0">
                <a:latin typeface="Arial Narrow" panose="020B0606020202030204" pitchFamily="34" charset="0"/>
              </a:rPr>
              <a:t>    </a:t>
            </a: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2.  </a:t>
            </a:r>
            <a:r>
              <a:rPr lang="en-US" altLang="en-US" sz="2200" b="1" dirty="0">
                <a:latin typeface="Arial Narrow" panose="020B0606020202030204" pitchFamily="34" charset="0"/>
              </a:rPr>
              <a:t>Self Regulation:</a:t>
            </a:r>
            <a:r>
              <a:rPr lang="en-US" altLang="en-US" sz="2200" dirty="0">
                <a:latin typeface="Arial Narrow" panose="020B0606020202030204" pitchFamily="34" charset="0"/>
              </a:rPr>
              <a:t>  Baby can pull back, reset.  Capacity to use own 	intention to change inner state.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3.  </a:t>
            </a:r>
            <a:r>
              <a:rPr lang="en-US" altLang="en-US" sz="2200" b="1" dirty="0">
                <a:latin typeface="Arial Narrow" panose="020B0606020202030204" pitchFamily="34" charset="0"/>
              </a:rPr>
              <a:t>Agency:</a:t>
            </a:r>
            <a:r>
              <a:rPr lang="en-US" altLang="en-US" sz="2200" dirty="0">
                <a:latin typeface="Arial Narrow" panose="020B0606020202030204" pitchFamily="34" charset="0"/>
              </a:rPr>
              <a:t>  Motor plans develop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a.  handwriting demo—with mouth!	</a:t>
            </a:r>
          </a:p>
        </p:txBody>
      </p:sp>
      <p:pic>
        <p:nvPicPr>
          <p:cNvPr id="35845" name="Picture 7">
            <a:extLst>
              <a:ext uri="{FF2B5EF4-FFF2-40B4-BE49-F238E27FC236}">
                <a16:creationId xmlns:a16="http://schemas.microsoft.com/office/drawing/2014/main" id="{0E658F83-3BA6-60A8-C83D-DF7509E6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324475"/>
            <a:ext cx="16002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Box 1">
            <a:extLst>
              <a:ext uri="{FF2B5EF4-FFF2-40B4-BE49-F238E27FC236}">
                <a16:creationId xmlns:a16="http://schemas.microsoft.com/office/drawing/2014/main" id="{4420C9A4-9166-B6F2-7B3D-5F3009E3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5430838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Uncle Lew’s Magoosical career.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>
            <a:extLst>
              <a:ext uri="{FF2B5EF4-FFF2-40B4-BE49-F238E27FC236}">
                <a16:creationId xmlns:a16="http://schemas.microsoft.com/office/drawing/2014/main" id="{C6317BAA-3B42-EA4A-717B-7B225E91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6934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Goodnight Moon by Margaret Wise Brown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 the great green room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room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moon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cow jumping over the moon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light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the red balloon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bears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chairs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Goodnight kittens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goodnight mitten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59388F4-7E68-F9CA-98E3-1AC8490E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733800"/>
            <a:ext cx="3267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E892688-4347-BC3F-6BF9-9AA4E1124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Invariants and the Stable Self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8376DFC1-2983-5B4D-76E5-2185527C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1" y="2057400"/>
            <a:ext cx="7239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Baby learns that its own emotions have consistency over time.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Certain things always bring pleasure, others anger, sadness.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Certain moods arise with same underlying causes, even if external situation differs.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People respond to self in predictable ways, and can be caused to behave in predicable ways, in accord with own personality.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These cross-situational consistencies, underscored by emotions, point to a consistent, inner self.       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5B70DA8-8153-B2D9-F264-99E6166B2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Cost of Failed Attunement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1B20E426-CF89-F32C-ECB8-4A611AA6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676400"/>
            <a:ext cx="75438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Stern:  </a:t>
            </a:r>
            <a:r>
              <a:rPr lang="en-US" altLang="en-US" sz="2500" dirty="0">
                <a:latin typeface="Arial Narrow" panose="020B0606020202030204" pitchFamily="34" charset="0"/>
              </a:rPr>
              <a:t>People can only put into words inner experience that they believe is sharable.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When attunement fails, babies become people who 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Less able to articulate and KNOW own inner lives,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Less able to understand others’ inner lives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Therefore, less able to connect deeply with others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 Narrow" panose="020B0606020202030204" pitchFamily="34" charset="0"/>
              </a:rPr>
              <a:t>	as adults.  Less able to develop sense of self.</a:t>
            </a:r>
            <a:endParaRPr lang="en-US" altLang="en-US" sz="2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81200" y="433388"/>
            <a:ext cx="6324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latin typeface="Arial Narrow" panose="020B0606020202030204" pitchFamily="34" charset="0"/>
              </a:rPr>
              <a:t>QUIZ 1 SAMPLE QUESTION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43000" y="1371600"/>
            <a:ext cx="76962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Darwin considered emotions to be VESTIGIAL.  Evidence in support of this is: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A.  ___ People show a range of basic emotions.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B.  ___ Same emotions exist across cultures.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C.  ___ Emotions are affected by display rules.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D.  ___ Use of emotive hand gestures when on the phone.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E.  ___ None of the above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5908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900">
                <a:latin typeface="Arial Narrow" panose="020B0606020202030204" pitchFamily="34" charset="0"/>
              </a:rPr>
              <a:t>Cultural Differences and Constraints: North vs. South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524000" y="2590800"/>
          <a:ext cx="6589713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959352" imgH="8352825" progId="Word.Document.8">
                  <p:embed/>
                </p:oleObj>
              </mc:Choice>
              <mc:Fallback>
                <p:oleObj name="Document" r:id="rId2" imgW="12959352" imgH="83528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6589713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Arial Narrow" panose="020B0606020202030204" pitchFamily="34" charset="0"/>
              </a:rPr>
              <a:t>Results of Insult Experiments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6501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Insult Study 1: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Emotions expressed after insult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* 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South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Anger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*  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North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 Amusement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Insult Study 2: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Stress and aggression hormone activation</a:t>
            </a:r>
            <a:r>
              <a:rPr lang="en-US" altLang="en-US" sz="200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*  Cortisol:  Higher among insulted Southerners	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*  Testosterone: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Higher among insulted Southerners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 Insult Study 3:  </a:t>
            </a:r>
            <a:r>
              <a:rPr lang="en-US" altLang="en-US" sz="2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Behavioral measures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 		a.  Handshake:  Firmer among insulted Southerner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		b.  Poster:  More dominant among insulted Southerner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33363"/>
            <a:ext cx="14414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r="29018"/>
          <a:stretch>
            <a:fillRect/>
          </a:stretch>
        </p:blipFill>
        <p:spPr bwMode="auto">
          <a:xfrm>
            <a:off x="7421563" y="228600"/>
            <a:ext cx="1524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1082675" y="140335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Southerners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345363" y="14478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B0F0"/>
                </a:solidFill>
                <a:latin typeface="Times New Roman" panose="02020603050405020304" pitchFamily="18" charset="0"/>
              </a:rPr>
              <a:t>Northerners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66900" y="381000"/>
            <a:ext cx="6096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>
                <a:latin typeface="Arial Narrow" panose="020B0606020202030204" pitchFamily="34" charset="0"/>
              </a:rPr>
              <a:t>QUIZ 1 SAMPLE QUESTION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848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Cohen and Nisbett’s studies where Southerners were insulted show that emotions are: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latin typeface="Arial Narrow" panose="020B0606020202030204" pitchFamily="34" charset="0"/>
              </a:rPr>
              <a:t>A.  ___ Shaped by culture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B.  ___ Evident in biochemistry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C.  ___ Evident in facial expressions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D.  ___ Evident in behavior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E.  ___ All of the above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62200" y="4495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EF7FD36-D9FC-8A7A-C9E8-FA5A3CE8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238125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Emotional Development 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FEA34-7BFF-9A68-A185-5A3FC88EE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59" y="1143286"/>
            <a:ext cx="3792317" cy="1981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0526B-CBCF-05FD-6F2F-851B8118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10" y="991172"/>
            <a:ext cx="3208421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72EB04-26E0-05D0-C10A-DFDA526F38A3}"/>
              </a:ext>
            </a:extLst>
          </p:cNvPr>
          <p:cNvSpPr txBox="1"/>
          <p:nvPr/>
        </p:nvSpPr>
        <p:spPr>
          <a:xfrm>
            <a:off x="1070810" y="4293263"/>
            <a:ext cx="7692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Emotional dialogue</a:t>
            </a:r>
            <a:r>
              <a:rPr lang="en-US" dirty="0">
                <a:latin typeface="Arial Narrow" panose="020B0606020202030204" pitchFamily="34" charset="0"/>
              </a:rPr>
              <a:t>:  Emotions are “on tap”, no prior learning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Mom goes flat face—dialogue stops</a:t>
            </a:r>
          </a:p>
          <a:p>
            <a:r>
              <a:rPr lang="en-US" dirty="0">
                <a:latin typeface="Arial Narrow" panose="020B0606020202030204" pitchFamily="34" charset="0"/>
              </a:rPr>
              <a:t>	Baby shows extreme distress</a:t>
            </a:r>
          </a:p>
          <a:p>
            <a:r>
              <a:rPr lang="en-US" dirty="0">
                <a:latin typeface="Arial Narrow" panose="020B0606020202030204" pitchFamily="34" charset="0"/>
              </a:rPr>
              <a:t>	Physiologically regresses (drools)</a:t>
            </a:r>
          </a:p>
          <a:p>
            <a:r>
              <a:rPr lang="en-US" dirty="0">
                <a:latin typeface="Arial Narrow" panose="020B0606020202030204" pitchFamily="34" charset="0"/>
              </a:rPr>
              <a:t>	Similar behavior among babies with depressed moms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1AAC8-8586-AAD5-1C59-0E56280EA80F}"/>
              </a:ext>
            </a:extLst>
          </p:cNvPr>
          <p:cNvSpPr txBox="1"/>
          <p:nvPr/>
        </p:nvSpPr>
        <p:spPr>
          <a:xfrm>
            <a:off x="1207970" y="3508248"/>
            <a:ext cx="75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Ed </a:t>
            </a:r>
            <a:r>
              <a:rPr lang="en-US" dirty="0" err="1">
                <a:latin typeface="Arial Narrow" panose="020B0606020202030204" pitchFamily="34" charset="0"/>
              </a:rPr>
              <a:t>Tronick</a:t>
            </a:r>
            <a:r>
              <a:rPr lang="en-US" dirty="0">
                <a:latin typeface="Arial Narrow" panose="020B0606020202030204" pitchFamily="34" charset="0"/>
              </a:rPr>
              <a:t>: Mom and baby have “emotional dance”</a:t>
            </a:r>
          </a:p>
        </p:txBody>
      </p:sp>
    </p:spTree>
    <p:extLst>
      <p:ext uri="{BB962C8B-B14F-4D97-AF65-F5344CB8AC3E}">
        <p14:creationId xmlns:p14="http://schemas.microsoft.com/office/powerpoint/2010/main" val="3420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88647-E3D1-B457-D101-1B15EFA0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238125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Going Flat Face Extra Credit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9C1FD-D764-0247-43A9-05A950BC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56083"/>
            <a:ext cx="1152525" cy="1152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983010-9881-40E8-95E6-F2D1BCA0EBC5}"/>
              </a:ext>
            </a:extLst>
          </p:cNvPr>
          <p:cNvSpPr txBox="1"/>
          <p:nvPr/>
        </p:nvSpPr>
        <p:spPr>
          <a:xfrm>
            <a:off x="838200" y="917448"/>
            <a:ext cx="81893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Have conversation with friend/family but show no emotion.                                      No emotion in face.  No emotion in voice.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Do this for at least 2 minutes, but not so long as to create a problem.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Re-do flat face on the phone—in this case, flat voice. 2 minutes.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Tell your partner afterwards what you were up to.  Ask them how it felt to them, what they thought.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 Complete 1-2 page summary.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Background:</a:t>
            </a:r>
            <a:r>
              <a:rPr lang="en-US" sz="2000" dirty="0">
                <a:latin typeface="Arial Narrow" panose="020B0606020202030204" pitchFamily="34" charset="0"/>
              </a:rPr>
              <a:t>  Who was person, what was situation, but no personal info about you or your partner.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Your inner experience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Your interpersonal experience:</a:t>
            </a:r>
            <a:r>
              <a:rPr lang="en-US" sz="2000" dirty="0">
                <a:latin typeface="Arial Narrow" panose="020B0606020202030204" pitchFamily="34" charset="0"/>
              </a:rPr>
              <a:t>  How long until friend noticed?                              What did they say?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Compare phone vs. in-person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Relation to class material</a:t>
            </a:r>
            <a:r>
              <a:rPr lang="en-US" sz="2000" dirty="0">
                <a:latin typeface="Arial Narrow" panose="020B0606020202030204" pitchFamily="34" charset="0"/>
              </a:rPr>
              <a:t>: Provide at least 2 connections.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General comments and impressions</a:t>
            </a:r>
          </a:p>
          <a:p>
            <a:pPr marL="914400" lvl="1" indent="-457200">
              <a:buAutoNum type="alphaLcPeriod"/>
            </a:pPr>
            <a:r>
              <a:rPr lang="en-US" sz="2000" u="sng" dirty="0">
                <a:latin typeface="Arial Narrow" panose="020B0606020202030204" pitchFamily="34" charset="0"/>
              </a:rPr>
              <a:t>Background questions on back of Instructions Sheet</a:t>
            </a:r>
          </a:p>
          <a:p>
            <a:pPr lvl="1"/>
            <a:endParaRPr lang="en-US" sz="2000" dirty="0">
              <a:latin typeface="Arial Narrow" panose="020B060602020203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Arial Narrow" panose="020B0606020202030204" pitchFamily="34" charset="0"/>
              </a:rPr>
              <a:t>Due April 18, start of class:  Counts 2 points toward final grade. </a:t>
            </a:r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6170"/>
      </p:ext>
    </p:extLst>
  </p:cSld>
  <p:clrMapOvr>
    <a:masterClrMapping/>
  </p:clrMapOvr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3887</TotalTime>
  <Words>2743</Words>
  <Application>Microsoft Office PowerPoint</Application>
  <PresentationFormat>On-screen Show (4:3)</PresentationFormat>
  <Paragraphs>339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Wingdings</vt:lpstr>
      <vt:lpstr>Dad`s Tie</vt:lpstr>
      <vt:lpstr>Document</vt:lpstr>
      <vt:lpstr>Emotional Attunement</vt:lpstr>
      <vt:lpstr>PowerPoint Presentation</vt:lpstr>
      <vt:lpstr>Darwin’s Approach to Emotions</vt:lpstr>
      <vt:lpstr>PowerPoint Presentation</vt:lpstr>
      <vt:lpstr>Cultural Differences and Constraints: North vs. South</vt:lpstr>
      <vt:lpstr>Results of Insult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Infant-Directed Speech / Prosody  (aka "Motherese")</vt:lpstr>
      <vt:lpstr>The Existentialists' Valentine’s Card</vt:lpstr>
      <vt:lpstr>PowerPoint Presentation</vt:lpstr>
      <vt:lpstr>Affect Attunement</vt:lpstr>
      <vt:lpstr>Examples of Attunement</vt:lpstr>
      <vt:lpstr>What Are Attunements?</vt:lpstr>
      <vt:lpstr>Attunement Study Design</vt:lpstr>
      <vt:lpstr> What Got Scored in           Attunement Study </vt:lpstr>
      <vt:lpstr>Functions of Attunement?</vt:lpstr>
      <vt:lpstr>Results of Attunement Study</vt:lpstr>
      <vt:lpstr> Functions of attunements</vt:lpstr>
      <vt:lpstr>PowerPoint Presentation</vt:lpstr>
      <vt:lpstr>PowerPoint Presentation</vt:lpstr>
      <vt:lpstr>Attunement and the Sharable Self</vt:lpstr>
      <vt:lpstr>Cost of Failed Attunement</vt:lpstr>
      <vt:lpstr>Main Take-Home Points of Attunement Study</vt:lpstr>
      <vt:lpstr>Attunement and the Sharable Self</vt:lpstr>
      <vt:lpstr>PowerPoint Presentation</vt:lpstr>
      <vt:lpstr>Attunement Behind Bars</vt:lpstr>
      <vt:lpstr>Why Does “Intersubjectivity” Matter?</vt:lpstr>
      <vt:lpstr>THE FOLLOWING SLIDES  WILL NOT BE ON QUIZ 1</vt:lpstr>
      <vt:lpstr>Main Take-Home Points of Attunement Study</vt:lpstr>
      <vt:lpstr>PowerPoint Presentation</vt:lpstr>
      <vt:lpstr>PowerPoint Presentation</vt:lpstr>
      <vt:lpstr>PowerPoint Presentation</vt:lpstr>
      <vt:lpstr>PowerPoint Presentation</vt:lpstr>
      <vt:lpstr>Invariants and the Stable Self</vt:lpstr>
      <vt:lpstr>Cost of Failed Attunement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105</cp:revision>
  <cp:lastPrinted>2018-02-06T18:13:51Z</cp:lastPrinted>
  <dcterms:created xsi:type="dcterms:W3CDTF">2006-08-09T20:27:24Z</dcterms:created>
  <dcterms:modified xsi:type="dcterms:W3CDTF">2023-02-07T16:19:38Z</dcterms:modified>
</cp:coreProperties>
</file>