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256" r:id="rId2"/>
    <p:sldId id="310" r:id="rId3"/>
    <p:sldId id="312" r:id="rId4"/>
    <p:sldId id="314" r:id="rId5"/>
    <p:sldId id="326" r:id="rId6"/>
    <p:sldId id="324" r:id="rId7"/>
    <p:sldId id="327" r:id="rId8"/>
    <p:sldId id="325" r:id="rId9"/>
    <p:sldId id="323" r:id="rId10"/>
    <p:sldId id="315" r:id="rId11"/>
    <p:sldId id="316" r:id="rId12"/>
    <p:sldId id="317" r:id="rId13"/>
    <p:sldId id="318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 autoAdjust="0"/>
    <p:restoredTop sz="94629" autoAdjust="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C9E4834-E85A-4D0B-86B2-89BF6FAD7212}" type="datetimeFigureOut">
              <a:rPr lang="en-US"/>
              <a:pPr>
                <a:defRPr/>
              </a:pPr>
              <a:t>2/2/2023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A54E15A-8332-477E-AC33-31FB73FF17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ASK ST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1122" indent="-28889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5573" indent="-23111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7802" indent="-23111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80031" indent="-23111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42261" indent="-23111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4490" indent="-23111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6719" indent="-23111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8948" indent="-23111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034FE71-8094-4596-B8F3-BB262C4585F1}" type="slidenum">
              <a:rPr lang="en-US" altLang="en-US" sz="1200"/>
              <a:pPr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ASK ST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1122" indent="-28889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5573" indent="-23111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7802" indent="-23111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80031" indent="-23111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42261" indent="-23111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4490" indent="-23111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6719" indent="-23111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8948" indent="-23111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034FE71-8094-4596-B8F3-BB262C4585F1}" type="slidenum">
              <a:rPr lang="en-US" altLang="en-US" sz="1200"/>
              <a:pPr/>
              <a:t>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056457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2147483646 h 720"/>
                  <a:gd name="T4" fmla="*/ 1 w 1000"/>
                  <a:gd name="T5" fmla="*/ 2147483646 h 720"/>
                  <a:gd name="T6" fmla="*/ 1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9151 h 317"/>
                  <a:gd name="T4" fmla="*/ 624 w 624"/>
                  <a:gd name="T5" fmla="*/ 1915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9893 h 317"/>
                  <a:gd name="T4" fmla="*/ 624 w 624"/>
                  <a:gd name="T5" fmla="*/ 19893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1 h 370"/>
                  <a:gd name="T2" fmla="*/ 0 w 624"/>
                  <a:gd name="T3" fmla="*/ 1 h 370"/>
                  <a:gd name="T4" fmla="*/ 624 w 624"/>
                  <a:gd name="T5" fmla="*/ 1 h 370"/>
                  <a:gd name="T6" fmla="*/ 624 w 624"/>
                  <a:gd name="T7" fmla="*/ 1 h 370"/>
                  <a:gd name="T8" fmla="*/ 384 w 624"/>
                  <a:gd name="T9" fmla="*/ 1 h 370"/>
                  <a:gd name="T10" fmla="*/ 0 w 624"/>
                  <a:gd name="T11" fmla="*/ 1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87 h 317"/>
                  <a:gd name="T4" fmla="*/ 624 w 624"/>
                  <a:gd name="T5" fmla="*/ 87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19786 h 272"/>
                  <a:gd name="T4" fmla="*/ 240 w 624"/>
                  <a:gd name="T5" fmla="*/ 17468 h 272"/>
                  <a:gd name="T6" fmla="*/ 624 w 624"/>
                  <a:gd name="T7" fmla="*/ 19786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6 h 362"/>
                  <a:gd name="T2" fmla="*/ 8 w 632"/>
                  <a:gd name="T3" fmla="*/ 38 h 362"/>
                  <a:gd name="T4" fmla="*/ 248 w 632"/>
                  <a:gd name="T5" fmla="*/ 38 h 362"/>
                  <a:gd name="T6" fmla="*/ 632 w 632"/>
                  <a:gd name="T7" fmla="*/ 38 h 362"/>
                  <a:gd name="T8" fmla="*/ 632 w 632"/>
                  <a:gd name="T9" fmla="*/ 6 h 362"/>
                  <a:gd name="T10" fmla="*/ 104 w 632"/>
                  <a:gd name="T11" fmla="*/ 6 h 362"/>
                  <a:gd name="T12" fmla="*/ 8 w 632"/>
                  <a:gd name="T13" fmla="*/ 6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9151 h 317"/>
                  <a:gd name="T4" fmla="*/ 624 w 624"/>
                  <a:gd name="T5" fmla="*/ 1915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9893 h 317"/>
                  <a:gd name="T4" fmla="*/ 624 w 624"/>
                  <a:gd name="T5" fmla="*/ 19893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1 h 370"/>
                  <a:gd name="T2" fmla="*/ 0 w 624"/>
                  <a:gd name="T3" fmla="*/ 1 h 370"/>
                  <a:gd name="T4" fmla="*/ 624 w 624"/>
                  <a:gd name="T5" fmla="*/ 1 h 370"/>
                  <a:gd name="T6" fmla="*/ 624 w 624"/>
                  <a:gd name="T7" fmla="*/ 1 h 370"/>
                  <a:gd name="T8" fmla="*/ 384 w 624"/>
                  <a:gd name="T9" fmla="*/ 1 h 370"/>
                  <a:gd name="T10" fmla="*/ 0 w 624"/>
                  <a:gd name="T11" fmla="*/ 1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87 h 317"/>
                  <a:gd name="T4" fmla="*/ 624 w 624"/>
                  <a:gd name="T5" fmla="*/ 87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18982 h 272"/>
                  <a:gd name="T4" fmla="*/ 240 w 624"/>
                  <a:gd name="T5" fmla="*/ 16781 h 272"/>
                  <a:gd name="T6" fmla="*/ 624 w 624"/>
                  <a:gd name="T7" fmla="*/ 1898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6 h 362"/>
                  <a:gd name="T2" fmla="*/ 8 w 632"/>
                  <a:gd name="T3" fmla="*/ 41 h 362"/>
                  <a:gd name="T4" fmla="*/ 248 w 632"/>
                  <a:gd name="T5" fmla="*/ 41 h 362"/>
                  <a:gd name="T6" fmla="*/ 632 w 632"/>
                  <a:gd name="T7" fmla="*/ 41 h 362"/>
                  <a:gd name="T8" fmla="*/ 632 w 632"/>
                  <a:gd name="T9" fmla="*/ 6 h 362"/>
                  <a:gd name="T10" fmla="*/ 104 w 632"/>
                  <a:gd name="T11" fmla="*/ 6 h 362"/>
                  <a:gd name="T12" fmla="*/ 8 w 632"/>
                  <a:gd name="T13" fmla="*/ 6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9151 h 317"/>
                  <a:gd name="T4" fmla="*/ 624 w 624"/>
                  <a:gd name="T5" fmla="*/ 1915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9893 h 317"/>
                  <a:gd name="T4" fmla="*/ 624 w 624"/>
                  <a:gd name="T5" fmla="*/ 19893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1 h 370"/>
                  <a:gd name="T2" fmla="*/ 0 w 624"/>
                  <a:gd name="T3" fmla="*/ 1 h 370"/>
                  <a:gd name="T4" fmla="*/ 624 w 624"/>
                  <a:gd name="T5" fmla="*/ 1 h 370"/>
                  <a:gd name="T6" fmla="*/ 624 w 624"/>
                  <a:gd name="T7" fmla="*/ 1 h 370"/>
                  <a:gd name="T8" fmla="*/ 384 w 624"/>
                  <a:gd name="T9" fmla="*/ 1 h 370"/>
                  <a:gd name="T10" fmla="*/ 0 w 624"/>
                  <a:gd name="T11" fmla="*/ 1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18982 h 272"/>
                  <a:gd name="T4" fmla="*/ 240 w 624"/>
                  <a:gd name="T5" fmla="*/ 16781 h 272"/>
                  <a:gd name="T6" fmla="*/ 624 w 624"/>
                  <a:gd name="T7" fmla="*/ 1898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6 h 362"/>
                  <a:gd name="T2" fmla="*/ 8 w 632"/>
                  <a:gd name="T3" fmla="*/ 41 h 362"/>
                  <a:gd name="T4" fmla="*/ 248 w 632"/>
                  <a:gd name="T5" fmla="*/ 41 h 362"/>
                  <a:gd name="T6" fmla="*/ 632 w 632"/>
                  <a:gd name="T7" fmla="*/ 41 h 362"/>
                  <a:gd name="T8" fmla="*/ 632 w 632"/>
                  <a:gd name="T9" fmla="*/ 6 h 362"/>
                  <a:gd name="T10" fmla="*/ 104 w 632"/>
                  <a:gd name="T11" fmla="*/ 6 h 362"/>
                  <a:gd name="T12" fmla="*/ 8 w 632"/>
                  <a:gd name="T13" fmla="*/ 6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>
                <a:gd name="T0" fmla="*/ 0 w 5762"/>
                <a:gd name="T1" fmla="*/ 543 h 385"/>
                <a:gd name="T2" fmla="*/ 5762 w 5762"/>
                <a:gd name="T3" fmla="*/ 519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543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2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98438"/>
            <a:ext cx="7772400" cy="2286000"/>
          </a:xfrm>
        </p:spPr>
        <p:txBody>
          <a:bodyPr anchor="b">
            <a:spAutoFit/>
          </a:bodyPr>
          <a:lstStyle>
            <a:lvl1pPr>
              <a:defRPr sz="72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40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dt" sz="half" idx="10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99260A7-52B9-4EBC-AEA8-E0DAD793D2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413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CD55A-B572-4736-A68D-9C67A5DF79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270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B2332-5670-4461-AFBC-1813977C57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48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EF8F1-51D9-47E6-A2BF-1255C06045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4693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8C3D2-74D3-40D9-830A-31F1FB5B7C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983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44102-F7D3-4315-864D-9A751CF449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0592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D7DBE-7950-4E4E-8FA1-CFDE90FF27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3232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78616-5042-4854-BFDB-592C81E3E1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6976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10222-E223-4FEE-B07C-48905762A6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9189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0C912-6253-4068-A05E-60C4440931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0439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75C62-5ED6-43D2-BFB7-A59F4DF7E5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2982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1035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2147483646 h 720"/>
                  <a:gd name="T4" fmla="*/ 1 w 1000"/>
                  <a:gd name="T5" fmla="*/ 2147483646 h 720"/>
                  <a:gd name="T6" fmla="*/ 1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9151 h 317"/>
                  <a:gd name="T4" fmla="*/ 624 w 624"/>
                  <a:gd name="T5" fmla="*/ 1915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9893 h 317"/>
                  <a:gd name="T4" fmla="*/ 624 w 624"/>
                  <a:gd name="T5" fmla="*/ 19893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1 h 370"/>
                  <a:gd name="T2" fmla="*/ 0 w 624"/>
                  <a:gd name="T3" fmla="*/ 1 h 370"/>
                  <a:gd name="T4" fmla="*/ 624 w 624"/>
                  <a:gd name="T5" fmla="*/ 1 h 370"/>
                  <a:gd name="T6" fmla="*/ 624 w 624"/>
                  <a:gd name="T7" fmla="*/ 1 h 370"/>
                  <a:gd name="T8" fmla="*/ 384 w 624"/>
                  <a:gd name="T9" fmla="*/ 1 h 370"/>
                  <a:gd name="T10" fmla="*/ 0 w 624"/>
                  <a:gd name="T11" fmla="*/ 1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87 h 317"/>
                  <a:gd name="T4" fmla="*/ 624 w 624"/>
                  <a:gd name="T5" fmla="*/ 87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19786 h 272"/>
                  <a:gd name="T4" fmla="*/ 240 w 624"/>
                  <a:gd name="T5" fmla="*/ 17468 h 272"/>
                  <a:gd name="T6" fmla="*/ 624 w 624"/>
                  <a:gd name="T7" fmla="*/ 19786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6 h 362"/>
                  <a:gd name="T2" fmla="*/ 8 w 632"/>
                  <a:gd name="T3" fmla="*/ 38 h 362"/>
                  <a:gd name="T4" fmla="*/ 248 w 632"/>
                  <a:gd name="T5" fmla="*/ 38 h 362"/>
                  <a:gd name="T6" fmla="*/ 632 w 632"/>
                  <a:gd name="T7" fmla="*/ 38 h 362"/>
                  <a:gd name="T8" fmla="*/ 632 w 632"/>
                  <a:gd name="T9" fmla="*/ 6 h 362"/>
                  <a:gd name="T10" fmla="*/ 104 w 632"/>
                  <a:gd name="T11" fmla="*/ 6 h 362"/>
                  <a:gd name="T12" fmla="*/ 8 w 632"/>
                  <a:gd name="T13" fmla="*/ 6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9151 h 317"/>
                  <a:gd name="T4" fmla="*/ 624 w 624"/>
                  <a:gd name="T5" fmla="*/ 1915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9893 h 317"/>
                  <a:gd name="T4" fmla="*/ 624 w 624"/>
                  <a:gd name="T5" fmla="*/ 19893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1 h 370"/>
                  <a:gd name="T2" fmla="*/ 0 w 624"/>
                  <a:gd name="T3" fmla="*/ 1 h 370"/>
                  <a:gd name="T4" fmla="*/ 624 w 624"/>
                  <a:gd name="T5" fmla="*/ 1 h 370"/>
                  <a:gd name="T6" fmla="*/ 624 w 624"/>
                  <a:gd name="T7" fmla="*/ 1 h 370"/>
                  <a:gd name="T8" fmla="*/ 384 w 624"/>
                  <a:gd name="T9" fmla="*/ 1 h 370"/>
                  <a:gd name="T10" fmla="*/ 0 w 624"/>
                  <a:gd name="T11" fmla="*/ 1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87 h 317"/>
                  <a:gd name="T4" fmla="*/ 624 w 624"/>
                  <a:gd name="T5" fmla="*/ 87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18982 h 272"/>
                  <a:gd name="T4" fmla="*/ 240 w 624"/>
                  <a:gd name="T5" fmla="*/ 16781 h 272"/>
                  <a:gd name="T6" fmla="*/ 624 w 624"/>
                  <a:gd name="T7" fmla="*/ 1898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6 h 362"/>
                  <a:gd name="T2" fmla="*/ 8 w 632"/>
                  <a:gd name="T3" fmla="*/ 41 h 362"/>
                  <a:gd name="T4" fmla="*/ 248 w 632"/>
                  <a:gd name="T5" fmla="*/ 41 h 362"/>
                  <a:gd name="T6" fmla="*/ 632 w 632"/>
                  <a:gd name="T7" fmla="*/ 41 h 362"/>
                  <a:gd name="T8" fmla="*/ 632 w 632"/>
                  <a:gd name="T9" fmla="*/ 6 h 362"/>
                  <a:gd name="T10" fmla="*/ 104 w 632"/>
                  <a:gd name="T11" fmla="*/ 6 h 362"/>
                  <a:gd name="T12" fmla="*/ 8 w 632"/>
                  <a:gd name="T13" fmla="*/ 6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9151 h 317"/>
                  <a:gd name="T4" fmla="*/ 624 w 624"/>
                  <a:gd name="T5" fmla="*/ 1915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9893 h 317"/>
                  <a:gd name="T4" fmla="*/ 624 w 624"/>
                  <a:gd name="T5" fmla="*/ 19893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1 h 370"/>
                  <a:gd name="T2" fmla="*/ 0 w 624"/>
                  <a:gd name="T3" fmla="*/ 1 h 370"/>
                  <a:gd name="T4" fmla="*/ 624 w 624"/>
                  <a:gd name="T5" fmla="*/ 1 h 370"/>
                  <a:gd name="T6" fmla="*/ 624 w 624"/>
                  <a:gd name="T7" fmla="*/ 1 h 370"/>
                  <a:gd name="T8" fmla="*/ 384 w 624"/>
                  <a:gd name="T9" fmla="*/ 1 h 370"/>
                  <a:gd name="T10" fmla="*/ 0 w 624"/>
                  <a:gd name="T11" fmla="*/ 1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18982 h 272"/>
                  <a:gd name="T4" fmla="*/ 240 w 624"/>
                  <a:gd name="T5" fmla="*/ 16781 h 272"/>
                  <a:gd name="T6" fmla="*/ 624 w 624"/>
                  <a:gd name="T7" fmla="*/ 1898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6 h 362"/>
                  <a:gd name="T2" fmla="*/ 8 w 632"/>
                  <a:gd name="T3" fmla="*/ 41 h 362"/>
                  <a:gd name="T4" fmla="*/ 248 w 632"/>
                  <a:gd name="T5" fmla="*/ 41 h 362"/>
                  <a:gd name="T6" fmla="*/ 632 w 632"/>
                  <a:gd name="T7" fmla="*/ 41 h 362"/>
                  <a:gd name="T8" fmla="*/ 632 w 632"/>
                  <a:gd name="T9" fmla="*/ 6 h 362"/>
                  <a:gd name="T10" fmla="*/ 104 w 632"/>
                  <a:gd name="T11" fmla="*/ 6 h 362"/>
                  <a:gd name="T12" fmla="*/ 8 w 632"/>
                  <a:gd name="T13" fmla="*/ 6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33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>
                <a:gd name="T0" fmla="*/ 0 w 5762"/>
                <a:gd name="T1" fmla="*/ 543 h 385"/>
                <a:gd name="T2" fmla="*/ 76 w 5762"/>
                <a:gd name="T3" fmla="*/ 519 h 385"/>
                <a:gd name="T4" fmla="*/ 76 w 5762"/>
                <a:gd name="T5" fmla="*/ 4 h 385"/>
                <a:gd name="T6" fmla="*/ 0 w 5762"/>
                <a:gd name="T7" fmla="*/ 0 h 385"/>
                <a:gd name="T8" fmla="*/ 0 w 5762"/>
                <a:gd name="T9" fmla="*/ 543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>
                <a:gd name="T0" fmla="*/ 0 w 5761"/>
                <a:gd name="T1" fmla="*/ 28 h 189"/>
                <a:gd name="T2" fmla="*/ 76 w 5761"/>
                <a:gd name="T3" fmla="*/ 0 h 189"/>
                <a:gd name="T4" fmla="*/ 76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9386B19-3251-4058-B5AF-EA86FED280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youtube.com/watch?v=79ApIwtWY0A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54690" y="1219200"/>
            <a:ext cx="7772400" cy="707886"/>
          </a:xfrm>
        </p:spPr>
        <p:txBody>
          <a:bodyPr/>
          <a:lstStyle/>
          <a:p>
            <a:pPr algn="ctr" eaLnBrk="1" hangingPunct="1"/>
            <a:r>
              <a:rPr lang="en-US" altLang="en-US" sz="4000" dirty="0"/>
              <a:t>Development and Emotions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3163" y="4419600"/>
            <a:ext cx="6400800" cy="1752600"/>
          </a:xfrm>
        </p:spPr>
        <p:txBody>
          <a:bodyPr/>
          <a:lstStyle/>
          <a:p>
            <a:pPr algn="ctr" eaLnBrk="1" hangingPunct="1"/>
            <a:r>
              <a:rPr lang="en-US" altLang="en-US"/>
              <a:t>Class 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7800" y="381000"/>
            <a:ext cx="69342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Arial Narrow" panose="020B0606020202030204" pitchFamily="34" charset="0"/>
              </a:rPr>
              <a:t>Life’s First Feelings </a:t>
            </a:r>
          </a:p>
          <a:p>
            <a:r>
              <a:rPr lang="en-US" sz="3200" dirty="0">
                <a:solidFill>
                  <a:srgbClr val="0070C0"/>
                </a:solidFill>
                <a:latin typeface="Arial Narrow" panose="020B0606020202030204" pitchFamily="34" charset="0"/>
              </a:rPr>
              <a:t>Documentary</a:t>
            </a:r>
          </a:p>
          <a:p>
            <a:pPr algn="ctr"/>
            <a:endParaRPr lang="en-US" sz="3200" dirty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pPr algn="ctr"/>
            <a:endParaRPr lang="en-US" sz="3200" dirty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r>
              <a:rPr lang="en-US" sz="2600" dirty="0">
                <a:latin typeface="Arial Narrow" panose="020B0606020202030204" pitchFamily="34" charset="0"/>
              </a:rPr>
              <a:t>Documentary at: </a:t>
            </a:r>
            <a:r>
              <a:rPr lang="en-US" sz="2600" dirty="0">
                <a:solidFill>
                  <a:srgbClr val="002060"/>
                </a:solidFill>
                <a:latin typeface="Arial Narrow" panose="020B0606020202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www.youtube.com/watch?v=79ApIwtWY0A</a:t>
            </a:r>
            <a:endParaRPr lang="en-US" sz="26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endParaRPr lang="en-US" sz="2600" dirty="0">
              <a:latin typeface="Arial Narrow" panose="020B0606020202030204" pitchFamily="34" charset="0"/>
            </a:endParaRPr>
          </a:p>
          <a:p>
            <a:r>
              <a:rPr lang="en-US" sz="2600" dirty="0">
                <a:latin typeface="Arial Narrow" panose="020B0606020202030204" pitchFamily="34" charset="0"/>
              </a:rPr>
              <a:t>Documentary starts at 40 seconds, with very sappy lead in music. Skip the initial, ancient Tylenol news story. </a:t>
            </a:r>
          </a:p>
          <a:p>
            <a:endParaRPr lang="en-US" sz="2600" dirty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r>
              <a:rPr lang="en-US" sz="2600" dirty="0">
                <a:latin typeface="Arial Narrow" panose="020B0606020202030204" pitchFamily="34" charset="0"/>
              </a:rPr>
              <a:t>Entire documentary last 1 hour.</a:t>
            </a:r>
          </a:p>
          <a:p>
            <a:endParaRPr lang="en-US" sz="2600" dirty="0">
              <a:latin typeface="Arial Narrow" panose="020B0606020202030204" pitchFamily="34" charset="0"/>
            </a:endParaRPr>
          </a:p>
          <a:p>
            <a:r>
              <a:rPr lang="en-US" sz="2600" dirty="0">
                <a:latin typeface="Arial Narrow" panose="020B0606020202030204" pitchFamily="34" charset="0"/>
              </a:rPr>
              <a:t>Use the Movie Study Guide, next slides.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152400"/>
            <a:ext cx="33528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271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7800" y="228600"/>
            <a:ext cx="71628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70C0"/>
                </a:solidFill>
                <a:latin typeface="Arial Narrow" panose="020B0606020202030204" pitchFamily="34" charset="0"/>
              </a:rPr>
              <a:t>Life’s First Feelings Study Guide</a:t>
            </a:r>
            <a:endParaRPr lang="en-US" sz="1400" dirty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r>
              <a:rPr lang="en-US" sz="2200" dirty="0">
                <a:solidFill>
                  <a:srgbClr val="0070C0"/>
                </a:solidFill>
                <a:latin typeface="Arial Narrow" panose="020B0606020202030204" pitchFamily="34" charset="0"/>
              </a:rPr>
              <a:t>Write 1-3 main points for each section</a:t>
            </a:r>
          </a:p>
          <a:p>
            <a:endParaRPr lang="en-US" sz="2000" dirty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r>
              <a:rPr lang="en-US" sz="2000" dirty="0">
                <a:latin typeface="Arial Narrow" panose="020B0606020202030204" pitchFamily="34" charset="0"/>
              </a:rPr>
              <a:t>Ed </a:t>
            </a:r>
            <a:r>
              <a:rPr lang="en-US" sz="2000" dirty="0" err="1">
                <a:latin typeface="Arial Narrow" panose="020B0606020202030204" pitchFamily="34" charset="0"/>
              </a:rPr>
              <a:t>Tronick</a:t>
            </a:r>
            <a:r>
              <a:rPr lang="en-US" sz="2000" dirty="0">
                <a:latin typeface="Arial Narrow" panose="020B0606020202030204" pitchFamily="34" charset="0"/>
              </a:rPr>
              <a:t>:  Mom and baby interaction</a:t>
            </a:r>
          </a:p>
          <a:p>
            <a:r>
              <a:rPr lang="en-US" sz="2000" dirty="0">
                <a:latin typeface="Arial Narrow" panose="020B060602020203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US" sz="2000" dirty="0">
              <a:latin typeface="Arial Narrow" panose="020B0606020202030204" pitchFamily="34" charset="0"/>
            </a:endParaRPr>
          </a:p>
          <a:p>
            <a:r>
              <a:rPr lang="en-US" sz="2000" dirty="0">
                <a:latin typeface="Arial Narrow" panose="020B0606020202030204" pitchFamily="34" charset="0"/>
              </a:rPr>
              <a:t>Rene Spitz and Robert </a:t>
            </a:r>
            <a:r>
              <a:rPr lang="en-US" sz="2000" dirty="0" err="1">
                <a:latin typeface="Arial Narrow" panose="020B0606020202030204" pitchFamily="34" charset="0"/>
              </a:rPr>
              <a:t>Emde</a:t>
            </a:r>
            <a:r>
              <a:rPr lang="en-US" sz="2000" dirty="0">
                <a:latin typeface="Arial Narrow" panose="020B0606020202030204" pitchFamily="34" charset="0"/>
              </a:rPr>
              <a:t>:  Children deprived of caregiver</a:t>
            </a:r>
          </a:p>
          <a:p>
            <a:r>
              <a:rPr lang="en-US" sz="2000" dirty="0">
                <a:latin typeface="Arial Narrow" panose="020B060602020203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US" sz="2000" dirty="0">
              <a:latin typeface="Arial Narrow" panose="020B0606020202030204" pitchFamily="34" charset="0"/>
            </a:endParaRPr>
          </a:p>
          <a:p>
            <a:r>
              <a:rPr lang="en-US" sz="2000" dirty="0">
                <a:latin typeface="Arial Narrow" panose="020B0606020202030204" pitchFamily="34" charset="0"/>
              </a:rPr>
              <a:t>Stanley Greenspan:  Matching moms and babies’ sensitivities.</a:t>
            </a:r>
          </a:p>
          <a:p>
            <a:r>
              <a:rPr lang="en-US" sz="2000" dirty="0">
                <a:latin typeface="Arial Narrow" panose="020B060602020203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931225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7800" y="228600"/>
            <a:ext cx="71628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70C0"/>
                </a:solidFill>
                <a:latin typeface="Arial Narrow" panose="020B0606020202030204" pitchFamily="34" charset="0"/>
              </a:rPr>
              <a:t>Life’s First Feelings Study Guide</a:t>
            </a:r>
            <a:endParaRPr lang="en-US" sz="1400" dirty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r>
              <a:rPr lang="en-US" sz="2200" dirty="0">
                <a:solidFill>
                  <a:srgbClr val="0070C0"/>
                </a:solidFill>
                <a:latin typeface="Arial Narrow" panose="020B0606020202030204" pitchFamily="34" charset="0"/>
              </a:rPr>
              <a:t>Write 1-3 main points for each section</a:t>
            </a:r>
          </a:p>
          <a:p>
            <a:endParaRPr lang="en-US" sz="2000" dirty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r>
              <a:rPr lang="en-US" sz="2000" dirty="0" err="1">
                <a:latin typeface="Arial Narrow" panose="020B0606020202030204" pitchFamily="34" charset="0"/>
              </a:rPr>
              <a:t>Caroll</a:t>
            </a:r>
            <a:r>
              <a:rPr lang="en-US" sz="2000" dirty="0">
                <a:latin typeface="Arial Narrow" panose="020B0606020202030204" pitchFamily="34" charset="0"/>
              </a:rPr>
              <a:t> Izard:  Facial expressions and basic emotions</a:t>
            </a:r>
          </a:p>
          <a:p>
            <a:r>
              <a:rPr lang="en-US" sz="2000" dirty="0">
                <a:latin typeface="Arial Narrow" panose="020B060602020203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US" sz="2000" dirty="0">
              <a:latin typeface="Arial Narrow" panose="020B0606020202030204" pitchFamily="34" charset="0"/>
            </a:endParaRPr>
          </a:p>
          <a:p>
            <a:r>
              <a:rPr lang="en-US" sz="2000" dirty="0">
                <a:latin typeface="Arial Narrow" panose="020B0606020202030204" pitchFamily="34" charset="0"/>
              </a:rPr>
              <a:t> Jerome Kagan:  Inborn temperament</a:t>
            </a:r>
          </a:p>
          <a:p>
            <a:r>
              <a:rPr lang="en-US" sz="2000" dirty="0">
                <a:latin typeface="Arial Narrow" panose="020B060602020203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US" sz="2000" dirty="0">
              <a:latin typeface="Arial Narrow" panose="020B0606020202030204" pitchFamily="34" charset="0"/>
            </a:endParaRPr>
          </a:p>
          <a:p>
            <a:r>
              <a:rPr lang="en-US" sz="2000" dirty="0">
                <a:latin typeface="Arial Narrow" panose="020B0606020202030204" pitchFamily="34" charset="0"/>
              </a:rPr>
              <a:t>Joe Campos:  Emotional signaling from parents to children</a:t>
            </a:r>
          </a:p>
          <a:p>
            <a:r>
              <a:rPr lang="en-US" sz="2000" dirty="0">
                <a:latin typeface="Arial Narrow" panose="020B060602020203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67485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7800" y="152400"/>
            <a:ext cx="71628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70C0"/>
                </a:solidFill>
                <a:latin typeface="Arial Narrow" panose="020B0606020202030204" pitchFamily="34" charset="0"/>
              </a:rPr>
              <a:t>Life’s First Feelings Study Guide</a:t>
            </a:r>
            <a:endParaRPr lang="en-US" sz="1400" dirty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r>
              <a:rPr lang="en-US" sz="2200" dirty="0">
                <a:solidFill>
                  <a:srgbClr val="0070C0"/>
                </a:solidFill>
                <a:latin typeface="Arial Narrow" panose="020B0606020202030204" pitchFamily="34" charset="0"/>
              </a:rPr>
              <a:t>Write 1-3 main points for each section</a:t>
            </a:r>
          </a:p>
          <a:p>
            <a:endParaRPr lang="en-US" sz="2000" dirty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r>
              <a:rPr lang="en-US" sz="2000" dirty="0">
                <a:latin typeface="Arial Narrow" panose="020B0606020202030204" pitchFamily="34" charset="0"/>
              </a:rPr>
              <a:t> Michael Lewis:  Social emotions and sense of self</a:t>
            </a:r>
          </a:p>
          <a:p>
            <a:r>
              <a:rPr lang="en-US" sz="2000" dirty="0">
                <a:latin typeface="Arial Narrow" panose="020B060602020203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US" sz="2000" dirty="0">
              <a:latin typeface="Arial Narrow" panose="020B0606020202030204" pitchFamily="34" charset="0"/>
            </a:endParaRPr>
          </a:p>
          <a:p>
            <a:r>
              <a:rPr lang="en-US" sz="2000" dirty="0">
                <a:latin typeface="Arial Narrow" panose="020B0606020202030204" pitchFamily="34" charset="0"/>
              </a:rPr>
              <a:t> Marion Yarrow and Caroline Wexler:  Development of empathy. </a:t>
            </a:r>
          </a:p>
          <a:p>
            <a:r>
              <a:rPr lang="en-US" sz="2000" dirty="0">
                <a:latin typeface="Arial Narrow" panose="020B060602020203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US" sz="2000" dirty="0">
              <a:latin typeface="Arial Narrow" panose="020B0606020202030204" pitchFamily="34" charset="0"/>
            </a:endParaRPr>
          </a:p>
          <a:p>
            <a:r>
              <a:rPr lang="en-US" sz="2000" dirty="0">
                <a:latin typeface="Arial Narrow" panose="020B0606020202030204" pitchFamily="34" charset="0"/>
              </a:rPr>
              <a:t> Stanley Greenspan:  Stages of emotional development</a:t>
            </a:r>
          </a:p>
          <a:p>
            <a:r>
              <a:rPr lang="en-US" sz="2000" dirty="0">
                <a:latin typeface="Arial Narrow" panose="020B060602020203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662923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066800" y="762000"/>
            <a:ext cx="7848600" cy="3262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800" b="1" dirty="0">
                <a:solidFill>
                  <a:srgbClr val="0070C0"/>
                </a:solidFill>
                <a:latin typeface="Arial Narrow" panose="020B0606020202030204" pitchFamily="34" charset="0"/>
              </a:rPr>
              <a:t>Quiz 1 Next Thursday (Feb 9)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Arial Narrow" panose="020B0606020202030204" pitchFamily="34" charset="0"/>
              </a:rPr>
              <a:t>Covers: </a:t>
            </a:r>
            <a:r>
              <a:rPr lang="en-US" altLang="en-US" sz="2400" i="1" dirty="0">
                <a:latin typeface="Arial Narrow" panose="020B0606020202030204" pitchFamily="34" charset="0"/>
              </a:rPr>
              <a:t>Class 1 Introduction </a:t>
            </a:r>
            <a:r>
              <a:rPr lang="en-US" altLang="en-US" sz="2400" dirty="0">
                <a:latin typeface="Arial Narrow" panose="020B0606020202030204" pitchFamily="34" charset="0"/>
              </a:rPr>
              <a:t>up to and including 			</a:t>
            </a:r>
            <a:r>
              <a:rPr lang="en-US" altLang="en-US" sz="2400" i="1" dirty="0">
                <a:latin typeface="Arial Narrow" panose="020B0606020202030204" pitchFamily="34" charset="0"/>
              </a:rPr>
              <a:t>Class 9, Attunement and Attachment.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Arial Narrow" panose="020B0606020202030204" pitchFamily="34" charset="0"/>
              </a:rPr>
              <a:t>15 Questions, Multiple Choice, 40 minutes.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dirty="0">
                <a:latin typeface="Arial Narrow" panose="020B060602020203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400" y="609600"/>
            <a:ext cx="617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70C0"/>
                </a:solidFill>
                <a:latin typeface="Arial Narrow" panose="020B0606020202030204" pitchFamily="34" charset="0"/>
              </a:rPr>
              <a:t>Review Question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0" y="1524000"/>
            <a:ext cx="7239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Narrow" panose="020B0606020202030204" pitchFamily="34" charset="0"/>
              </a:rPr>
              <a:t>You go to WAKOs all night diner and ask for a cup of coffee.  Your friend starts getting all agitated as he talks about how much he hates his cable company. According to </a:t>
            </a:r>
            <a:r>
              <a:rPr lang="en-US" dirty="0" err="1">
                <a:latin typeface="Arial Narrow" panose="020B0606020202030204" pitchFamily="34" charset="0"/>
              </a:rPr>
              <a:t>Schachter</a:t>
            </a:r>
            <a:r>
              <a:rPr lang="en-US" dirty="0">
                <a:latin typeface="Arial Narrow" panose="020B0606020202030204" pitchFamily="34" charset="0"/>
              </a:rPr>
              <a:t> and Singer, you are most likely to share your friend’s anger if:</a:t>
            </a:r>
          </a:p>
          <a:p>
            <a:endParaRPr lang="en-US" dirty="0">
              <a:latin typeface="Arial Narrow" panose="020B0606020202030204" pitchFamily="34" charset="0"/>
            </a:endParaRPr>
          </a:p>
          <a:p>
            <a:r>
              <a:rPr lang="en-US" dirty="0">
                <a:latin typeface="Arial Narrow" panose="020B0606020202030204" pitchFamily="34" charset="0"/>
              </a:rPr>
              <a:t>____ You ordered regular coffee and you got regular coffee</a:t>
            </a:r>
          </a:p>
          <a:p>
            <a:r>
              <a:rPr lang="en-US" dirty="0">
                <a:latin typeface="Arial Narrow" panose="020B0606020202030204" pitchFamily="34" charset="0"/>
              </a:rPr>
              <a:t>____ You ordered regular coffee but you got </a:t>
            </a:r>
            <a:r>
              <a:rPr lang="en-US" dirty="0" err="1">
                <a:latin typeface="Arial Narrow" panose="020B0606020202030204" pitchFamily="34" charset="0"/>
              </a:rPr>
              <a:t>decaff</a:t>
            </a:r>
            <a:endParaRPr lang="en-US" dirty="0">
              <a:latin typeface="Arial Narrow" panose="020B0606020202030204" pitchFamily="34" charset="0"/>
            </a:endParaRPr>
          </a:p>
          <a:p>
            <a:r>
              <a:rPr lang="en-US" dirty="0">
                <a:latin typeface="Arial Narrow" panose="020B0606020202030204" pitchFamily="34" charset="0"/>
              </a:rPr>
              <a:t>____ You ordered </a:t>
            </a:r>
            <a:r>
              <a:rPr lang="en-US" dirty="0" err="1">
                <a:latin typeface="Arial Narrow" panose="020B0606020202030204" pitchFamily="34" charset="0"/>
              </a:rPr>
              <a:t>decaff</a:t>
            </a:r>
            <a:r>
              <a:rPr lang="en-US" dirty="0">
                <a:latin typeface="Arial Narrow" panose="020B0606020202030204" pitchFamily="34" charset="0"/>
              </a:rPr>
              <a:t> and you got </a:t>
            </a:r>
            <a:r>
              <a:rPr lang="en-US" dirty="0" err="1">
                <a:latin typeface="Arial Narrow" panose="020B0606020202030204" pitchFamily="34" charset="0"/>
              </a:rPr>
              <a:t>decaff</a:t>
            </a:r>
            <a:endParaRPr lang="en-US" dirty="0">
              <a:latin typeface="Arial Narrow" panose="020B0606020202030204" pitchFamily="34" charset="0"/>
            </a:endParaRPr>
          </a:p>
          <a:p>
            <a:r>
              <a:rPr lang="en-US" dirty="0">
                <a:latin typeface="Arial Narrow" panose="020B0606020202030204" pitchFamily="34" charset="0"/>
              </a:rPr>
              <a:t>____ You ordered </a:t>
            </a:r>
            <a:r>
              <a:rPr lang="en-US" dirty="0" err="1">
                <a:latin typeface="Arial Narrow" panose="020B0606020202030204" pitchFamily="34" charset="0"/>
              </a:rPr>
              <a:t>decaff</a:t>
            </a:r>
            <a:r>
              <a:rPr lang="en-US" dirty="0">
                <a:latin typeface="Arial Narrow" panose="020B0606020202030204" pitchFamily="34" charset="0"/>
              </a:rPr>
              <a:t> and you got regular coffee</a:t>
            </a:r>
          </a:p>
          <a:p>
            <a:r>
              <a:rPr lang="en-US" dirty="0">
                <a:latin typeface="Arial Narrow" panose="020B0606020202030204" pitchFamily="34" charset="0"/>
              </a:rPr>
              <a:t>____ None of the above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4343400"/>
            <a:ext cx="688908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714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400" y="609600"/>
            <a:ext cx="617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70C0"/>
                </a:solidFill>
                <a:latin typeface="Arial Narrow" panose="020B0606020202030204" pitchFamily="34" charset="0"/>
              </a:rPr>
              <a:t>Review Question 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0" y="1524000"/>
            <a:ext cx="7239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Narrow" panose="020B0606020202030204" pitchFamily="34" charset="0"/>
              </a:rPr>
              <a:t>According to </a:t>
            </a:r>
            <a:r>
              <a:rPr lang="en-US" dirty="0" err="1">
                <a:latin typeface="Arial Narrow" panose="020B0606020202030204" pitchFamily="34" charset="0"/>
              </a:rPr>
              <a:t>Zajonc’s</a:t>
            </a:r>
            <a:r>
              <a:rPr lang="en-US" dirty="0">
                <a:latin typeface="Arial Narrow" panose="020B0606020202030204" pitchFamily="34" charset="0"/>
              </a:rPr>
              <a:t> facial feedback theory of emotion, which of the following behaviors will cause your mood to go up?</a:t>
            </a:r>
          </a:p>
          <a:p>
            <a:endParaRPr lang="en-US" dirty="0">
              <a:latin typeface="Arial Narrow" panose="020B0606020202030204" pitchFamily="34" charset="0"/>
            </a:endParaRPr>
          </a:p>
          <a:p>
            <a:r>
              <a:rPr lang="en-US" dirty="0">
                <a:latin typeface="Arial Narrow" panose="020B0606020202030204" pitchFamily="34" charset="0"/>
              </a:rPr>
              <a:t>____ Saying “LOOM, VACUUM, SALOON”</a:t>
            </a:r>
          </a:p>
          <a:p>
            <a:r>
              <a:rPr lang="en-US" dirty="0">
                <a:latin typeface="Arial Narrow" panose="020B0606020202030204" pitchFamily="34" charset="0"/>
              </a:rPr>
              <a:t>____ Making the corners of your mouth go down</a:t>
            </a:r>
          </a:p>
          <a:p>
            <a:r>
              <a:rPr lang="en-US" dirty="0">
                <a:latin typeface="Arial Narrow" panose="020B0606020202030204" pitchFamily="34" charset="0"/>
              </a:rPr>
              <a:t>____ Biting down on pencil, like a horse with a bit</a:t>
            </a:r>
          </a:p>
          <a:p>
            <a:r>
              <a:rPr lang="en-US" dirty="0">
                <a:latin typeface="Arial Narrow" panose="020B0606020202030204" pitchFamily="34" charset="0"/>
              </a:rPr>
              <a:t>____ Counting the letter “e” in this review question</a:t>
            </a:r>
          </a:p>
          <a:p>
            <a:r>
              <a:rPr lang="en-US" dirty="0">
                <a:latin typeface="Arial Narrow" panose="020B0606020202030204" pitchFamily="34" charset="0"/>
              </a:rPr>
              <a:t>____ None of the above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0927" y="3276600"/>
            <a:ext cx="688908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997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latin typeface="Arial Narrow" panose="020B0606020202030204" pitchFamily="34" charset="0"/>
              </a:rPr>
              <a:t>Examples of Appraisal vs. Separate Systems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127125" y="2057400"/>
            <a:ext cx="7818438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Appraisal: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Cognition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  <a:sym typeface="Wingdings" panose="05000000000000000000" pitchFamily="2" charset="2"/>
              </a:rPr>
              <a:t> Emotion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 find lottery ticket, scratch it, win $10,000 feel ???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South Fore finds lottery ticket, scratches if,                                               finds $10,000, feels ???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Sep. Systems: 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Emotion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  <a:sym typeface="Wingdings" panose="05000000000000000000" pitchFamily="2" charset="2"/>
              </a:rPr>
              <a:t> Cognition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You leave school, have jittery, disturbed “something’s wrong” 	feeling, can’t find reason, get home, realize you missed 	important meeting.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Emotion is like radar—signaling something important happened.</a:t>
            </a:r>
          </a:p>
        </p:txBody>
      </p:sp>
      <p:pic>
        <p:nvPicPr>
          <p:cNvPr id="2970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447800"/>
            <a:ext cx="2057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3284BCC-83F2-31AE-2FCC-E9815A29ADA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000"/>
          <a:stretch/>
        </p:blipFill>
        <p:spPr>
          <a:xfrm>
            <a:off x="6553200" y="3190031"/>
            <a:ext cx="1313815" cy="13716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93FEFFE-6070-5E2F-F05C-6EF76517B53A}"/>
              </a:ext>
            </a:extLst>
          </p:cNvPr>
          <p:cNvSpPr txBox="1"/>
          <p:nvPr/>
        </p:nvSpPr>
        <p:spPr>
          <a:xfrm>
            <a:off x="1160653" y="23878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  <a:latin typeface="Arial Narrow" panose="020B0606020202030204" pitchFamily="34" charset="0"/>
              </a:rPr>
              <a:t>How to Reconcile Appraisal vs. Separate Systems?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1"/>
          <p:cNvSpPr txBox="1">
            <a:spLocks noChangeArrowheads="1"/>
          </p:cNvSpPr>
          <p:nvPr/>
        </p:nvSpPr>
        <p:spPr bwMode="auto">
          <a:xfrm>
            <a:off x="1066800" y="349250"/>
            <a:ext cx="7620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000">
                <a:solidFill>
                  <a:srgbClr val="0000FF"/>
                </a:solidFill>
                <a:latin typeface="Arial Narrow" panose="020B0606020202030204" pitchFamily="34" charset="0"/>
              </a:rPr>
              <a:t>Reconciling "Appraisal" (Cognition First) and                    "Separate Systems" (Emotion First) Approaches</a:t>
            </a:r>
          </a:p>
        </p:txBody>
      </p:sp>
      <p:pic>
        <p:nvPicPr>
          <p:cNvPr id="3686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828800"/>
            <a:ext cx="10668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868" name="TextBox 2"/>
          <p:cNvSpPr txBox="1">
            <a:spLocks noChangeArrowheads="1"/>
          </p:cNvSpPr>
          <p:nvPr/>
        </p:nvSpPr>
        <p:spPr bwMode="auto">
          <a:xfrm>
            <a:off x="7010400" y="3492500"/>
            <a:ext cx="1981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 Narrow" panose="020B0606020202030204" pitchFamily="34" charset="0"/>
              </a:rPr>
              <a:t>George Mandler</a:t>
            </a:r>
          </a:p>
        </p:txBody>
      </p:sp>
      <p:sp>
        <p:nvSpPr>
          <p:cNvPr id="36869" name="TextBox 3"/>
          <p:cNvSpPr txBox="1">
            <a:spLocks noChangeArrowheads="1"/>
          </p:cNvSpPr>
          <p:nvPr/>
        </p:nvSpPr>
        <p:spPr bwMode="auto">
          <a:xfrm>
            <a:off x="1143000" y="2139950"/>
            <a:ext cx="3048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Arial Narrow" panose="020B0606020202030204" pitchFamily="34" charset="0"/>
              </a:rPr>
              <a:t>Discrepancy Theory</a:t>
            </a:r>
          </a:p>
        </p:txBody>
      </p:sp>
      <p:pic>
        <p:nvPicPr>
          <p:cNvPr id="3687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828800"/>
            <a:ext cx="1162050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871" name="TextBox 6"/>
          <p:cNvSpPr txBox="1">
            <a:spLocks noChangeArrowheads="1"/>
          </p:cNvSpPr>
          <p:nvPr/>
        </p:nvSpPr>
        <p:spPr bwMode="auto">
          <a:xfrm>
            <a:off x="5029200" y="3505200"/>
            <a:ext cx="1981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 Narrow" panose="020B0606020202030204" pitchFamily="34" charset="0"/>
              </a:rPr>
              <a:t>Richard Lazarus</a:t>
            </a:r>
          </a:p>
        </p:txBody>
      </p:sp>
      <p:sp>
        <p:nvSpPr>
          <p:cNvPr id="36872" name="TextBox 4"/>
          <p:cNvSpPr txBox="1">
            <a:spLocks noChangeArrowheads="1"/>
          </p:cNvSpPr>
          <p:nvPr/>
        </p:nvSpPr>
        <p:spPr bwMode="auto">
          <a:xfrm>
            <a:off x="1066800" y="2819400"/>
            <a:ext cx="1981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 Narrow" panose="020B0606020202030204" pitchFamily="34" charset="0"/>
              </a:rPr>
              <a:t>Soft drink, competes with Pepsi______.</a:t>
            </a:r>
          </a:p>
        </p:txBody>
      </p:sp>
      <p:sp>
        <p:nvSpPr>
          <p:cNvPr id="36873" name="TextBox 8"/>
          <p:cNvSpPr txBox="1">
            <a:spLocks noChangeArrowheads="1"/>
          </p:cNvSpPr>
          <p:nvPr/>
        </p:nvSpPr>
        <p:spPr bwMode="auto">
          <a:xfrm>
            <a:off x="1066800" y="3581400"/>
            <a:ext cx="2133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 Narrow" panose="020B0606020202030204" pitchFamily="34" charset="0"/>
              </a:rPr>
              <a:t>Mighty tree, sheds acorns______.</a:t>
            </a:r>
          </a:p>
        </p:txBody>
      </p:sp>
      <p:sp>
        <p:nvSpPr>
          <p:cNvPr id="36874" name="TextBox 9"/>
          <p:cNvSpPr txBox="1">
            <a:spLocks noChangeArrowheads="1"/>
          </p:cNvSpPr>
          <p:nvPr/>
        </p:nvSpPr>
        <p:spPr bwMode="auto">
          <a:xfrm>
            <a:off x="1066800" y="4383088"/>
            <a:ext cx="2133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 Narrow" panose="020B0606020202030204" pitchFamily="34" charset="0"/>
              </a:rPr>
              <a:t>Short funny story, ends with punch line_____.</a:t>
            </a:r>
          </a:p>
        </p:txBody>
      </p:sp>
      <p:sp>
        <p:nvSpPr>
          <p:cNvPr id="36875" name="TextBox 10"/>
          <p:cNvSpPr txBox="1">
            <a:spLocks noChangeArrowheads="1"/>
          </p:cNvSpPr>
          <p:nvPr/>
        </p:nvSpPr>
        <p:spPr bwMode="auto">
          <a:xfrm>
            <a:off x="1066800" y="5181600"/>
            <a:ext cx="2133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 Narrow" panose="020B0606020202030204" pitchFamily="34" charset="0"/>
              </a:rPr>
              <a:t>Where there is fire, there is ______.</a:t>
            </a:r>
          </a:p>
        </p:txBody>
      </p:sp>
      <p:sp>
        <p:nvSpPr>
          <p:cNvPr id="36876" name="TextBox 11"/>
          <p:cNvSpPr txBox="1">
            <a:spLocks noChangeArrowheads="1"/>
          </p:cNvSpPr>
          <p:nvPr/>
        </p:nvSpPr>
        <p:spPr bwMode="auto">
          <a:xfrm>
            <a:off x="1066800" y="5907088"/>
            <a:ext cx="2362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 Narrow" panose="020B0606020202030204" pitchFamily="34" charset="0"/>
              </a:rPr>
              <a:t>White part of egg _____.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105400" y="4244975"/>
            <a:ext cx="38354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latin typeface="Arial Narrow" panose="020B0606020202030204" pitchFamily="34" charset="0"/>
              </a:rPr>
              <a:t>Schemas</a:t>
            </a:r>
            <a:r>
              <a:rPr lang="en-US" altLang="en-US" sz="1800" dirty="0">
                <a:latin typeface="Arial Narrow" panose="020B0606020202030204" pitchFamily="34" charset="0"/>
              </a:rPr>
              <a:t> are mental-preparations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 Narrow" panose="020B060602020203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 Narrow" panose="020B0606020202030204" pitchFamily="34" charset="0"/>
              </a:rPr>
              <a:t>     Built with experience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 Narrow" panose="020B060602020203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 Narrow" panose="020B0606020202030204" pitchFamily="34" charset="0"/>
              </a:rPr>
              <a:t>     Shape our perception, search-strategies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 Narrow" panose="020B060602020203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 Narrow" panose="020B0606020202030204" pitchFamily="34" charset="0"/>
              </a:rPr>
              <a:t>VIOLATION OF SCHEMAS </a:t>
            </a:r>
            <a:r>
              <a:rPr lang="en-US" altLang="en-US" sz="1800" dirty="0">
                <a:latin typeface="Arial Narrow" panose="020B0606020202030204" pitchFamily="34" charset="0"/>
                <a:sym typeface="Wingdings" panose="05000000000000000000" pitchFamily="2" charset="2"/>
              </a:rPr>
              <a:t></a:t>
            </a:r>
            <a:r>
              <a:rPr lang="en-US" altLang="en-US" sz="1800" dirty="0">
                <a:latin typeface="Arial Narrow" panose="020B0606020202030204" pitchFamily="34" charset="0"/>
              </a:rPr>
              <a:t> EMOTION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798C0A-A82E-B03A-11A2-FD34D1633D40}"/>
              </a:ext>
            </a:extLst>
          </p:cNvPr>
          <p:cNvSpPr txBox="1"/>
          <p:nvPr/>
        </p:nvSpPr>
        <p:spPr>
          <a:xfrm>
            <a:off x="1828800" y="3032095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Coke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DF78FD-DC65-75FD-E5A0-F89A893A1A14}"/>
              </a:ext>
            </a:extLst>
          </p:cNvPr>
          <p:cNvSpPr txBox="1"/>
          <p:nvPr/>
        </p:nvSpPr>
        <p:spPr>
          <a:xfrm>
            <a:off x="1524000" y="3755646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oak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067E90-D5EB-AE7B-D9BE-80847A3B552B}"/>
              </a:ext>
            </a:extLst>
          </p:cNvPr>
          <p:cNvSpPr txBox="1"/>
          <p:nvPr/>
        </p:nvSpPr>
        <p:spPr>
          <a:xfrm>
            <a:off x="2133600" y="459861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joke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867263-5EFB-2101-DF8C-3E0F33481A8D}"/>
              </a:ext>
            </a:extLst>
          </p:cNvPr>
          <p:cNvSpPr txBox="1"/>
          <p:nvPr/>
        </p:nvSpPr>
        <p:spPr>
          <a:xfrm>
            <a:off x="1714500" y="5427603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smoke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19F8DB-4109-064A-AB40-C47B79F49F34}"/>
              </a:ext>
            </a:extLst>
          </p:cNvPr>
          <p:cNvSpPr txBox="1"/>
          <p:nvPr/>
        </p:nvSpPr>
        <p:spPr>
          <a:xfrm>
            <a:off x="2571750" y="5835331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albumin</a:t>
            </a:r>
          </a:p>
        </p:txBody>
      </p:sp>
    </p:spTree>
    <p:extLst>
      <p:ext uri="{BB962C8B-B14F-4D97-AF65-F5344CB8AC3E}">
        <p14:creationId xmlns:p14="http://schemas.microsoft.com/office/powerpoint/2010/main" val="182554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  <p:bldP spid="36871" grpId="0"/>
      <p:bldP spid="6" grpId="0"/>
      <p:bldP spid="3" grpId="0"/>
      <p:bldP spid="4" grpId="0"/>
      <p:bldP spid="5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1"/>
          <p:cNvSpPr txBox="1">
            <a:spLocks noChangeArrowheads="1"/>
          </p:cNvSpPr>
          <p:nvPr/>
        </p:nvSpPr>
        <p:spPr bwMode="auto">
          <a:xfrm>
            <a:off x="1371600" y="707121"/>
            <a:ext cx="7620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>
                <a:solidFill>
                  <a:srgbClr val="0000FF"/>
                </a:solidFill>
                <a:latin typeface="Arial Narrow" panose="020B0606020202030204" pitchFamily="34" charset="0"/>
              </a:rPr>
              <a:t>Virtues of Discrepancy Theory of Emotion</a:t>
            </a:r>
          </a:p>
        </p:txBody>
      </p:sp>
      <p:sp>
        <p:nvSpPr>
          <p:cNvPr id="36869" name="TextBox 3"/>
          <p:cNvSpPr txBox="1">
            <a:spLocks noChangeArrowheads="1"/>
          </p:cNvSpPr>
          <p:nvPr/>
        </p:nvSpPr>
        <p:spPr bwMode="auto">
          <a:xfrm>
            <a:off x="1066800" y="2139950"/>
            <a:ext cx="3048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0000FF"/>
                </a:solidFill>
                <a:latin typeface="Arial Narrow" panose="020B0606020202030204" pitchFamily="34" charset="0"/>
              </a:rPr>
              <a:t>Discrepancy Theory</a:t>
            </a:r>
          </a:p>
        </p:txBody>
      </p:sp>
      <p:sp>
        <p:nvSpPr>
          <p:cNvPr id="36872" name="TextBox 4"/>
          <p:cNvSpPr txBox="1">
            <a:spLocks noChangeArrowheads="1"/>
          </p:cNvSpPr>
          <p:nvPr/>
        </p:nvSpPr>
        <p:spPr bwMode="auto">
          <a:xfrm>
            <a:off x="990600" y="2819400"/>
            <a:ext cx="1981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 Narrow" panose="020B0606020202030204" pitchFamily="34" charset="0"/>
              </a:rPr>
              <a:t>Soft drink, competes with Pepsi______.</a:t>
            </a:r>
          </a:p>
        </p:txBody>
      </p:sp>
      <p:sp>
        <p:nvSpPr>
          <p:cNvPr id="36873" name="TextBox 8"/>
          <p:cNvSpPr txBox="1">
            <a:spLocks noChangeArrowheads="1"/>
          </p:cNvSpPr>
          <p:nvPr/>
        </p:nvSpPr>
        <p:spPr bwMode="auto">
          <a:xfrm>
            <a:off x="990600" y="3581400"/>
            <a:ext cx="2133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 Narrow" panose="020B0606020202030204" pitchFamily="34" charset="0"/>
              </a:rPr>
              <a:t>Mighty tree, sheds acorns______.</a:t>
            </a:r>
          </a:p>
        </p:txBody>
      </p:sp>
      <p:sp>
        <p:nvSpPr>
          <p:cNvPr id="36874" name="TextBox 9"/>
          <p:cNvSpPr txBox="1">
            <a:spLocks noChangeArrowheads="1"/>
          </p:cNvSpPr>
          <p:nvPr/>
        </p:nvSpPr>
        <p:spPr bwMode="auto">
          <a:xfrm>
            <a:off x="990600" y="4383088"/>
            <a:ext cx="2133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 Narrow" panose="020B0606020202030204" pitchFamily="34" charset="0"/>
              </a:rPr>
              <a:t>Short funny story, ends with punch line_____.</a:t>
            </a:r>
          </a:p>
        </p:txBody>
      </p:sp>
      <p:sp>
        <p:nvSpPr>
          <p:cNvPr id="36875" name="TextBox 10"/>
          <p:cNvSpPr txBox="1">
            <a:spLocks noChangeArrowheads="1"/>
          </p:cNvSpPr>
          <p:nvPr/>
        </p:nvSpPr>
        <p:spPr bwMode="auto">
          <a:xfrm>
            <a:off x="990600" y="5181600"/>
            <a:ext cx="2133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 Narrow" panose="020B0606020202030204" pitchFamily="34" charset="0"/>
              </a:rPr>
              <a:t>Where there is fire, there is ______.</a:t>
            </a:r>
          </a:p>
        </p:txBody>
      </p:sp>
      <p:sp>
        <p:nvSpPr>
          <p:cNvPr id="36876" name="TextBox 11"/>
          <p:cNvSpPr txBox="1">
            <a:spLocks noChangeArrowheads="1"/>
          </p:cNvSpPr>
          <p:nvPr/>
        </p:nvSpPr>
        <p:spPr bwMode="auto">
          <a:xfrm>
            <a:off x="990600" y="5907088"/>
            <a:ext cx="2362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 Narrow" panose="020B0606020202030204" pitchFamily="34" charset="0"/>
              </a:rPr>
              <a:t>White part of egg _____.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798C0A-A82E-B03A-11A2-FD34D1633D40}"/>
              </a:ext>
            </a:extLst>
          </p:cNvPr>
          <p:cNvSpPr txBox="1"/>
          <p:nvPr/>
        </p:nvSpPr>
        <p:spPr>
          <a:xfrm>
            <a:off x="1828800" y="3032095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Coke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DF78FD-DC65-75FD-E5A0-F89A893A1A14}"/>
              </a:ext>
            </a:extLst>
          </p:cNvPr>
          <p:cNvSpPr txBox="1"/>
          <p:nvPr/>
        </p:nvSpPr>
        <p:spPr>
          <a:xfrm>
            <a:off x="1524000" y="3755646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oak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067E90-D5EB-AE7B-D9BE-80847A3B552B}"/>
              </a:ext>
            </a:extLst>
          </p:cNvPr>
          <p:cNvSpPr txBox="1"/>
          <p:nvPr/>
        </p:nvSpPr>
        <p:spPr>
          <a:xfrm>
            <a:off x="2133600" y="459861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joke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867263-5EFB-2101-DF8C-3E0F33481A8D}"/>
              </a:ext>
            </a:extLst>
          </p:cNvPr>
          <p:cNvSpPr txBox="1"/>
          <p:nvPr/>
        </p:nvSpPr>
        <p:spPr>
          <a:xfrm>
            <a:off x="1714500" y="5427603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smoke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19F8DB-4109-064A-AB40-C47B79F49F34}"/>
              </a:ext>
            </a:extLst>
          </p:cNvPr>
          <p:cNvSpPr txBox="1"/>
          <p:nvPr/>
        </p:nvSpPr>
        <p:spPr>
          <a:xfrm>
            <a:off x="2571750" y="5835331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albumin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A10D8D-EB78-D641-679E-BD93D5B74D74}"/>
              </a:ext>
            </a:extLst>
          </p:cNvPr>
          <p:cNvSpPr txBox="1"/>
          <p:nvPr/>
        </p:nvSpPr>
        <p:spPr>
          <a:xfrm>
            <a:off x="4114800" y="2334687"/>
            <a:ext cx="5029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endParaRPr lang="en-US" sz="2000" dirty="0">
              <a:latin typeface="Arial Narrow" panose="020B0606020202030204" pitchFamily="34" charset="0"/>
            </a:endParaRPr>
          </a:p>
          <a:p>
            <a:pPr marL="457200" indent="-457200">
              <a:buAutoNum type="arabicPeriod"/>
            </a:pPr>
            <a:r>
              <a:rPr lang="en-US" sz="2000" dirty="0">
                <a:latin typeface="Arial Narrow" panose="020B0606020202030204" pitchFamily="34" charset="0"/>
              </a:rPr>
              <a:t>Emotion directs attention to discrepancy. </a:t>
            </a:r>
          </a:p>
          <a:p>
            <a:pPr marL="457200" indent="-457200">
              <a:buAutoNum type="arabicPeriod"/>
            </a:pPr>
            <a:r>
              <a:rPr lang="en-US" sz="2000" dirty="0">
                <a:latin typeface="Arial Narrow" panose="020B0606020202030204" pitchFamily="34" charset="0"/>
              </a:rPr>
              <a:t>Emotion scaled to size of discrepancy.  Minor discrepancy (“Albumin”) </a:t>
            </a:r>
            <a:r>
              <a:rPr lang="en-US" sz="2000" dirty="0">
                <a:latin typeface="Arial Narrow" panose="020B0606020202030204" pitchFamily="34" charset="0"/>
                <a:sym typeface="Wingdings" panose="05000000000000000000" pitchFamily="2" charset="2"/>
              </a:rPr>
              <a:t> minor reaction.  Major discrepancy (trauma)  major reaction.</a:t>
            </a:r>
          </a:p>
          <a:p>
            <a:pPr marL="457200" indent="-457200">
              <a:buFontTx/>
              <a:buAutoNum type="arabicPeriod"/>
            </a:pPr>
            <a:r>
              <a:rPr lang="en-US" sz="2000" dirty="0">
                <a:latin typeface="Arial Narrow" panose="020B0606020202030204" pitchFamily="34" charset="0"/>
              </a:rPr>
              <a:t>After discrepancy resolved, emotion goes away.  Joke is not funny 2</a:t>
            </a:r>
            <a:r>
              <a:rPr lang="en-US" sz="2000" baseline="30000" dirty="0">
                <a:latin typeface="Arial Narrow" panose="020B0606020202030204" pitchFamily="34" charset="0"/>
              </a:rPr>
              <a:t>nd</a:t>
            </a:r>
            <a:r>
              <a:rPr lang="en-US" sz="2000" dirty="0">
                <a:latin typeface="Arial Narrow" panose="020B0606020202030204" pitchFamily="34" charset="0"/>
              </a:rPr>
              <a:t> time. Why?  No discrepancy.</a:t>
            </a:r>
          </a:p>
          <a:p>
            <a:pPr marL="457200" indent="-457200">
              <a:buFontTx/>
              <a:buAutoNum type="arabicPeriod"/>
            </a:pPr>
            <a:r>
              <a:rPr lang="en-US" sz="2000" dirty="0">
                <a:latin typeface="Arial Narrow" panose="020B0606020202030204" pitchFamily="34" charset="0"/>
              </a:rPr>
              <a:t>Shows that emotions “teach” psyche.  Schemas change after emotion is pursued.</a:t>
            </a:r>
          </a:p>
          <a:p>
            <a:pPr marL="457200" indent="-457200">
              <a:buFontTx/>
              <a:buAutoNum type="arabicPeriod"/>
            </a:pPr>
            <a:r>
              <a:rPr lang="en-US" sz="2000" dirty="0">
                <a:latin typeface="Arial Narrow" panose="020B0606020202030204" pitchFamily="34" charset="0"/>
              </a:rPr>
              <a:t>Discrepancy theory explains connection between cognition (schemas) and feelings.</a:t>
            </a:r>
            <a:endParaRPr lang="en-US" sz="2000" dirty="0">
              <a:latin typeface="Arial Narrow" panose="020B060602020203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36375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228600"/>
            <a:ext cx="72390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A Little Test of Unconscious Processes</a:t>
            </a:r>
          </a:p>
        </p:txBody>
      </p:sp>
      <p:sp>
        <p:nvSpPr>
          <p:cNvPr id="37891" name="TextBox 2"/>
          <p:cNvSpPr txBox="1">
            <a:spLocks noChangeArrowheads="1"/>
          </p:cNvSpPr>
          <p:nvPr/>
        </p:nvSpPr>
        <p:spPr bwMode="auto">
          <a:xfrm>
            <a:off x="1066800" y="1239838"/>
            <a:ext cx="76962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 Narrow" panose="020B0606020202030204" pitchFamily="34" charset="0"/>
              </a:rPr>
              <a:t>My bet: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 Narrow" panose="020B060602020203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 Narrow" panose="020B0606020202030204" pitchFamily="34" charset="0"/>
              </a:rPr>
              <a:t>I will show you a list of 5 words, one at a time.  I bet I can get you to misread </a:t>
            </a:r>
            <a:r>
              <a:rPr lang="en-US" altLang="en-US" sz="2400" b="1">
                <a:latin typeface="Arial Narrow" panose="020B0606020202030204" pitchFamily="34" charset="0"/>
              </a:rPr>
              <a:t>5</a:t>
            </a:r>
            <a:r>
              <a:rPr lang="en-US" altLang="en-US" sz="2400" b="1" baseline="30000">
                <a:latin typeface="Arial Narrow" panose="020B0606020202030204" pitchFamily="34" charset="0"/>
              </a:rPr>
              <a:t>TH</a:t>
            </a:r>
            <a:r>
              <a:rPr lang="en-US" altLang="en-US" sz="2400">
                <a:latin typeface="Arial Narrow" panose="020B0606020202030204" pitchFamily="34" charset="0"/>
              </a:rPr>
              <a:t> word, even when you try not to.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657600" y="3408363"/>
            <a:ext cx="2971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70C0"/>
                </a:solidFill>
                <a:latin typeface="Arial Narrow" panose="020B0606020202030204" pitchFamily="34" charset="0"/>
              </a:rPr>
              <a:t>1.   INSULT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657600" y="3956050"/>
            <a:ext cx="2971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70C0"/>
                </a:solidFill>
                <a:latin typeface="Arial Narrow" panose="020B0606020202030204" pitchFamily="34" charset="0"/>
              </a:rPr>
              <a:t>2.   DISRESPECT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657600" y="4503738"/>
            <a:ext cx="297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70C0"/>
                </a:solidFill>
                <a:latin typeface="Arial Narrow" panose="020B0606020202030204" pitchFamily="34" charset="0"/>
              </a:rPr>
              <a:t>3.   OFFEND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657600" y="5049838"/>
            <a:ext cx="2971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0070C0"/>
                </a:solidFill>
                <a:latin typeface="Arial Narrow" panose="020B0606020202030204" pitchFamily="34" charset="0"/>
              </a:rPr>
              <a:t>4.   SLANDER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657600" y="5597525"/>
            <a:ext cx="2971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70C0"/>
                </a:solidFill>
                <a:latin typeface="Arial Narrow" panose="020B0606020202030204" pitchFamily="34" charset="0"/>
              </a:rPr>
              <a:t>5.   PUT DOWN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228600"/>
            <a:ext cx="72390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A Little Test of Unconscious Processes</a:t>
            </a:r>
          </a:p>
        </p:txBody>
      </p:sp>
      <p:sp>
        <p:nvSpPr>
          <p:cNvPr id="37891" name="TextBox 2"/>
          <p:cNvSpPr txBox="1">
            <a:spLocks noChangeArrowheads="1"/>
          </p:cNvSpPr>
          <p:nvPr/>
        </p:nvSpPr>
        <p:spPr bwMode="auto">
          <a:xfrm>
            <a:off x="2743200" y="2209800"/>
            <a:ext cx="3429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Arial Narrow" panose="020B0606020202030204" pitchFamily="34" charset="0"/>
              </a:rPr>
              <a:t>What was 5</a:t>
            </a:r>
            <a:r>
              <a:rPr lang="en-US" altLang="en-US" sz="2400" baseline="30000" dirty="0">
                <a:latin typeface="Arial Narrow" panose="020B0606020202030204" pitchFamily="34" charset="0"/>
              </a:rPr>
              <a:t>th</a:t>
            </a:r>
            <a:r>
              <a:rPr lang="en-US" altLang="en-US" sz="2400" dirty="0">
                <a:latin typeface="Arial Narrow" panose="020B0606020202030204" pitchFamily="34" charset="0"/>
              </a:rPr>
              <a:t> word? 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69A4A2-1BA3-17DA-2917-65A46BA9F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2188086"/>
            <a:ext cx="8503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rgbClr val="0070C0"/>
                </a:solidFill>
                <a:latin typeface="Arial Narrow" panose="020B0606020202030204" pitchFamily="34" charset="0"/>
              </a:rPr>
              <a:t>PUT</a:t>
            </a:r>
            <a:r>
              <a:rPr lang="en-US" altLang="en-US" sz="2400" dirty="0">
                <a:latin typeface="Arial Narrow" panose="020B0606020202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09493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Dad`s Tie">
  <a:themeElements>
    <a:clrScheme name="Dad`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`s Ti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d`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`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Designs\Dad`s Tie.pot</Template>
  <TotalTime>8901</TotalTime>
  <Words>765</Words>
  <Application>Microsoft Office PowerPoint</Application>
  <PresentationFormat>On-screen Show (4:3)</PresentationFormat>
  <Paragraphs>131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Narrow</vt:lpstr>
      <vt:lpstr>Calibri</vt:lpstr>
      <vt:lpstr>Times New Roman</vt:lpstr>
      <vt:lpstr>Wingdings</vt:lpstr>
      <vt:lpstr>Dad`s Tie</vt:lpstr>
      <vt:lpstr>Development and Emotions</vt:lpstr>
      <vt:lpstr>PowerPoint Presentation</vt:lpstr>
      <vt:lpstr>PowerPoint Presentation</vt:lpstr>
      <vt:lpstr>PowerPoint Presentation</vt:lpstr>
      <vt:lpstr>Examples of Appraisal vs. Separate Systems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Rutgers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 and Emotions</dc:title>
  <dc:creator>Kent Harber</dc:creator>
  <cp:lastModifiedBy>Kent Harber</cp:lastModifiedBy>
  <cp:revision>117</cp:revision>
  <cp:lastPrinted>2023-02-02T15:38:31Z</cp:lastPrinted>
  <dcterms:created xsi:type="dcterms:W3CDTF">2006-08-09T20:27:24Z</dcterms:created>
  <dcterms:modified xsi:type="dcterms:W3CDTF">2023-02-02T16:16:55Z</dcterms:modified>
</cp:coreProperties>
</file>