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41" r:id="rId2"/>
  </p:sldMasterIdLst>
  <p:notesMasterIdLst>
    <p:notesMasterId r:id="rId36"/>
  </p:notesMasterIdLst>
  <p:sldIdLst>
    <p:sldId id="256" r:id="rId3"/>
    <p:sldId id="327" r:id="rId4"/>
    <p:sldId id="317" r:id="rId5"/>
    <p:sldId id="319" r:id="rId6"/>
    <p:sldId id="325" r:id="rId7"/>
    <p:sldId id="326" r:id="rId8"/>
    <p:sldId id="289" r:id="rId9"/>
    <p:sldId id="278" r:id="rId10"/>
    <p:sldId id="287" r:id="rId11"/>
    <p:sldId id="279" r:id="rId12"/>
    <p:sldId id="280" r:id="rId13"/>
    <p:sldId id="293" r:id="rId14"/>
    <p:sldId id="294" r:id="rId15"/>
    <p:sldId id="322" r:id="rId16"/>
    <p:sldId id="298" r:id="rId17"/>
    <p:sldId id="299" r:id="rId18"/>
    <p:sldId id="273" r:id="rId19"/>
    <p:sldId id="291" r:id="rId20"/>
    <p:sldId id="292" r:id="rId21"/>
    <p:sldId id="315" r:id="rId22"/>
    <p:sldId id="276" r:id="rId23"/>
    <p:sldId id="304" r:id="rId24"/>
    <p:sldId id="274" r:id="rId25"/>
    <p:sldId id="266" r:id="rId26"/>
    <p:sldId id="270" r:id="rId27"/>
    <p:sldId id="269" r:id="rId28"/>
    <p:sldId id="288" r:id="rId29"/>
    <p:sldId id="277" r:id="rId30"/>
    <p:sldId id="301" r:id="rId31"/>
    <p:sldId id="306" r:id="rId32"/>
    <p:sldId id="324" r:id="rId33"/>
    <p:sldId id="312" r:id="rId34"/>
    <p:sldId id="323" r:id="rId3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29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1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>
              <a:defRPr/>
            </a:pPr>
            <a:fld id="{12328008-600C-4895-ABD8-467747001A0A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>
              <a:defRPr/>
            </a:pPr>
            <a:fld id="{6BB03579-73A8-4928-89D1-92A4FB1C7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739265-69C7-40E7-AD1F-6B055477F307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ASK ST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34FE71-8094-4596-B8F3-BB262C4585F1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ASK ST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34FE71-8094-4596-B8F3-BB262C4585F1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5645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151 h 317"/>
                  <a:gd name="T4" fmla="*/ 624 w 624"/>
                  <a:gd name="T5" fmla="*/ 191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893 h 317"/>
                  <a:gd name="T4" fmla="*/ 624 w 624"/>
                  <a:gd name="T5" fmla="*/ 1989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7 h 317"/>
                  <a:gd name="T4" fmla="*/ 624 w 624"/>
                  <a:gd name="T5" fmla="*/ 8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9786 h 272"/>
                  <a:gd name="T4" fmla="*/ 240 w 624"/>
                  <a:gd name="T5" fmla="*/ 17468 h 272"/>
                  <a:gd name="T6" fmla="*/ 624 w 624"/>
                  <a:gd name="T7" fmla="*/ 197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6 h 362"/>
                  <a:gd name="T2" fmla="*/ 8 w 632"/>
                  <a:gd name="T3" fmla="*/ 38 h 362"/>
                  <a:gd name="T4" fmla="*/ 248 w 632"/>
                  <a:gd name="T5" fmla="*/ 38 h 362"/>
                  <a:gd name="T6" fmla="*/ 632 w 632"/>
                  <a:gd name="T7" fmla="*/ 38 h 362"/>
                  <a:gd name="T8" fmla="*/ 632 w 632"/>
                  <a:gd name="T9" fmla="*/ 6 h 362"/>
                  <a:gd name="T10" fmla="*/ 104 w 632"/>
                  <a:gd name="T11" fmla="*/ 6 h 362"/>
                  <a:gd name="T12" fmla="*/ 8 w 632"/>
                  <a:gd name="T13" fmla="*/ 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151 h 317"/>
                  <a:gd name="T4" fmla="*/ 624 w 624"/>
                  <a:gd name="T5" fmla="*/ 191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893 h 317"/>
                  <a:gd name="T4" fmla="*/ 624 w 624"/>
                  <a:gd name="T5" fmla="*/ 1989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7 h 317"/>
                  <a:gd name="T4" fmla="*/ 624 w 624"/>
                  <a:gd name="T5" fmla="*/ 8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982 h 272"/>
                  <a:gd name="T4" fmla="*/ 240 w 624"/>
                  <a:gd name="T5" fmla="*/ 16781 h 272"/>
                  <a:gd name="T6" fmla="*/ 624 w 624"/>
                  <a:gd name="T7" fmla="*/ 189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6 h 362"/>
                  <a:gd name="T2" fmla="*/ 8 w 632"/>
                  <a:gd name="T3" fmla="*/ 41 h 362"/>
                  <a:gd name="T4" fmla="*/ 248 w 632"/>
                  <a:gd name="T5" fmla="*/ 41 h 362"/>
                  <a:gd name="T6" fmla="*/ 632 w 632"/>
                  <a:gd name="T7" fmla="*/ 41 h 362"/>
                  <a:gd name="T8" fmla="*/ 632 w 632"/>
                  <a:gd name="T9" fmla="*/ 6 h 362"/>
                  <a:gd name="T10" fmla="*/ 104 w 632"/>
                  <a:gd name="T11" fmla="*/ 6 h 362"/>
                  <a:gd name="T12" fmla="*/ 8 w 632"/>
                  <a:gd name="T13" fmla="*/ 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151 h 317"/>
                  <a:gd name="T4" fmla="*/ 624 w 624"/>
                  <a:gd name="T5" fmla="*/ 191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893 h 317"/>
                  <a:gd name="T4" fmla="*/ 624 w 624"/>
                  <a:gd name="T5" fmla="*/ 1989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982 h 272"/>
                  <a:gd name="T4" fmla="*/ 240 w 624"/>
                  <a:gd name="T5" fmla="*/ 16781 h 272"/>
                  <a:gd name="T6" fmla="*/ 624 w 624"/>
                  <a:gd name="T7" fmla="*/ 189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6 h 362"/>
                  <a:gd name="T2" fmla="*/ 8 w 632"/>
                  <a:gd name="T3" fmla="*/ 41 h 362"/>
                  <a:gd name="T4" fmla="*/ 248 w 632"/>
                  <a:gd name="T5" fmla="*/ 41 h 362"/>
                  <a:gd name="T6" fmla="*/ 632 w 632"/>
                  <a:gd name="T7" fmla="*/ 41 h 362"/>
                  <a:gd name="T8" fmla="*/ 632 w 632"/>
                  <a:gd name="T9" fmla="*/ 6 h 362"/>
                  <a:gd name="T10" fmla="*/ 104 w 632"/>
                  <a:gd name="T11" fmla="*/ 6 h 362"/>
                  <a:gd name="T12" fmla="*/ 8 w 632"/>
                  <a:gd name="T13" fmla="*/ 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543 h 385"/>
                <a:gd name="T2" fmla="*/ 5762 w 5762"/>
                <a:gd name="T3" fmla="*/ 519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543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2947E0-DAA3-49A8-BF3D-F88F38858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5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75C6B-E0E6-4740-A4C8-10CFFC6F45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81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EB94-2DAE-4C20-8E6F-D5B436F18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094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9 w 1000"/>
                  <a:gd name="T5" fmla="*/ 2147483646 h 720"/>
                  <a:gd name="T6" fmla="*/ 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635 h 317"/>
                  <a:gd name="T4" fmla="*/ 624 w 624"/>
                  <a:gd name="T5" fmla="*/ 463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58 h 317"/>
                  <a:gd name="T4" fmla="*/ 624 w 624"/>
                  <a:gd name="T5" fmla="*/ 47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8 h 370"/>
                  <a:gd name="T4" fmla="*/ 624 w 624"/>
                  <a:gd name="T5" fmla="*/ 8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27 h 317"/>
                  <a:gd name="T4" fmla="*/ 624 w 624"/>
                  <a:gd name="T5" fmla="*/ 12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39 h 272"/>
                  <a:gd name="T4" fmla="*/ 240 w 624"/>
                  <a:gd name="T5" fmla="*/ 4184 h 272"/>
                  <a:gd name="T6" fmla="*/ 624 w 624"/>
                  <a:gd name="T7" fmla="*/ 473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11 h 362"/>
                  <a:gd name="T2" fmla="*/ 8 w 632"/>
                  <a:gd name="T3" fmla="*/ 78 h 362"/>
                  <a:gd name="T4" fmla="*/ 248 w 632"/>
                  <a:gd name="T5" fmla="*/ 78 h 362"/>
                  <a:gd name="T6" fmla="*/ 632 w 632"/>
                  <a:gd name="T7" fmla="*/ 78 h 362"/>
                  <a:gd name="T8" fmla="*/ 632 w 632"/>
                  <a:gd name="T9" fmla="*/ 11 h 362"/>
                  <a:gd name="T10" fmla="*/ 104 w 632"/>
                  <a:gd name="T11" fmla="*/ 11 h 362"/>
                  <a:gd name="T12" fmla="*/ 8 w 632"/>
                  <a:gd name="T13" fmla="*/ 11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635 h 317"/>
                  <a:gd name="T4" fmla="*/ 624 w 624"/>
                  <a:gd name="T5" fmla="*/ 463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58 h 317"/>
                  <a:gd name="T4" fmla="*/ 624 w 624"/>
                  <a:gd name="T5" fmla="*/ 47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8 h 370"/>
                  <a:gd name="T4" fmla="*/ 624 w 624"/>
                  <a:gd name="T5" fmla="*/ 8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27 h 317"/>
                  <a:gd name="T4" fmla="*/ 624 w 624"/>
                  <a:gd name="T5" fmla="*/ 12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609 h 272"/>
                  <a:gd name="T4" fmla="*/ 240 w 624"/>
                  <a:gd name="T5" fmla="*/ 4075 h 272"/>
                  <a:gd name="T6" fmla="*/ 624 w 624"/>
                  <a:gd name="T7" fmla="*/ 460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11 h 362"/>
                  <a:gd name="T2" fmla="*/ 8 w 632"/>
                  <a:gd name="T3" fmla="*/ 81 h 362"/>
                  <a:gd name="T4" fmla="*/ 248 w 632"/>
                  <a:gd name="T5" fmla="*/ 81 h 362"/>
                  <a:gd name="T6" fmla="*/ 632 w 632"/>
                  <a:gd name="T7" fmla="*/ 81 h 362"/>
                  <a:gd name="T8" fmla="*/ 632 w 632"/>
                  <a:gd name="T9" fmla="*/ 11 h 362"/>
                  <a:gd name="T10" fmla="*/ 104 w 632"/>
                  <a:gd name="T11" fmla="*/ 11 h 362"/>
                  <a:gd name="T12" fmla="*/ 8 w 632"/>
                  <a:gd name="T13" fmla="*/ 11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635 h 317"/>
                  <a:gd name="T4" fmla="*/ 624 w 624"/>
                  <a:gd name="T5" fmla="*/ 463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58 h 317"/>
                  <a:gd name="T4" fmla="*/ 624 w 624"/>
                  <a:gd name="T5" fmla="*/ 47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8 h 370"/>
                  <a:gd name="T4" fmla="*/ 624 w 624"/>
                  <a:gd name="T5" fmla="*/ 8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609 h 272"/>
                  <a:gd name="T4" fmla="*/ 240 w 624"/>
                  <a:gd name="T5" fmla="*/ 4075 h 272"/>
                  <a:gd name="T6" fmla="*/ 624 w 624"/>
                  <a:gd name="T7" fmla="*/ 460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11 h 362"/>
                  <a:gd name="T2" fmla="*/ 8 w 632"/>
                  <a:gd name="T3" fmla="*/ 81 h 362"/>
                  <a:gd name="T4" fmla="*/ 248 w 632"/>
                  <a:gd name="T5" fmla="*/ 81 h 362"/>
                  <a:gd name="T6" fmla="*/ 632 w 632"/>
                  <a:gd name="T7" fmla="*/ 81 h 362"/>
                  <a:gd name="T8" fmla="*/ 632 w 632"/>
                  <a:gd name="T9" fmla="*/ 11 h 362"/>
                  <a:gd name="T10" fmla="*/ 104 w 632"/>
                  <a:gd name="T11" fmla="*/ 11 h 362"/>
                  <a:gd name="T12" fmla="*/ 8 w 632"/>
                  <a:gd name="T13" fmla="*/ 11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387 h 385"/>
                <a:gd name="T2" fmla="*/ 5762 w 5762"/>
                <a:gd name="T3" fmla="*/ 369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38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4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AD33C09-DDCA-4A20-B39F-805C1712A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432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673B1-2A2F-48CE-ADDD-22A32A5A9C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46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777BF-026E-46CE-B30D-69E9ACD24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28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AFE86-A76B-4D64-A534-39578E58A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645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6C48F-6E31-438B-8C83-D3422BB1A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585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BF5EA-12B6-4B08-86B5-409EC2464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271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EA30-DF6F-4B0F-AF12-3E1C2AEC4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558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4C960-0A6F-49C6-B4B9-4FF8163DF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21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CF51-91F1-4450-8A1F-2A353A99C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38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0F25D-EBEE-4046-8B63-B3F7EDA77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461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D9A5-3D57-4F5D-926A-7D9F9DAB45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134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8310-CB56-4842-A3CF-2878636D2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1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F6185-8A8B-42B4-8850-3D9B72270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20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077B1-4A29-45EA-A4B5-CF57EEC7C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20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A2748-56CC-4856-A801-E9EA06C43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03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5EA3E-3742-49B3-897A-A9693BB81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82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9F1A1-B36D-4B6E-8E2F-5F941FEF2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43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1C6D2-FAD0-499D-9481-7285509F0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72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EF260-B478-4A22-BF06-618351983B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98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151 h 317"/>
                  <a:gd name="T4" fmla="*/ 624 w 624"/>
                  <a:gd name="T5" fmla="*/ 191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893 h 317"/>
                  <a:gd name="T4" fmla="*/ 624 w 624"/>
                  <a:gd name="T5" fmla="*/ 1989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7 h 317"/>
                  <a:gd name="T4" fmla="*/ 624 w 624"/>
                  <a:gd name="T5" fmla="*/ 8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9786 h 272"/>
                  <a:gd name="T4" fmla="*/ 240 w 624"/>
                  <a:gd name="T5" fmla="*/ 17468 h 272"/>
                  <a:gd name="T6" fmla="*/ 624 w 624"/>
                  <a:gd name="T7" fmla="*/ 197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6 h 362"/>
                  <a:gd name="T2" fmla="*/ 8 w 632"/>
                  <a:gd name="T3" fmla="*/ 38 h 362"/>
                  <a:gd name="T4" fmla="*/ 248 w 632"/>
                  <a:gd name="T5" fmla="*/ 38 h 362"/>
                  <a:gd name="T6" fmla="*/ 632 w 632"/>
                  <a:gd name="T7" fmla="*/ 38 h 362"/>
                  <a:gd name="T8" fmla="*/ 632 w 632"/>
                  <a:gd name="T9" fmla="*/ 6 h 362"/>
                  <a:gd name="T10" fmla="*/ 104 w 632"/>
                  <a:gd name="T11" fmla="*/ 6 h 362"/>
                  <a:gd name="T12" fmla="*/ 8 w 632"/>
                  <a:gd name="T13" fmla="*/ 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151 h 317"/>
                  <a:gd name="T4" fmla="*/ 624 w 624"/>
                  <a:gd name="T5" fmla="*/ 191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893 h 317"/>
                  <a:gd name="T4" fmla="*/ 624 w 624"/>
                  <a:gd name="T5" fmla="*/ 1989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7 h 317"/>
                  <a:gd name="T4" fmla="*/ 624 w 624"/>
                  <a:gd name="T5" fmla="*/ 8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982 h 272"/>
                  <a:gd name="T4" fmla="*/ 240 w 624"/>
                  <a:gd name="T5" fmla="*/ 16781 h 272"/>
                  <a:gd name="T6" fmla="*/ 624 w 624"/>
                  <a:gd name="T7" fmla="*/ 189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6 h 362"/>
                  <a:gd name="T2" fmla="*/ 8 w 632"/>
                  <a:gd name="T3" fmla="*/ 41 h 362"/>
                  <a:gd name="T4" fmla="*/ 248 w 632"/>
                  <a:gd name="T5" fmla="*/ 41 h 362"/>
                  <a:gd name="T6" fmla="*/ 632 w 632"/>
                  <a:gd name="T7" fmla="*/ 41 h 362"/>
                  <a:gd name="T8" fmla="*/ 632 w 632"/>
                  <a:gd name="T9" fmla="*/ 6 h 362"/>
                  <a:gd name="T10" fmla="*/ 104 w 632"/>
                  <a:gd name="T11" fmla="*/ 6 h 362"/>
                  <a:gd name="T12" fmla="*/ 8 w 632"/>
                  <a:gd name="T13" fmla="*/ 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151 h 317"/>
                  <a:gd name="T4" fmla="*/ 624 w 624"/>
                  <a:gd name="T5" fmla="*/ 191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893 h 317"/>
                  <a:gd name="T4" fmla="*/ 624 w 624"/>
                  <a:gd name="T5" fmla="*/ 1989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982 h 272"/>
                  <a:gd name="T4" fmla="*/ 240 w 624"/>
                  <a:gd name="T5" fmla="*/ 16781 h 272"/>
                  <a:gd name="T6" fmla="*/ 624 w 624"/>
                  <a:gd name="T7" fmla="*/ 189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6 h 362"/>
                  <a:gd name="T2" fmla="*/ 8 w 632"/>
                  <a:gd name="T3" fmla="*/ 41 h 362"/>
                  <a:gd name="T4" fmla="*/ 248 w 632"/>
                  <a:gd name="T5" fmla="*/ 41 h 362"/>
                  <a:gd name="T6" fmla="*/ 632 w 632"/>
                  <a:gd name="T7" fmla="*/ 41 h 362"/>
                  <a:gd name="T8" fmla="*/ 632 w 632"/>
                  <a:gd name="T9" fmla="*/ 6 h 362"/>
                  <a:gd name="T10" fmla="*/ 104 w 632"/>
                  <a:gd name="T11" fmla="*/ 6 h 362"/>
                  <a:gd name="T12" fmla="*/ 8 w 632"/>
                  <a:gd name="T13" fmla="*/ 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543 h 385"/>
                <a:gd name="T2" fmla="*/ 76 w 5762"/>
                <a:gd name="T3" fmla="*/ 519 h 385"/>
                <a:gd name="T4" fmla="*/ 76 w 5762"/>
                <a:gd name="T5" fmla="*/ 4 h 385"/>
                <a:gd name="T6" fmla="*/ 0 w 5762"/>
                <a:gd name="T7" fmla="*/ 0 h 385"/>
                <a:gd name="T8" fmla="*/ 0 w 5762"/>
                <a:gd name="T9" fmla="*/ 543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76 w 5761"/>
                <a:gd name="T3" fmla="*/ 0 h 189"/>
                <a:gd name="T4" fmla="*/ 76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70E1F1-CB85-42DD-B9AB-BE643A702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9 w 1000"/>
                  <a:gd name="T5" fmla="*/ 2147483646 h 720"/>
                  <a:gd name="T6" fmla="*/ 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635 h 317"/>
                  <a:gd name="T4" fmla="*/ 624 w 624"/>
                  <a:gd name="T5" fmla="*/ 463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58 h 317"/>
                  <a:gd name="T4" fmla="*/ 624 w 624"/>
                  <a:gd name="T5" fmla="*/ 47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8 h 370"/>
                  <a:gd name="T4" fmla="*/ 624 w 624"/>
                  <a:gd name="T5" fmla="*/ 8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27 h 317"/>
                  <a:gd name="T4" fmla="*/ 624 w 624"/>
                  <a:gd name="T5" fmla="*/ 12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39 h 272"/>
                  <a:gd name="T4" fmla="*/ 240 w 624"/>
                  <a:gd name="T5" fmla="*/ 4184 h 272"/>
                  <a:gd name="T6" fmla="*/ 624 w 624"/>
                  <a:gd name="T7" fmla="*/ 473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11 h 362"/>
                  <a:gd name="T2" fmla="*/ 8 w 632"/>
                  <a:gd name="T3" fmla="*/ 78 h 362"/>
                  <a:gd name="T4" fmla="*/ 248 w 632"/>
                  <a:gd name="T5" fmla="*/ 78 h 362"/>
                  <a:gd name="T6" fmla="*/ 632 w 632"/>
                  <a:gd name="T7" fmla="*/ 78 h 362"/>
                  <a:gd name="T8" fmla="*/ 632 w 632"/>
                  <a:gd name="T9" fmla="*/ 11 h 362"/>
                  <a:gd name="T10" fmla="*/ 104 w 632"/>
                  <a:gd name="T11" fmla="*/ 11 h 362"/>
                  <a:gd name="T12" fmla="*/ 8 w 632"/>
                  <a:gd name="T13" fmla="*/ 11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635 h 317"/>
                  <a:gd name="T4" fmla="*/ 624 w 624"/>
                  <a:gd name="T5" fmla="*/ 463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58 h 317"/>
                  <a:gd name="T4" fmla="*/ 624 w 624"/>
                  <a:gd name="T5" fmla="*/ 47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8 h 370"/>
                  <a:gd name="T4" fmla="*/ 624 w 624"/>
                  <a:gd name="T5" fmla="*/ 8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27 h 317"/>
                  <a:gd name="T4" fmla="*/ 624 w 624"/>
                  <a:gd name="T5" fmla="*/ 12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609 h 272"/>
                  <a:gd name="T4" fmla="*/ 240 w 624"/>
                  <a:gd name="T5" fmla="*/ 4075 h 272"/>
                  <a:gd name="T6" fmla="*/ 624 w 624"/>
                  <a:gd name="T7" fmla="*/ 460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11 h 362"/>
                  <a:gd name="T2" fmla="*/ 8 w 632"/>
                  <a:gd name="T3" fmla="*/ 81 h 362"/>
                  <a:gd name="T4" fmla="*/ 248 w 632"/>
                  <a:gd name="T5" fmla="*/ 81 h 362"/>
                  <a:gd name="T6" fmla="*/ 632 w 632"/>
                  <a:gd name="T7" fmla="*/ 81 h 362"/>
                  <a:gd name="T8" fmla="*/ 632 w 632"/>
                  <a:gd name="T9" fmla="*/ 11 h 362"/>
                  <a:gd name="T10" fmla="*/ 104 w 632"/>
                  <a:gd name="T11" fmla="*/ 11 h 362"/>
                  <a:gd name="T12" fmla="*/ 8 w 632"/>
                  <a:gd name="T13" fmla="*/ 11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635 h 317"/>
                  <a:gd name="T4" fmla="*/ 624 w 624"/>
                  <a:gd name="T5" fmla="*/ 463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58 h 317"/>
                  <a:gd name="T4" fmla="*/ 624 w 624"/>
                  <a:gd name="T5" fmla="*/ 47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8 h 370"/>
                  <a:gd name="T4" fmla="*/ 624 w 624"/>
                  <a:gd name="T5" fmla="*/ 8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609 h 272"/>
                  <a:gd name="T4" fmla="*/ 240 w 624"/>
                  <a:gd name="T5" fmla="*/ 4075 h 272"/>
                  <a:gd name="T6" fmla="*/ 624 w 624"/>
                  <a:gd name="T7" fmla="*/ 460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11 h 362"/>
                  <a:gd name="T2" fmla="*/ 8 w 632"/>
                  <a:gd name="T3" fmla="*/ 81 h 362"/>
                  <a:gd name="T4" fmla="*/ 248 w 632"/>
                  <a:gd name="T5" fmla="*/ 81 h 362"/>
                  <a:gd name="T6" fmla="*/ 632 w 632"/>
                  <a:gd name="T7" fmla="*/ 81 h 362"/>
                  <a:gd name="T8" fmla="*/ 632 w 632"/>
                  <a:gd name="T9" fmla="*/ 11 h 362"/>
                  <a:gd name="T10" fmla="*/ 104 w 632"/>
                  <a:gd name="T11" fmla="*/ 11 h 362"/>
                  <a:gd name="T12" fmla="*/ 8 w 632"/>
                  <a:gd name="T13" fmla="*/ 11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387 h 385"/>
                <a:gd name="T2" fmla="*/ 323 w 5762"/>
                <a:gd name="T3" fmla="*/ 369 h 385"/>
                <a:gd name="T4" fmla="*/ 323 w 5762"/>
                <a:gd name="T5" fmla="*/ 4 h 385"/>
                <a:gd name="T6" fmla="*/ 0 w 5762"/>
                <a:gd name="T7" fmla="*/ 0 h 385"/>
                <a:gd name="T8" fmla="*/ 0 w 5762"/>
                <a:gd name="T9" fmla="*/ 38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323 w 5761"/>
                <a:gd name="T3" fmla="*/ 0 h 189"/>
                <a:gd name="T4" fmla="*/ 323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4C9D17CD-F235-4EF1-80A0-B9C5CDBB6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81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006475"/>
          </a:xfrm>
        </p:spPr>
        <p:txBody>
          <a:bodyPr/>
          <a:lstStyle/>
          <a:p>
            <a:pPr algn="ctr" eaLnBrk="1" hangingPunct="1"/>
            <a:r>
              <a:rPr lang="en-US" altLang="en-US" sz="6000" dirty="0"/>
              <a:t>Emotions Defined II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Class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Schachter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&amp; Singer Experiment (1962)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219200" y="1447800"/>
            <a:ext cx="8001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400">
                <a:latin typeface="Arial Narrow" panose="020B0606020202030204" pitchFamily="34" charset="0"/>
              </a:rPr>
              <a:t>Subject told study concerns effect of new vitamin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400">
                <a:latin typeface="Arial Narrow" panose="020B0606020202030204" pitchFamily="34" charset="0"/>
              </a:rPr>
              <a:t>Given an injection:</a:t>
            </a:r>
          </a:p>
          <a:p>
            <a:pPr lvl="1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2400">
                <a:latin typeface="Arial Narrow" panose="020B0606020202030204" pitchFamily="34" charset="0"/>
              </a:rPr>
              <a:t>Epinephrine (epi) or Placebo (saline)</a:t>
            </a:r>
          </a:p>
          <a:p>
            <a:pPr lvl="1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2400">
                <a:latin typeface="Arial Narrow" panose="020B0606020202030204" pitchFamily="34" charset="0"/>
              </a:rPr>
              <a:t>Told that shot is arousing (informed) or not told (uninformed)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19200" y="3700463"/>
            <a:ext cx="777240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3"/>
            </a:pPr>
            <a:r>
              <a:rPr lang="en-US" altLang="en-US" sz="2400">
                <a:latin typeface="Arial Narrow" panose="020B0606020202030204" pitchFamily="34" charset="0"/>
              </a:rPr>
              <a:t>Told to wait in room, fill out survey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3"/>
            </a:pPr>
            <a:r>
              <a:rPr lang="en-US" altLang="en-US" sz="2400">
                <a:latin typeface="Arial Narrow" panose="020B0606020202030204" pitchFamily="34" charset="0"/>
              </a:rPr>
              <a:t>Also in room is confederate (poses as another subject)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a.  Confed is very happy, OR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       b.  Confed is very angry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5.   Question:  What emotion will the subject feel?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762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Results of Schachter &amp; Singer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71600" y="1498600"/>
            <a:ext cx="7696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                                     </a:t>
            </a:r>
            <a:r>
              <a:rPr lang="en-US" altLang="en-US" sz="2400" b="1">
                <a:latin typeface="Arial Narrow" panose="020B0606020202030204" pitchFamily="34" charset="0"/>
              </a:rPr>
              <a:t>Confederate’s Behavior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  				</a:t>
            </a:r>
            <a:r>
              <a:rPr lang="en-US" altLang="en-US" sz="2400" i="1">
                <a:latin typeface="Arial Narrow" panose="020B0606020202030204" pitchFamily="34" charset="0"/>
              </a:rPr>
              <a:t>Happy        Angry          Neutral</a:t>
            </a:r>
            <a:r>
              <a:rPr lang="en-US" altLang="en-US" sz="2400">
                <a:latin typeface="Arial Narrow" panose="020B0606020202030204" pitchFamily="34" charset="0"/>
              </a:rPr>
              <a:t>    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219200" y="2895600"/>
            <a:ext cx="33528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Experimental Condition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    </a:t>
            </a:r>
            <a:r>
              <a:rPr lang="en-US" altLang="en-US" sz="2400" i="1">
                <a:latin typeface="Arial Narrow" panose="020B0606020202030204" pitchFamily="34" charset="0"/>
              </a:rPr>
              <a:t>Epi, uninformed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    Epi, informed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    Placebo, uninformed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    Placebo, informed</a:t>
            </a:r>
            <a:r>
              <a:rPr lang="en-US" altLang="en-US" sz="2400"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800600" y="3505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Arial Narrow" panose="020B0606020202030204" pitchFamily="34" charset="0"/>
              </a:rPr>
              <a:t>Happy         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172200" y="3505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Arial Narrow" panose="020B0606020202030204" pitchFamily="34" charset="0"/>
              </a:rPr>
              <a:t>Angry             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315200" y="3505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 u="sng">
                <a:latin typeface="Arial Narrow" panose="020B0606020202030204" pitchFamily="34" charset="0"/>
              </a:rPr>
              <a:t>Afraid </a:t>
            </a:r>
            <a:r>
              <a:rPr lang="en-US" altLang="en-US" sz="2400">
                <a:latin typeface="Arial Narrow" panose="020B0606020202030204" pitchFamily="34" charset="0"/>
              </a:rPr>
              <a:t>            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800600" y="4038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Arial Narrow" panose="020B0606020202030204" pitchFamily="34" charset="0"/>
              </a:rPr>
              <a:t>Neutral         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172200" y="4038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Arial Narrow" panose="020B0606020202030204" pitchFamily="34" charset="0"/>
              </a:rPr>
              <a:t>Neutral             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7315200" y="4038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Arial Narrow" panose="020B0606020202030204" pitchFamily="34" charset="0"/>
              </a:rPr>
              <a:t>Neutral            </a:t>
            </a:r>
          </a:p>
        </p:txBody>
      </p:sp>
      <p:grpSp>
        <p:nvGrpSpPr>
          <p:cNvPr id="37911" name="Group 23"/>
          <p:cNvGrpSpPr>
            <a:grpSpLocks/>
          </p:cNvGrpSpPr>
          <p:nvPr/>
        </p:nvGrpSpPr>
        <p:grpSpPr bwMode="auto">
          <a:xfrm>
            <a:off x="4800600" y="4572000"/>
            <a:ext cx="3733800" cy="457200"/>
            <a:chOff x="3024" y="2880"/>
            <a:chExt cx="2352" cy="288"/>
          </a:xfrm>
        </p:grpSpPr>
        <p:sp>
          <p:nvSpPr>
            <p:cNvPr id="12307" name="Text Box 16"/>
            <p:cNvSpPr txBox="1">
              <a:spLocks noChangeArrowheads="1"/>
            </p:cNvSpPr>
            <p:nvPr/>
          </p:nvSpPr>
          <p:spPr bwMode="auto">
            <a:xfrm>
              <a:off x="3024" y="2880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>
                  <a:latin typeface="Arial Narrow" panose="020B0606020202030204" pitchFamily="34" charset="0"/>
                </a:rPr>
                <a:t>Neutral         </a:t>
              </a:r>
            </a:p>
          </p:txBody>
        </p:sp>
        <p:sp>
          <p:nvSpPr>
            <p:cNvPr id="12308" name="Text Box 17"/>
            <p:cNvSpPr txBox="1">
              <a:spLocks noChangeArrowheads="1"/>
            </p:cNvSpPr>
            <p:nvPr/>
          </p:nvSpPr>
          <p:spPr bwMode="auto">
            <a:xfrm>
              <a:off x="3888" y="2880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</a:t>
              </a:r>
              <a:r>
                <a:rPr lang="en-US" altLang="en-US" sz="2400">
                  <a:latin typeface="Arial Narrow" panose="020B0606020202030204" pitchFamily="34" charset="0"/>
                </a:rPr>
                <a:t>Neutral             </a:t>
              </a:r>
            </a:p>
          </p:txBody>
        </p:sp>
        <p:sp>
          <p:nvSpPr>
            <p:cNvPr id="12309" name="Text Box 18"/>
            <p:cNvSpPr txBox="1">
              <a:spLocks noChangeArrowheads="1"/>
            </p:cNvSpPr>
            <p:nvPr/>
          </p:nvSpPr>
          <p:spPr bwMode="auto">
            <a:xfrm>
              <a:off x="4608" y="2880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</a:t>
              </a:r>
              <a:r>
                <a:rPr lang="en-US" altLang="en-US" sz="2400">
                  <a:latin typeface="Arial Narrow" panose="020B0606020202030204" pitchFamily="34" charset="0"/>
                </a:rPr>
                <a:t>Neutral            </a:t>
              </a:r>
            </a:p>
          </p:txBody>
        </p:sp>
      </p:grpSp>
      <p:grpSp>
        <p:nvGrpSpPr>
          <p:cNvPr id="37912" name="Group 24"/>
          <p:cNvGrpSpPr>
            <a:grpSpLocks/>
          </p:cNvGrpSpPr>
          <p:nvPr/>
        </p:nvGrpSpPr>
        <p:grpSpPr bwMode="auto">
          <a:xfrm>
            <a:off x="4800600" y="5181600"/>
            <a:ext cx="3733800" cy="457200"/>
            <a:chOff x="3024" y="3264"/>
            <a:chExt cx="2352" cy="288"/>
          </a:xfrm>
        </p:grpSpPr>
        <p:sp>
          <p:nvSpPr>
            <p:cNvPr id="12304" name="Text Box 20"/>
            <p:cNvSpPr txBox="1">
              <a:spLocks noChangeArrowheads="1"/>
            </p:cNvSpPr>
            <p:nvPr/>
          </p:nvSpPr>
          <p:spPr bwMode="auto">
            <a:xfrm>
              <a:off x="3024" y="3264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>
                  <a:latin typeface="Arial Narrow" panose="020B0606020202030204" pitchFamily="34" charset="0"/>
                </a:rPr>
                <a:t>Neutral         </a:t>
              </a:r>
            </a:p>
          </p:txBody>
        </p:sp>
        <p:sp>
          <p:nvSpPr>
            <p:cNvPr id="12305" name="Text Box 21"/>
            <p:cNvSpPr txBox="1">
              <a:spLocks noChangeArrowheads="1"/>
            </p:cNvSpPr>
            <p:nvPr/>
          </p:nvSpPr>
          <p:spPr bwMode="auto">
            <a:xfrm>
              <a:off x="3888" y="3264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</a:t>
              </a:r>
              <a:r>
                <a:rPr lang="en-US" altLang="en-US" sz="2400">
                  <a:latin typeface="Arial Narrow" panose="020B0606020202030204" pitchFamily="34" charset="0"/>
                </a:rPr>
                <a:t>Neutral             </a:t>
              </a:r>
            </a:p>
          </p:txBody>
        </p:sp>
        <p:sp>
          <p:nvSpPr>
            <p:cNvPr id="12306" name="Text Box 22"/>
            <p:cNvSpPr txBox="1">
              <a:spLocks noChangeArrowheads="1"/>
            </p:cNvSpPr>
            <p:nvPr/>
          </p:nvSpPr>
          <p:spPr bwMode="auto">
            <a:xfrm>
              <a:off x="4608" y="3264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</a:t>
              </a:r>
              <a:r>
                <a:rPr lang="en-US" altLang="en-US" sz="2400">
                  <a:latin typeface="Arial Narrow" panose="020B0606020202030204" pitchFamily="34" charset="0"/>
                </a:rPr>
                <a:t>Neutral            </a:t>
              </a:r>
            </a:p>
          </p:txBody>
        </p:sp>
      </p:grpSp>
      <p:sp>
        <p:nvSpPr>
          <p:cNvPr id="12301" name="TextBox 1"/>
          <p:cNvSpPr txBox="1">
            <a:spLocks noChangeArrowheads="1"/>
          </p:cNvSpPr>
          <p:nvPr/>
        </p:nvSpPr>
        <p:spPr bwMode="auto">
          <a:xfrm>
            <a:off x="5059363" y="2684463"/>
            <a:ext cx="3581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Subject’s Emotion</a:t>
            </a:r>
          </a:p>
        </p:txBody>
      </p:sp>
      <p:cxnSp>
        <p:nvCxnSpPr>
          <p:cNvPr id="12302" name="Straight Connector 3"/>
          <p:cNvCxnSpPr>
            <a:cxnSpLocks noChangeShapeType="1"/>
          </p:cNvCxnSpPr>
          <p:nvPr/>
        </p:nvCxnSpPr>
        <p:spPr bwMode="auto">
          <a:xfrm>
            <a:off x="4953000" y="3144838"/>
            <a:ext cx="3505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3" name="TextBox 1"/>
          <p:cNvSpPr txBox="1">
            <a:spLocks noChangeArrowheads="1"/>
          </p:cNvSpPr>
          <p:nvPr/>
        </p:nvSpPr>
        <p:spPr bwMode="auto">
          <a:xfrm>
            <a:off x="3200400" y="6215063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“Epi” = Epinephrine, stimulant.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build="p" autoUpdateAnimBg="0"/>
      <p:bldP spid="37896" grpId="0" build="p" autoUpdateAnimBg="0"/>
      <p:bldP spid="37897" grpId="0"/>
      <p:bldP spid="37900" grpId="0"/>
      <p:bldP spid="37901" grpId="0"/>
      <p:bldP spid="379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066800" y="5334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Insomnia and the Attribution Process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Storms and </a:t>
            </a:r>
            <a:r>
              <a:rPr lang="en-US" altLang="en-US" sz="24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Nisbett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, 1970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11363"/>
            <a:ext cx="31242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71600"/>
            <a:ext cx="1619250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6872288" y="3443288"/>
            <a:ext cx="146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Richard Nisbett</a:t>
            </a: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933450" y="4876800"/>
            <a:ext cx="7981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Idea:  </a:t>
            </a:r>
            <a:r>
              <a:rPr lang="en-US" altLang="en-US" sz="2400">
                <a:latin typeface="Arial Narrow" panose="020B0606020202030204" pitchFamily="34" charset="0"/>
              </a:rPr>
              <a:t>Would shifting explanation for night-time nervousness from anxious thoughts to a pill reduce insomnia?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Why would this happen?  How is this related to Schachter &amp; Singer?</a:t>
            </a:r>
          </a:p>
        </p:txBody>
      </p:sp>
      <p:pic>
        <p:nvPicPr>
          <p:cNvPr id="2" name="slide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066800" y="2286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Storms &amp; Nisbett Study Design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889000" y="609600"/>
            <a:ext cx="8153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Subjects:  42 insomniacs at Yale, all given placebo, but told: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</a:t>
            </a:r>
            <a:r>
              <a:rPr lang="en-US" altLang="en-US" sz="2400" b="1">
                <a:latin typeface="Arial Narrow" panose="020B0606020202030204" pitchFamily="34" charset="0"/>
              </a:rPr>
              <a:t>"Arousing Drug Cond"  </a:t>
            </a:r>
            <a:r>
              <a:rPr lang="en-US" altLang="en-US" sz="2400" i="1">
                <a:latin typeface="Arial Narrow" panose="020B0606020202030204" pitchFamily="34" charset="0"/>
              </a:rPr>
              <a:t>"This drug....will increase your heart rate and...body temp.,  You may feel like your mind is racing. ..."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</a:t>
            </a:r>
            <a:r>
              <a:rPr lang="en-US" altLang="en-US" sz="2400" b="1">
                <a:latin typeface="Arial Narrow" panose="020B0606020202030204" pitchFamily="34" charset="0"/>
              </a:rPr>
              <a:t>"Relaxing Drug Cond"  </a:t>
            </a:r>
            <a:r>
              <a:rPr lang="en-US" altLang="en-US" sz="2400" i="1">
                <a:latin typeface="Arial Narrow" panose="020B0606020202030204" pitchFamily="34" charset="0"/>
              </a:rPr>
              <a:t>"This drug...will lower your heart rate...body tem. And it will calm your mind ... "</a:t>
            </a: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066800" y="38862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Which condition will sleep better?    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6223000" y="3905250"/>
            <a:ext cx="26289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"Arousing" Drug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"Relaxing" Drug</a:t>
            </a:r>
          </a:p>
        </p:txBody>
      </p:sp>
      <p:cxnSp>
        <p:nvCxnSpPr>
          <p:cNvPr id="14342" name="Straight Connector 4"/>
          <p:cNvCxnSpPr>
            <a:cxnSpLocks noChangeShapeType="1"/>
          </p:cNvCxnSpPr>
          <p:nvPr/>
        </p:nvCxnSpPr>
        <p:spPr bwMode="auto">
          <a:xfrm>
            <a:off x="5181600" y="4343400"/>
            <a:ext cx="914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64100"/>
            <a:ext cx="9144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066800" y="2286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Storms &amp; Nisbett Study Design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889000" y="609600"/>
            <a:ext cx="8153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Subjects:  42 insomniacs at Yale, all given placebo, but told: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</a:t>
            </a:r>
            <a:r>
              <a:rPr lang="en-US" altLang="en-US" sz="2400" b="1">
                <a:latin typeface="Arial Narrow" panose="020B0606020202030204" pitchFamily="34" charset="0"/>
              </a:rPr>
              <a:t>"Arousing Drug Cond"  </a:t>
            </a:r>
            <a:r>
              <a:rPr lang="en-US" altLang="en-US" sz="2400" i="1">
                <a:latin typeface="Arial Narrow" panose="020B0606020202030204" pitchFamily="34" charset="0"/>
              </a:rPr>
              <a:t>"This drug....will increase your heart rate and...body temp.,  You may feel like your mind is racing. ..."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</a:t>
            </a:r>
            <a:r>
              <a:rPr lang="en-US" altLang="en-US" sz="2400" b="1">
                <a:latin typeface="Arial Narrow" panose="020B0606020202030204" pitchFamily="34" charset="0"/>
              </a:rPr>
              <a:t>"Relaxing Drug Cond"  </a:t>
            </a:r>
            <a:r>
              <a:rPr lang="en-US" altLang="en-US" sz="2400" i="1">
                <a:latin typeface="Arial Narrow" panose="020B0606020202030204" pitchFamily="34" charset="0"/>
              </a:rPr>
              <a:t>"This drug...will lower your heart rate...body tem. And it will calm your mind ... "</a:t>
            </a: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066800" y="38862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Which condition will sleep better?    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6223000" y="3905250"/>
            <a:ext cx="26289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"Arousing" Drug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"Relaxing" Drug</a:t>
            </a:r>
          </a:p>
        </p:txBody>
      </p:sp>
      <p:cxnSp>
        <p:nvCxnSpPr>
          <p:cNvPr id="14342" name="Straight Connector 4"/>
          <p:cNvCxnSpPr>
            <a:cxnSpLocks noChangeShapeType="1"/>
          </p:cNvCxnSpPr>
          <p:nvPr/>
        </p:nvCxnSpPr>
        <p:spPr bwMode="auto">
          <a:xfrm>
            <a:off x="5181600" y="4343400"/>
            <a:ext cx="914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64100"/>
            <a:ext cx="9144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19700" y="390525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4345" name="TextBox 1"/>
          <p:cNvSpPr txBox="1">
            <a:spLocks noChangeArrowheads="1"/>
          </p:cNvSpPr>
          <p:nvPr/>
        </p:nvSpPr>
        <p:spPr bwMode="auto">
          <a:xfrm>
            <a:off x="1066800" y="49482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Why?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486400"/>
            <a:ext cx="7391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Attribution = Judgment of cause.  </a:t>
            </a:r>
            <a:r>
              <a:rPr lang="en-US" dirty="0">
                <a:latin typeface="Arial Narrow" panose="020B0606020202030204" pitchFamily="34" charset="0"/>
              </a:rPr>
              <a:t>When given “arousing” drug, subjects believe arousal due to drug, not to worries.</a:t>
            </a:r>
          </a:p>
          <a:p>
            <a:pPr>
              <a:defRPr/>
            </a:pPr>
            <a:r>
              <a:rPr lang="en-US" dirty="0">
                <a:latin typeface="Arial Narrow" panose="020B0606020202030204" pitchFamily="34" charset="0"/>
              </a:rPr>
              <a:t>They “</a:t>
            </a:r>
            <a:r>
              <a:rPr lang="en-US" dirty="0" err="1">
                <a:latin typeface="Arial Narrow" panose="020B0606020202030204" pitchFamily="34" charset="0"/>
              </a:rPr>
              <a:t>mis</a:t>
            </a:r>
            <a:r>
              <a:rPr lang="en-US" dirty="0">
                <a:latin typeface="Arial Narrow" panose="020B0606020202030204" pitchFamily="34" charset="0"/>
              </a:rPr>
              <a:t>-attribute” wakefulness to drug, not to anxiety.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4953000"/>
            <a:ext cx="2971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Misattribution</a:t>
            </a:r>
          </a:p>
        </p:txBody>
      </p:sp>
    </p:spTree>
    <p:extLst>
      <p:ext uri="{BB962C8B-B14F-4D97-AF65-F5344CB8AC3E}">
        <p14:creationId xmlns:p14="http://schemas.microsoft.com/office/powerpoint/2010/main" val="30143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990600" y="609600"/>
            <a:ext cx="746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Study Results</a:t>
            </a:r>
          </a:p>
        </p:txBody>
      </p:sp>
      <p:graphicFrame>
        <p:nvGraphicFramePr>
          <p:cNvPr id="15363" name="Chart 2"/>
          <p:cNvGraphicFramePr>
            <a:graphicFrameLocks/>
          </p:cNvGraphicFramePr>
          <p:nvPr/>
        </p:nvGraphicFramePr>
        <p:xfrm>
          <a:off x="1473200" y="1341438"/>
          <a:ext cx="6459538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476977" imgH="3819420" progId="Excel.Chart.8">
                  <p:embed/>
                </p:oleObj>
              </mc:Choice>
              <mc:Fallback>
                <p:oleObj name="Chart" r:id="rId2" imgW="6476977" imgH="3819420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341438"/>
                        <a:ext cx="6459538" cy="381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752600" y="5715000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Minutes to Falling Asleep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Note:  Arousal pre-drug due to 2 outliers</a:t>
            </a:r>
          </a:p>
        </p:txBody>
      </p:sp>
      <p:sp>
        <p:nvSpPr>
          <p:cNvPr id="15370" name="TextBox 12"/>
          <p:cNvSpPr txBox="1">
            <a:spLocks noChangeArrowheads="1"/>
          </p:cNvSpPr>
          <p:nvPr/>
        </p:nvSpPr>
        <p:spPr bwMode="auto">
          <a:xfrm>
            <a:off x="2362200" y="606901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73D63A-4BC9-AD77-C3A7-B41F73B2D3DC}"/>
              </a:ext>
            </a:extLst>
          </p:cNvPr>
          <p:cNvSpPr txBox="1"/>
          <p:nvPr/>
        </p:nvSpPr>
        <p:spPr>
          <a:xfrm>
            <a:off x="990600" y="1341438"/>
            <a:ext cx="553998" cy="34591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Minutes to Fall Asleep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143000" y="762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Storms and Nisbett (S &amp; N) Questions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295400" y="1066800"/>
            <a:ext cx="7696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Does misattribution lead to: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a.  More anxiety about thoughts: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Arial Narrow" panose="020B0606020202030204" pitchFamily="34" charset="0"/>
              </a:rPr>
              <a:t>		I was feeling somewhat worried about test,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Arial Narrow" panose="020B0606020202030204" pitchFamily="34" charset="0"/>
              </a:rPr>
              <a:t>		but if sedative doesn’t work, I am very worried</a:t>
            </a:r>
            <a:r>
              <a:rPr lang="en-US" altLang="en-US" sz="2400" dirty="0">
                <a:latin typeface="Arial Narrow" panose="020B0606020202030204" pitchFamily="34" charset="0"/>
              </a:rPr>
              <a:t>!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b.  More anxiety about emotions: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         </a:t>
            </a:r>
            <a:r>
              <a:rPr lang="en-US" altLang="en-US" sz="2400" i="1" dirty="0">
                <a:latin typeface="Arial Narrow" panose="020B0606020202030204" pitchFamily="34" charset="0"/>
              </a:rPr>
              <a:t>Oh no, here comes my anxiety!!  I'll never sleep now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Arial Narrow" panose="020B0606020202030204" pitchFamily="34" charset="0"/>
              </a:rPr>
              <a:t>		 because of my anxiety. I am worried about my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Arial Narrow" panose="020B0606020202030204" pitchFamily="34" charset="0"/>
              </a:rPr>
              <a:t>		inability to stop worrying!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73163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800">
                <a:latin typeface="Arial Narrow" panose="020B0606020202030204" pitchFamily="34" charset="0"/>
                <a:cs typeface="Times New Roman" panose="02020603050405020304" pitchFamily="18" charset="0"/>
              </a:rPr>
              <a:t>Separate Systems Approach to Emotions</a:t>
            </a:r>
            <a:r>
              <a:rPr lang="en-US" altLang="en-US"/>
              <a:t> </a:t>
            </a:r>
          </a:p>
        </p:txBody>
      </p:sp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1066800" y="1300163"/>
            <a:ext cx="75438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Affective reactions are 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primary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basic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(not reducible to thoughts, etc.)</a:t>
            </a:r>
            <a:endParaRPr lang="en-U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b.  Affect is 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inescapable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(can’t intentionally be turned off)</a:t>
            </a:r>
            <a:endParaRPr lang="en-U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c.  Affective reactions tend to be 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irrevocable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, in contrast to    	cognitive judgments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d.  Affect 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implicates the self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: cognitive judgments center on 	features of objects.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e.  Emotions are not always 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verbalizable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f.  Affective reactions 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don't always depend on thinking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g.  Affective reactions can be separated from 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content knowledge</a:t>
            </a:r>
            <a:endParaRPr lang="en-US" altLang="en-US" sz="2400" u="sng" dirty="0">
              <a:latin typeface="Times New Roman" panose="02020603050405020304" pitchFamily="18" charset="0"/>
            </a:endParaRPr>
          </a:p>
        </p:txBody>
      </p:sp>
      <p:pic>
        <p:nvPicPr>
          <p:cNvPr id="17412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956943"/>
            <a:ext cx="914400" cy="136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7505700" y="2438400"/>
            <a:ext cx="1466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Robert Zajonc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1923-2008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195388" y="304800"/>
            <a:ext cx="7467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"Circumstantial" Evidence for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Separate Systems Theory of Emotions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219200" y="2149475"/>
            <a:ext cx="7543800" cy="47085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b="1" dirty="0">
                <a:latin typeface="Arial Narrow" panose="020B0606020202030204" pitchFamily="34" charset="0"/>
              </a:rPr>
              <a:t>Physiological: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en-US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latin typeface="Arial Narrow" panose="020B0606020202030204" pitchFamily="34" charset="0"/>
              </a:rPr>
              <a:t>	a.  </a:t>
            </a:r>
            <a:r>
              <a:rPr lang="en-US" altLang="en-US" u="sng" dirty="0">
                <a:latin typeface="Arial Narrow" panose="020B0606020202030204" pitchFamily="34" charset="0"/>
              </a:rPr>
              <a:t>Hemisphere Specificity</a:t>
            </a:r>
            <a:r>
              <a:rPr lang="en-US" altLang="en-US" dirty="0">
                <a:latin typeface="Arial Narrow" panose="020B0606020202030204" pitchFamily="34" charset="0"/>
              </a:rPr>
              <a:t>: Emotional expressions flashed 		to R hemi. recalled better than to L hemi.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latin typeface="Arial Narrow" panose="020B0606020202030204" pitchFamily="34" charset="0"/>
              </a:rPr>
              <a:t>	b.  </a:t>
            </a:r>
            <a:r>
              <a:rPr lang="en-US" altLang="en-US" u="sng" dirty="0">
                <a:latin typeface="Arial Narrow" panose="020B0606020202030204" pitchFamily="34" charset="0"/>
              </a:rPr>
              <a:t>Amygdala</a:t>
            </a:r>
            <a:r>
              <a:rPr lang="en-US" altLang="en-US" dirty="0">
                <a:latin typeface="Arial Narrow" panose="020B0606020202030204" pitchFamily="34" charset="0"/>
              </a:rPr>
              <a:t> -- direct link to sensorium, bypasses cortex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latin typeface="Arial Narrow" panose="020B0606020202030204" pitchFamily="34" charset="0"/>
              </a:rPr>
              <a:t>2.  </a:t>
            </a:r>
            <a:r>
              <a:rPr lang="en-US" altLang="en-US" b="1" dirty="0">
                <a:latin typeface="Arial Narrow" panose="020B0606020202030204" pitchFamily="34" charset="0"/>
              </a:rPr>
              <a:t>Developmental:</a:t>
            </a:r>
            <a:r>
              <a:rPr lang="en-US" altLang="en-US" dirty="0">
                <a:latin typeface="Arial Narrow" panose="020B0606020202030204" pitchFamily="34" charset="0"/>
              </a:rPr>
              <a:t> Infants "know" emotions from birth.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latin typeface="Arial Narrow" panose="020B0606020202030204" pitchFamily="34" charset="0"/>
              </a:rPr>
              <a:t>3.  </a:t>
            </a:r>
            <a:r>
              <a:rPr lang="en-US" altLang="en-US" b="1" dirty="0">
                <a:latin typeface="Arial Narrow" panose="020B0606020202030204" pitchFamily="34" charset="0"/>
              </a:rPr>
              <a:t>Cross cultural:</a:t>
            </a:r>
            <a:r>
              <a:rPr lang="en-US" altLang="en-US" dirty="0">
                <a:latin typeface="Arial Narrow" panose="020B0606020202030204" pitchFamily="34" charset="0"/>
              </a:rPr>
              <a:t>  All cultures "know" same emotions (Ekman).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latin typeface="Arial Narrow" panose="020B0606020202030204" pitchFamily="34" charset="0"/>
              </a:rPr>
              <a:t>4.  </a:t>
            </a:r>
            <a:r>
              <a:rPr lang="en-US" altLang="en-US" b="1" dirty="0">
                <a:latin typeface="Arial Narrow" panose="020B0606020202030204" pitchFamily="34" charset="0"/>
              </a:rPr>
              <a:t>Evolutionary:</a:t>
            </a:r>
            <a:r>
              <a:rPr lang="en-US" altLang="en-US" dirty="0">
                <a:latin typeface="Arial Narrow" panose="020B0606020202030204" pitchFamily="34" charset="0"/>
              </a:rPr>
              <a:t>  Emotion system existed long before neo-cortex</a:t>
            </a:r>
          </a:p>
        </p:txBody>
      </p:sp>
      <p:pic>
        <p:nvPicPr>
          <p:cNvPr id="18436" name="Picture 5" descr="Happiness and the Amygd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3657600" y="25146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</a:rPr>
              <a:t>Amygdala </a:t>
            </a:r>
          </a:p>
        </p:txBody>
      </p:sp>
      <p:cxnSp>
        <p:nvCxnSpPr>
          <p:cNvPr id="18438" name="Straight Arrow Connector 3"/>
          <p:cNvCxnSpPr>
            <a:cxnSpLocks noChangeShapeType="1"/>
          </p:cNvCxnSpPr>
          <p:nvPr/>
        </p:nvCxnSpPr>
        <p:spPr bwMode="auto">
          <a:xfrm>
            <a:off x="5181600" y="2830513"/>
            <a:ext cx="1371600" cy="2174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Zajonc “Mere Exposure” Experiment</a:t>
            </a:r>
          </a:p>
        </p:txBody>
      </p:sp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914400" y="3756025"/>
            <a:ext cx="60198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Subjects see many cards showing a Chinese character.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Some cards shown repeatedly, others shown only once.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After viewing many cards, subjects asked: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	a.  Which cards did were shown repeatedly?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      	b.  Which cards they like the most.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7763"/>
            <a:ext cx="1462088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1147763"/>
            <a:ext cx="123348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1147763"/>
            <a:ext cx="1143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5837238" y="1147763"/>
            <a:ext cx="1271587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1219200"/>
            <a:ext cx="12319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TextBox 1"/>
          <p:cNvSpPr txBox="1">
            <a:spLocks noChangeArrowheads="1"/>
          </p:cNvSpPr>
          <p:nvPr/>
        </p:nvSpPr>
        <p:spPr bwMode="auto">
          <a:xfrm>
            <a:off x="3352800" y="28194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7772400" y="28194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9467" name="TextBox 2"/>
          <p:cNvSpPr txBox="1">
            <a:spLocks noChangeArrowheads="1"/>
          </p:cNvSpPr>
          <p:nvPr/>
        </p:nvSpPr>
        <p:spPr bwMode="auto">
          <a:xfrm>
            <a:off x="7108825" y="4114800"/>
            <a:ext cx="1806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MEMORY ACCURACY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29400" y="52578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Arial Narrow" panose="020B0606020202030204" pitchFamily="34" charset="0"/>
              </a:rPr>
              <a:t>At chance level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53200" y="5862638"/>
            <a:ext cx="251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Arial Narrow" panose="020B0606020202030204" pitchFamily="34" charset="0"/>
              </a:rPr>
              <a:t> Better than chance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6" grpId="0"/>
      <p:bldP spid="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59EDF1-5019-59EF-24C5-1D866C2761DF}"/>
              </a:ext>
            </a:extLst>
          </p:cNvPr>
          <p:cNvSpPr txBox="1"/>
          <p:nvPr/>
        </p:nvSpPr>
        <p:spPr>
          <a:xfrm>
            <a:off x="1447800" y="1295400"/>
            <a:ext cx="7086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Announcement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Quiz 1 on Thursday, February 9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Covers Class 1 up to and including Class 7                          (Development of Emotions I)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15 Multiple Choice + 2 Extra Credit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25 minutes to complete</a:t>
            </a:r>
          </a:p>
        </p:txBody>
      </p:sp>
    </p:spTree>
    <p:extLst>
      <p:ext uri="{BB962C8B-B14F-4D97-AF65-F5344CB8AC3E}">
        <p14:creationId xmlns:p14="http://schemas.microsoft.com/office/powerpoint/2010/main" val="3591801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447800" y="39688"/>
            <a:ext cx="708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70C0"/>
                </a:solidFill>
                <a:latin typeface="Arial Narrow" panose="020B0606020202030204" pitchFamily="34" charset="0"/>
              </a:rPr>
              <a:t>Mere Exposure and Social Judgment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1095375"/>
            <a:ext cx="10175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095375"/>
            <a:ext cx="9763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1117600"/>
            <a:ext cx="10620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1131888"/>
            <a:ext cx="1042987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4230688" y="2490788"/>
            <a:ext cx="1044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latin typeface="Arial Narrow" panose="020B0606020202030204" pitchFamily="34" charset="0"/>
              </a:rPr>
              <a:t>Seen 0 times</a:t>
            </a: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5359400" y="2490788"/>
            <a:ext cx="1044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latin typeface="Arial Narrow" panose="020B0606020202030204" pitchFamily="34" charset="0"/>
              </a:rPr>
              <a:t>Seen 5 times</a:t>
            </a:r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6573838" y="2447925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latin typeface="Arial Narrow" panose="020B0606020202030204" pitchFamily="34" charset="0"/>
              </a:rPr>
              <a:t>Seen 10 times</a:t>
            </a:r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7783513" y="2441575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latin typeface="Arial Narrow" panose="020B0606020202030204" pitchFamily="34" charset="0"/>
              </a:rPr>
              <a:t>Seen 15 times</a:t>
            </a:r>
          </a:p>
        </p:txBody>
      </p:sp>
      <p:sp>
        <p:nvSpPr>
          <p:cNvPr id="20491" name="TextBox 13"/>
          <p:cNvSpPr txBox="1">
            <a:spLocks noChangeArrowheads="1"/>
          </p:cNvSpPr>
          <p:nvPr/>
        </p:nvSpPr>
        <p:spPr bwMode="auto">
          <a:xfrm>
            <a:off x="914400" y="3276600"/>
            <a:ext cx="3155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latin typeface="Arial Narrow" panose="020B0606020202030204" pitchFamily="34" charset="0"/>
              </a:rPr>
              <a:t>Attractiveness</a:t>
            </a:r>
          </a:p>
          <a:p>
            <a:r>
              <a:rPr lang="en-US" altLang="en-US" sz="2000">
                <a:latin typeface="Arial Narrow" panose="020B0606020202030204" pitchFamily="34" charset="0"/>
              </a:rPr>
              <a:t>Could become friends?</a:t>
            </a:r>
          </a:p>
          <a:p>
            <a:r>
              <a:rPr lang="en-US" altLang="en-US" sz="2000">
                <a:latin typeface="Arial Narrow" panose="020B0606020202030204" pitchFamily="34" charset="0"/>
              </a:rPr>
              <a:t>Would enjoy time?</a:t>
            </a:r>
          </a:p>
          <a:p>
            <a:r>
              <a:rPr lang="en-US" altLang="en-US" sz="2000">
                <a:latin typeface="Arial Narrow" panose="020B0606020202030204" pitchFamily="34" charset="0"/>
              </a:rPr>
              <a:t>Would work well together?</a:t>
            </a:r>
          </a:p>
        </p:txBody>
      </p:sp>
      <p:sp>
        <p:nvSpPr>
          <p:cNvPr id="20492" name="TextBox 14"/>
          <p:cNvSpPr txBox="1">
            <a:spLocks noChangeArrowheads="1"/>
          </p:cNvSpPr>
          <p:nvPr/>
        </p:nvSpPr>
        <p:spPr bwMode="auto">
          <a:xfrm>
            <a:off x="914400" y="4702175"/>
            <a:ext cx="3155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latin typeface="Arial Narrow" panose="020B0606020202030204" pitchFamily="34" charset="0"/>
              </a:rPr>
              <a:t>Similarity</a:t>
            </a:r>
          </a:p>
          <a:p>
            <a:r>
              <a:rPr lang="en-US" altLang="en-US" sz="2000">
                <a:latin typeface="Arial Narrow" panose="020B0606020202030204" pitchFamily="34" charset="0"/>
              </a:rPr>
              <a:t>Same background?</a:t>
            </a:r>
          </a:p>
          <a:p>
            <a:r>
              <a:rPr lang="en-US" altLang="en-US" sz="2000">
                <a:latin typeface="Arial Narrow" panose="020B0606020202030204" pitchFamily="34" charset="0"/>
              </a:rPr>
              <a:t>Understand her?</a:t>
            </a:r>
          </a:p>
          <a:p>
            <a:r>
              <a:rPr lang="en-US" altLang="en-US" sz="2000">
                <a:latin typeface="Arial Narrow" panose="020B0606020202030204" pitchFamily="34" charset="0"/>
              </a:rPr>
              <a:t>Similar plans?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78313" y="3352800"/>
            <a:ext cx="4256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 Narrow" panose="020B0606020202030204" pitchFamily="34" charset="0"/>
              </a:rPr>
              <a:t>    1                  2                    3                    4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78313" y="3810000"/>
            <a:ext cx="4256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 Narrow" panose="020B0606020202030204" pitchFamily="34" charset="0"/>
              </a:rPr>
              <a:t>    1                  2                    3                    4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78313" y="4267200"/>
            <a:ext cx="4256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 Narrow" panose="020B0606020202030204" pitchFamily="34" charset="0"/>
              </a:rPr>
              <a:t>    1                  2                    3                    4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67200" y="4724400"/>
            <a:ext cx="4256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 Narrow" panose="020B0606020202030204" pitchFamily="34" charset="0"/>
              </a:rPr>
              <a:t>    1                  2                    3                    4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67200" y="5181600"/>
            <a:ext cx="4256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 Narrow" panose="020B0606020202030204" pitchFamily="34" charset="0"/>
              </a:rPr>
              <a:t>    1                  2                    3                    4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0" y="5638800"/>
            <a:ext cx="4256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 Narrow" panose="020B0606020202030204" pitchFamily="34" charset="0"/>
              </a:rPr>
              <a:t>    1                  2                    3                    4</a:t>
            </a:r>
          </a:p>
        </p:txBody>
      </p:sp>
      <p:sp>
        <p:nvSpPr>
          <p:cNvPr id="20499" name="TextBox 21"/>
          <p:cNvSpPr txBox="1">
            <a:spLocks noChangeArrowheads="1"/>
          </p:cNvSpPr>
          <p:nvPr/>
        </p:nvSpPr>
        <p:spPr bwMode="auto">
          <a:xfrm>
            <a:off x="3797300" y="5334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i="1">
                <a:latin typeface="Arial Narrow" panose="020B0606020202030204" pitchFamily="34" charset="0"/>
              </a:rPr>
              <a:t>Moreland &amp; Beach, 1992</a:t>
            </a:r>
          </a:p>
        </p:txBody>
      </p:sp>
      <p:sp>
        <p:nvSpPr>
          <p:cNvPr id="20500" name="TextBox 22"/>
          <p:cNvSpPr txBox="1">
            <a:spLocks noChangeArrowheads="1"/>
          </p:cNvSpPr>
          <p:nvPr/>
        </p:nvSpPr>
        <p:spPr bwMode="auto">
          <a:xfrm>
            <a:off x="914400" y="1219200"/>
            <a:ext cx="33639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 Narrow" panose="020B0606020202030204" pitchFamily="34" charset="0"/>
              </a:rPr>
              <a:t>* Student in psych class (n = 130).</a:t>
            </a:r>
          </a:p>
          <a:p>
            <a:r>
              <a:rPr lang="en-US" altLang="en-US" sz="2000">
                <a:latin typeface="Arial Narrow" panose="020B0606020202030204" pitchFamily="34" charset="0"/>
              </a:rPr>
              <a:t>* Woman poses as student,</a:t>
            </a:r>
          </a:p>
          <a:p>
            <a:r>
              <a:rPr lang="en-US" altLang="en-US" sz="2000">
                <a:latin typeface="Arial Narrow" panose="020B0606020202030204" pitchFamily="34" charset="0"/>
              </a:rPr>
              <a:t>      attends 0, 5, 10, 15 times.</a:t>
            </a:r>
          </a:p>
          <a:p>
            <a:r>
              <a:rPr lang="en-US" altLang="en-US" sz="2000">
                <a:latin typeface="Arial Narrow" panose="020B0606020202030204" pitchFamily="34" charset="0"/>
              </a:rPr>
              <a:t>*Students see pics of woman,</a:t>
            </a:r>
          </a:p>
          <a:p>
            <a:r>
              <a:rPr lang="en-US" altLang="en-US" sz="2000">
                <a:latin typeface="Arial Narrow" panose="020B0606020202030204" pitchFamily="34" charset="0"/>
              </a:rPr>
              <a:t>      rate her at end of term, on: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66800" y="6330950"/>
            <a:ext cx="708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 Narrow" panose="020B0606020202030204" pitchFamily="34" charset="0"/>
              </a:rPr>
              <a:t>Implications for segregation / integration?   Romance?  Team building?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 Narrow" panose="020B0606020202030204" pitchFamily="34" charset="0"/>
              </a:rPr>
              <a:t>Mere Exposure Study Main Point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447800" y="3657600"/>
            <a:ext cx="6858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Liking becomes an emotional memory for repeated exposure.  Even when conscious memory fails us.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“Preferences” (liking/not liking) “need no inferences” (conscious judgments and evaluations).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53150" y="1517650"/>
            <a:ext cx="1238250" cy="16891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777875" y="277813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Studies Showing                                                    Affect-Based vs. Feature-Based Memory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216025" y="1981200"/>
            <a:ext cx="320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6600"/>
                </a:solidFill>
                <a:latin typeface="Arial Narrow" panose="020B0606020202030204" pitchFamily="34" charset="0"/>
              </a:rPr>
              <a:t>Hyde &amp; Jenkins (1969)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647700" y="2547938"/>
            <a:ext cx="17526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6600"/>
                </a:solidFill>
                <a:latin typeface="Arial Narrow" panose="020B0606020202030204" pitchFamily="34" charset="0"/>
              </a:rPr>
              <a:t>WORD LIST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0066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6600"/>
                </a:solidFill>
                <a:latin typeface="Arial Narrow" panose="020B0606020202030204" pitchFamily="34" charset="0"/>
              </a:rPr>
              <a:t>Leg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66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6600"/>
                </a:solidFill>
                <a:latin typeface="Arial Narrow" panose="020B0606020202030204" pitchFamily="34" charset="0"/>
              </a:rPr>
              <a:t>Cup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66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6600"/>
                </a:solidFill>
                <a:latin typeface="Arial Narrow" panose="020B0606020202030204" pitchFamily="34" charset="0"/>
              </a:rPr>
              <a:t>Money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66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6600"/>
                </a:solidFill>
                <a:latin typeface="Arial Narrow" panose="020B0606020202030204" pitchFamily="34" charset="0"/>
              </a:rPr>
              <a:t>Skunk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66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6600"/>
                </a:solidFill>
                <a:latin typeface="Arial Narrow" panose="020B0606020202030204" pitchFamily="34" charset="0"/>
              </a:rPr>
              <a:t>Dishrag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66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6600"/>
                </a:solidFill>
                <a:latin typeface="Arial Narrow" panose="020B0606020202030204" pitchFamily="34" charset="0"/>
              </a:rPr>
              <a:t>Pretzel 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019300" y="2824163"/>
            <a:ext cx="2590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Subs. do one of three tasks: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   A.  Count letters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   B.  Does word contain "e"?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   C.  Rate pleasantness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Which group shows better recall?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438400" y="4267200"/>
            <a:ext cx="16764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5861050" y="1981200"/>
            <a:ext cx="3206750" cy="381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Rogers, Kuiper, &amp;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Kirker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(1977)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4854575" y="2424113"/>
            <a:ext cx="1752600" cy="42465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WORD LIST 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a. 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David" pitchFamily="34" charset="0"/>
              </a:rPr>
              <a:t>Funny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b. 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  <a:latin typeface="AR BERKLEY" pitchFamily="2" charset="0"/>
              </a:rPr>
              <a:t>Lazy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c. 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  <a:latin typeface="AR ESSENCE" pitchFamily="2" charset="0"/>
              </a:rPr>
              <a:t>Athletic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Word List 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a. 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Organized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b. 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  <a:latin typeface="Bauhaus 93" panose="04030905020B02020C02" pitchFamily="82" charset="0"/>
              </a:rPr>
              <a:t>Hazy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c. Sporty</a:t>
            </a:r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6477000" y="2547938"/>
            <a:ext cx="25908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Subs. do one of four tasks: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   A.  Compare fonts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   B.  Does word rhyme?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   C.  Do words mean same  	thing?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   D.  Do words refer to me?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Which group shows better recall?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7086600" y="4572000"/>
            <a:ext cx="16764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>
                <a:latin typeface="Arial Narrow" panose="020B0606020202030204" pitchFamily="34" charset="0"/>
              </a:rPr>
              <a:t>Role of Body in Emotion, and </a:t>
            </a:r>
            <a:br>
              <a:rPr lang="en-US" altLang="en-US" sz="4000">
                <a:latin typeface="Arial Narrow" panose="020B0606020202030204" pitchFamily="34" charset="0"/>
              </a:rPr>
            </a:br>
            <a:r>
              <a:rPr lang="en-US" altLang="en-US" sz="4000">
                <a:latin typeface="Arial Narrow" panose="020B0606020202030204" pitchFamily="34" charset="0"/>
              </a:rPr>
              <a:t>Thinking 1</a:t>
            </a:r>
            <a:r>
              <a:rPr lang="en-US" altLang="en-US" sz="4000" baseline="30000">
                <a:latin typeface="Arial Narrow" panose="020B0606020202030204" pitchFamily="34" charset="0"/>
              </a:rPr>
              <a:t>st</a:t>
            </a:r>
            <a:r>
              <a:rPr lang="en-US" altLang="en-US" sz="4000">
                <a:latin typeface="Arial Narrow" panose="020B0606020202030204" pitchFamily="34" charset="0"/>
              </a:rPr>
              <a:t> vs. Feeling 1</a:t>
            </a:r>
            <a:r>
              <a:rPr lang="en-US" altLang="en-US" sz="4000" baseline="30000">
                <a:latin typeface="Arial Narrow" panose="020B0606020202030204" pitchFamily="34" charset="0"/>
              </a:rPr>
              <a:t>st</a:t>
            </a:r>
            <a:r>
              <a:rPr lang="en-US" altLang="en-US" sz="4000">
                <a:latin typeface="Arial Narrow" panose="020B0606020202030204" pitchFamily="34" charset="0"/>
              </a:rPr>
              <a:t> Debate</a:t>
            </a:r>
          </a:p>
        </p:txBody>
      </p:sp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1295400" y="2133600"/>
            <a:ext cx="76200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If emotions can, sometimes, come first, then emotions should 	show up in bodily arousal.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Also, if emotions come first, each emotion should be   	</a:t>
            </a:r>
            <a:r>
              <a:rPr lang="en-US" altLang="en-US" sz="2400" u="sng">
                <a:latin typeface="Arial Narrow" panose="020B0606020202030204" pitchFamily="34" charset="0"/>
              </a:rPr>
              <a:t>physiologically</a:t>
            </a:r>
            <a:r>
              <a:rPr lang="en-US" altLang="en-US" sz="2400">
                <a:latin typeface="Arial Narrow" panose="020B0606020202030204" pitchFamily="34" charset="0"/>
              </a:rPr>
              <a:t> distinct, rather than “general arousal” 	shaped by thinking.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Therefore, locating separate emotions in the body would support 		Separate Systems approach.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130" y="71286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800" dirty="0">
                <a:latin typeface="Arial Narrow" panose="020B0606020202030204" pitchFamily="34" charset="0"/>
                <a:cs typeface="Times New Roman" panose="02020603050405020304" pitchFamily="18" charset="0"/>
              </a:rPr>
              <a:t>James’s Peripheral </a:t>
            </a:r>
            <a:br>
              <a:rPr lang="en-US" altLang="en-US" sz="3800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altLang="en-US" sz="3800" dirty="0">
                <a:latin typeface="Arial Narrow" panose="020B0606020202030204" pitchFamily="34" charset="0"/>
                <a:cs typeface="Times New Roman" panose="02020603050405020304" pitchFamily="18" charset="0"/>
              </a:rPr>
              <a:t>Theory of Emotion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sz="3200" i="1" dirty="0" err="1"/>
              <a:t>Emotion</a:t>
            </a:r>
            <a:r>
              <a:rPr lang="en-US" altLang="en-US" sz="3200" i="1" dirty="0"/>
              <a:t> = Feeling</a:t>
            </a:r>
            <a:endParaRPr lang="en-US" altLang="en-US" i="1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209675" y="2590800"/>
            <a:ext cx="73914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1.   Emotions are, literally, feelings.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2.   Every emotion accompanied by corresponding change in bodily sensation. 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3"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Emotions are the sensation of what is going on in the body, arise from the body. 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3"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Therefore, each emotion is physiologically distinct.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3"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Contrasts to Cannon-Bard, who say emotions arise in brain, not body.  All emotions are basically arousal + cognition.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5" descr="William James William James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6248400" y="2217738"/>
            <a:ext cx="1905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William James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1842-1910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Testing James’ Peripheral Theory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19200" y="1828800"/>
            <a:ext cx="7162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	If emotions require sensation from the body, what group of people might show reduced emotions?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676400" y="2819400"/>
            <a:ext cx="6477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</a:rPr>
              <a:t>Spinal cord injured.  Less feeling in body, therefore (per James) less emotion.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00200" y="4114800"/>
            <a:ext cx="7086600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Hohmann (1966):  Spinal cord injured (SCI) report less sexual arousal, less fear, less anger.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Bermond (1991):  No general loss of emotion.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24000" y="5867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Research problems?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343400" y="5867400"/>
            <a:ext cx="441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 Maybe injury </a:t>
            </a:r>
            <a:r>
              <a:rPr lang="en-US" altLang="en-US" sz="2400">
                <a:latin typeface="Arial Narrow" panose="020B0606020202030204" pitchFamily="34" charset="0"/>
                <a:sym typeface="Wingdings" panose="05000000000000000000" pitchFamily="2" charset="2"/>
              </a:rPr>
              <a:t> emotional numbing</a:t>
            </a:r>
            <a:endParaRPr lang="en-US" altLang="en-US" sz="24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18437" grpId="0"/>
      <p:bldP spid="276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54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dirty="0" err="1">
                <a:latin typeface="Arial Narrow" panose="020B0606020202030204" pitchFamily="34" charset="0"/>
              </a:rPr>
              <a:t>Zajonc</a:t>
            </a:r>
            <a:r>
              <a:rPr lang="en-US" altLang="en-US" dirty="0">
                <a:latin typeface="Arial Narrow" panose="020B0606020202030204" pitchFamily="34" charset="0"/>
              </a:rPr>
              <a:t> Facial Feedback Theory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08125" y="2403475"/>
            <a:ext cx="679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43000" y="1905000"/>
            <a:ext cx="76200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a.  Changing bodily state 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change in emotion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b.  Face is primary source of emotional change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*  Word study : Seal, leaf, </a:t>
            </a:r>
            <a:r>
              <a:rPr lang="en-US" alt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teenie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vs. loom, vacuum, saloon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*  Pencil-in-mouth study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</a:t>
            </a:r>
            <a:r>
              <a:rPr lang="en-US" altLang="en-US" sz="2400" dirty="0">
                <a:latin typeface="Arial Narrow" panose="020B0606020202030204" pitchFamily="34" charset="0"/>
              </a:rPr>
              <a:t>*  Face-pose study and  picture judgments                                                                	    (Larson et al., 1992)	</a:t>
            </a: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876675"/>
            <a:ext cx="17621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6477000" y="5867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Sad |  |  |  |  |  Happy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5223020"/>
            <a:ext cx="2549087" cy="15335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H="1">
            <a:off x="1508125" y="3733800"/>
            <a:ext cx="549275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1508125" y="3733800"/>
            <a:ext cx="396875" cy="13716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400300"/>
            <a:ext cx="43624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066800" y="457200"/>
            <a:ext cx="7924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latin typeface="Arial Narrow" panose="020B0606020202030204" pitchFamily="34" charset="0"/>
              </a:rPr>
              <a:t>Ekman's Facial Action Coding System (FACS)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latin typeface="Arial Narrow" panose="020B0606020202030204" pitchFamily="34" charset="0"/>
              </a:rPr>
              <a:t>and Emotion Generation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sz="400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altLang="en-US" sz="4000">
                <a:latin typeface="Arial Narrow" panose="020B0606020202030204" pitchFamily="34" charset="0"/>
                <a:cs typeface="Times New Roman" panose="02020603050405020304" pitchFamily="18" charset="0"/>
              </a:rPr>
              <a:t>Ekman, et al.:  Facial Poses and Emotional Arousal</a:t>
            </a:r>
            <a:br>
              <a:rPr lang="en-US" altLang="en-US" sz="4000">
                <a:cs typeface="Times New Roman" panose="02020603050405020304" pitchFamily="18" charset="0"/>
              </a:rPr>
            </a:br>
            <a:endParaRPr lang="en-US" altLang="en-US" sz="4000">
              <a:cs typeface="Times New Roman" panose="02020603050405020304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143000" y="2185988"/>
            <a:ext cx="7620000" cy="4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Facial Pose		Heart Rate		Galvanic Skin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						Response</a:t>
            </a: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Happy			Low			XXXX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Disgust			Low			XXXX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Surprise		Low			XXXX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Sadness		High			Low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Anger			High			High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Fear			High			High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914400" y="76200"/>
            <a:ext cx="80772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Facial Expression of Emotion: Duchene Smile</a:t>
            </a:r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2514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25146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1371600" y="7620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Duchene Smile</a:t>
            </a:r>
            <a:r>
              <a:rPr lang="en-US" altLang="en-US" sz="2400">
                <a:latin typeface="Arial Narrow" panose="020B0606020202030204" pitchFamily="34" charset="0"/>
              </a:rPr>
              <a:t>:  Genuine, real, non-fake smile.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905000" y="4572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Arial Narrow" panose="020B0606020202030204" pitchFamily="34" charset="0"/>
              </a:rPr>
              <a:t>Fake smile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5410200" y="4572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Arial Narrow" panose="020B0606020202030204" pitchFamily="34" charset="0"/>
              </a:rPr>
              <a:t>Duchene smile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1066800" y="5105400"/>
            <a:ext cx="79248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Fake:  Zygomatic (mouth) muscles only   -- voluntary muscle action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Duchene: Zygomatic (mouth) + orbicularis oculi (eyes)  -- involuntary muscle action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00000"/>
                </a:solidFill>
                <a:latin typeface="Arial Narrow" panose="020B0606020202030204" pitchFamily="34" charset="0"/>
              </a:rPr>
              <a:t>QUESTION:  If facial poses activate emotion, does fake smile have same arousal as Duchene (true) smile?  </a:t>
            </a: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 Ekman doesn’t address this. </a:t>
            </a:r>
          </a:p>
        </p:txBody>
      </p:sp>
      <p:sp>
        <p:nvSpPr>
          <p:cNvPr id="30729" name="Text Box 13"/>
          <p:cNvSpPr txBox="1">
            <a:spLocks noChangeArrowheads="1"/>
          </p:cNvSpPr>
          <p:nvPr/>
        </p:nvSpPr>
        <p:spPr bwMode="auto">
          <a:xfrm>
            <a:off x="2667000" y="1752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6324600" y="1752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0731" name="Text Box 15"/>
          <p:cNvSpPr txBox="1">
            <a:spLocks noChangeArrowheads="1"/>
          </p:cNvSpPr>
          <p:nvPr/>
        </p:nvSpPr>
        <p:spPr bwMode="auto">
          <a:xfrm>
            <a:off x="1371600" y="12954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Which is the Duchene (genuine) smile, A or B?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44043" grpId="0"/>
      <p:bldP spid="440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609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5240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According to </a:t>
            </a:r>
            <a:r>
              <a:rPr lang="en-US" dirty="0" err="1">
                <a:latin typeface="Arial Narrow" panose="020B0606020202030204" pitchFamily="34" charset="0"/>
              </a:rPr>
              <a:t>Keltner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dirty="0" err="1">
                <a:latin typeface="Arial Narrow" panose="020B0606020202030204" pitchFamily="34" charset="0"/>
              </a:rPr>
              <a:t>Oatley</a:t>
            </a:r>
            <a:r>
              <a:rPr lang="en-US" dirty="0">
                <a:latin typeface="Arial Narrow" panose="020B0606020202030204" pitchFamily="34" charset="0"/>
              </a:rPr>
              <a:t>, and Jenkins, which of the following are aspects of emotions?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____ Evaluation of events as relevant to goals</a:t>
            </a:r>
          </a:p>
          <a:p>
            <a:r>
              <a:rPr lang="en-US" dirty="0">
                <a:latin typeface="Arial Narrow" panose="020B0606020202030204" pitchFamily="34" charset="0"/>
              </a:rPr>
              <a:t>____ Readiness to act</a:t>
            </a:r>
          </a:p>
          <a:p>
            <a:r>
              <a:rPr lang="en-US" dirty="0">
                <a:latin typeface="Arial Narrow" panose="020B0606020202030204" pitchFamily="34" charset="0"/>
              </a:rPr>
              <a:t>____ Distinctive mental states</a:t>
            </a:r>
          </a:p>
          <a:p>
            <a:r>
              <a:rPr lang="en-US" dirty="0">
                <a:latin typeface="Arial Narrow" panose="020B0606020202030204" pitchFamily="34" charset="0"/>
              </a:rPr>
              <a:t>____ Sometimes accompanied by body changes, expressions,</a:t>
            </a:r>
          </a:p>
          <a:p>
            <a:r>
              <a:rPr lang="en-US" dirty="0">
                <a:latin typeface="Arial Narrow" panose="020B0606020202030204" pitchFamily="34" charset="0"/>
              </a:rPr>
              <a:t>	 and/or actions</a:t>
            </a:r>
          </a:p>
          <a:p>
            <a:r>
              <a:rPr lang="en-US" dirty="0">
                <a:latin typeface="Arial Narrow" panose="020B0606020202030204" pitchFamily="34" charset="0"/>
              </a:rPr>
              <a:t>____ All the above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343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407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400">
                <a:latin typeface="Arial Narrow" panose="020B0606020202030204" pitchFamily="34" charset="0"/>
              </a:rPr>
              <a:t>So, Do Emotions Have </a:t>
            </a:r>
            <a:br>
              <a:rPr lang="en-US" altLang="en-US" sz="3400">
                <a:latin typeface="Arial Narrow" panose="020B0606020202030204" pitchFamily="34" charset="0"/>
              </a:rPr>
            </a:br>
            <a:r>
              <a:rPr lang="en-US" altLang="en-US" sz="3400">
                <a:latin typeface="Arial Narrow" panose="020B0606020202030204" pitchFamily="34" charset="0"/>
              </a:rPr>
              <a:t>Distinctive Physiological “Signatures”?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371600" y="2133600"/>
            <a:ext cx="70866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 Narrow" panose="020B0606020202030204" pitchFamily="34" charset="0"/>
              </a:rPr>
              <a:t>Cacioppo et al</a:t>
            </a:r>
            <a:r>
              <a:rPr lang="en-US" altLang="en-US" sz="2800">
                <a:latin typeface="Arial Narrow" panose="020B0606020202030204" pitchFamily="34" charset="0"/>
              </a:rPr>
              <a:t>. (1993) conducted a major review of many studies on emotion and bodily change.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Jury is still out, results too conflicted.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 Narrow" panose="020B0606020202030204" pitchFamily="34" charset="0"/>
              </a:rPr>
              <a:t>Example:  </a:t>
            </a:r>
            <a:r>
              <a:rPr lang="en-US" altLang="en-US" sz="2800">
                <a:latin typeface="Arial Narrow" panose="020B0606020202030204" pitchFamily="34" charset="0"/>
              </a:rPr>
              <a:t>10 comparisons of happiness and anger, 5 do show differences, 5 do not.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066800" y="349250"/>
            <a:ext cx="762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0000FF"/>
                </a:solidFill>
                <a:latin typeface="Arial Narrow" panose="020B0606020202030204" pitchFamily="34" charset="0"/>
              </a:rPr>
              <a:t>Reconciling "Appraisal" (Cognition First) and                    "Separate Systems" (Emotion First) Approaches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8800"/>
            <a:ext cx="1066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7010400" y="34925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George Mandler</a:t>
            </a:r>
          </a:p>
        </p:txBody>
      </p:sp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1143000" y="213995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 Narrow" panose="020B0606020202030204" pitchFamily="34" charset="0"/>
              </a:rPr>
              <a:t>Discrepancy Theory</a:t>
            </a:r>
          </a:p>
        </p:txBody>
      </p:sp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1162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5029200" y="35052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Richard Lazarus</a:t>
            </a:r>
          </a:p>
        </p:txBody>
      </p:sp>
      <p:sp>
        <p:nvSpPr>
          <p:cNvPr id="36872" name="TextBox 4"/>
          <p:cNvSpPr txBox="1">
            <a:spLocks noChangeArrowheads="1"/>
          </p:cNvSpPr>
          <p:nvPr/>
        </p:nvSpPr>
        <p:spPr bwMode="auto">
          <a:xfrm>
            <a:off x="1066800" y="28194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Soft drink, competes with Pepsi______.</a:t>
            </a:r>
          </a:p>
        </p:txBody>
      </p:sp>
      <p:sp>
        <p:nvSpPr>
          <p:cNvPr id="36873" name="TextBox 8"/>
          <p:cNvSpPr txBox="1">
            <a:spLocks noChangeArrowheads="1"/>
          </p:cNvSpPr>
          <p:nvPr/>
        </p:nvSpPr>
        <p:spPr bwMode="auto">
          <a:xfrm>
            <a:off x="1066800" y="35814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Mighty tree, sheds acorns______.</a:t>
            </a:r>
          </a:p>
        </p:txBody>
      </p:sp>
      <p:sp>
        <p:nvSpPr>
          <p:cNvPr id="36874" name="TextBox 9"/>
          <p:cNvSpPr txBox="1">
            <a:spLocks noChangeArrowheads="1"/>
          </p:cNvSpPr>
          <p:nvPr/>
        </p:nvSpPr>
        <p:spPr bwMode="auto">
          <a:xfrm>
            <a:off x="1066800" y="4383088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Short funny story, ends with punch line_____.</a:t>
            </a:r>
          </a:p>
        </p:txBody>
      </p:sp>
      <p:sp>
        <p:nvSpPr>
          <p:cNvPr id="36875" name="TextBox 10"/>
          <p:cNvSpPr txBox="1">
            <a:spLocks noChangeArrowheads="1"/>
          </p:cNvSpPr>
          <p:nvPr/>
        </p:nvSpPr>
        <p:spPr bwMode="auto">
          <a:xfrm>
            <a:off x="1066800" y="51816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Where there is fire, there is ______.</a:t>
            </a:r>
          </a:p>
        </p:txBody>
      </p:sp>
      <p:sp>
        <p:nvSpPr>
          <p:cNvPr id="36876" name="TextBox 11"/>
          <p:cNvSpPr txBox="1">
            <a:spLocks noChangeArrowheads="1"/>
          </p:cNvSpPr>
          <p:nvPr/>
        </p:nvSpPr>
        <p:spPr bwMode="auto">
          <a:xfrm>
            <a:off x="1066800" y="5907088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White part of egg _____.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5400" y="4244975"/>
            <a:ext cx="3835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Arial Narrow" panose="020B0606020202030204" pitchFamily="34" charset="0"/>
              </a:rPr>
              <a:t>Schemas</a:t>
            </a:r>
            <a:r>
              <a:rPr lang="en-US" altLang="en-US" sz="1800" dirty="0">
                <a:latin typeface="Arial Narrow" panose="020B0606020202030204" pitchFamily="34" charset="0"/>
              </a:rPr>
              <a:t> are mental-preparations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     Built with experience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     Shape our perception, search-strategies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VIOLATION OF SCHEMAS </a:t>
            </a:r>
            <a:r>
              <a:rPr lang="en-US" altLang="en-US" sz="1800" dirty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1800" dirty="0">
                <a:latin typeface="Arial Narrow" panose="020B0606020202030204" pitchFamily="34" charset="0"/>
              </a:rPr>
              <a:t> EMOTION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98C0A-A82E-B03A-11A2-FD34D1633D40}"/>
              </a:ext>
            </a:extLst>
          </p:cNvPr>
          <p:cNvSpPr txBox="1"/>
          <p:nvPr/>
        </p:nvSpPr>
        <p:spPr>
          <a:xfrm>
            <a:off x="1828800" y="303209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Coke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DF78FD-DC65-75FD-E5A0-F89A893A1A14}"/>
              </a:ext>
            </a:extLst>
          </p:cNvPr>
          <p:cNvSpPr txBox="1"/>
          <p:nvPr/>
        </p:nvSpPr>
        <p:spPr>
          <a:xfrm>
            <a:off x="1524000" y="3755646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oak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67E90-D5EB-AE7B-D9BE-80847A3B552B}"/>
              </a:ext>
            </a:extLst>
          </p:cNvPr>
          <p:cNvSpPr txBox="1"/>
          <p:nvPr/>
        </p:nvSpPr>
        <p:spPr>
          <a:xfrm>
            <a:off x="2133600" y="459861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joke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67263-5EFB-2101-DF8C-3E0F33481A8D}"/>
              </a:ext>
            </a:extLst>
          </p:cNvPr>
          <p:cNvSpPr txBox="1"/>
          <p:nvPr/>
        </p:nvSpPr>
        <p:spPr>
          <a:xfrm>
            <a:off x="1714500" y="5427603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smoke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9F8DB-4109-064A-AB40-C47B79F49F34}"/>
              </a:ext>
            </a:extLst>
          </p:cNvPr>
          <p:cNvSpPr txBox="1"/>
          <p:nvPr/>
        </p:nvSpPr>
        <p:spPr>
          <a:xfrm>
            <a:off x="2571750" y="5835331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albumin</a:t>
            </a:r>
          </a:p>
        </p:txBody>
      </p:sp>
    </p:spTree>
    <p:extLst>
      <p:ext uri="{BB962C8B-B14F-4D97-AF65-F5344CB8AC3E}">
        <p14:creationId xmlns:p14="http://schemas.microsoft.com/office/powerpoint/2010/main" val="18255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7239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 Little Test of Unconscious Processes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1066800" y="1239838"/>
            <a:ext cx="7696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My bet: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I will show you a list of 5 words, one at a time.  I bet I can get you to misread </a:t>
            </a:r>
            <a:r>
              <a:rPr lang="en-US" altLang="en-US" sz="2400" b="1">
                <a:latin typeface="Arial Narrow" panose="020B0606020202030204" pitchFamily="34" charset="0"/>
              </a:rPr>
              <a:t>5</a:t>
            </a:r>
            <a:r>
              <a:rPr lang="en-US" altLang="en-US" sz="2400" b="1" baseline="30000">
                <a:latin typeface="Arial Narrow" panose="020B0606020202030204" pitchFamily="34" charset="0"/>
              </a:rPr>
              <a:t>TH</a:t>
            </a:r>
            <a:r>
              <a:rPr lang="en-US" altLang="en-US" sz="2400">
                <a:latin typeface="Arial Narrow" panose="020B0606020202030204" pitchFamily="34" charset="0"/>
              </a:rPr>
              <a:t> word, even when you try not to.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57600" y="3408363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Arial Narrow" panose="020B0606020202030204" pitchFamily="34" charset="0"/>
              </a:rPr>
              <a:t>1.   INSULT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0" y="395605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Arial Narrow" panose="020B0606020202030204" pitchFamily="34" charset="0"/>
              </a:rPr>
              <a:t>2.   DISRESPECT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7600" y="450373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Arial Narrow" panose="020B0606020202030204" pitchFamily="34" charset="0"/>
              </a:rPr>
              <a:t>3.   OFFEND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7600" y="5049838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4.   SLANDER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57600" y="559752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Arial Narrow" panose="020B0606020202030204" pitchFamily="34" charset="0"/>
              </a:rPr>
              <a:t>5.   PUT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7239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 Little Test of Unconscious Processes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2743200" y="2209800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What was 5</a:t>
            </a:r>
            <a:r>
              <a:rPr lang="en-US" altLang="en-US" sz="2400" baseline="30000" dirty="0">
                <a:latin typeface="Arial Narrow" panose="020B0606020202030204" pitchFamily="34" charset="0"/>
              </a:rPr>
              <a:t>th</a:t>
            </a:r>
            <a:r>
              <a:rPr lang="en-US" altLang="en-US" sz="2400" dirty="0">
                <a:latin typeface="Arial Narrow" panose="020B0606020202030204" pitchFamily="34" charset="0"/>
              </a:rPr>
              <a:t> word?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69A4A2-1BA3-17DA-2917-65A46BA9F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188086"/>
            <a:ext cx="850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Arial Narrow" panose="020B0606020202030204" pitchFamily="34" charset="0"/>
              </a:rPr>
              <a:t>PUT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94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609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5240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 “appraisal theory” of emotion, in which emotions arise from thinking, is closely related to what kind of psychotherapy?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____ Cognitive-Behavioral (CBT)</a:t>
            </a:r>
          </a:p>
          <a:p>
            <a:r>
              <a:rPr lang="en-US" dirty="0">
                <a:latin typeface="Arial Narrow" panose="020B0606020202030204" pitchFamily="34" charset="0"/>
              </a:rPr>
              <a:t>____ Psychoanalysis</a:t>
            </a:r>
          </a:p>
          <a:p>
            <a:r>
              <a:rPr lang="en-US" dirty="0">
                <a:latin typeface="Arial Narrow" panose="020B0606020202030204" pitchFamily="34" charset="0"/>
              </a:rPr>
              <a:t>____ Group therapy</a:t>
            </a:r>
          </a:p>
          <a:p>
            <a:r>
              <a:rPr lang="en-US" dirty="0">
                <a:latin typeface="Arial Narrow" panose="020B0606020202030204" pitchFamily="34" charset="0"/>
              </a:rPr>
              <a:t>____ Relational therapy</a:t>
            </a:r>
          </a:p>
          <a:p>
            <a:r>
              <a:rPr lang="en-US" dirty="0">
                <a:latin typeface="Arial Narrow" panose="020B0606020202030204" pitchFamily="34" charset="0"/>
              </a:rPr>
              <a:t>____ Hypnotherapy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257890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0064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Appraisal vs. Separate Systems Theories of Emotion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95400" y="2590800"/>
            <a:ext cx="693420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Controversy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 Do emotions always follow thought, or can emotion precede thinking?  What comes first, thinking or feeling?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Appraisal Theory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 Thinking comes first.  See a thing, evaluate (appraise) it, then emotion follows.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Separate Systems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 Emotions can come first.  See a thing, feeling emerges, thoughts follow.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Examples of Appraisal vs. 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Separate Systems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127125" y="2057400"/>
            <a:ext cx="781843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Appraisal: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Cognition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 Emotion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 find lottery ticket, scratch it, win $10,000 feel ???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South Fore finds lottery ticket, scratches if,                                               finds $10,000, feels ???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Sep. Systems: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Emotion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 Cognition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You leave school, have jittery, disturbed “something’s wrong” 	feeling, can’t find reason, get home, realize you missed 	important meeting.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Emotion is like radar—signaling something important happened.</a:t>
            </a: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69947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284BCC-83F2-31AE-2FCC-E9815A29A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6553200" y="3190031"/>
            <a:ext cx="1313815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100138" y="200025"/>
            <a:ext cx="6096000" cy="14001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Thinking First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Cannon-Bard Central Nervous Model 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81000" y="2632075"/>
            <a:ext cx="79248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 </a:t>
            </a: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1.  Emotions produced by brain, not body.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2.  Same body change (high vs. low arousal) for all emotions.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3.  Brain "labels" arousal as different emotions.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4.  Thus emotion = arousal + cognition</a:t>
            </a:r>
          </a:p>
        </p:txBody>
      </p:sp>
      <p:pic>
        <p:nvPicPr>
          <p:cNvPr id="8196" name="Picture 7" descr="Walter B. Cannon Bi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92150"/>
            <a:ext cx="1466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7172325" y="2443163"/>
            <a:ext cx="1676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Walter Cannon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4875" y="2413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Schachter</a:t>
            </a:r>
            <a:r>
              <a:rPr lang="en-US" altLang="en-U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&amp; Singer </a:t>
            </a:r>
            <a:r>
              <a:rPr lang="en-US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(1962)                            </a:t>
            </a:r>
            <a:r>
              <a:rPr lang="en-US" altLang="en-U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Two Factor Theory of Emotion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47800" y="1981200"/>
            <a:ext cx="7239000" cy="469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Related to Cannon-Bard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Emotion = arousal + cognition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Fits with Cannon-Bard Central Systems Theory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Emotion only occurs if: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a.  Body is aroused, AND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b.  A reason for arousal is located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How arousal is labeled determines specific emotion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Arousal w/o cognition leads to no emotion</a:t>
            </a:r>
          </a:p>
        </p:txBody>
      </p:sp>
      <p:pic>
        <p:nvPicPr>
          <p:cNvPr id="9220" name="Picture 5" descr="stanley schachter here is a really good biography of stanley schacht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81000"/>
            <a:ext cx="152876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162800" y="1911350"/>
            <a:ext cx="167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Stanley Schachter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8"/>
          <p:cNvGrpSpPr>
            <a:grpSpLocks/>
          </p:cNvGrpSpPr>
          <p:nvPr/>
        </p:nvGrpSpPr>
        <p:grpSpPr bwMode="auto">
          <a:xfrm>
            <a:off x="1295400" y="2209800"/>
            <a:ext cx="7467600" cy="3657600"/>
            <a:chOff x="816" y="912"/>
            <a:chExt cx="4704" cy="2304"/>
          </a:xfrm>
        </p:grpSpPr>
        <p:sp>
          <p:nvSpPr>
            <p:cNvPr id="10260" name="Rectangle 5"/>
            <p:cNvSpPr>
              <a:spLocks noChangeArrowheads="1"/>
            </p:cNvSpPr>
            <p:nvPr/>
          </p:nvSpPr>
          <p:spPr bwMode="auto">
            <a:xfrm>
              <a:off x="816" y="1728"/>
              <a:ext cx="124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61" name="Text Box 6"/>
            <p:cNvSpPr txBox="1">
              <a:spLocks noChangeArrowheads="1"/>
            </p:cNvSpPr>
            <p:nvPr/>
          </p:nvSpPr>
          <p:spPr bwMode="auto">
            <a:xfrm>
              <a:off x="960" y="1804"/>
              <a:ext cx="9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Emotion-producing event</a:t>
              </a:r>
            </a:p>
          </p:txBody>
        </p:sp>
        <p:sp>
          <p:nvSpPr>
            <p:cNvPr id="10262" name="Rectangle 7"/>
            <p:cNvSpPr>
              <a:spLocks noChangeArrowheads="1"/>
            </p:cNvSpPr>
            <p:nvPr/>
          </p:nvSpPr>
          <p:spPr bwMode="auto">
            <a:xfrm>
              <a:off x="2640" y="912"/>
              <a:ext cx="124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63" name="Text Box 8"/>
            <p:cNvSpPr txBox="1">
              <a:spLocks noChangeArrowheads="1"/>
            </p:cNvSpPr>
            <p:nvPr/>
          </p:nvSpPr>
          <p:spPr bwMode="auto">
            <a:xfrm>
              <a:off x="2688" y="1008"/>
              <a:ext cx="11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Social / Environ-mental information</a:t>
              </a:r>
            </a:p>
          </p:txBody>
        </p:sp>
        <p:sp>
          <p:nvSpPr>
            <p:cNvPr id="10264" name="Rectangle 9"/>
            <p:cNvSpPr>
              <a:spLocks noChangeArrowheads="1"/>
            </p:cNvSpPr>
            <p:nvPr/>
          </p:nvSpPr>
          <p:spPr bwMode="auto">
            <a:xfrm>
              <a:off x="2592" y="2640"/>
              <a:ext cx="124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65" name="Text Box 10"/>
            <p:cNvSpPr txBox="1">
              <a:spLocks noChangeArrowheads="1"/>
            </p:cNvSpPr>
            <p:nvPr/>
          </p:nvSpPr>
          <p:spPr bwMode="auto">
            <a:xfrm>
              <a:off x="2640" y="2736"/>
              <a:ext cx="11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Physiological Response</a:t>
              </a:r>
            </a:p>
          </p:txBody>
        </p:sp>
        <p:sp>
          <p:nvSpPr>
            <p:cNvPr id="10266" name="Rectangle 11"/>
            <p:cNvSpPr>
              <a:spLocks noChangeArrowheads="1"/>
            </p:cNvSpPr>
            <p:nvPr/>
          </p:nvSpPr>
          <p:spPr bwMode="auto">
            <a:xfrm>
              <a:off x="4272" y="1776"/>
              <a:ext cx="124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67" name="Text Box 12"/>
            <p:cNvSpPr txBox="1">
              <a:spLocks noChangeArrowheads="1"/>
            </p:cNvSpPr>
            <p:nvPr/>
          </p:nvSpPr>
          <p:spPr bwMode="auto">
            <a:xfrm>
              <a:off x="4320" y="1872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Emotion</a:t>
              </a:r>
            </a:p>
          </p:txBody>
        </p:sp>
        <p:sp>
          <p:nvSpPr>
            <p:cNvPr id="10268" name="Line 13"/>
            <p:cNvSpPr>
              <a:spLocks noChangeShapeType="1"/>
            </p:cNvSpPr>
            <p:nvPr/>
          </p:nvSpPr>
          <p:spPr bwMode="auto">
            <a:xfrm flipV="1">
              <a:off x="1536" y="1200"/>
              <a:ext cx="100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9" name="Line 14"/>
            <p:cNvSpPr>
              <a:spLocks noChangeShapeType="1"/>
            </p:cNvSpPr>
            <p:nvPr/>
          </p:nvSpPr>
          <p:spPr bwMode="auto">
            <a:xfrm>
              <a:off x="1536" y="2352"/>
              <a:ext cx="100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0" name="Line 15"/>
            <p:cNvSpPr>
              <a:spLocks noChangeShapeType="1"/>
            </p:cNvSpPr>
            <p:nvPr/>
          </p:nvSpPr>
          <p:spPr bwMode="auto">
            <a:xfrm>
              <a:off x="3888" y="1152"/>
              <a:ext cx="86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1" name="Line 16"/>
            <p:cNvSpPr>
              <a:spLocks noChangeShapeType="1"/>
            </p:cNvSpPr>
            <p:nvPr/>
          </p:nvSpPr>
          <p:spPr bwMode="auto">
            <a:xfrm flipV="1">
              <a:off x="3840" y="2400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219" name="Text Box 17"/>
          <p:cNvSpPr txBox="1">
            <a:spLocks noChangeArrowheads="1"/>
          </p:cNvSpPr>
          <p:nvPr/>
        </p:nvSpPr>
        <p:spPr bwMode="auto">
          <a:xfrm>
            <a:off x="1800225" y="222250"/>
            <a:ext cx="708660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Schachter</a:t>
            </a:r>
            <a:r>
              <a:rPr lang="en-US" altLang="en-US" sz="3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and Singer Model of Emotions</a:t>
            </a:r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4991100" y="3733800"/>
            <a:ext cx="495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</a:rPr>
              <a:t>+</a:t>
            </a:r>
          </a:p>
        </p:txBody>
      </p:sp>
      <p:cxnSp>
        <p:nvCxnSpPr>
          <p:cNvPr id="10245" name="Straight Arrow Connector 3"/>
          <p:cNvCxnSpPr>
            <a:cxnSpLocks noChangeShapeType="1"/>
          </p:cNvCxnSpPr>
          <p:nvPr/>
        </p:nvCxnSpPr>
        <p:spPr bwMode="auto">
          <a:xfrm>
            <a:off x="5257800" y="4419600"/>
            <a:ext cx="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6" name="Straight Arrow Connector 5"/>
          <p:cNvCxnSpPr>
            <a:cxnSpLocks noChangeShapeType="1"/>
            <a:stCxn id="10244" idx="0"/>
          </p:cNvCxnSpPr>
          <p:nvPr/>
        </p:nvCxnSpPr>
        <p:spPr bwMode="auto">
          <a:xfrm flipV="1">
            <a:off x="5238750" y="3276600"/>
            <a:ext cx="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03313" y="4157663"/>
            <a:ext cx="2286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00000"/>
                </a:solidFill>
                <a:latin typeface="Arial Narrow" panose="020B0606020202030204" pitchFamily="34" charset="0"/>
              </a:rPr>
              <a:t>Flowers Delivered</a:t>
            </a:r>
          </a:p>
        </p:txBody>
      </p:sp>
      <p:pic>
        <p:nvPicPr>
          <p:cNvPr id="9236" name="Picture 20" descr="https://sp.yimg.com/ib/th?id=HN.608009619716377775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4672013"/>
            <a:ext cx="1363662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0" y="2862263"/>
            <a:ext cx="2667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00000"/>
                </a:solidFill>
                <a:latin typeface="Arial Narrow" panose="020B0606020202030204" pitchFamily="34" charset="0"/>
              </a:rPr>
              <a:t>Because you’re special!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38400" y="1268413"/>
            <a:ext cx="76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</a:rPr>
              <a:t>Love,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</a:rPr>
              <a:t>Clark</a:t>
            </a:r>
          </a:p>
        </p:txBody>
      </p:sp>
      <p:pic>
        <p:nvPicPr>
          <p:cNvPr id="9238" name="Picture 22" descr="https://sp.yimg.com/ib/th?id=HN.608050864279062773&amp;pid=15.1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027113"/>
            <a:ext cx="8540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4" descr="Jason - Friday the 13th by 123sa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27113"/>
            <a:ext cx="990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567613" y="1200150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</a:rPr>
              <a:t>Love,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</a:rPr>
              <a:t>Jason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629400" y="4006850"/>
            <a:ext cx="2286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00000"/>
                </a:solidFill>
                <a:latin typeface="Arial Narrow" panose="020B0606020202030204" pitchFamily="34" charset="0"/>
              </a:rPr>
              <a:t>Affection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611938" y="4216400"/>
            <a:ext cx="2286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00000"/>
                </a:solidFill>
                <a:latin typeface="Arial Narrow" panose="020B0606020202030204" pitchFamily="34" charset="0"/>
              </a:rPr>
              <a:t>Terror</a:t>
            </a:r>
          </a:p>
        </p:txBody>
      </p:sp>
      <p:pic>
        <p:nvPicPr>
          <p:cNvPr id="9244" name="Picture 28" descr="heart_ra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40438"/>
            <a:ext cx="17526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H="1">
            <a:off x="4648200" y="6040438"/>
            <a:ext cx="838200" cy="68580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605588" y="4578350"/>
            <a:ext cx="2286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00000"/>
                </a:solidFill>
                <a:latin typeface="Arial Narrow" panose="020B0606020202030204" pitchFamily="34" charset="0"/>
              </a:rPr>
              <a:t>Neutral</a:t>
            </a:r>
          </a:p>
        </p:txBody>
      </p:sp>
      <p:pic>
        <p:nvPicPr>
          <p:cNvPr id="1025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970088"/>
            <a:ext cx="10699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5" grpId="0"/>
      <p:bldP spid="27" grpId="0"/>
      <p:bldP spid="28" grpId="0"/>
      <p:bldP spid="32" grpId="0"/>
    </p:bldLst>
  </p:timing>
</p:sld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8620</TotalTime>
  <Words>2234</Words>
  <Application>Microsoft Office PowerPoint</Application>
  <PresentationFormat>On-screen Show (4:3)</PresentationFormat>
  <Paragraphs>360</Paragraphs>
  <Slides>33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 BERKLEY</vt:lpstr>
      <vt:lpstr>AR ESSENCE</vt:lpstr>
      <vt:lpstr>Arial</vt:lpstr>
      <vt:lpstr>Arial Narrow</vt:lpstr>
      <vt:lpstr>Bauhaus 93</vt:lpstr>
      <vt:lpstr>Calibri</vt:lpstr>
      <vt:lpstr>Candara</vt:lpstr>
      <vt:lpstr>Times New Roman</vt:lpstr>
      <vt:lpstr>Wingdings</vt:lpstr>
      <vt:lpstr>Dad`s Tie</vt:lpstr>
      <vt:lpstr>1_Dad`s Tie</vt:lpstr>
      <vt:lpstr>Chart</vt:lpstr>
      <vt:lpstr>Emotions Defined II</vt:lpstr>
      <vt:lpstr>PowerPoint Presentation</vt:lpstr>
      <vt:lpstr>PowerPoint Presentation</vt:lpstr>
      <vt:lpstr>PowerPoint Presentation</vt:lpstr>
      <vt:lpstr>Appraisal vs. Separate Systems Theories of Emotion</vt:lpstr>
      <vt:lpstr>Examples of Appraisal vs.  Separate Systems</vt:lpstr>
      <vt:lpstr>PowerPoint Presentation</vt:lpstr>
      <vt:lpstr>Schachter &amp; Singer (1962)                            Two Factor Theory of Emotion</vt:lpstr>
      <vt:lpstr>PowerPoint Presentation</vt:lpstr>
      <vt:lpstr>Schachter &amp; Singer Experiment (1962)</vt:lpstr>
      <vt:lpstr>Results of Schachter &amp; Singer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Separate Systems Approach to Emotions </vt:lpstr>
      <vt:lpstr>PowerPoint Presentation</vt:lpstr>
      <vt:lpstr>Zajonc “Mere Exposure” Experiment</vt:lpstr>
      <vt:lpstr>PowerPoint Presentation</vt:lpstr>
      <vt:lpstr>Mere Exposure Study Main Point</vt:lpstr>
      <vt:lpstr>PowerPoint Presentation</vt:lpstr>
      <vt:lpstr>Role of Body in Emotion, and  Thinking 1st vs. Feeling 1st Debate</vt:lpstr>
      <vt:lpstr>James’s Peripheral  Theory of Emotion      Emotion = Feeling</vt:lpstr>
      <vt:lpstr>Testing James’ Peripheral Theory</vt:lpstr>
      <vt:lpstr>Zajonc Facial Feedback Theory</vt:lpstr>
      <vt:lpstr>PowerPoint Presentation</vt:lpstr>
      <vt:lpstr> Ekman, et al.:  Facial Poses and Emotional Arousal </vt:lpstr>
      <vt:lpstr>PowerPoint Presentation</vt:lpstr>
      <vt:lpstr>So, Do Emotions Have  Distinctive Physiological “Signatures”?</vt:lpstr>
      <vt:lpstr>PowerPoint Presentation</vt:lpstr>
      <vt:lpstr>PowerPoint Presentation</vt:lpstr>
      <vt:lpstr>PowerPoint Presentation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Emotions</dc:title>
  <dc:creator>Kent Harber</dc:creator>
  <cp:lastModifiedBy>Kent Harber</cp:lastModifiedBy>
  <cp:revision>131</cp:revision>
  <cp:lastPrinted>2023-01-26T17:34:06Z</cp:lastPrinted>
  <dcterms:created xsi:type="dcterms:W3CDTF">2006-08-09T20:27:24Z</dcterms:created>
  <dcterms:modified xsi:type="dcterms:W3CDTF">2023-01-31T18:25:21Z</dcterms:modified>
</cp:coreProperties>
</file>