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4"/>
  </p:notesMasterIdLst>
  <p:sldIdLst>
    <p:sldId id="300" r:id="rId2"/>
    <p:sldId id="333" r:id="rId3"/>
    <p:sldId id="335" r:id="rId4"/>
    <p:sldId id="312" r:id="rId5"/>
    <p:sldId id="311" r:id="rId6"/>
    <p:sldId id="305" r:id="rId7"/>
    <p:sldId id="307" r:id="rId8"/>
    <p:sldId id="314" r:id="rId9"/>
    <p:sldId id="310" r:id="rId10"/>
    <p:sldId id="315" r:id="rId11"/>
    <p:sldId id="339" r:id="rId12"/>
    <p:sldId id="321" r:id="rId13"/>
    <p:sldId id="322" r:id="rId14"/>
    <p:sldId id="260" r:id="rId15"/>
    <p:sldId id="284" r:id="rId16"/>
    <p:sldId id="340" r:id="rId17"/>
    <p:sldId id="287" r:id="rId18"/>
    <p:sldId id="264" r:id="rId19"/>
    <p:sldId id="265" r:id="rId20"/>
    <p:sldId id="266" r:id="rId21"/>
    <p:sldId id="323" r:id="rId22"/>
    <p:sldId id="320" r:id="rId23"/>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01" autoAdjust="0"/>
    <p:restoredTop sz="90929"/>
  </p:normalViewPr>
  <p:slideViewPr>
    <p:cSldViewPr>
      <p:cViewPr varScale="1">
        <p:scale>
          <a:sx n="100" d="100"/>
          <a:sy n="100" d="100"/>
        </p:scale>
        <p:origin x="180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7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2446" tIns="46223" rIns="92446" bIns="46223"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2446" tIns="46223" rIns="92446" bIns="46223" rtlCol="0"/>
          <a:lstStyle>
            <a:lvl1pPr algn="r" eaLnBrk="1" hangingPunct="1">
              <a:defRPr sz="1200"/>
            </a:lvl1pPr>
          </a:lstStyle>
          <a:p>
            <a:pPr>
              <a:defRPr/>
            </a:pPr>
            <a:fld id="{76E89965-7CED-48BF-A645-174B688630C4}" type="datetimeFigureOut">
              <a:rPr lang="en-US"/>
              <a:pPr>
                <a:defRPr/>
              </a:pPr>
              <a:t>1/26/2023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2446" tIns="46223" rIns="92446" bIns="46223" rtlCol="0" anchor="ctr"/>
          <a:lstStyle/>
          <a:p>
            <a:pPr lvl="0"/>
            <a:endParaRPr lang="en-US" noProof="0"/>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2446" tIns="46223" rIns="92446" bIns="4622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968"/>
            <a:ext cx="3037840" cy="466433"/>
          </a:xfrm>
          <a:prstGeom prst="rect">
            <a:avLst/>
          </a:prstGeom>
        </p:spPr>
        <p:txBody>
          <a:bodyPr vert="horz" lIns="92446" tIns="46223" rIns="92446" bIns="46223"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2446" tIns="46223" rIns="92446" bIns="46223" rtlCol="0" anchor="b"/>
          <a:lstStyle>
            <a:lvl1pPr algn="r" eaLnBrk="1" hangingPunct="1">
              <a:defRPr sz="1200"/>
            </a:lvl1pPr>
          </a:lstStyle>
          <a:p>
            <a:pPr>
              <a:defRPr/>
            </a:pPr>
            <a:fld id="{F65BD9A9-6ABE-4B57-BBCE-CA8F3C30A04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65BD9A9-6ABE-4B57-BBCE-CA8F3C30A043}" type="slidenum">
              <a:rPr lang="en-US" smtClean="0"/>
              <a:pPr>
                <a:defRPr/>
              </a:pPr>
              <a:t>22</a:t>
            </a:fld>
            <a:endParaRPr lang="en-US"/>
          </a:p>
        </p:txBody>
      </p:sp>
    </p:spTree>
    <p:extLst>
      <p:ext uri="{BB962C8B-B14F-4D97-AF65-F5344CB8AC3E}">
        <p14:creationId xmlns:p14="http://schemas.microsoft.com/office/powerpoint/2010/main" val="2894018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2" cy="638"/>
              <a:chOff x="-2" y="1562"/>
              <a:chExt cx="5762" cy="638"/>
            </a:xfrm>
          </p:grpSpPr>
          <p:sp>
            <p:nvSpPr>
              <p:cNvPr id="8" name="Freeform 4"/>
              <p:cNvSpPr>
                <a:spLocks/>
              </p:cNvSpPr>
              <p:nvPr/>
            </p:nvSpPr>
            <p:spPr bwMode="ltGray">
              <a:xfrm rot="-5400000">
                <a:off x="2559" y="-993"/>
                <a:ext cx="624" cy="5745"/>
              </a:xfrm>
              <a:custGeom>
                <a:avLst/>
                <a:gdLst>
                  <a:gd name="T0" fmla="*/ 0 w 1000"/>
                  <a:gd name="T1" fmla="*/ 0 h 720"/>
                  <a:gd name="T2" fmla="*/ 0 w 1000"/>
                  <a:gd name="T3" fmla="*/ 2147483646 h 720"/>
                  <a:gd name="T4" fmla="*/ 9 w 1000"/>
                  <a:gd name="T5" fmla="*/ 2147483646 h 720"/>
                  <a:gd name="T6" fmla="*/ 9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9" name="Freeform 5"/>
              <p:cNvSpPr>
                <a:spLocks/>
              </p:cNvSpPr>
              <p:nvPr/>
            </p:nvSpPr>
            <p:spPr bwMode="ltGray">
              <a:xfrm rot="-5400000">
                <a:off x="1323" y="1669"/>
                <a:ext cx="624" cy="421"/>
              </a:xfrm>
              <a:custGeom>
                <a:avLst/>
                <a:gdLst>
                  <a:gd name="T0" fmla="*/ 0 w 624"/>
                  <a:gd name="T1" fmla="*/ 0 h 317"/>
                  <a:gd name="T2" fmla="*/ 0 w 624"/>
                  <a:gd name="T3" fmla="*/ 4635 h 317"/>
                  <a:gd name="T4" fmla="*/ 624 w 624"/>
                  <a:gd name="T5" fmla="*/ 463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4758 h 317"/>
                  <a:gd name="T4" fmla="*/ 624 w 624"/>
                  <a:gd name="T5" fmla="*/ 475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1" name="Freeform 7"/>
              <p:cNvSpPr>
                <a:spLocks/>
              </p:cNvSpPr>
              <p:nvPr/>
            </p:nvSpPr>
            <p:spPr bwMode="ltGray">
              <a:xfrm rot="-5400000">
                <a:off x="-57" y="1752"/>
                <a:ext cx="624" cy="255"/>
              </a:xfrm>
              <a:custGeom>
                <a:avLst/>
                <a:gdLst>
                  <a:gd name="T0" fmla="*/ 0 w 624"/>
                  <a:gd name="T1" fmla="*/ 1 h 370"/>
                  <a:gd name="T2" fmla="*/ 0 w 624"/>
                  <a:gd name="T3" fmla="*/ 8 h 370"/>
                  <a:gd name="T4" fmla="*/ 624 w 624"/>
                  <a:gd name="T5" fmla="*/ 8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127 h 317"/>
                  <a:gd name="T4" fmla="*/ 624 w 624"/>
                  <a:gd name="T5" fmla="*/ 12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4739 h 272"/>
                  <a:gd name="T4" fmla="*/ 240 w 624"/>
                  <a:gd name="T5" fmla="*/ 4184 h 272"/>
                  <a:gd name="T6" fmla="*/ 624 w 624"/>
                  <a:gd name="T7" fmla="*/ 4739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4" name="Freeform 10"/>
              <p:cNvSpPr>
                <a:spLocks/>
              </p:cNvSpPr>
              <p:nvPr/>
            </p:nvSpPr>
            <p:spPr bwMode="ltGray">
              <a:xfrm rot="-5400000">
                <a:off x="156" y="1726"/>
                <a:ext cx="632" cy="315"/>
              </a:xfrm>
              <a:custGeom>
                <a:avLst/>
                <a:gdLst>
                  <a:gd name="T0" fmla="*/ 8 w 632"/>
                  <a:gd name="T1" fmla="*/ 11 h 362"/>
                  <a:gd name="T2" fmla="*/ 8 w 632"/>
                  <a:gd name="T3" fmla="*/ 78 h 362"/>
                  <a:gd name="T4" fmla="*/ 248 w 632"/>
                  <a:gd name="T5" fmla="*/ 78 h 362"/>
                  <a:gd name="T6" fmla="*/ 632 w 632"/>
                  <a:gd name="T7" fmla="*/ 78 h 362"/>
                  <a:gd name="T8" fmla="*/ 632 w 632"/>
                  <a:gd name="T9" fmla="*/ 11 h 362"/>
                  <a:gd name="T10" fmla="*/ 104 w 632"/>
                  <a:gd name="T11" fmla="*/ 11 h 362"/>
                  <a:gd name="T12" fmla="*/ 8 w 632"/>
                  <a:gd name="T13" fmla="*/ 11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5" name="Freeform 11"/>
              <p:cNvSpPr>
                <a:spLocks/>
              </p:cNvSpPr>
              <p:nvPr/>
            </p:nvSpPr>
            <p:spPr bwMode="ltGray">
              <a:xfrm rot="-5400000">
                <a:off x="3211" y="1664"/>
                <a:ext cx="624" cy="421"/>
              </a:xfrm>
              <a:custGeom>
                <a:avLst/>
                <a:gdLst>
                  <a:gd name="T0" fmla="*/ 0 w 624"/>
                  <a:gd name="T1" fmla="*/ 0 h 317"/>
                  <a:gd name="T2" fmla="*/ 0 w 624"/>
                  <a:gd name="T3" fmla="*/ 4635 h 317"/>
                  <a:gd name="T4" fmla="*/ 624 w 624"/>
                  <a:gd name="T5" fmla="*/ 463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4758 h 317"/>
                  <a:gd name="T4" fmla="*/ 624 w 624"/>
                  <a:gd name="T5" fmla="*/ 475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7" name="Freeform 13"/>
              <p:cNvSpPr>
                <a:spLocks/>
              </p:cNvSpPr>
              <p:nvPr/>
            </p:nvSpPr>
            <p:spPr bwMode="ltGray">
              <a:xfrm rot="-5400000">
                <a:off x="1830" y="1747"/>
                <a:ext cx="624" cy="255"/>
              </a:xfrm>
              <a:custGeom>
                <a:avLst/>
                <a:gdLst>
                  <a:gd name="T0" fmla="*/ 0 w 624"/>
                  <a:gd name="T1" fmla="*/ 1 h 370"/>
                  <a:gd name="T2" fmla="*/ 0 w 624"/>
                  <a:gd name="T3" fmla="*/ 8 h 370"/>
                  <a:gd name="T4" fmla="*/ 624 w 624"/>
                  <a:gd name="T5" fmla="*/ 8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127 h 317"/>
                  <a:gd name="T4" fmla="*/ 624 w 624"/>
                  <a:gd name="T5" fmla="*/ 12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9" name="Freeform 15"/>
              <p:cNvSpPr>
                <a:spLocks/>
              </p:cNvSpPr>
              <p:nvPr/>
            </p:nvSpPr>
            <p:spPr bwMode="ltGray">
              <a:xfrm rot="-5400000">
                <a:off x="2330" y="1694"/>
                <a:ext cx="624" cy="361"/>
              </a:xfrm>
              <a:custGeom>
                <a:avLst/>
                <a:gdLst>
                  <a:gd name="T0" fmla="*/ 0 w 624"/>
                  <a:gd name="T1" fmla="*/ 0 h 272"/>
                  <a:gd name="T2" fmla="*/ 0 w 624"/>
                  <a:gd name="T3" fmla="*/ 4609 h 272"/>
                  <a:gd name="T4" fmla="*/ 240 w 624"/>
                  <a:gd name="T5" fmla="*/ 4075 h 272"/>
                  <a:gd name="T6" fmla="*/ 624 w 624"/>
                  <a:gd name="T7" fmla="*/ 4609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0" name="Freeform 16"/>
              <p:cNvSpPr>
                <a:spLocks/>
              </p:cNvSpPr>
              <p:nvPr/>
            </p:nvSpPr>
            <p:spPr bwMode="ltGray">
              <a:xfrm rot="-5400000">
                <a:off x="2043" y="1721"/>
                <a:ext cx="632" cy="316"/>
              </a:xfrm>
              <a:custGeom>
                <a:avLst/>
                <a:gdLst>
                  <a:gd name="T0" fmla="*/ 8 w 632"/>
                  <a:gd name="T1" fmla="*/ 11 h 362"/>
                  <a:gd name="T2" fmla="*/ 8 w 632"/>
                  <a:gd name="T3" fmla="*/ 81 h 362"/>
                  <a:gd name="T4" fmla="*/ 248 w 632"/>
                  <a:gd name="T5" fmla="*/ 81 h 362"/>
                  <a:gd name="T6" fmla="*/ 632 w 632"/>
                  <a:gd name="T7" fmla="*/ 81 h 362"/>
                  <a:gd name="T8" fmla="*/ 632 w 632"/>
                  <a:gd name="T9" fmla="*/ 11 h 362"/>
                  <a:gd name="T10" fmla="*/ 104 w 632"/>
                  <a:gd name="T11" fmla="*/ 11 h 362"/>
                  <a:gd name="T12" fmla="*/ 8 w 632"/>
                  <a:gd name="T13" fmla="*/ 11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1" name="Freeform 17"/>
              <p:cNvSpPr>
                <a:spLocks/>
              </p:cNvSpPr>
              <p:nvPr/>
            </p:nvSpPr>
            <p:spPr bwMode="ltGray">
              <a:xfrm rot="-5400000">
                <a:off x="4077" y="1669"/>
                <a:ext cx="624" cy="421"/>
              </a:xfrm>
              <a:custGeom>
                <a:avLst/>
                <a:gdLst>
                  <a:gd name="T0" fmla="*/ 0 w 624"/>
                  <a:gd name="T1" fmla="*/ 0 h 317"/>
                  <a:gd name="T2" fmla="*/ 0 w 624"/>
                  <a:gd name="T3" fmla="*/ 4635 h 317"/>
                  <a:gd name="T4" fmla="*/ 624 w 624"/>
                  <a:gd name="T5" fmla="*/ 463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4758 h 317"/>
                  <a:gd name="T4" fmla="*/ 624 w 624"/>
                  <a:gd name="T5" fmla="*/ 475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3" name="Freeform 19"/>
              <p:cNvSpPr>
                <a:spLocks/>
              </p:cNvSpPr>
              <p:nvPr/>
            </p:nvSpPr>
            <p:spPr bwMode="ltGray">
              <a:xfrm rot="-5400000">
                <a:off x="4584" y="1747"/>
                <a:ext cx="624" cy="255"/>
              </a:xfrm>
              <a:custGeom>
                <a:avLst/>
                <a:gdLst>
                  <a:gd name="T0" fmla="*/ 0 w 624"/>
                  <a:gd name="T1" fmla="*/ 1 h 370"/>
                  <a:gd name="T2" fmla="*/ 0 w 624"/>
                  <a:gd name="T3" fmla="*/ 8 h 370"/>
                  <a:gd name="T4" fmla="*/ 624 w 624"/>
                  <a:gd name="T5" fmla="*/ 8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5" name="Freeform 21"/>
              <p:cNvSpPr>
                <a:spLocks/>
              </p:cNvSpPr>
              <p:nvPr/>
            </p:nvSpPr>
            <p:spPr bwMode="ltGray">
              <a:xfrm rot="-5400000">
                <a:off x="5084" y="1694"/>
                <a:ext cx="624" cy="361"/>
              </a:xfrm>
              <a:custGeom>
                <a:avLst/>
                <a:gdLst>
                  <a:gd name="T0" fmla="*/ 0 w 624"/>
                  <a:gd name="T1" fmla="*/ 0 h 272"/>
                  <a:gd name="T2" fmla="*/ 0 w 624"/>
                  <a:gd name="T3" fmla="*/ 4609 h 272"/>
                  <a:gd name="T4" fmla="*/ 240 w 624"/>
                  <a:gd name="T5" fmla="*/ 4075 h 272"/>
                  <a:gd name="T6" fmla="*/ 624 w 624"/>
                  <a:gd name="T7" fmla="*/ 4609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26" name="Freeform 22"/>
              <p:cNvSpPr>
                <a:spLocks/>
              </p:cNvSpPr>
              <p:nvPr/>
            </p:nvSpPr>
            <p:spPr bwMode="ltGray">
              <a:xfrm rot="-5400000">
                <a:off x="4797" y="1721"/>
                <a:ext cx="632" cy="316"/>
              </a:xfrm>
              <a:custGeom>
                <a:avLst/>
                <a:gdLst>
                  <a:gd name="T0" fmla="*/ 8 w 632"/>
                  <a:gd name="T1" fmla="*/ 11 h 362"/>
                  <a:gd name="T2" fmla="*/ 8 w 632"/>
                  <a:gd name="T3" fmla="*/ 81 h 362"/>
                  <a:gd name="T4" fmla="*/ 248 w 632"/>
                  <a:gd name="T5" fmla="*/ 81 h 362"/>
                  <a:gd name="T6" fmla="*/ 632 w 632"/>
                  <a:gd name="T7" fmla="*/ 81 h 362"/>
                  <a:gd name="T8" fmla="*/ 632 w 632"/>
                  <a:gd name="T9" fmla="*/ 11 h 362"/>
                  <a:gd name="T10" fmla="*/ 104 w 632"/>
                  <a:gd name="T11" fmla="*/ 11 h 362"/>
                  <a:gd name="T12" fmla="*/ 8 w 632"/>
                  <a:gd name="T13" fmla="*/ 11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sp>
          <p:nvSpPr>
            <p:cNvPr id="6" name="Freeform 23"/>
            <p:cNvSpPr>
              <a:spLocks/>
            </p:cNvSpPr>
            <p:nvPr/>
          </p:nvSpPr>
          <p:spPr bwMode="ltGray">
            <a:xfrm flipH="1">
              <a:off x="-2" y="1536"/>
              <a:ext cx="5762" cy="412"/>
            </a:xfrm>
            <a:custGeom>
              <a:avLst/>
              <a:gdLst>
                <a:gd name="T0" fmla="*/ 0 w 5762"/>
                <a:gd name="T1" fmla="*/ 387 h 385"/>
                <a:gd name="T2" fmla="*/ 5762 w 5762"/>
                <a:gd name="T3" fmla="*/ 369 h 385"/>
                <a:gd name="T4" fmla="*/ 5762 w 5762"/>
                <a:gd name="T5" fmla="*/ 4 h 385"/>
                <a:gd name="T6" fmla="*/ 0 w 5762"/>
                <a:gd name="T7" fmla="*/ 0 h 385"/>
                <a:gd name="T8" fmla="*/ 0 w 5762"/>
                <a:gd name="T9" fmla="*/ 387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4121"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pPr lvl="0"/>
            <a:r>
              <a:rPr lang="en-US" altLang="en-US" noProof="0"/>
              <a:t>Click to edit Master title style</a:t>
            </a:r>
          </a:p>
        </p:txBody>
      </p:sp>
      <p:sp>
        <p:nvSpPr>
          <p:cNvPr id="4122" name="Rectangle 26"/>
          <p:cNvSpPr>
            <a:spLocks noGrp="1" noChangeArrowheads="1"/>
          </p:cNvSpPr>
          <p:nvPr>
            <p:ph type="subTitle" idx="1"/>
          </p:nvPr>
        </p:nvSpPr>
        <p:spPr>
          <a:xfrm>
            <a:off x="1166813" y="3886200"/>
            <a:ext cx="6400800" cy="1752600"/>
          </a:xfrm>
        </p:spPr>
        <p:txBody>
          <a:bodyPr/>
          <a:lstStyle>
            <a:lvl1pPr marL="0" indent="0">
              <a:buFont typeface="Wingdings" panose="05000000000000000000" pitchFamily="2" charset="2"/>
              <a:buNone/>
              <a:defRPr sz="4000"/>
            </a:lvl1pPr>
          </a:lstStyle>
          <a:p>
            <a:pPr lvl="0"/>
            <a:r>
              <a:rPr lang="en-US" altLang="en-US" noProof="0"/>
              <a:t>Click to edit Master subtitle style</a:t>
            </a:r>
          </a:p>
        </p:txBody>
      </p:sp>
      <p:sp>
        <p:nvSpPr>
          <p:cNvPr id="27" name="Rectangle 27"/>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US" altLang="en-US"/>
          </a:p>
        </p:txBody>
      </p:sp>
      <p:sp>
        <p:nvSpPr>
          <p:cNvPr id="28" name="Rectangle 28"/>
          <p:cNvSpPr>
            <a:spLocks noGrp="1" noChangeArrowheads="1"/>
          </p:cNvSpPr>
          <p:nvPr>
            <p:ph type="ftr" sz="quarter" idx="11"/>
          </p:nvPr>
        </p:nvSpPr>
        <p:spPr/>
        <p:txBody>
          <a:bodyPr/>
          <a:lstStyle>
            <a:lvl1pPr>
              <a:defRPr>
                <a:solidFill>
                  <a:srgbClr val="000000"/>
                </a:solidFill>
              </a:defRPr>
            </a:lvl1pPr>
          </a:lstStyle>
          <a:p>
            <a:pPr>
              <a:defRPr/>
            </a:pPr>
            <a:endParaRPr lang="en-US" altLang="en-US"/>
          </a:p>
        </p:txBody>
      </p:sp>
      <p:sp>
        <p:nvSpPr>
          <p:cNvPr id="29" name="Rectangle 29"/>
          <p:cNvSpPr>
            <a:spLocks noGrp="1" noChangeArrowheads="1"/>
          </p:cNvSpPr>
          <p:nvPr>
            <p:ph type="sldNum" sz="quarter" idx="12"/>
          </p:nvPr>
        </p:nvSpPr>
        <p:spPr/>
        <p:txBody>
          <a:bodyPr/>
          <a:lstStyle>
            <a:lvl1pPr>
              <a:defRPr>
                <a:solidFill>
                  <a:srgbClr val="000000"/>
                </a:solidFill>
              </a:defRPr>
            </a:lvl1pPr>
          </a:lstStyle>
          <a:p>
            <a:pPr>
              <a:defRPr/>
            </a:pPr>
            <a:fld id="{CAD33C09-DDCA-4A20-B39F-805C1712AE4B}" type="slidenum">
              <a:rPr lang="en-US" altLang="en-US"/>
              <a:pPr>
                <a:defRPr/>
              </a:pPr>
              <a:t>‹#›</a:t>
            </a:fld>
            <a:endParaRPr lang="en-US" altLang="en-US"/>
          </a:p>
        </p:txBody>
      </p:sp>
    </p:spTree>
    <p:extLst>
      <p:ext uri="{BB962C8B-B14F-4D97-AF65-F5344CB8AC3E}">
        <p14:creationId xmlns:p14="http://schemas.microsoft.com/office/powerpoint/2010/main" val="3202448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9"/>
          <p:cNvSpPr>
            <a:spLocks noGrp="1" noChangeArrowheads="1"/>
          </p:cNvSpPr>
          <p:nvPr>
            <p:ph type="sldNum" sz="quarter" idx="12"/>
          </p:nvPr>
        </p:nvSpPr>
        <p:spPr>
          <a:ln/>
        </p:spPr>
        <p:txBody>
          <a:bodyPr/>
          <a:lstStyle>
            <a:lvl1pPr>
              <a:defRPr/>
            </a:lvl1pPr>
          </a:lstStyle>
          <a:p>
            <a:pPr>
              <a:defRPr/>
            </a:pPr>
            <a:fld id="{9050D9A5-3D57-4F5D-926A-7D9F9DAB454A}" type="slidenum">
              <a:rPr lang="en-US" altLang="en-US"/>
              <a:pPr>
                <a:defRPr/>
              </a:pPr>
              <a:t>‹#›</a:t>
            </a:fld>
            <a:endParaRPr lang="en-US" altLang="en-US"/>
          </a:p>
        </p:txBody>
      </p:sp>
    </p:spTree>
    <p:extLst>
      <p:ext uri="{BB962C8B-B14F-4D97-AF65-F5344CB8AC3E}">
        <p14:creationId xmlns:p14="http://schemas.microsoft.com/office/powerpoint/2010/main" val="2973176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9"/>
          <p:cNvSpPr>
            <a:spLocks noGrp="1" noChangeArrowheads="1"/>
          </p:cNvSpPr>
          <p:nvPr>
            <p:ph type="sldNum" sz="quarter" idx="12"/>
          </p:nvPr>
        </p:nvSpPr>
        <p:spPr>
          <a:ln/>
        </p:spPr>
        <p:txBody>
          <a:bodyPr/>
          <a:lstStyle>
            <a:lvl1pPr>
              <a:defRPr/>
            </a:lvl1pPr>
          </a:lstStyle>
          <a:p>
            <a:pPr>
              <a:defRPr/>
            </a:pPr>
            <a:fld id="{72E18310-CB56-4842-A3CF-2878636D27E8}" type="slidenum">
              <a:rPr lang="en-US" altLang="en-US"/>
              <a:pPr>
                <a:defRPr/>
              </a:pPr>
              <a:t>‹#›</a:t>
            </a:fld>
            <a:endParaRPr lang="en-US" altLang="en-US"/>
          </a:p>
        </p:txBody>
      </p:sp>
    </p:spTree>
    <p:extLst>
      <p:ext uri="{BB962C8B-B14F-4D97-AF65-F5344CB8AC3E}">
        <p14:creationId xmlns:p14="http://schemas.microsoft.com/office/powerpoint/2010/main" val="1801359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9"/>
          <p:cNvSpPr>
            <a:spLocks noGrp="1" noChangeArrowheads="1"/>
          </p:cNvSpPr>
          <p:nvPr>
            <p:ph type="sldNum" sz="quarter" idx="12"/>
          </p:nvPr>
        </p:nvSpPr>
        <p:spPr>
          <a:ln/>
        </p:spPr>
        <p:txBody>
          <a:bodyPr/>
          <a:lstStyle>
            <a:lvl1pPr>
              <a:defRPr/>
            </a:lvl1pPr>
          </a:lstStyle>
          <a:p>
            <a:pPr>
              <a:defRPr/>
            </a:pPr>
            <a:fld id="{824673B1-2A2F-48CE-ADDD-22A32A5A9C2F}" type="slidenum">
              <a:rPr lang="en-US" altLang="en-US"/>
              <a:pPr>
                <a:defRPr/>
              </a:pPr>
              <a:t>‹#›</a:t>
            </a:fld>
            <a:endParaRPr lang="en-US" altLang="en-US"/>
          </a:p>
        </p:txBody>
      </p:sp>
    </p:spTree>
    <p:extLst>
      <p:ext uri="{BB962C8B-B14F-4D97-AF65-F5344CB8AC3E}">
        <p14:creationId xmlns:p14="http://schemas.microsoft.com/office/powerpoint/2010/main" val="3076664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8"/>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9"/>
          <p:cNvSpPr>
            <a:spLocks noGrp="1" noChangeArrowheads="1"/>
          </p:cNvSpPr>
          <p:nvPr>
            <p:ph type="sldNum" sz="quarter" idx="12"/>
          </p:nvPr>
        </p:nvSpPr>
        <p:spPr>
          <a:ln/>
        </p:spPr>
        <p:txBody>
          <a:bodyPr/>
          <a:lstStyle>
            <a:lvl1pPr>
              <a:defRPr/>
            </a:lvl1pPr>
          </a:lstStyle>
          <a:p>
            <a:pPr>
              <a:defRPr/>
            </a:pPr>
            <a:fld id="{9E5777BF-026E-46CE-B30D-69E9ACD24791}" type="slidenum">
              <a:rPr lang="en-US" altLang="en-US"/>
              <a:pPr>
                <a:defRPr/>
              </a:pPr>
              <a:t>‹#›</a:t>
            </a:fld>
            <a:endParaRPr lang="en-US" altLang="en-US"/>
          </a:p>
        </p:txBody>
      </p:sp>
    </p:spTree>
    <p:extLst>
      <p:ext uri="{BB962C8B-B14F-4D97-AF65-F5344CB8AC3E}">
        <p14:creationId xmlns:p14="http://schemas.microsoft.com/office/powerpoint/2010/main" val="3247528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16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9"/>
          <p:cNvSpPr>
            <a:spLocks noGrp="1" noChangeArrowheads="1"/>
          </p:cNvSpPr>
          <p:nvPr>
            <p:ph type="sldNum" sz="quarter" idx="12"/>
          </p:nvPr>
        </p:nvSpPr>
        <p:spPr>
          <a:ln/>
        </p:spPr>
        <p:txBody>
          <a:bodyPr/>
          <a:lstStyle>
            <a:lvl1pPr>
              <a:defRPr/>
            </a:lvl1pPr>
          </a:lstStyle>
          <a:p>
            <a:pPr>
              <a:defRPr/>
            </a:pPr>
            <a:fld id="{03CAFE86-A76B-4D64-A534-39578E58A066}" type="slidenum">
              <a:rPr lang="en-US" altLang="en-US"/>
              <a:pPr>
                <a:defRPr/>
              </a:pPr>
              <a:t>‹#›</a:t>
            </a:fld>
            <a:endParaRPr lang="en-US" altLang="en-US"/>
          </a:p>
        </p:txBody>
      </p:sp>
    </p:spTree>
    <p:extLst>
      <p:ext uri="{BB962C8B-B14F-4D97-AF65-F5344CB8AC3E}">
        <p14:creationId xmlns:p14="http://schemas.microsoft.com/office/powerpoint/2010/main" val="3698875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7"/>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28"/>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29"/>
          <p:cNvSpPr>
            <a:spLocks noGrp="1" noChangeArrowheads="1"/>
          </p:cNvSpPr>
          <p:nvPr>
            <p:ph type="sldNum" sz="quarter" idx="12"/>
          </p:nvPr>
        </p:nvSpPr>
        <p:spPr>
          <a:ln/>
        </p:spPr>
        <p:txBody>
          <a:bodyPr/>
          <a:lstStyle>
            <a:lvl1pPr>
              <a:defRPr/>
            </a:lvl1pPr>
          </a:lstStyle>
          <a:p>
            <a:pPr>
              <a:defRPr/>
            </a:pPr>
            <a:fld id="{9576C48F-6E31-438B-8C83-D3422BB1AB6D}" type="slidenum">
              <a:rPr lang="en-US" altLang="en-US"/>
              <a:pPr>
                <a:defRPr/>
              </a:pPr>
              <a:t>‹#›</a:t>
            </a:fld>
            <a:endParaRPr lang="en-US" altLang="en-US"/>
          </a:p>
        </p:txBody>
      </p:sp>
    </p:spTree>
    <p:extLst>
      <p:ext uri="{BB962C8B-B14F-4D97-AF65-F5344CB8AC3E}">
        <p14:creationId xmlns:p14="http://schemas.microsoft.com/office/powerpoint/2010/main" val="4054351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7"/>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28"/>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29"/>
          <p:cNvSpPr>
            <a:spLocks noGrp="1" noChangeArrowheads="1"/>
          </p:cNvSpPr>
          <p:nvPr>
            <p:ph type="sldNum" sz="quarter" idx="12"/>
          </p:nvPr>
        </p:nvSpPr>
        <p:spPr>
          <a:ln/>
        </p:spPr>
        <p:txBody>
          <a:bodyPr/>
          <a:lstStyle>
            <a:lvl1pPr>
              <a:defRPr/>
            </a:lvl1pPr>
          </a:lstStyle>
          <a:p>
            <a:pPr>
              <a:defRPr/>
            </a:pPr>
            <a:fld id="{287BF5EA-12B6-4B08-86B5-409EC2464E2E}" type="slidenum">
              <a:rPr lang="en-US" altLang="en-US"/>
              <a:pPr>
                <a:defRPr/>
              </a:pPr>
              <a:t>‹#›</a:t>
            </a:fld>
            <a:endParaRPr lang="en-US" altLang="en-US"/>
          </a:p>
        </p:txBody>
      </p:sp>
    </p:spTree>
    <p:extLst>
      <p:ext uri="{BB962C8B-B14F-4D97-AF65-F5344CB8AC3E}">
        <p14:creationId xmlns:p14="http://schemas.microsoft.com/office/powerpoint/2010/main" val="2015139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28"/>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29"/>
          <p:cNvSpPr>
            <a:spLocks noGrp="1" noChangeArrowheads="1"/>
          </p:cNvSpPr>
          <p:nvPr>
            <p:ph type="sldNum" sz="quarter" idx="12"/>
          </p:nvPr>
        </p:nvSpPr>
        <p:spPr>
          <a:ln/>
        </p:spPr>
        <p:txBody>
          <a:bodyPr/>
          <a:lstStyle>
            <a:lvl1pPr>
              <a:defRPr/>
            </a:lvl1pPr>
          </a:lstStyle>
          <a:p>
            <a:pPr>
              <a:defRPr/>
            </a:pPr>
            <a:fld id="{E018EA30-DF6F-4B0F-AF12-3E1C2AEC4FF1}" type="slidenum">
              <a:rPr lang="en-US" altLang="en-US"/>
              <a:pPr>
                <a:defRPr/>
              </a:pPr>
              <a:t>‹#›</a:t>
            </a:fld>
            <a:endParaRPr lang="en-US" altLang="en-US"/>
          </a:p>
        </p:txBody>
      </p:sp>
    </p:spTree>
    <p:extLst>
      <p:ext uri="{BB962C8B-B14F-4D97-AF65-F5344CB8AC3E}">
        <p14:creationId xmlns:p14="http://schemas.microsoft.com/office/powerpoint/2010/main" val="2848191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9"/>
          <p:cNvSpPr>
            <a:spLocks noGrp="1" noChangeArrowheads="1"/>
          </p:cNvSpPr>
          <p:nvPr>
            <p:ph type="sldNum" sz="quarter" idx="12"/>
          </p:nvPr>
        </p:nvSpPr>
        <p:spPr>
          <a:ln/>
        </p:spPr>
        <p:txBody>
          <a:bodyPr/>
          <a:lstStyle>
            <a:lvl1pPr>
              <a:defRPr/>
            </a:lvl1pPr>
          </a:lstStyle>
          <a:p>
            <a:pPr>
              <a:defRPr/>
            </a:pPr>
            <a:fld id="{50A4C960-0A6F-49C6-B4B9-4FF8163DF9E0}" type="slidenum">
              <a:rPr lang="en-US" altLang="en-US"/>
              <a:pPr>
                <a:defRPr/>
              </a:pPr>
              <a:t>‹#›</a:t>
            </a:fld>
            <a:endParaRPr lang="en-US" altLang="en-US"/>
          </a:p>
        </p:txBody>
      </p:sp>
    </p:spTree>
    <p:extLst>
      <p:ext uri="{BB962C8B-B14F-4D97-AF65-F5344CB8AC3E}">
        <p14:creationId xmlns:p14="http://schemas.microsoft.com/office/powerpoint/2010/main" val="605109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8"/>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9"/>
          <p:cNvSpPr>
            <a:spLocks noGrp="1" noChangeArrowheads="1"/>
          </p:cNvSpPr>
          <p:nvPr>
            <p:ph type="sldNum" sz="quarter" idx="12"/>
          </p:nvPr>
        </p:nvSpPr>
        <p:spPr>
          <a:ln/>
        </p:spPr>
        <p:txBody>
          <a:bodyPr/>
          <a:lstStyle>
            <a:lvl1pPr>
              <a:defRPr/>
            </a:lvl1pPr>
          </a:lstStyle>
          <a:p>
            <a:pPr>
              <a:defRPr/>
            </a:pPr>
            <a:fld id="{21B0F25D-EBEE-4046-8B63-B3F7EDA77365}" type="slidenum">
              <a:rPr lang="en-US" altLang="en-US"/>
              <a:pPr>
                <a:defRPr/>
              </a:pPr>
              <a:t>‹#›</a:t>
            </a:fld>
            <a:endParaRPr lang="en-US" altLang="en-US"/>
          </a:p>
        </p:txBody>
      </p:sp>
    </p:spTree>
    <p:extLst>
      <p:ext uri="{BB962C8B-B14F-4D97-AF65-F5344CB8AC3E}">
        <p14:creationId xmlns:p14="http://schemas.microsoft.com/office/powerpoint/2010/main" val="3640293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32" name="Group 3"/>
            <p:cNvGrpSpPr>
              <a:grpSpLocks/>
            </p:cNvGrpSpPr>
            <p:nvPr/>
          </p:nvGrpSpPr>
          <p:grpSpPr bwMode="auto">
            <a:xfrm rot="16200000" flipH="1">
              <a:off x="-1815" y="1838"/>
              <a:ext cx="4320" cy="638"/>
              <a:chOff x="-2" y="1562"/>
              <a:chExt cx="5762" cy="638"/>
            </a:xfrm>
          </p:grpSpPr>
          <p:sp>
            <p:nvSpPr>
              <p:cNvPr id="1035" name="Freeform 4"/>
              <p:cNvSpPr>
                <a:spLocks/>
              </p:cNvSpPr>
              <p:nvPr/>
            </p:nvSpPr>
            <p:spPr bwMode="ltGray">
              <a:xfrm rot="-5400000">
                <a:off x="2559" y="-993"/>
                <a:ext cx="624" cy="5745"/>
              </a:xfrm>
              <a:custGeom>
                <a:avLst/>
                <a:gdLst>
                  <a:gd name="T0" fmla="*/ 0 w 1000"/>
                  <a:gd name="T1" fmla="*/ 0 h 720"/>
                  <a:gd name="T2" fmla="*/ 0 w 1000"/>
                  <a:gd name="T3" fmla="*/ 2147483646 h 720"/>
                  <a:gd name="T4" fmla="*/ 9 w 1000"/>
                  <a:gd name="T5" fmla="*/ 2147483646 h 720"/>
                  <a:gd name="T6" fmla="*/ 9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36" name="Freeform 5"/>
              <p:cNvSpPr>
                <a:spLocks/>
              </p:cNvSpPr>
              <p:nvPr/>
            </p:nvSpPr>
            <p:spPr bwMode="ltGray">
              <a:xfrm rot="-5400000">
                <a:off x="1323" y="1669"/>
                <a:ext cx="624" cy="421"/>
              </a:xfrm>
              <a:custGeom>
                <a:avLst/>
                <a:gdLst>
                  <a:gd name="T0" fmla="*/ 0 w 624"/>
                  <a:gd name="T1" fmla="*/ 0 h 317"/>
                  <a:gd name="T2" fmla="*/ 0 w 624"/>
                  <a:gd name="T3" fmla="*/ 4635 h 317"/>
                  <a:gd name="T4" fmla="*/ 624 w 624"/>
                  <a:gd name="T5" fmla="*/ 463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37" name="Freeform 6"/>
              <p:cNvSpPr>
                <a:spLocks/>
              </p:cNvSpPr>
              <p:nvPr/>
            </p:nvSpPr>
            <p:spPr bwMode="ltGray">
              <a:xfrm rot="-5400000">
                <a:off x="982" y="1669"/>
                <a:ext cx="624" cy="422"/>
              </a:xfrm>
              <a:custGeom>
                <a:avLst/>
                <a:gdLst>
                  <a:gd name="T0" fmla="*/ 0 w 624"/>
                  <a:gd name="T1" fmla="*/ 0 h 317"/>
                  <a:gd name="T2" fmla="*/ 0 w 624"/>
                  <a:gd name="T3" fmla="*/ 4758 h 317"/>
                  <a:gd name="T4" fmla="*/ 624 w 624"/>
                  <a:gd name="T5" fmla="*/ 475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38" name="Freeform 7"/>
              <p:cNvSpPr>
                <a:spLocks/>
              </p:cNvSpPr>
              <p:nvPr/>
            </p:nvSpPr>
            <p:spPr bwMode="ltGray">
              <a:xfrm rot="-5400000">
                <a:off x="-57" y="1752"/>
                <a:ext cx="624" cy="255"/>
              </a:xfrm>
              <a:custGeom>
                <a:avLst/>
                <a:gdLst>
                  <a:gd name="T0" fmla="*/ 0 w 624"/>
                  <a:gd name="T1" fmla="*/ 1 h 370"/>
                  <a:gd name="T2" fmla="*/ 0 w 624"/>
                  <a:gd name="T3" fmla="*/ 8 h 370"/>
                  <a:gd name="T4" fmla="*/ 624 w 624"/>
                  <a:gd name="T5" fmla="*/ 8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039" name="Freeform 8"/>
              <p:cNvSpPr>
                <a:spLocks/>
              </p:cNvSpPr>
              <p:nvPr/>
            </p:nvSpPr>
            <p:spPr bwMode="ltGray">
              <a:xfrm rot="-5400000">
                <a:off x="664" y="1733"/>
                <a:ext cx="624" cy="294"/>
              </a:xfrm>
              <a:custGeom>
                <a:avLst/>
                <a:gdLst>
                  <a:gd name="T0" fmla="*/ 0 w 624"/>
                  <a:gd name="T1" fmla="*/ 0 h 317"/>
                  <a:gd name="T2" fmla="*/ 0 w 624"/>
                  <a:gd name="T3" fmla="*/ 127 h 317"/>
                  <a:gd name="T4" fmla="*/ 624 w 624"/>
                  <a:gd name="T5" fmla="*/ 12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0" name="Freeform 9"/>
              <p:cNvSpPr>
                <a:spLocks/>
              </p:cNvSpPr>
              <p:nvPr/>
            </p:nvSpPr>
            <p:spPr bwMode="ltGray">
              <a:xfrm rot="-5400000">
                <a:off x="442" y="1699"/>
                <a:ext cx="624" cy="362"/>
              </a:xfrm>
              <a:custGeom>
                <a:avLst/>
                <a:gdLst>
                  <a:gd name="T0" fmla="*/ 0 w 624"/>
                  <a:gd name="T1" fmla="*/ 0 h 272"/>
                  <a:gd name="T2" fmla="*/ 0 w 624"/>
                  <a:gd name="T3" fmla="*/ 4739 h 272"/>
                  <a:gd name="T4" fmla="*/ 240 w 624"/>
                  <a:gd name="T5" fmla="*/ 4184 h 272"/>
                  <a:gd name="T6" fmla="*/ 624 w 624"/>
                  <a:gd name="T7" fmla="*/ 4739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1" name="Freeform 10"/>
              <p:cNvSpPr>
                <a:spLocks/>
              </p:cNvSpPr>
              <p:nvPr/>
            </p:nvSpPr>
            <p:spPr bwMode="ltGray">
              <a:xfrm rot="-5400000">
                <a:off x="156" y="1726"/>
                <a:ext cx="632" cy="315"/>
              </a:xfrm>
              <a:custGeom>
                <a:avLst/>
                <a:gdLst>
                  <a:gd name="T0" fmla="*/ 8 w 632"/>
                  <a:gd name="T1" fmla="*/ 11 h 362"/>
                  <a:gd name="T2" fmla="*/ 8 w 632"/>
                  <a:gd name="T3" fmla="*/ 78 h 362"/>
                  <a:gd name="T4" fmla="*/ 248 w 632"/>
                  <a:gd name="T5" fmla="*/ 78 h 362"/>
                  <a:gd name="T6" fmla="*/ 632 w 632"/>
                  <a:gd name="T7" fmla="*/ 78 h 362"/>
                  <a:gd name="T8" fmla="*/ 632 w 632"/>
                  <a:gd name="T9" fmla="*/ 11 h 362"/>
                  <a:gd name="T10" fmla="*/ 104 w 632"/>
                  <a:gd name="T11" fmla="*/ 11 h 362"/>
                  <a:gd name="T12" fmla="*/ 8 w 632"/>
                  <a:gd name="T13" fmla="*/ 11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2" name="Freeform 11"/>
              <p:cNvSpPr>
                <a:spLocks/>
              </p:cNvSpPr>
              <p:nvPr/>
            </p:nvSpPr>
            <p:spPr bwMode="ltGray">
              <a:xfrm rot="-5400000">
                <a:off x="3211" y="1664"/>
                <a:ext cx="624" cy="421"/>
              </a:xfrm>
              <a:custGeom>
                <a:avLst/>
                <a:gdLst>
                  <a:gd name="T0" fmla="*/ 0 w 624"/>
                  <a:gd name="T1" fmla="*/ 0 h 317"/>
                  <a:gd name="T2" fmla="*/ 0 w 624"/>
                  <a:gd name="T3" fmla="*/ 4635 h 317"/>
                  <a:gd name="T4" fmla="*/ 624 w 624"/>
                  <a:gd name="T5" fmla="*/ 463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3" name="Freeform 12"/>
              <p:cNvSpPr>
                <a:spLocks/>
              </p:cNvSpPr>
              <p:nvPr/>
            </p:nvSpPr>
            <p:spPr bwMode="ltGray">
              <a:xfrm rot="-5400000">
                <a:off x="2870" y="1664"/>
                <a:ext cx="624" cy="422"/>
              </a:xfrm>
              <a:custGeom>
                <a:avLst/>
                <a:gdLst>
                  <a:gd name="T0" fmla="*/ 0 w 624"/>
                  <a:gd name="T1" fmla="*/ 0 h 317"/>
                  <a:gd name="T2" fmla="*/ 0 w 624"/>
                  <a:gd name="T3" fmla="*/ 4758 h 317"/>
                  <a:gd name="T4" fmla="*/ 624 w 624"/>
                  <a:gd name="T5" fmla="*/ 475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4" name="Freeform 13"/>
              <p:cNvSpPr>
                <a:spLocks/>
              </p:cNvSpPr>
              <p:nvPr/>
            </p:nvSpPr>
            <p:spPr bwMode="ltGray">
              <a:xfrm rot="-5400000">
                <a:off x="1830" y="1747"/>
                <a:ext cx="624" cy="255"/>
              </a:xfrm>
              <a:custGeom>
                <a:avLst/>
                <a:gdLst>
                  <a:gd name="T0" fmla="*/ 0 w 624"/>
                  <a:gd name="T1" fmla="*/ 1 h 370"/>
                  <a:gd name="T2" fmla="*/ 0 w 624"/>
                  <a:gd name="T3" fmla="*/ 8 h 370"/>
                  <a:gd name="T4" fmla="*/ 624 w 624"/>
                  <a:gd name="T5" fmla="*/ 8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045" name="Freeform 14"/>
              <p:cNvSpPr>
                <a:spLocks/>
              </p:cNvSpPr>
              <p:nvPr/>
            </p:nvSpPr>
            <p:spPr bwMode="ltGray">
              <a:xfrm rot="-5400000">
                <a:off x="2551" y="1728"/>
                <a:ext cx="624" cy="294"/>
              </a:xfrm>
              <a:custGeom>
                <a:avLst/>
                <a:gdLst>
                  <a:gd name="T0" fmla="*/ 0 w 624"/>
                  <a:gd name="T1" fmla="*/ 0 h 317"/>
                  <a:gd name="T2" fmla="*/ 0 w 624"/>
                  <a:gd name="T3" fmla="*/ 127 h 317"/>
                  <a:gd name="T4" fmla="*/ 624 w 624"/>
                  <a:gd name="T5" fmla="*/ 127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6" name="Freeform 15"/>
              <p:cNvSpPr>
                <a:spLocks/>
              </p:cNvSpPr>
              <p:nvPr/>
            </p:nvSpPr>
            <p:spPr bwMode="ltGray">
              <a:xfrm rot="-5400000">
                <a:off x="2330" y="1694"/>
                <a:ext cx="624" cy="361"/>
              </a:xfrm>
              <a:custGeom>
                <a:avLst/>
                <a:gdLst>
                  <a:gd name="T0" fmla="*/ 0 w 624"/>
                  <a:gd name="T1" fmla="*/ 0 h 272"/>
                  <a:gd name="T2" fmla="*/ 0 w 624"/>
                  <a:gd name="T3" fmla="*/ 4609 h 272"/>
                  <a:gd name="T4" fmla="*/ 240 w 624"/>
                  <a:gd name="T5" fmla="*/ 4075 h 272"/>
                  <a:gd name="T6" fmla="*/ 624 w 624"/>
                  <a:gd name="T7" fmla="*/ 4609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7" name="Freeform 16"/>
              <p:cNvSpPr>
                <a:spLocks/>
              </p:cNvSpPr>
              <p:nvPr/>
            </p:nvSpPr>
            <p:spPr bwMode="ltGray">
              <a:xfrm rot="-5400000">
                <a:off x="2043" y="1721"/>
                <a:ext cx="632" cy="316"/>
              </a:xfrm>
              <a:custGeom>
                <a:avLst/>
                <a:gdLst>
                  <a:gd name="T0" fmla="*/ 8 w 632"/>
                  <a:gd name="T1" fmla="*/ 11 h 362"/>
                  <a:gd name="T2" fmla="*/ 8 w 632"/>
                  <a:gd name="T3" fmla="*/ 81 h 362"/>
                  <a:gd name="T4" fmla="*/ 248 w 632"/>
                  <a:gd name="T5" fmla="*/ 81 h 362"/>
                  <a:gd name="T6" fmla="*/ 632 w 632"/>
                  <a:gd name="T7" fmla="*/ 81 h 362"/>
                  <a:gd name="T8" fmla="*/ 632 w 632"/>
                  <a:gd name="T9" fmla="*/ 11 h 362"/>
                  <a:gd name="T10" fmla="*/ 104 w 632"/>
                  <a:gd name="T11" fmla="*/ 11 h 362"/>
                  <a:gd name="T12" fmla="*/ 8 w 632"/>
                  <a:gd name="T13" fmla="*/ 11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8" name="Freeform 17"/>
              <p:cNvSpPr>
                <a:spLocks/>
              </p:cNvSpPr>
              <p:nvPr/>
            </p:nvSpPr>
            <p:spPr bwMode="ltGray">
              <a:xfrm rot="-5400000">
                <a:off x="4077" y="1669"/>
                <a:ext cx="624" cy="421"/>
              </a:xfrm>
              <a:custGeom>
                <a:avLst/>
                <a:gdLst>
                  <a:gd name="T0" fmla="*/ 0 w 624"/>
                  <a:gd name="T1" fmla="*/ 0 h 317"/>
                  <a:gd name="T2" fmla="*/ 0 w 624"/>
                  <a:gd name="T3" fmla="*/ 4635 h 317"/>
                  <a:gd name="T4" fmla="*/ 624 w 624"/>
                  <a:gd name="T5" fmla="*/ 463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49" name="Freeform 18"/>
              <p:cNvSpPr>
                <a:spLocks/>
              </p:cNvSpPr>
              <p:nvPr/>
            </p:nvSpPr>
            <p:spPr bwMode="ltGray">
              <a:xfrm rot="-5400000">
                <a:off x="3736" y="1669"/>
                <a:ext cx="624" cy="422"/>
              </a:xfrm>
              <a:custGeom>
                <a:avLst/>
                <a:gdLst>
                  <a:gd name="T0" fmla="*/ 0 w 624"/>
                  <a:gd name="T1" fmla="*/ 0 h 317"/>
                  <a:gd name="T2" fmla="*/ 0 w 624"/>
                  <a:gd name="T3" fmla="*/ 4758 h 317"/>
                  <a:gd name="T4" fmla="*/ 624 w 624"/>
                  <a:gd name="T5" fmla="*/ 475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50" name="Freeform 19"/>
              <p:cNvSpPr>
                <a:spLocks/>
              </p:cNvSpPr>
              <p:nvPr/>
            </p:nvSpPr>
            <p:spPr bwMode="ltGray">
              <a:xfrm rot="-5400000">
                <a:off x="4584" y="1747"/>
                <a:ext cx="624" cy="255"/>
              </a:xfrm>
              <a:custGeom>
                <a:avLst/>
                <a:gdLst>
                  <a:gd name="T0" fmla="*/ 0 w 624"/>
                  <a:gd name="T1" fmla="*/ 1 h 370"/>
                  <a:gd name="T2" fmla="*/ 0 w 624"/>
                  <a:gd name="T3" fmla="*/ 8 h 370"/>
                  <a:gd name="T4" fmla="*/ 624 w 624"/>
                  <a:gd name="T5" fmla="*/ 8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en-US"/>
              </a:p>
            </p:txBody>
          </p:sp>
          <p:sp>
            <p:nvSpPr>
              <p:cNvPr id="1051"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52" name="Freeform 21"/>
              <p:cNvSpPr>
                <a:spLocks/>
              </p:cNvSpPr>
              <p:nvPr/>
            </p:nvSpPr>
            <p:spPr bwMode="ltGray">
              <a:xfrm rot="-5400000">
                <a:off x="5084" y="1694"/>
                <a:ext cx="624" cy="361"/>
              </a:xfrm>
              <a:custGeom>
                <a:avLst/>
                <a:gdLst>
                  <a:gd name="T0" fmla="*/ 0 w 624"/>
                  <a:gd name="T1" fmla="*/ 0 h 272"/>
                  <a:gd name="T2" fmla="*/ 0 w 624"/>
                  <a:gd name="T3" fmla="*/ 4609 h 272"/>
                  <a:gd name="T4" fmla="*/ 240 w 624"/>
                  <a:gd name="T5" fmla="*/ 4075 h 272"/>
                  <a:gd name="T6" fmla="*/ 624 w 624"/>
                  <a:gd name="T7" fmla="*/ 4609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053" name="Freeform 22"/>
              <p:cNvSpPr>
                <a:spLocks/>
              </p:cNvSpPr>
              <p:nvPr/>
            </p:nvSpPr>
            <p:spPr bwMode="ltGray">
              <a:xfrm rot="-5400000">
                <a:off x="4797" y="1721"/>
                <a:ext cx="632" cy="316"/>
              </a:xfrm>
              <a:custGeom>
                <a:avLst/>
                <a:gdLst>
                  <a:gd name="T0" fmla="*/ 8 w 632"/>
                  <a:gd name="T1" fmla="*/ 11 h 362"/>
                  <a:gd name="T2" fmla="*/ 8 w 632"/>
                  <a:gd name="T3" fmla="*/ 81 h 362"/>
                  <a:gd name="T4" fmla="*/ 248 w 632"/>
                  <a:gd name="T5" fmla="*/ 81 h 362"/>
                  <a:gd name="T6" fmla="*/ 632 w 632"/>
                  <a:gd name="T7" fmla="*/ 81 h 362"/>
                  <a:gd name="T8" fmla="*/ 632 w 632"/>
                  <a:gd name="T9" fmla="*/ 11 h 362"/>
                  <a:gd name="T10" fmla="*/ 104 w 632"/>
                  <a:gd name="T11" fmla="*/ 11 h 362"/>
                  <a:gd name="T12" fmla="*/ 8 w 632"/>
                  <a:gd name="T13" fmla="*/ 11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sp>
          <p:nvSpPr>
            <p:cNvPr id="1033" name="Freeform 23"/>
            <p:cNvSpPr>
              <a:spLocks/>
            </p:cNvSpPr>
            <p:nvPr/>
          </p:nvSpPr>
          <p:spPr bwMode="ltGray">
            <a:xfrm rot="16200000" flipH="1">
              <a:off x="-1954" y="1951"/>
              <a:ext cx="4320" cy="412"/>
            </a:xfrm>
            <a:custGeom>
              <a:avLst/>
              <a:gdLst>
                <a:gd name="T0" fmla="*/ 0 w 5762"/>
                <a:gd name="T1" fmla="*/ 387 h 385"/>
                <a:gd name="T2" fmla="*/ 323 w 5762"/>
                <a:gd name="T3" fmla="*/ 369 h 385"/>
                <a:gd name="T4" fmla="*/ 323 w 5762"/>
                <a:gd name="T5" fmla="*/ 4 h 385"/>
                <a:gd name="T6" fmla="*/ 0 w 5762"/>
                <a:gd name="T7" fmla="*/ 0 h 385"/>
                <a:gd name="T8" fmla="*/ 0 w 5762"/>
                <a:gd name="T9" fmla="*/ 387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34" name="Freeform 24"/>
            <p:cNvSpPr>
              <a:spLocks/>
            </p:cNvSpPr>
            <p:nvPr/>
          </p:nvSpPr>
          <p:spPr bwMode="ltGray">
            <a:xfrm rot="16200000" flipH="1">
              <a:off x="-1584" y="2062"/>
              <a:ext cx="4319" cy="189"/>
            </a:xfrm>
            <a:custGeom>
              <a:avLst/>
              <a:gdLst>
                <a:gd name="T0" fmla="*/ 0 w 5761"/>
                <a:gd name="T1" fmla="*/ 28 h 189"/>
                <a:gd name="T2" fmla="*/ 323 w 5761"/>
                <a:gd name="T3" fmla="*/ 0 h 189"/>
                <a:gd name="T4" fmla="*/ 323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027" name="Rectangle 25"/>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26"/>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99" name="Rectangle 27"/>
          <p:cNvSpPr>
            <a:spLocks noGrp="1" noChangeArrowheads="1"/>
          </p:cNvSpPr>
          <p:nvPr>
            <p:ph type="dt" sz="half" idx="2"/>
          </p:nvPr>
        </p:nvSpPr>
        <p:spPr bwMode="auto">
          <a:xfrm>
            <a:off x="1173163" y="6265863"/>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spcBef>
                <a:spcPct val="50000"/>
              </a:spcBef>
              <a:defRPr sz="1400">
                <a:latin typeface="+mn-lt"/>
              </a:defRPr>
            </a:lvl1pPr>
          </a:lstStyle>
          <a:p>
            <a:pPr>
              <a:defRPr/>
            </a:pPr>
            <a:endParaRPr lang="en-US" altLang="en-US"/>
          </a:p>
        </p:txBody>
      </p:sp>
      <p:sp>
        <p:nvSpPr>
          <p:cNvPr id="3100" name="Rectangle 28"/>
          <p:cNvSpPr>
            <a:spLocks noGrp="1" noChangeArrowheads="1"/>
          </p:cNvSpPr>
          <p:nvPr>
            <p:ph type="ftr" sz="quarter" idx="3"/>
          </p:nvPr>
        </p:nvSpPr>
        <p:spPr bwMode="auto">
          <a:xfrm>
            <a:off x="35814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spcBef>
                <a:spcPct val="50000"/>
              </a:spcBef>
              <a:defRPr sz="1400">
                <a:latin typeface="+mn-lt"/>
              </a:defRPr>
            </a:lvl1pPr>
          </a:lstStyle>
          <a:p>
            <a:pPr>
              <a:defRPr/>
            </a:pPr>
            <a:endParaRPr lang="en-US" altLang="en-US"/>
          </a:p>
        </p:txBody>
      </p:sp>
      <p:sp>
        <p:nvSpPr>
          <p:cNvPr id="3101" name="Rectangle 29"/>
          <p:cNvSpPr>
            <a:spLocks noGrp="1" noChangeArrowheads="1"/>
          </p:cNvSpPr>
          <p:nvPr>
            <p:ph type="sldNum" sz="quarter" idx="4"/>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spcBef>
                <a:spcPct val="50000"/>
              </a:spcBef>
              <a:defRPr sz="1400">
                <a:latin typeface="+mn-lt"/>
              </a:defRPr>
            </a:lvl1pPr>
          </a:lstStyle>
          <a:p>
            <a:pPr>
              <a:defRPr/>
            </a:pPr>
            <a:fld id="{4C9D17CD-F235-4EF1-80A0-B9C5CDBB60D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80"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anose="02020603050405020304" pitchFamily="18" charset="0"/>
        </a:defRPr>
      </a:lvl2pPr>
      <a:lvl3pPr algn="l" rtl="0" eaLnBrk="0" fontAlgn="base" hangingPunct="0">
        <a:spcBef>
          <a:spcPct val="0"/>
        </a:spcBef>
        <a:spcAft>
          <a:spcPct val="0"/>
        </a:spcAft>
        <a:defRPr sz="4400">
          <a:solidFill>
            <a:schemeClr val="tx2"/>
          </a:solidFill>
          <a:latin typeface="Times New Roman" panose="02020603050405020304" pitchFamily="18" charset="0"/>
        </a:defRPr>
      </a:lvl3pPr>
      <a:lvl4pPr algn="l" rtl="0" eaLnBrk="0" fontAlgn="base" hangingPunct="0">
        <a:spcBef>
          <a:spcPct val="0"/>
        </a:spcBef>
        <a:spcAft>
          <a:spcPct val="0"/>
        </a:spcAft>
        <a:defRPr sz="4400">
          <a:solidFill>
            <a:schemeClr val="tx2"/>
          </a:solidFill>
          <a:latin typeface="Times New Roman" panose="02020603050405020304" pitchFamily="18" charset="0"/>
        </a:defRPr>
      </a:lvl4pPr>
      <a:lvl5pPr algn="l" rtl="0" eaLnBrk="0" fontAlgn="base" hangingPunct="0">
        <a:spcBef>
          <a:spcPct val="0"/>
        </a:spcBef>
        <a:spcAft>
          <a:spcPct val="0"/>
        </a:spcAft>
        <a:defRPr sz="4400">
          <a:solidFill>
            <a:schemeClr val="tx2"/>
          </a:solidFill>
          <a:latin typeface="Times New Roman" panose="02020603050405020304" pitchFamily="18" charset="0"/>
        </a:defRPr>
      </a:lvl5pPr>
      <a:lvl6pPr marL="457200" algn="l" rtl="0" fontAlgn="base">
        <a:spcBef>
          <a:spcPct val="0"/>
        </a:spcBef>
        <a:spcAft>
          <a:spcPct val="0"/>
        </a:spcAft>
        <a:defRPr sz="4400">
          <a:solidFill>
            <a:schemeClr val="tx2"/>
          </a:solidFill>
          <a:latin typeface="Times New Roman" panose="02020603050405020304" pitchFamily="18" charset="0"/>
        </a:defRPr>
      </a:lvl6pPr>
      <a:lvl7pPr marL="914400" algn="l" rtl="0" fontAlgn="base">
        <a:spcBef>
          <a:spcPct val="0"/>
        </a:spcBef>
        <a:spcAft>
          <a:spcPct val="0"/>
        </a:spcAft>
        <a:defRPr sz="4400">
          <a:solidFill>
            <a:schemeClr val="tx2"/>
          </a:solidFill>
          <a:latin typeface="Times New Roman" panose="02020603050405020304" pitchFamily="18" charset="0"/>
        </a:defRPr>
      </a:lvl7pPr>
      <a:lvl8pPr marL="1371600" algn="l" rtl="0" fontAlgn="base">
        <a:spcBef>
          <a:spcPct val="0"/>
        </a:spcBef>
        <a:spcAft>
          <a:spcPct val="0"/>
        </a:spcAft>
        <a:defRPr sz="4400">
          <a:solidFill>
            <a:schemeClr val="tx2"/>
          </a:solidFill>
          <a:latin typeface="Times New Roman" panose="02020603050405020304" pitchFamily="18" charset="0"/>
        </a:defRPr>
      </a:lvl8pPr>
      <a:lvl9pPr marL="1828800" algn="l"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SnKulfkNG1Q" TargetMode="Externa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hyperlink" Target="https://www.youtube.com/watch?v=Ckxz2ipmNA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s3-us-west-1.amazonaws.com/vocs/map.html" TargetMode="External"/><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173163" y="1477963"/>
            <a:ext cx="7772400" cy="1006475"/>
          </a:xfrm>
        </p:spPr>
        <p:txBody>
          <a:bodyPr/>
          <a:lstStyle/>
          <a:p>
            <a:pPr algn="ctr" eaLnBrk="1" hangingPunct="1"/>
            <a:r>
              <a:rPr lang="en-US" altLang="en-US" sz="6000"/>
              <a:t>Emotions Defined</a:t>
            </a:r>
          </a:p>
        </p:txBody>
      </p:sp>
      <p:sp>
        <p:nvSpPr>
          <p:cNvPr id="4099" name="Rectangle 3"/>
          <p:cNvSpPr>
            <a:spLocks noGrp="1" noChangeArrowheads="1"/>
          </p:cNvSpPr>
          <p:nvPr>
            <p:ph type="subTitle" idx="1"/>
          </p:nvPr>
        </p:nvSpPr>
        <p:spPr/>
        <p:txBody>
          <a:bodyPr/>
          <a:lstStyle/>
          <a:p>
            <a:pPr algn="ctr" eaLnBrk="1" hangingPunct="1"/>
            <a:r>
              <a:rPr lang="en-US" altLang="en-US"/>
              <a:t>Class 4</a:t>
            </a:r>
          </a:p>
          <a:p>
            <a:pPr algn="ctr" eaLnBrk="1" hangingPunct="1"/>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43000" y="152400"/>
            <a:ext cx="7772400" cy="1143000"/>
          </a:xfrm>
        </p:spPr>
        <p:txBody>
          <a:bodyPr/>
          <a:lstStyle/>
          <a:p>
            <a:pPr algn="ctr" eaLnBrk="1" hangingPunct="1"/>
            <a:r>
              <a:rPr lang="en-US" altLang="en-US" sz="3800" dirty="0">
                <a:latin typeface="Arial Narrow" panose="020B0606020202030204" pitchFamily="34" charset="0"/>
                <a:cs typeface="Times New Roman" panose="02020603050405020304" pitchFamily="18" charset="0"/>
              </a:rPr>
              <a:t>Non-Verbal Signals of Emotion:</a:t>
            </a:r>
            <a:br>
              <a:rPr lang="en-US" altLang="en-US" sz="3800" dirty="0">
                <a:latin typeface="Arial Narrow" panose="020B0606020202030204" pitchFamily="34" charset="0"/>
                <a:cs typeface="Times New Roman" panose="02020603050405020304" pitchFamily="18" charset="0"/>
              </a:rPr>
            </a:br>
            <a:r>
              <a:rPr lang="en-US" altLang="en-US" sz="3800" dirty="0">
                <a:latin typeface="Arial Narrow" panose="020B0606020202030204" pitchFamily="34" charset="0"/>
                <a:cs typeface="Times New Roman" panose="02020603050405020304" pitchFamily="18" charset="0"/>
              </a:rPr>
              <a:t>Emotions Cause Us to Sing and Dance!</a:t>
            </a:r>
            <a:r>
              <a:rPr lang="en-US" altLang="en-US" sz="3800" dirty="0"/>
              <a:t> </a:t>
            </a:r>
          </a:p>
        </p:txBody>
      </p:sp>
      <p:sp>
        <p:nvSpPr>
          <p:cNvPr id="14339" name="Text Box 3"/>
          <p:cNvSpPr txBox="1">
            <a:spLocks noChangeArrowheads="1"/>
          </p:cNvSpPr>
          <p:nvPr/>
        </p:nvSpPr>
        <p:spPr bwMode="auto">
          <a:xfrm>
            <a:off x="1219200" y="2286000"/>
            <a:ext cx="708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endParaRPr lang="en-US" altLang="en-US" sz="2400">
              <a:latin typeface="Times New Roman" panose="02020603050405020304" pitchFamily="18" charset="0"/>
            </a:endParaRPr>
          </a:p>
        </p:txBody>
      </p:sp>
      <p:sp>
        <p:nvSpPr>
          <p:cNvPr id="14340" name="Text Box 4"/>
          <p:cNvSpPr txBox="1">
            <a:spLocks noChangeArrowheads="1"/>
          </p:cNvSpPr>
          <p:nvPr/>
        </p:nvSpPr>
        <p:spPr bwMode="auto">
          <a:xfrm>
            <a:off x="1219200" y="1752600"/>
            <a:ext cx="7162800" cy="48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1" dirty="0">
                <a:latin typeface="Arial Narrow" panose="020B0606020202030204" pitchFamily="34" charset="0"/>
              </a:rPr>
              <a:t>Non-Verbal Signal		 Enactment</a:t>
            </a:r>
          </a:p>
          <a:p>
            <a:pPr eaLnBrk="1" hangingPunct="1">
              <a:spcBef>
                <a:spcPct val="50000"/>
              </a:spcBef>
              <a:buClrTx/>
              <a:buSzTx/>
              <a:buFontTx/>
              <a:buNone/>
            </a:pPr>
            <a:endParaRPr lang="en-US" altLang="en-US" sz="2400" b="1" dirty="0">
              <a:latin typeface="Arial Narrow" panose="020B0606020202030204" pitchFamily="34" charset="0"/>
            </a:endParaRPr>
          </a:p>
          <a:p>
            <a:pPr eaLnBrk="1" hangingPunct="1">
              <a:spcBef>
                <a:spcPct val="50000"/>
              </a:spcBef>
              <a:buClrTx/>
              <a:buSzTx/>
              <a:buFontTx/>
              <a:buNone/>
            </a:pPr>
            <a:r>
              <a:rPr lang="en-US" altLang="en-US" sz="2400" u="sng" dirty="0">
                <a:latin typeface="Arial Narrow" panose="020B0606020202030204" pitchFamily="34" charset="0"/>
              </a:rPr>
              <a:t>Emblems</a:t>
            </a:r>
            <a:r>
              <a:rPr lang="en-US" altLang="en-US" sz="2400" dirty="0">
                <a:latin typeface="Arial Narrow" panose="020B0606020202030204" pitchFamily="34" charset="0"/>
              </a:rPr>
              <a:t>		Thrust fist, extended middle </a:t>
            </a:r>
          </a:p>
          <a:p>
            <a:pPr eaLnBrk="1" hangingPunct="1">
              <a:spcBef>
                <a:spcPct val="50000"/>
              </a:spcBef>
              <a:buClrTx/>
              <a:buSzTx/>
              <a:buFontTx/>
              <a:buNone/>
            </a:pPr>
            <a:r>
              <a:rPr lang="en-US" altLang="en-US" sz="2400" dirty="0">
                <a:latin typeface="Arial Narrow" panose="020B0606020202030204" pitchFamily="34" charset="0"/>
              </a:rPr>
              <a:t>			finger, thumbs up</a:t>
            </a:r>
          </a:p>
          <a:p>
            <a:pPr eaLnBrk="1" hangingPunct="1">
              <a:spcBef>
                <a:spcPct val="50000"/>
              </a:spcBef>
              <a:buClrTx/>
              <a:buSzTx/>
              <a:buFontTx/>
              <a:buNone/>
            </a:pPr>
            <a:r>
              <a:rPr lang="en-US" altLang="en-US" sz="2400" u="sng" dirty="0">
                <a:latin typeface="Arial Narrow" panose="020B0606020202030204" pitchFamily="34" charset="0"/>
              </a:rPr>
              <a:t>Illustrators</a:t>
            </a:r>
            <a:r>
              <a:rPr lang="en-US" altLang="en-US" sz="2400" dirty="0">
                <a:latin typeface="Arial Narrow" panose="020B0606020202030204" pitchFamily="34" charset="0"/>
              </a:rPr>
              <a:t>		</a:t>
            </a:r>
            <a:r>
              <a:rPr lang="en-US" altLang="en-US" sz="2400" dirty="0">
                <a:latin typeface="Arial Narrow" panose="020B0606020202030204" pitchFamily="34" charset="0"/>
                <a:cs typeface="Times New Roman" panose="02020603050405020304" pitchFamily="18" charset="0"/>
              </a:rPr>
              <a:t>Accent/emphasis in voice, hand </a:t>
            </a:r>
          </a:p>
          <a:p>
            <a:pPr eaLnBrk="1" hangingPunct="1">
              <a:spcBef>
                <a:spcPct val="50000"/>
              </a:spcBef>
              <a:buClrTx/>
              <a:buSzTx/>
              <a:buFontTx/>
              <a:buNone/>
            </a:pPr>
            <a:r>
              <a:rPr lang="en-US" altLang="en-US" sz="2400" dirty="0">
                <a:latin typeface="Arial Narrow" panose="020B0606020202030204" pitchFamily="34" charset="0"/>
                <a:cs typeface="Times New Roman" panose="02020603050405020304" pitchFamily="18" charset="0"/>
              </a:rPr>
              <a:t>			waving, clenched fist</a:t>
            </a:r>
            <a:r>
              <a:rPr lang="en-US" altLang="en-US" sz="2400" dirty="0">
                <a:latin typeface="Arial Narrow" panose="020B0606020202030204" pitchFamily="34" charset="0"/>
              </a:rPr>
              <a:t> </a:t>
            </a:r>
          </a:p>
          <a:p>
            <a:pPr eaLnBrk="1" hangingPunct="1">
              <a:spcBef>
                <a:spcPct val="50000"/>
              </a:spcBef>
              <a:buClrTx/>
              <a:buSzTx/>
              <a:buFontTx/>
              <a:buNone/>
            </a:pPr>
            <a:r>
              <a:rPr lang="en-US" altLang="en-US" sz="2400" u="sng" dirty="0">
                <a:latin typeface="Arial Narrow" panose="020B0606020202030204" pitchFamily="34" charset="0"/>
              </a:rPr>
              <a:t>Affect Displays</a:t>
            </a:r>
            <a:r>
              <a:rPr lang="en-US" altLang="en-US" sz="2400" dirty="0">
                <a:latin typeface="Arial Narrow" panose="020B0606020202030204" pitchFamily="34" charset="0"/>
              </a:rPr>
              <a:t>		Smiling, frowning</a:t>
            </a:r>
          </a:p>
          <a:p>
            <a:pPr eaLnBrk="1" hangingPunct="1">
              <a:spcBef>
                <a:spcPct val="50000"/>
              </a:spcBef>
              <a:buClrTx/>
              <a:buSzTx/>
              <a:buFontTx/>
              <a:buNone/>
            </a:pPr>
            <a:r>
              <a:rPr lang="en-US" altLang="en-US" sz="2400" u="sng" dirty="0">
                <a:latin typeface="Arial Narrow" panose="020B0606020202030204" pitchFamily="34" charset="0"/>
              </a:rPr>
              <a:t>Regulators</a:t>
            </a:r>
            <a:r>
              <a:rPr lang="en-US" altLang="en-US" sz="2400" dirty="0">
                <a:latin typeface="Arial Narrow" panose="020B0606020202030204" pitchFamily="34" charset="0"/>
              </a:rPr>
              <a:t>		Nods, eyebrow movement</a:t>
            </a:r>
          </a:p>
          <a:p>
            <a:pPr eaLnBrk="1" hangingPunct="1">
              <a:spcBef>
                <a:spcPct val="50000"/>
              </a:spcBef>
              <a:buClrTx/>
              <a:buSzTx/>
              <a:buFontTx/>
              <a:buNone/>
            </a:pPr>
            <a:r>
              <a:rPr lang="en-US" altLang="en-US" sz="2400" u="sng" dirty="0">
                <a:latin typeface="Arial Narrow" panose="020B0606020202030204" pitchFamily="34" charset="0"/>
              </a:rPr>
              <a:t>Adaptors</a:t>
            </a:r>
            <a:r>
              <a:rPr lang="en-US" altLang="en-US" sz="2400" dirty="0">
                <a:latin typeface="Arial Narrow" panose="020B0606020202030204" pitchFamily="34" charset="0"/>
              </a:rPr>
              <a:t>		Self-touching, self grooming</a:t>
            </a:r>
          </a:p>
        </p:txBody>
      </p:sp>
      <p:pic>
        <p:nvPicPr>
          <p:cNvPr id="14341" name="Picture 2" descr="The Thumb-in-Chi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1878013"/>
            <a:ext cx="114300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a:latin typeface="Arial Narrow" panose="020B0606020202030204" pitchFamily="34" charset="0"/>
              </a:rPr>
              <a:t>“Pregnant” example of vocal expression of emotion.</a:t>
            </a:r>
          </a:p>
        </p:txBody>
      </p:sp>
      <p:sp>
        <p:nvSpPr>
          <p:cNvPr id="15363" name="Text Box 3"/>
          <p:cNvSpPr txBox="1">
            <a:spLocks noChangeArrowheads="1"/>
          </p:cNvSpPr>
          <p:nvPr/>
        </p:nvSpPr>
        <p:spPr bwMode="auto">
          <a:xfrm>
            <a:off x="1600200" y="2514600"/>
            <a:ext cx="5867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i="1">
                <a:latin typeface="Arial Narrow" panose="020B0606020202030204" pitchFamily="34" charset="0"/>
              </a:rPr>
              <a:t>Twee maander zwanger</a:t>
            </a:r>
          </a:p>
        </p:txBody>
      </p:sp>
      <p:sp>
        <p:nvSpPr>
          <p:cNvPr id="2" name="TextBox 1"/>
          <p:cNvSpPr txBox="1">
            <a:spLocks noChangeArrowheads="1"/>
          </p:cNvSpPr>
          <p:nvPr/>
        </p:nvSpPr>
        <p:spPr bwMode="auto">
          <a:xfrm>
            <a:off x="1905000" y="4038600"/>
            <a:ext cx="5791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3000" dirty="0">
                <a:latin typeface="Arial Narrow" panose="020B0606020202030204" pitchFamily="34" charset="0"/>
              </a:rPr>
              <a:t>“Three months pregnant”</a:t>
            </a:r>
          </a:p>
        </p:txBody>
      </p:sp>
    </p:spTree>
    <p:extLst>
      <p:ext uri="{BB962C8B-B14F-4D97-AF65-F5344CB8AC3E}">
        <p14:creationId xmlns:p14="http://schemas.microsoft.com/office/powerpoint/2010/main" val="180747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7913" y="6096000"/>
            <a:ext cx="3505200" cy="276225"/>
          </a:xfrm>
          <a:prstGeom prst="rect">
            <a:avLst/>
          </a:prstGeom>
          <a:noFill/>
        </p:spPr>
        <p:txBody>
          <a:bodyPr>
            <a:spAutoFit/>
          </a:bodyPr>
          <a:lstStyle/>
          <a:p>
            <a:pPr>
              <a:defRPr/>
            </a:pPr>
            <a:r>
              <a:rPr lang="en-US" sz="1200" b="1" dirty="0">
                <a:solidFill>
                  <a:schemeClr val="accent6"/>
                </a:solidFill>
                <a:hlinkClick r:id="rId2">
                  <a:extLst>
                    <a:ext uri="{A12FA001-AC4F-418D-AE19-62706E023703}">
                      <ahyp:hlinkClr xmlns:ahyp="http://schemas.microsoft.com/office/drawing/2018/hyperlinkcolor" val="tx"/>
                    </a:ext>
                  </a:extLst>
                </a:hlinkClick>
              </a:rPr>
              <a:t>https://www.youtube.com/watch?v=SnKulfkNG1Q</a:t>
            </a:r>
            <a:r>
              <a:rPr lang="en-US" sz="1200" b="1" dirty="0">
                <a:solidFill>
                  <a:schemeClr val="accent6"/>
                </a:solidFill>
              </a:rPr>
              <a:t> </a:t>
            </a:r>
          </a:p>
        </p:txBody>
      </p:sp>
      <p:pic>
        <p:nvPicPr>
          <p:cNvPr id="1638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865312"/>
            <a:ext cx="3011488" cy="340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602163" y="6096000"/>
            <a:ext cx="3535363" cy="276225"/>
          </a:xfrm>
          <a:prstGeom prst="rect">
            <a:avLst/>
          </a:prstGeom>
          <a:noFill/>
        </p:spPr>
        <p:txBody>
          <a:bodyPr>
            <a:spAutoFit/>
          </a:bodyPr>
          <a:lstStyle/>
          <a:p>
            <a:pPr>
              <a:defRPr/>
            </a:pPr>
            <a:r>
              <a:rPr lang="en-US" sz="1200" b="1" dirty="0">
                <a:solidFill>
                  <a:schemeClr val="accent6"/>
                </a:solidFill>
                <a:hlinkClick r:id="rId4">
                  <a:extLst>
                    <a:ext uri="{A12FA001-AC4F-418D-AE19-62706E023703}">
                      <ahyp:hlinkClr xmlns:ahyp="http://schemas.microsoft.com/office/drawing/2018/hyperlinkcolor" val="tx"/>
                    </a:ext>
                  </a:extLst>
                </a:hlinkClick>
              </a:rPr>
              <a:t>https://www.youtube.com/watch?v=Ckxz2ipmNAE</a:t>
            </a:r>
            <a:r>
              <a:rPr lang="en-US" sz="1200" b="1" dirty="0">
                <a:solidFill>
                  <a:schemeClr val="accent6"/>
                </a:solidFill>
              </a:rPr>
              <a:t> </a:t>
            </a:r>
          </a:p>
        </p:txBody>
      </p:sp>
      <p:pic>
        <p:nvPicPr>
          <p:cNvPr id="16389"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12506" y="1893887"/>
            <a:ext cx="3114675"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Box 10"/>
          <p:cNvSpPr txBox="1">
            <a:spLocks noChangeArrowheads="1"/>
          </p:cNvSpPr>
          <p:nvPr/>
        </p:nvSpPr>
        <p:spPr bwMode="auto">
          <a:xfrm>
            <a:off x="1323975" y="519113"/>
            <a:ext cx="7315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000">
                <a:solidFill>
                  <a:srgbClr val="0070C0"/>
                </a:solidFill>
              </a:rPr>
              <a:t>Music of Emotional Expression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
          <p:cNvSpPr txBox="1">
            <a:spLocks noChangeArrowheads="1"/>
          </p:cNvSpPr>
          <p:nvPr/>
        </p:nvSpPr>
        <p:spPr bwMode="auto">
          <a:xfrm>
            <a:off x="1676400" y="128588"/>
            <a:ext cx="6858000"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400">
                <a:solidFill>
                  <a:srgbClr val="0070C0"/>
                </a:solidFill>
              </a:rPr>
              <a:t>Map of 24 Emotional Signals</a:t>
            </a:r>
          </a:p>
        </p:txBody>
      </p:sp>
      <p:pic>
        <p:nvPicPr>
          <p:cNvPr id="1741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131888"/>
            <a:ext cx="7924800" cy="366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4"/>
          <p:cNvSpPr txBox="1">
            <a:spLocks noChangeArrowheads="1"/>
          </p:cNvSpPr>
          <p:nvPr/>
        </p:nvSpPr>
        <p:spPr bwMode="auto">
          <a:xfrm>
            <a:off x="2209800" y="649288"/>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a:t>Cowen, Elfenbein, Laukka, &amp; Keltner, 2019</a:t>
            </a:r>
          </a:p>
        </p:txBody>
      </p:sp>
      <p:sp>
        <p:nvSpPr>
          <p:cNvPr id="17413" name="TextBox 7"/>
          <p:cNvSpPr txBox="1">
            <a:spLocks noChangeArrowheads="1"/>
          </p:cNvSpPr>
          <p:nvPr/>
        </p:nvSpPr>
        <p:spPr bwMode="auto">
          <a:xfrm>
            <a:off x="2228850" y="1511301"/>
            <a:ext cx="66468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dirty="0">
                <a:hlinkClick r:id="rId3"/>
              </a:rPr>
              <a:t>https://s3-us-west-1.amazonaws.com/vocs/map.html#</a:t>
            </a:r>
            <a:r>
              <a:rPr lang="en-US" altLang="en-US" sz="2000" dirty="0"/>
              <a:t> </a:t>
            </a:r>
          </a:p>
        </p:txBody>
      </p:sp>
      <p:sp>
        <p:nvSpPr>
          <p:cNvPr id="17414" name="TextBox 8"/>
          <p:cNvSpPr txBox="1">
            <a:spLocks noChangeArrowheads="1"/>
          </p:cNvSpPr>
          <p:nvPr/>
        </p:nvSpPr>
        <p:spPr bwMode="auto">
          <a:xfrm>
            <a:off x="990600" y="5029200"/>
            <a:ext cx="80010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dirty="0"/>
              <a:t>Created 2080 voice bursts (2032 in lab + 48 real world) by 1105 people. </a:t>
            </a:r>
          </a:p>
          <a:p>
            <a:endParaRPr lang="en-US" altLang="en-US" sz="500" dirty="0"/>
          </a:p>
          <a:p>
            <a:r>
              <a:rPr lang="en-US" altLang="en-US" sz="2000" dirty="0"/>
              <a:t>Emotional samples reduce to 24 distinct kinds of emotion.    </a:t>
            </a:r>
          </a:p>
          <a:p>
            <a:endParaRPr lang="en-US" altLang="en-US" sz="500" dirty="0"/>
          </a:p>
          <a:p>
            <a:r>
              <a:rPr lang="en-US" altLang="en-US" sz="2000" dirty="0"/>
              <a:t>Supports distinct emotions (Ekman) more than </a:t>
            </a:r>
            <a:r>
              <a:rPr lang="en-US" altLang="en-US" sz="2000" dirty="0" err="1"/>
              <a:t>Circumplex</a:t>
            </a:r>
            <a:r>
              <a:rPr lang="en-US" altLang="en-US" sz="2000" dirty="0"/>
              <a:t> model (Russell)</a:t>
            </a:r>
          </a:p>
          <a:p>
            <a:endParaRPr lang="en-US" altLang="en-US" sz="500" dirty="0"/>
          </a:p>
          <a:p>
            <a:r>
              <a:rPr lang="en-US" altLang="en-US" sz="2000" dirty="0"/>
              <a:t>However, emotions seem to follow continuum versus discrete categories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dirty="0">
                <a:latin typeface="Arial Narrow" panose="020B0606020202030204" pitchFamily="34" charset="0"/>
                <a:cs typeface="Times New Roman" panose="02020603050405020304" pitchFamily="18" charset="0"/>
              </a:rPr>
              <a:t>How Keltner, Oatley, and Jenkins </a:t>
            </a:r>
            <a:br>
              <a:rPr lang="en-US" altLang="en-US" dirty="0">
                <a:latin typeface="Arial Narrow" panose="020B0606020202030204" pitchFamily="34" charset="0"/>
                <a:cs typeface="Times New Roman" panose="02020603050405020304" pitchFamily="18" charset="0"/>
              </a:rPr>
            </a:br>
            <a:r>
              <a:rPr lang="en-US" altLang="en-US" dirty="0">
                <a:latin typeface="Arial Narrow" panose="020B0606020202030204" pitchFamily="34" charset="0"/>
                <a:cs typeface="Times New Roman" panose="02020603050405020304" pitchFamily="18" charset="0"/>
              </a:rPr>
              <a:t>define emotion:  Appraisal Theory</a:t>
            </a:r>
            <a:r>
              <a:rPr lang="en-US" altLang="en-US" dirty="0"/>
              <a:t> </a:t>
            </a:r>
          </a:p>
        </p:txBody>
      </p:sp>
      <p:sp>
        <p:nvSpPr>
          <p:cNvPr id="18435" name="Text Box 3"/>
          <p:cNvSpPr txBox="1">
            <a:spLocks noChangeArrowheads="1"/>
          </p:cNvSpPr>
          <p:nvPr/>
        </p:nvSpPr>
        <p:spPr bwMode="auto">
          <a:xfrm>
            <a:off x="1584325" y="2784475"/>
            <a:ext cx="687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18436" name="Text Box 4"/>
          <p:cNvSpPr txBox="1">
            <a:spLocks noChangeArrowheads="1"/>
          </p:cNvSpPr>
          <p:nvPr/>
        </p:nvSpPr>
        <p:spPr bwMode="auto">
          <a:xfrm>
            <a:off x="914400" y="2133600"/>
            <a:ext cx="7954963"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a:latin typeface="Arial Narrow" panose="020B0606020202030204" pitchFamily="34" charset="0"/>
                <a:cs typeface="Times New Roman" panose="02020603050405020304" pitchFamily="18" charset="0"/>
              </a:rPr>
              <a:t>a.  Emotion is caused by a person </a:t>
            </a:r>
            <a:r>
              <a:rPr lang="en-US" altLang="en-US" sz="2400" b="1">
                <a:latin typeface="Arial Narrow" panose="020B0606020202030204" pitchFamily="34" charset="0"/>
                <a:cs typeface="Times New Roman" panose="02020603050405020304" pitchFamily="18" charset="0"/>
              </a:rPr>
              <a:t>evaluating an event</a:t>
            </a:r>
            <a:r>
              <a:rPr lang="en-US" altLang="en-US" sz="2400">
                <a:latin typeface="Arial Narrow" panose="020B0606020202030204" pitchFamily="34" charset="0"/>
                <a:cs typeface="Times New Roman" panose="02020603050405020304" pitchFamily="18" charset="0"/>
              </a:rPr>
              <a:t> as relevant to an </a:t>
            </a:r>
            <a:r>
              <a:rPr lang="en-US" altLang="en-US" sz="2400" b="1">
                <a:latin typeface="Arial Narrow" panose="020B0606020202030204" pitchFamily="34" charset="0"/>
                <a:cs typeface="Times New Roman" panose="02020603050405020304" pitchFamily="18" charset="0"/>
              </a:rPr>
              <a:t>important goal</a:t>
            </a:r>
            <a:r>
              <a:rPr lang="en-US" altLang="en-US" sz="2400">
                <a:latin typeface="Arial Narrow" panose="020B0606020202030204" pitchFamily="34" charset="0"/>
                <a:cs typeface="Times New Roman" panose="02020603050405020304" pitchFamily="18" charset="0"/>
              </a:rPr>
              <a:t>; emotion is positive if event advances goal, negative if event impedes goal. </a:t>
            </a:r>
            <a:endParaRPr lang="en-US" altLang="en-US" sz="240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400">
                <a:latin typeface="Arial Narrow" panose="020B0606020202030204" pitchFamily="34" charset="0"/>
                <a:cs typeface="Times New Roman" panose="02020603050405020304" pitchFamily="18" charset="0"/>
              </a:rPr>
              <a:t>b.  Core of emotion is </a:t>
            </a:r>
            <a:r>
              <a:rPr lang="en-US" altLang="en-US" sz="2400" b="1">
                <a:latin typeface="Arial Narrow" panose="020B0606020202030204" pitchFamily="34" charset="0"/>
                <a:cs typeface="Times New Roman" panose="02020603050405020304" pitchFamily="18" charset="0"/>
              </a:rPr>
              <a:t>readiness to act</a:t>
            </a:r>
            <a:r>
              <a:rPr lang="en-US" altLang="en-US" sz="2400">
                <a:latin typeface="Arial Narrow" panose="020B0606020202030204" pitchFamily="34" charset="0"/>
                <a:cs typeface="Times New Roman" panose="02020603050405020304" pitchFamily="18" charset="0"/>
              </a:rPr>
              <a:t>.  Emotions give priority to action. </a:t>
            </a:r>
            <a:endParaRPr lang="en-US" altLang="en-US" sz="240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400">
                <a:latin typeface="Arial Narrow" panose="020B0606020202030204" pitchFamily="34" charset="0"/>
                <a:cs typeface="Times New Roman" panose="02020603050405020304" pitchFamily="18" charset="0"/>
              </a:rPr>
              <a:t>c.  Emotions are experienced as </a:t>
            </a:r>
            <a:r>
              <a:rPr lang="en-US" altLang="en-US" sz="2400" b="1">
                <a:latin typeface="Arial Narrow" panose="020B0606020202030204" pitchFamily="34" charset="0"/>
                <a:cs typeface="Times New Roman" panose="02020603050405020304" pitchFamily="18" charset="0"/>
              </a:rPr>
              <a:t>distinctive mental states</a:t>
            </a:r>
            <a:r>
              <a:rPr lang="en-US" altLang="en-US" sz="2400">
                <a:latin typeface="Arial Narrow" panose="020B0606020202030204" pitchFamily="34" charset="0"/>
                <a:cs typeface="Times New Roman" panose="02020603050405020304" pitchFamily="18" charset="0"/>
              </a:rPr>
              <a:t>, sometimes accompanied by </a:t>
            </a:r>
            <a:r>
              <a:rPr lang="en-US" altLang="en-US" sz="2400" b="1">
                <a:latin typeface="Arial Narrow" panose="020B0606020202030204" pitchFamily="34" charset="0"/>
                <a:cs typeface="Times New Roman" panose="02020603050405020304" pitchFamily="18" charset="0"/>
              </a:rPr>
              <a:t>bodily</a:t>
            </a:r>
            <a:r>
              <a:rPr lang="en-US" altLang="en-US" sz="2400">
                <a:latin typeface="Arial Narrow" panose="020B0606020202030204" pitchFamily="34" charset="0"/>
                <a:cs typeface="Times New Roman" panose="02020603050405020304" pitchFamily="18" charset="0"/>
              </a:rPr>
              <a:t> changes, expressions, actions.</a:t>
            </a:r>
            <a:r>
              <a:rPr lang="en-US" altLang="en-US" sz="2400">
                <a:latin typeface="Times New Roman" panose="02020603050405020304" pitchFamily="18" charset="0"/>
              </a:rPr>
              <a:t> </a:t>
            </a:r>
          </a:p>
        </p:txBody>
      </p:sp>
      <p:sp>
        <p:nvSpPr>
          <p:cNvPr id="18437" name="TextBox 1"/>
          <p:cNvSpPr txBox="1">
            <a:spLocks noChangeArrowheads="1"/>
          </p:cNvSpPr>
          <p:nvPr/>
        </p:nvSpPr>
        <p:spPr bwMode="auto">
          <a:xfrm>
            <a:off x="1173163" y="5414963"/>
            <a:ext cx="72850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solidFill>
                  <a:srgbClr val="0070C0"/>
                </a:solidFill>
                <a:latin typeface="Arial Narrow" panose="020B0606020202030204" pitchFamily="34" charset="0"/>
              </a:rPr>
              <a:t>Note:  This is an </a:t>
            </a:r>
            <a:r>
              <a:rPr lang="en-US" altLang="en-US" sz="2400" i="1">
                <a:solidFill>
                  <a:srgbClr val="0070C0"/>
                </a:solidFill>
                <a:latin typeface="Arial Narrow" panose="020B0606020202030204" pitchFamily="34" charset="0"/>
              </a:rPr>
              <a:t>appraisal approach </a:t>
            </a:r>
            <a:r>
              <a:rPr lang="en-US" altLang="en-US" sz="2400">
                <a:solidFill>
                  <a:srgbClr val="0070C0"/>
                </a:solidFill>
                <a:latin typeface="Arial Narrow" panose="020B0606020202030204" pitchFamily="34" charset="0"/>
              </a:rPr>
              <a:t>to emotions</a:t>
            </a:r>
          </a:p>
          <a:p>
            <a:pPr>
              <a:spcBef>
                <a:spcPct val="0"/>
              </a:spcBef>
              <a:buClrTx/>
              <a:buSzTx/>
              <a:buFontTx/>
              <a:buNone/>
            </a:pPr>
            <a:r>
              <a:rPr lang="en-US" altLang="en-US" sz="2400">
                <a:solidFill>
                  <a:srgbClr val="0070C0"/>
                </a:solidFill>
                <a:latin typeface="Arial Narrow" panose="020B0606020202030204" pitchFamily="34" charset="0"/>
              </a:rPr>
              <a:t>           Event </a:t>
            </a:r>
            <a:r>
              <a:rPr lang="en-US" altLang="en-US" sz="2400">
                <a:solidFill>
                  <a:srgbClr val="0070C0"/>
                </a:solidFill>
                <a:latin typeface="Arial Narrow" panose="020B0606020202030204" pitchFamily="34" charset="0"/>
                <a:sym typeface="Wingdings" panose="05000000000000000000" pitchFamily="2" charset="2"/>
              </a:rPr>
              <a:t> Evaluation of Event  Emotion</a:t>
            </a:r>
            <a:endParaRPr lang="en-US" altLang="en-US" sz="2400">
              <a:solidFill>
                <a:srgbClr val="0070C0"/>
              </a:solidFill>
              <a:latin typeface="Arial Narrow" panose="020B0606020202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14400" y="100013"/>
            <a:ext cx="4800600" cy="1143000"/>
          </a:xfrm>
        </p:spPr>
        <p:txBody>
          <a:bodyPr/>
          <a:lstStyle/>
          <a:p>
            <a:pPr eaLnBrk="1" hangingPunct="1"/>
            <a:r>
              <a:rPr lang="en-US" altLang="en-US">
                <a:latin typeface="Arial Narrow" panose="020B0606020202030204" pitchFamily="34" charset="0"/>
                <a:cs typeface="Times New Roman" panose="02020603050405020304" pitchFamily="18" charset="0"/>
              </a:rPr>
              <a:t>Goals, and Appraisal                               Theory of Emotion</a:t>
            </a:r>
            <a:r>
              <a:rPr lang="en-US" altLang="en-US"/>
              <a:t> </a:t>
            </a:r>
          </a:p>
        </p:txBody>
      </p:sp>
      <p:sp>
        <p:nvSpPr>
          <p:cNvPr id="19459" name="Text Box 3"/>
          <p:cNvSpPr txBox="1">
            <a:spLocks noChangeArrowheads="1"/>
          </p:cNvSpPr>
          <p:nvPr/>
        </p:nvSpPr>
        <p:spPr bwMode="auto">
          <a:xfrm>
            <a:off x="838200" y="2743200"/>
            <a:ext cx="83058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1" dirty="0">
                <a:latin typeface="Arial Narrow" panose="020B0606020202030204" pitchFamily="34" charset="0"/>
                <a:cs typeface="Times New Roman" panose="02020603050405020304" pitchFamily="18" charset="0"/>
              </a:rPr>
              <a:t>Appraisal:  </a:t>
            </a:r>
            <a:r>
              <a:rPr lang="en-US" altLang="en-US" sz="2400" dirty="0">
                <a:latin typeface="Arial Narrow" panose="020B0606020202030204" pitchFamily="34" charset="0"/>
                <a:cs typeface="Times New Roman" panose="02020603050405020304" pitchFamily="18" charset="0"/>
              </a:rPr>
              <a:t>Recognition of an event as significant? </a:t>
            </a:r>
            <a:endParaRPr lang="en-US" altLang="en-US" sz="2400" dirty="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400" b="1" dirty="0">
                <a:latin typeface="Arial Narrow" panose="020B0606020202030204" pitchFamily="34" charset="0"/>
                <a:cs typeface="Times New Roman" panose="02020603050405020304" pitchFamily="18" charset="0"/>
              </a:rPr>
              <a:t>Significant events</a:t>
            </a:r>
            <a:r>
              <a:rPr lang="en-US" altLang="en-US" sz="2400" dirty="0">
                <a:latin typeface="Arial Narrow" panose="020B0606020202030204" pitchFamily="34" charset="0"/>
                <a:cs typeface="Times New Roman" panose="02020603050405020304" pitchFamily="18" charset="0"/>
              </a:rPr>
              <a:t>: </a:t>
            </a:r>
            <a:endParaRPr lang="en-US" altLang="en-US" sz="2400" dirty="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400" dirty="0">
                <a:latin typeface="Arial Narrow" panose="020B0606020202030204" pitchFamily="34" charset="0"/>
                <a:cs typeface="Times New Roman" panose="02020603050405020304" pitchFamily="18" charset="0"/>
              </a:rPr>
              <a:t>        </a:t>
            </a:r>
            <a:r>
              <a:rPr lang="en-US" altLang="en-US" sz="2400" u="sng" dirty="0">
                <a:latin typeface="Arial Narrow" panose="020B0606020202030204" pitchFamily="34" charset="0"/>
                <a:cs typeface="Times New Roman" panose="02020603050405020304" pitchFamily="18" charset="0"/>
              </a:rPr>
              <a:t>Goal Relevance</a:t>
            </a:r>
            <a:r>
              <a:rPr lang="en-US" altLang="en-US" sz="2400" dirty="0">
                <a:latin typeface="Arial Narrow" panose="020B0606020202030204" pitchFamily="34" charset="0"/>
                <a:cs typeface="Times New Roman" panose="02020603050405020304" pitchFamily="18" charset="0"/>
              </a:rPr>
              <a:t>:  Does event relate to goals? </a:t>
            </a:r>
            <a:endParaRPr lang="en-US" altLang="en-US" sz="2400" dirty="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400" dirty="0">
                <a:latin typeface="Arial Narrow" panose="020B0606020202030204" pitchFamily="34" charset="0"/>
                <a:cs typeface="Times New Roman" panose="02020603050405020304" pitchFamily="18" charset="0"/>
              </a:rPr>
              <a:t>        </a:t>
            </a:r>
            <a:r>
              <a:rPr lang="en-US" altLang="en-US" sz="2400" u="sng" dirty="0">
                <a:latin typeface="Arial Narrow" panose="020B0606020202030204" pitchFamily="34" charset="0"/>
                <a:cs typeface="Times New Roman" panose="02020603050405020304" pitchFamily="18" charset="0"/>
              </a:rPr>
              <a:t>Goal Congruence/Incongruence</a:t>
            </a:r>
            <a:r>
              <a:rPr lang="en-US" altLang="en-US" sz="2400" dirty="0">
                <a:latin typeface="Arial Narrow" panose="020B0606020202030204" pitchFamily="34" charset="0"/>
                <a:cs typeface="Times New Roman" panose="02020603050405020304" pitchFamily="18" charset="0"/>
              </a:rPr>
              <a:t>:  Does event                                                 		advance or impede goals? </a:t>
            </a:r>
            <a:endParaRPr lang="en-US" altLang="en-US" sz="2400" dirty="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400" dirty="0">
                <a:latin typeface="Arial Narrow" panose="020B0606020202030204" pitchFamily="34" charset="0"/>
                <a:cs typeface="Times New Roman" panose="02020603050405020304" pitchFamily="18" charset="0"/>
              </a:rPr>
              <a:t>        </a:t>
            </a:r>
            <a:r>
              <a:rPr lang="en-US" altLang="en-US" sz="2400" u="sng" dirty="0">
                <a:latin typeface="Arial Narrow" panose="020B0606020202030204" pitchFamily="34" charset="0"/>
                <a:cs typeface="Times New Roman" panose="02020603050405020304" pitchFamily="18" charset="0"/>
              </a:rPr>
              <a:t>Ego Involvement</a:t>
            </a:r>
            <a:r>
              <a:rPr lang="en-US" altLang="en-US" sz="2400" dirty="0">
                <a:latin typeface="Arial Narrow" panose="020B0606020202030204" pitchFamily="34" charset="0"/>
                <a:cs typeface="Times New Roman" panose="02020603050405020304" pitchFamily="18" charset="0"/>
              </a:rPr>
              <a:t>:  How does event affect one’s                                      	sense of self (e.g., affirm, dis-affirm)?</a:t>
            </a:r>
            <a:r>
              <a:rPr lang="en-US" altLang="en-US" sz="2400" dirty="0">
                <a:latin typeface="Times New Roman" panose="02020603050405020304" pitchFamily="18" charset="0"/>
              </a:rPr>
              <a:t> </a:t>
            </a:r>
          </a:p>
        </p:txBody>
      </p:sp>
      <p:pic>
        <p:nvPicPr>
          <p:cNvPr id="19460" name="Picture 1"/>
          <p:cNvPicPr>
            <a:picLocks noChangeAspect="1"/>
          </p:cNvPicPr>
          <p:nvPr/>
        </p:nvPicPr>
        <p:blipFill>
          <a:blip r:embed="rId2">
            <a:extLst>
              <a:ext uri="{28A0092B-C50C-407E-A947-70E740481C1C}">
                <a14:useLocalDpi xmlns:a14="http://schemas.microsoft.com/office/drawing/2010/main" val="0"/>
              </a:ext>
            </a:extLst>
          </a:blip>
          <a:srcRect l="20000"/>
          <a:stretch>
            <a:fillRect/>
          </a:stretch>
        </p:blipFill>
        <p:spPr bwMode="auto">
          <a:xfrm>
            <a:off x="5943600" y="109538"/>
            <a:ext cx="30480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2"/>
          <p:cNvSpPr txBox="1">
            <a:spLocks noChangeArrowheads="1"/>
          </p:cNvSpPr>
          <p:nvPr/>
        </p:nvSpPr>
        <p:spPr bwMode="auto">
          <a:xfrm>
            <a:off x="1524000" y="1447800"/>
            <a:ext cx="3962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i="1">
                <a:latin typeface="Times New Roman" panose="02020603050405020304" pitchFamily="18" charset="0"/>
              </a:rPr>
              <a:t>You are alone at party. Nice looking person looks in your direction, and smiles.</a:t>
            </a:r>
          </a:p>
        </p:txBody>
      </p:sp>
      <p:sp>
        <p:nvSpPr>
          <p:cNvPr id="5" name="TextBox 4"/>
          <p:cNvSpPr txBox="1">
            <a:spLocks noChangeArrowheads="1"/>
          </p:cNvSpPr>
          <p:nvPr/>
        </p:nvSpPr>
        <p:spPr bwMode="auto">
          <a:xfrm>
            <a:off x="7018338" y="2776538"/>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r>
              <a:rPr lang="en-US" altLang="en-US" sz="2000" dirty="0">
                <a:solidFill>
                  <a:srgbClr val="0070C0"/>
                </a:solidFill>
                <a:latin typeface="Arial Narrow" panose="020B0606020202030204" pitchFamily="34" charset="0"/>
              </a:rPr>
              <a:t>YES</a:t>
            </a:r>
          </a:p>
        </p:txBody>
      </p:sp>
      <p:sp>
        <p:nvSpPr>
          <p:cNvPr id="8" name="TextBox 7"/>
          <p:cNvSpPr txBox="1">
            <a:spLocks noChangeArrowheads="1"/>
          </p:cNvSpPr>
          <p:nvPr/>
        </p:nvSpPr>
        <p:spPr bwMode="auto">
          <a:xfrm>
            <a:off x="7010400" y="390525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r>
              <a:rPr lang="en-US" altLang="en-US" sz="2000">
                <a:solidFill>
                  <a:srgbClr val="0070C0"/>
                </a:solidFill>
                <a:latin typeface="Arial Narrow" panose="020B0606020202030204" pitchFamily="34" charset="0"/>
              </a:rPr>
              <a:t>YES</a:t>
            </a:r>
          </a:p>
        </p:txBody>
      </p:sp>
      <p:sp>
        <p:nvSpPr>
          <p:cNvPr id="10" name="TextBox 9"/>
          <p:cNvSpPr txBox="1">
            <a:spLocks noChangeArrowheads="1"/>
          </p:cNvSpPr>
          <p:nvPr/>
        </p:nvSpPr>
        <p:spPr bwMode="auto">
          <a:xfrm>
            <a:off x="6858000" y="5391150"/>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r>
              <a:rPr lang="en-US" altLang="en-US" sz="2000">
                <a:solidFill>
                  <a:srgbClr val="0070C0"/>
                </a:solidFill>
                <a:latin typeface="Arial Narrow" panose="020B0606020202030204" pitchFamily="34" charset="0"/>
              </a:rPr>
              <a:t>AFFIRM</a:t>
            </a:r>
          </a:p>
        </p:txBody>
      </p:sp>
      <p:sp>
        <p:nvSpPr>
          <p:cNvPr id="14" name="TextBox 13"/>
          <p:cNvSpPr txBox="1">
            <a:spLocks noChangeArrowheads="1"/>
          </p:cNvSpPr>
          <p:nvPr/>
        </p:nvSpPr>
        <p:spPr bwMode="auto">
          <a:xfrm>
            <a:off x="6858000" y="4476750"/>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r>
              <a:rPr lang="en-US" altLang="en-US" sz="2000">
                <a:solidFill>
                  <a:srgbClr val="0070C0"/>
                </a:solidFill>
                <a:latin typeface="Arial Narrow" panose="020B0606020202030204" pitchFamily="34" charset="0"/>
              </a:rPr>
              <a:t>ADVANCE</a:t>
            </a:r>
          </a:p>
        </p:txBody>
      </p:sp>
      <p:sp>
        <p:nvSpPr>
          <p:cNvPr id="19470" name="TextBox 5"/>
          <p:cNvSpPr txBox="1">
            <a:spLocks noChangeArrowheads="1"/>
          </p:cNvSpPr>
          <p:nvPr/>
        </p:nvSpPr>
        <p:spPr bwMode="auto">
          <a:xfrm>
            <a:off x="3962400" y="6210300"/>
            <a:ext cx="1638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solidFill>
                  <a:srgbClr val="002060"/>
                </a:solidFill>
                <a:latin typeface="Arial Narrow" panose="020B0606020202030204" pitchFamily="34" charset="0"/>
              </a:rPr>
              <a:t>EMOTION?</a:t>
            </a:r>
          </a:p>
        </p:txBody>
      </p:sp>
      <p:sp>
        <p:nvSpPr>
          <p:cNvPr id="21" name="TextBox 20"/>
          <p:cNvSpPr txBox="1">
            <a:spLocks noChangeArrowheads="1"/>
          </p:cNvSpPr>
          <p:nvPr/>
        </p:nvSpPr>
        <p:spPr bwMode="auto">
          <a:xfrm>
            <a:off x="6705600" y="6227763"/>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r>
              <a:rPr lang="en-US" altLang="en-US" sz="2000">
                <a:solidFill>
                  <a:srgbClr val="0070C0"/>
                </a:solidFill>
                <a:latin typeface="Arial Narrow" panose="020B0606020202030204" pitchFamily="34" charset="0"/>
              </a:rPr>
              <a:t>HAPPY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4"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14400" y="100013"/>
            <a:ext cx="4800600" cy="1143000"/>
          </a:xfrm>
        </p:spPr>
        <p:txBody>
          <a:bodyPr/>
          <a:lstStyle/>
          <a:p>
            <a:pPr eaLnBrk="1" hangingPunct="1"/>
            <a:r>
              <a:rPr lang="en-US" altLang="en-US">
                <a:latin typeface="Arial Narrow" panose="020B0606020202030204" pitchFamily="34" charset="0"/>
                <a:cs typeface="Times New Roman" panose="02020603050405020304" pitchFamily="18" charset="0"/>
              </a:rPr>
              <a:t>Goals, and Appraisal                               Theory of Emotion</a:t>
            </a:r>
            <a:r>
              <a:rPr lang="en-US" altLang="en-US"/>
              <a:t> </a:t>
            </a:r>
          </a:p>
        </p:txBody>
      </p:sp>
      <p:sp>
        <p:nvSpPr>
          <p:cNvPr id="19459" name="Text Box 3"/>
          <p:cNvSpPr txBox="1">
            <a:spLocks noChangeArrowheads="1"/>
          </p:cNvSpPr>
          <p:nvPr/>
        </p:nvSpPr>
        <p:spPr bwMode="auto">
          <a:xfrm>
            <a:off x="838200" y="2743200"/>
            <a:ext cx="83058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1">
                <a:latin typeface="Arial Narrow" panose="020B0606020202030204" pitchFamily="34" charset="0"/>
                <a:cs typeface="Times New Roman" panose="02020603050405020304" pitchFamily="18" charset="0"/>
              </a:rPr>
              <a:t>Appraisal:  </a:t>
            </a:r>
            <a:r>
              <a:rPr lang="en-US" altLang="en-US" sz="2400">
                <a:latin typeface="Arial Narrow" panose="020B0606020202030204" pitchFamily="34" charset="0"/>
                <a:cs typeface="Times New Roman" panose="02020603050405020304" pitchFamily="18" charset="0"/>
              </a:rPr>
              <a:t>Recognition of an event as significant. </a:t>
            </a:r>
            <a:endParaRPr lang="en-US" altLang="en-US" sz="240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400" b="1">
                <a:latin typeface="Arial Narrow" panose="020B0606020202030204" pitchFamily="34" charset="0"/>
                <a:cs typeface="Times New Roman" panose="02020603050405020304" pitchFamily="18" charset="0"/>
              </a:rPr>
              <a:t>Significant events</a:t>
            </a:r>
            <a:r>
              <a:rPr lang="en-US" altLang="en-US" sz="2400">
                <a:latin typeface="Arial Narrow" panose="020B0606020202030204" pitchFamily="34" charset="0"/>
                <a:cs typeface="Times New Roman" panose="02020603050405020304" pitchFamily="18" charset="0"/>
              </a:rPr>
              <a:t>: </a:t>
            </a:r>
            <a:endParaRPr lang="en-US" altLang="en-US" sz="240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400">
                <a:latin typeface="Arial Narrow" panose="020B0606020202030204" pitchFamily="34" charset="0"/>
                <a:cs typeface="Times New Roman" panose="02020603050405020304" pitchFamily="18" charset="0"/>
              </a:rPr>
              <a:t>        </a:t>
            </a:r>
            <a:r>
              <a:rPr lang="en-US" altLang="en-US" sz="2400" u="sng">
                <a:latin typeface="Arial Narrow" panose="020B0606020202030204" pitchFamily="34" charset="0"/>
                <a:cs typeface="Times New Roman" panose="02020603050405020304" pitchFamily="18" charset="0"/>
              </a:rPr>
              <a:t>Goal Relevance</a:t>
            </a:r>
            <a:r>
              <a:rPr lang="en-US" altLang="en-US" sz="2400">
                <a:latin typeface="Arial Narrow" panose="020B0606020202030204" pitchFamily="34" charset="0"/>
                <a:cs typeface="Times New Roman" panose="02020603050405020304" pitchFamily="18" charset="0"/>
              </a:rPr>
              <a:t>:  Does event relate to goals? </a:t>
            </a:r>
            <a:endParaRPr lang="en-US" altLang="en-US" sz="240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400">
                <a:latin typeface="Arial Narrow" panose="020B0606020202030204" pitchFamily="34" charset="0"/>
                <a:cs typeface="Times New Roman" panose="02020603050405020304" pitchFamily="18" charset="0"/>
              </a:rPr>
              <a:t>        </a:t>
            </a:r>
            <a:r>
              <a:rPr lang="en-US" altLang="en-US" sz="2400" u="sng">
                <a:latin typeface="Arial Narrow" panose="020B0606020202030204" pitchFamily="34" charset="0"/>
                <a:cs typeface="Times New Roman" panose="02020603050405020304" pitchFamily="18" charset="0"/>
              </a:rPr>
              <a:t>Goal Congruence/Incongruence</a:t>
            </a:r>
            <a:r>
              <a:rPr lang="en-US" altLang="en-US" sz="2400">
                <a:latin typeface="Arial Narrow" panose="020B0606020202030204" pitchFamily="34" charset="0"/>
                <a:cs typeface="Times New Roman" panose="02020603050405020304" pitchFamily="18" charset="0"/>
              </a:rPr>
              <a:t>:  Does event                                                 		advance or impede goals? </a:t>
            </a:r>
            <a:endParaRPr lang="en-US" altLang="en-US" sz="240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400">
                <a:latin typeface="Arial Narrow" panose="020B0606020202030204" pitchFamily="34" charset="0"/>
                <a:cs typeface="Times New Roman" panose="02020603050405020304" pitchFamily="18" charset="0"/>
              </a:rPr>
              <a:t>        </a:t>
            </a:r>
            <a:r>
              <a:rPr lang="en-US" altLang="en-US" sz="2400" u="sng">
                <a:latin typeface="Arial Narrow" panose="020B0606020202030204" pitchFamily="34" charset="0"/>
                <a:cs typeface="Times New Roman" panose="02020603050405020304" pitchFamily="18" charset="0"/>
              </a:rPr>
              <a:t>Ego Involvement</a:t>
            </a:r>
            <a:r>
              <a:rPr lang="en-US" altLang="en-US" sz="2400">
                <a:latin typeface="Arial Narrow" panose="020B0606020202030204" pitchFamily="34" charset="0"/>
                <a:cs typeface="Times New Roman" panose="02020603050405020304" pitchFamily="18" charset="0"/>
              </a:rPr>
              <a:t>:  How does event affect one’s                                      	sense of self (e.g., affirm, dis-affirm)?</a:t>
            </a:r>
            <a:r>
              <a:rPr lang="en-US" altLang="en-US" sz="2400">
                <a:latin typeface="Times New Roman" panose="02020603050405020304" pitchFamily="18" charset="0"/>
              </a:rPr>
              <a:t> </a:t>
            </a:r>
          </a:p>
        </p:txBody>
      </p:sp>
      <p:pic>
        <p:nvPicPr>
          <p:cNvPr id="19460" name="Picture 1"/>
          <p:cNvPicPr>
            <a:picLocks noChangeAspect="1"/>
          </p:cNvPicPr>
          <p:nvPr/>
        </p:nvPicPr>
        <p:blipFill>
          <a:blip r:embed="rId2">
            <a:extLst>
              <a:ext uri="{28A0092B-C50C-407E-A947-70E740481C1C}">
                <a14:useLocalDpi xmlns:a14="http://schemas.microsoft.com/office/drawing/2010/main" val="0"/>
              </a:ext>
            </a:extLst>
          </a:blip>
          <a:srcRect l="20000"/>
          <a:stretch>
            <a:fillRect/>
          </a:stretch>
        </p:blipFill>
        <p:spPr bwMode="auto">
          <a:xfrm>
            <a:off x="5943600" y="109538"/>
            <a:ext cx="30480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8281988" y="276225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r>
              <a:rPr lang="en-US" altLang="en-US" sz="2000" dirty="0">
                <a:solidFill>
                  <a:srgbClr val="FF0000"/>
                </a:solidFill>
                <a:latin typeface="Arial Narrow" panose="020B0606020202030204" pitchFamily="34" charset="0"/>
              </a:rPr>
              <a:t>YES</a:t>
            </a:r>
          </a:p>
        </p:txBody>
      </p:sp>
      <p:sp>
        <p:nvSpPr>
          <p:cNvPr id="16" name="TextBox 15"/>
          <p:cNvSpPr txBox="1">
            <a:spLocks noChangeArrowheads="1"/>
          </p:cNvSpPr>
          <p:nvPr/>
        </p:nvSpPr>
        <p:spPr bwMode="auto">
          <a:xfrm>
            <a:off x="8153400" y="3981450"/>
            <a:ext cx="68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r>
              <a:rPr lang="en-US" altLang="en-US" sz="2000">
                <a:solidFill>
                  <a:srgbClr val="FF0000"/>
                </a:solidFill>
                <a:latin typeface="Arial Narrow" panose="020B0606020202030204" pitchFamily="34" charset="0"/>
              </a:rPr>
              <a:t>YES</a:t>
            </a:r>
          </a:p>
        </p:txBody>
      </p:sp>
      <p:sp>
        <p:nvSpPr>
          <p:cNvPr id="17" name="TextBox 16"/>
          <p:cNvSpPr txBox="1">
            <a:spLocks noChangeArrowheads="1"/>
          </p:cNvSpPr>
          <p:nvPr/>
        </p:nvSpPr>
        <p:spPr bwMode="auto">
          <a:xfrm>
            <a:off x="7989888" y="5237163"/>
            <a:ext cx="1143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r>
              <a:rPr lang="en-US" altLang="en-US" sz="2000">
                <a:solidFill>
                  <a:srgbClr val="FF0000"/>
                </a:solidFill>
                <a:latin typeface="Arial Narrow" panose="020B0606020202030204" pitchFamily="34" charset="0"/>
              </a:rPr>
              <a:t>DIS-AFFIRM</a:t>
            </a:r>
          </a:p>
        </p:txBody>
      </p:sp>
      <p:sp>
        <p:nvSpPr>
          <p:cNvPr id="18" name="TextBox 17"/>
          <p:cNvSpPr txBox="1">
            <a:spLocks noChangeArrowheads="1"/>
          </p:cNvSpPr>
          <p:nvPr/>
        </p:nvSpPr>
        <p:spPr bwMode="auto">
          <a:xfrm>
            <a:off x="8077200" y="4495800"/>
            <a:ext cx="990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r>
              <a:rPr lang="en-US" altLang="en-US" sz="2000">
                <a:solidFill>
                  <a:srgbClr val="FF0000"/>
                </a:solidFill>
                <a:latin typeface="Arial Narrow" panose="020B0606020202030204" pitchFamily="34" charset="0"/>
              </a:rPr>
              <a:t>IMPEDE</a:t>
            </a:r>
          </a:p>
        </p:txBody>
      </p:sp>
      <p:sp>
        <p:nvSpPr>
          <p:cNvPr id="19470" name="TextBox 5"/>
          <p:cNvSpPr txBox="1">
            <a:spLocks noChangeArrowheads="1"/>
          </p:cNvSpPr>
          <p:nvPr/>
        </p:nvSpPr>
        <p:spPr bwMode="auto">
          <a:xfrm>
            <a:off x="3962400" y="6210300"/>
            <a:ext cx="1638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solidFill>
                  <a:srgbClr val="002060"/>
                </a:solidFill>
                <a:latin typeface="Arial Narrow" panose="020B0606020202030204" pitchFamily="34" charset="0"/>
              </a:rPr>
              <a:t>EMOTION?</a:t>
            </a:r>
          </a:p>
        </p:txBody>
      </p:sp>
      <p:sp>
        <p:nvSpPr>
          <p:cNvPr id="22" name="TextBox 21"/>
          <p:cNvSpPr txBox="1">
            <a:spLocks noChangeArrowheads="1"/>
          </p:cNvSpPr>
          <p:nvPr/>
        </p:nvSpPr>
        <p:spPr bwMode="auto">
          <a:xfrm>
            <a:off x="7772400" y="6205538"/>
            <a:ext cx="12192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r>
              <a:rPr lang="en-US" altLang="en-US" sz="2000">
                <a:solidFill>
                  <a:srgbClr val="FF0000"/>
                </a:solidFill>
                <a:latin typeface="Arial Narrow" panose="020B0606020202030204" pitchFamily="34" charset="0"/>
              </a:rPr>
              <a:t>UNHAPPY</a:t>
            </a:r>
          </a:p>
        </p:txBody>
      </p:sp>
      <p:sp>
        <p:nvSpPr>
          <p:cNvPr id="23" name="TextBox 22"/>
          <p:cNvSpPr txBox="1">
            <a:spLocks noChangeArrowheads="1"/>
          </p:cNvSpPr>
          <p:nvPr/>
        </p:nvSpPr>
        <p:spPr bwMode="auto">
          <a:xfrm>
            <a:off x="5583238" y="1741488"/>
            <a:ext cx="3124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i="1">
                <a:latin typeface="Times New Roman" panose="02020603050405020304" pitchFamily="18" charset="0"/>
              </a:rPr>
              <a:t>But is smiling at person sitting next to you.</a:t>
            </a:r>
          </a:p>
        </p:txBody>
      </p:sp>
    </p:spTree>
    <p:extLst>
      <p:ext uri="{BB962C8B-B14F-4D97-AF65-F5344CB8AC3E}">
        <p14:creationId xmlns:p14="http://schemas.microsoft.com/office/powerpoint/2010/main" val="38494683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ChangeArrowheads="1"/>
          </p:cNvSpPr>
          <p:nvPr>
            <p:ph type="title"/>
          </p:nvPr>
        </p:nvSpPr>
        <p:spPr>
          <a:xfrm>
            <a:off x="1173163" y="228600"/>
            <a:ext cx="7772400" cy="1143000"/>
          </a:xfrm>
        </p:spPr>
        <p:txBody>
          <a:bodyPr/>
          <a:lstStyle/>
          <a:p>
            <a:pPr eaLnBrk="1" hangingPunct="1"/>
            <a:r>
              <a:rPr lang="en-US" altLang="en-US" sz="3800">
                <a:latin typeface="Arial Narrow" panose="020B0606020202030204" pitchFamily="34" charset="0"/>
              </a:rPr>
              <a:t>Emotions Per Keltner, Oatley &amp; Jenkins</a:t>
            </a:r>
          </a:p>
        </p:txBody>
      </p:sp>
      <p:sp>
        <p:nvSpPr>
          <p:cNvPr id="20483" name="Text Box 1027"/>
          <p:cNvSpPr txBox="1">
            <a:spLocks noChangeArrowheads="1"/>
          </p:cNvSpPr>
          <p:nvPr/>
        </p:nvSpPr>
        <p:spPr bwMode="auto">
          <a:xfrm>
            <a:off x="990600" y="1447800"/>
            <a:ext cx="640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1">
                <a:latin typeface="Arial Narrow" panose="020B0606020202030204" pitchFamily="34" charset="0"/>
              </a:rPr>
              <a:t>Goal Relevance</a:t>
            </a:r>
            <a:r>
              <a:rPr lang="en-US" altLang="en-US" sz="2400">
                <a:latin typeface="Arial Narrow" panose="020B0606020202030204" pitchFamily="34" charset="0"/>
              </a:rPr>
              <a:t>:  I’m looking for parking space and:</a:t>
            </a:r>
          </a:p>
        </p:txBody>
      </p:sp>
      <p:sp>
        <p:nvSpPr>
          <p:cNvPr id="20484" name="Text Box 1028"/>
          <p:cNvSpPr txBox="1">
            <a:spLocks noChangeArrowheads="1"/>
          </p:cNvSpPr>
          <p:nvPr/>
        </p:nvSpPr>
        <p:spPr bwMode="auto">
          <a:xfrm>
            <a:off x="1295400" y="198120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a:latin typeface="Arial Narrow" panose="020B0606020202030204" pitchFamily="34" charset="0"/>
              </a:rPr>
              <a:t>Space suddenly opens, I feel:</a:t>
            </a:r>
          </a:p>
        </p:txBody>
      </p:sp>
      <p:sp>
        <p:nvSpPr>
          <p:cNvPr id="61445" name="Text Box 1029"/>
          <p:cNvSpPr txBox="1">
            <a:spLocks noChangeArrowheads="1"/>
          </p:cNvSpPr>
          <p:nvPr/>
        </p:nvSpPr>
        <p:spPr bwMode="auto">
          <a:xfrm>
            <a:off x="5105400" y="19812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a:solidFill>
                  <a:srgbClr val="FF0000"/>
                </a:solidFill>
                <a:latin typeface="Arial Narrow" panose="020B0606020202030204" pitchFamily="34" charset="0"/>
              </a:rPr>
              <a:t>Euphorically, insanely happy</a:t>
            </a:r>
          </a:p>
        </p:txBody>
      </p:sp>
      <p:sp>
        <p:nvSpPr>
          <p:cNvPr id="20486" name="Text Box 1030"/>
          <p:cNvSpPr txBox="1">
            <a:spLocks noChangeArrowheads="1"/>
          </p:cNvSpPr>
          <p:nvPr/>
        </p:nvSpPr>
        <p:spPr bwMode="auto">
          <a:xfrm>
            <a:off x="1295400" y="24384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a:latin typeface="Arial Narrow" panose="020B0606020202030204" pitchFamily="34" charset="0"/>
              </a:rPr>
              <a:t>Someone steals space, I feel:</a:t>
            </a:r>
          </a:p>
        </p:txBody>
      </p:sp>
      <p:sp>
        <p:nvSpPr>
          <p:cNvPr id="61447" name="Text Box 1031"/>
          <p:cNvSpPr txBox="1">
            <a:spLocks noChangeArrowheads="1"/>
          </p:cNvSpPr>
          <p:nvPr/>
        </p:nvSpPr>
        <p:spPr bwMode="auto">
          <a:xfrm>
            <a:off x="5105400" y="24384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a:solidFill>
                  <a:srgbClr val="FF0000"/>
                </a:solidFill>
                <a:latin typeface="Arial Narrow" panose="020B0606020202030204" pitchFamily="34" charset="0"/>
              </a:rPr>
              <a:t>Bloodthirsty rage</a:t>
            </a:r>
          </a:p>
        </p:txBody>
      </p:sp>
      <p:sp>
        <p:nvSpPr>
          <p:cNvPr id="20488" name="Text Box 1033"/>
          <p:cNvSpPr txBox="1">
            <a:spLocks noChangeArrowheads="1"/>
          </p:cNvSpPr>
          <p:nvPr/>
        </p:nvSpPr>
        <p:spPr bwMode="auto">
          <a:xfrm>
            <a:off x="1600200" y="251460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endParaRPr lang="en-US" altLang="en-US" sz="2400">
              <a:latin typeface="Times New Roman" panose="02020603050405020304" pitchFamily="18" charset="0"/>
            </a:endParaRPr>
          </a:p>
        </p:txBody>
      </p:sp>
      <p:sp>
        <p:nvSpPr>
          <p:cNvPr id="20489" name="Text Box 1035"/>
          <p:cNvSpPr txBox="1">
            <a:spLocks noChangeArrowheads="1"/>
          </p:cNvSpPr>
          <p:nvPr/>
        </p:nvSpPr>
        <p:spPr bwMode="auto">
          <a:xfrm>
            <a:off x="1066800" y="5197475"/>
            <a:ext cx="70866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1" dirty="0">
                <a:latin typeface="Arial Narrow" panose="020B0606020202030204" pitchFamily="34" charset="0"/>
              </a:rPr>
              <a:t>Distinct mental states:  </a:t>
            </a:r>
            <a:r>
              <a:rPr lang="en-US" altLang="en-US" sz="2400" dirty="0">
                <a:latin typeface="Arial Narrow" panose="020B0606020202030204" pitchFamily="34" charset="0"/>
              </a:rPr>
              <a:t>Not only is my body aroused, I am aware of my emotions and can label my emotions. </a:t>
            </a:r>
            <a:endParaRPr lang="en-US" altLang="en-US" sz="2400" b="1" dirty="0">
              <a:latin typeface="Arial Narrow" panose="020B0606020202030204" pitchFamily="34" charset="0"/>
            </a:endParaRPr>
          </a:p>
        </p:txBody>
      </p:sp>
      <p:sp>
        <p:nvSpPr>
          <p:cNvPr id="20490" name="Text Box 1032"/>
          <p:cNvSpPr txBox="1">
            <a:spLocks noChangeArrowheads="1"/>
          </p:cNvSpPr>
          <p:nvPr/>
        </p:nvSpPr>
        <p:spPr bwMode="auto">
          <a:xfrm>
            <a:off x="990600" y="3276600"/>
            <a:ext cx="6172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1" dirty="0">
                <a:latin typeface="Arial Narrow" panose="020B0606020202030204" pitchFamily="34" charset="0"/>
              </a:rPr>
              <a:t>Readiness to act</a:t>
            </a:r>
            <a:r>
              <a:rPr lang="en-US" altLang="en-US" sz="2400" dirty="0">
                <a:latin typeface="Arial Narrow" panose="020B0606020202030204" pitchFamily="34" charset="0"/>
              </a:rPr>
              <a:t>:  I’m from the South, and the parking space stealer sneers and says “Sorry, Slick”.  My body reacts by:</a:t>
            </a:r>
          </a:p>
        </p:txBody>
      </p:sp>
      <p:sp>
        <p:nvSpPr>
          <p:cNvPr id="15" name="Text Box 1034"/>
          <p:cNvSpPr txBox="1">
            <a:spLocks noChangeArrowheads="1"/>
          </p:cNvSpPr>
          <p:nvPr/>
        </p:nvSpPr>
        <p:spPr bwMode="auto">
          <a:xfrm>
            <a:off x="1750218" y="4468108"/>
            <a:ext cx="594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dirty="0">
                <a:solidFill>
                  <a:srgbClr val="FF0000"/>
                </a:solidFill>
                <a:latin typeface="Arial Narrow" panose="020B0606020202030204" pitchFamily="34" charset="0"/>
              </a:rPr>
              <a:t>Fight mode, testosterone, cortisol, HR, etc.</a:t>
            </a:r>
          </a:p>
        </p:txBody>
      </p:sp>
      <p:pic>
        <p:nvPicPr>
          <p:cNvPr id="20492" name="Picture 6" descr="https://sp.yimg.com/ib/th?id=HN.607992225095025265&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3818" y="2867908"/>
            <a:ext cx="1376363"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build="p" autoUpdateAnimBg="0"/>
      <p:bldP spid="61447" grpId="0" build="p" autoUpdateAnimBg="0"/>
      <p:bldP spid="1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a:latin typeface="Arial Narrow" panose="020B0606020202030204" pitchFamily="34" charset="0"/>
                <a:cs typeface="Times New Roman" panose="02020603050405020304" pitchFamily="18" charset="0"/>
              </a:rPr>
              <a:t>Appraisal Habits and Emotion: Cognitive/Behavioral Therapy (CBT)</a:t>
            </a:r>
            <a:r>
              <a:rPr lang="en-US" altLang="en-US"/>
              <a:t> </a:t>
            </a:r>
          </a:p>
        </p:txBody>
      </p:sp>
      <p:sp>
        <p:nvSpPr>
          <p:cNvPr id="23555" name="Text Box 3"/>
          <p:cNvSpPr txBox="1">
            <a:spLocks noChangeArrowheads="1"/>
          </p:cNvSpPr>
          <p:nvPr/>
        </p:nvSpPr>
        <p:spPr bwMode="auto">
          <a:xfrm>
            <a:off x="1066800" y="2133600"/>
            <a:ext cx="7878763"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1" dirty="0">
                <a:latin typeface="Arial Narrow" panose="020B0606020202030204" pitchFamily="34" charset="0"/>
                <a:cs typeface="Times New Roman" panose="02020603050405020304" pitchFamily="18" charset="0"/>
              </a:rPr>
              <a:t>Event:</a:t>
            </a:r>
            <a:r>
              <a:rPr lang="en-US" altLang="en-US" sz="2400" dirty="0">
                <a:latin typeface="Arial Narrow" panose="020B0606020202030204" pitchFamily="34" charset="0"/>
                <a:cs typeface="Times New Roman" panose="02020603050405020304" pitchFamily="18" charset="0"/>
              </a:rPr>
              <a:t>  Saw someone from school at market, but she didn’t 	acknowledge me.</a:t>
            </a:r>
          </a:p>
          <a:p>
            <a:pPr eaLnBrk="1" hangingPunct="1">
              <a:spcBef>
                <a:spcPct val="50000"/>
              </a:spcBef>
              <a:buClrTx/>
              <a:buSzTx/>
              <a:buFontTx/>
              <a:buNone/>
            </a:pPr>
            <a:r>
              <a:rPr lang="en-US" altLang="en-US" sz="2400" b="1" dirty="0">
                <a:latin typeface="Arial Narrow" panose="020B0606020202030204" pitchFamily="34" charset="0"/>
                <a:cs typeface="Times New Roman" panose="02020603050405020304" pitchFamily="18" charset="0"/>
              </a:rPr>
              <a:t>Thought:</a:t>
            </a:r>
            <a:r>
              <a:rPr lang="en-US" altLang="en-US" sz="2400" dirty="0">
                <a:latin typeface="Arial Narrow" panose="020B0606020202030204" pitchFamily="34" charset="0"/>
                <a:cs typeface="Times New Roman" panose="02020603050405020304" pitchFamily="18" charset="0"/>
              </a:rPr>
              <a:t>  Probably doesn’t like me. </a:t>
            </a:r>
          </a:p>
          <a:p>
            <a:pPr eaLnBrk="1" hangingPunct="1">
              <a:spcBef>
                <a:spcPct val="50000"/>
              </a:spcBef>
              <a:buClrTx/>
              <a:buSzTx/>
              <a:buNone/>
            </a:pPr>
            <a:r>
              <a:rPr lang="en-US" altLang="en-US" sz="2400" b="1" dirty="0">
                <a:latin typeface="Arial Narrow" panose="020B0606020202030204" pitchFamily="34" charset="0"/>
                <a:cs typeface="Times New Roman" panose="02020603050405020304" pitchFamily="18" charset="0"/>
              </a:rPr>
              <a:t>Emotion:</a:t>
            </a:r>
            <a:r>
              <a:rPr lang="en-US" altLang="en-US" sz="2400" dirty="0">
                <a:latin typeface="Arial Narrow" panose="020B0606020202030204" pitchFamily="34" charset="0"/>
                <a:cs typeface="Times New Roman" panose="02020603050405020304" pitchFamily="18" charset="0"/>
              </a:rPr>
              <a:t>  Hurt, sadness </a:t>
            </a:r>
            <a:r>
              <a:rPr lang="en-US" altLang="en-US" sz="2400" dirty="0">
                <a:latin typeface="Arial Narrow" panose="020B0606020202030204" pitchFamily="34" charset="0"/>
                <a:cs typeface="Times New Roman" panose="02020603050405020304" pitchFamily="18" charset="0"/>
                <a:sym typeface="Wingdings" panose="05000000000000000000" pitchFamily="2" charset="2"/>
              </a:rPr>
              <a:t> depression</a:t>
            </a:r>
          </a:p>
          <a:p>
            <a:pPr eaLnBrk="1" hangingPunct="1">
              <a:spcBef>
                <a:spcPct val="50000"/>
              </a:spcBef>
              <a:buClrTx/>
              <a:buSzTx/>
              <a:buNone/>
            </a:pPr>
            <a:endParaRPr lang="en-US" altLang="en-US" sz="2400" dirty="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400" b="1" dirty="0">
                <a:latin typeface="Arial Narrow" panose="020B0606020202030204" pitchFamily="34" charset="0"/>
                <a:cs typeface="Times New Roman" panose="02020603050405020304" pitchFamily="18" charset="0"/>
              </a:rPr>
              <a:t>Alternative appraisal:</a:t>
            </a:r>
            <a:r>
              <a:rPr lang="en-US" altLang="en-US" sz="2400" dirty="0">
                <a:latin typeface="Arial Narrow" panose="020B0606020202030204" pitchFamily="34" charset="0"/>
                <a:cs typeface="Times New Roman" panose="02020603050405020304" pitchFamily="18" charset="0"/>
              </a:rPr>
              <a:t>  The person might not have even seen 	me.  Or maybe she is shy, or maybe she is a stuck-up jerk.</a:t>
            </a:r>
          </a:p>
          <a:p>
            <a:pPr eaLnBrk="1" hangingPunct="1">
              <a:spcBef>
                <a:spcPct val="50000"/>
              </a:spcBef>
              <a:buClrTx/>
              <a:buSzTx/>
              <a:buFontTx/>
              <a:buNone/>
            </a:pPr>
            <a:r>
              <a:rPr lang="en-US" altLang="en-US" sz="2400" dirty="0">
                <a:latin typeface="Arial Narrow" panose="020B0606020202030204" pitchFamily="34" charset="0"/>
                <a:cs typeface="Times New Roman" panose="02020603050405020304" pitchFamily="18" charset="0"/>
              </a:rPr>
              <a:t>             New emotion:  </a:t>
            </a:r>
            <a:r>
              <a:rPr lang="en-US" altLang="en-US" sz="2400" dirty="0">
                <a:latin typeface="Arial Narrow" panose="020B0606020202030204" pitchFamily="34" charset="0"/>
                <a:cs typeface="Times New Roman" panose="02020603050405020304" pitchFamily="18" charset="0"/>
                <a:sym typeface="Wingdings" panose="05000000000000000000" pitchFamily="2" charset="2"/>
              </a:rPr>
              <a:t> Relief, Compassion, Distain </a:t>
            </a:r>
            <a:r>
              <a:rPr lang="en-US" altLang="en-US" sz="2400" dirty="0">
                <a:latin typeface="Arial Narrow" panose="020B0606020202030204" pitchFamily="34" charset="0"/>
                <a:cs typeface="Times New Roman" panose="02020603050405020304" pitchFamily="18" charset="0"/>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66800" y="381000"/>
            <a:ext cx="7772400" cy="1143000"/>
          </a:xfrm>
        </p:spPr>
        <p:txBody>
          <a:bodyPr/>
          <a:lstStyle/>
          <a:p>
            <a:pPr eaLnBrk="1" hangingPunct="1"/>
            <a:r>
              <a:rPr lang="en-US" altLang="en-US" sz="3600">
                <a:cs typeface="Times New Roman" panose="02020603050405020304" pitchFamily="18" charset="0"/>
              </a:rPr>
              <a:t>Changing </a:t>
            </a:r>
            <a:r>
              <a:rPr lang="en-US" altLang="en-US" sz="3200">
                <a:cs typeface="Times New Roman" panose="02020603050405020304" pitchFamily="18" charset="0"/>
              </a:rPr>
              <a:t>Emotions</a:t>
            </a:r>
            <a:r>
              <a:rPr lang="en-US" altLang="en-US" sz="3600">
                <a:cs typeface="Times New Roman" panose="02020603050405020304" pitchFamily="18" charset="0"/>
              </a:rPr>
              <a:t> By Changing Cognitions in </a:t>
            </a:r>
            <a:r>
              <a:rPr lang="en-US" altLang="en-US" sz="3600" i="1">
                <a:cs typeface="Times New Roman" panose="02020603050405020304" pitchFamily="18" charset="0"/>
              </a:rPr>
              <a:t>The Dain Curse</a:t>
            </a:r>
            <a:br>
              <a:rPr lang="en-US" altLang="en-US" sz="3600" i="1">
                <a:cs typeface="Times New Roman" panose="02020603050405020304" pitchFamily="18" charset="0"/>
              </a:rPr>
            </a:br>
            <a:r>
              <a:rPr lang="en-US" altLang="en-US" sz="2000" i="1">
                <a:cs typeface="Times New Roman" panose="02020603050405020304" pitchFamily="18" charset="0"/>
              </a:rPr>
              <a:t>Dashiel Hammet, 1929</a:t>
            </a:r>
            <a:r>
              <a:rPr lang="en-US" altLang="en-US" sz="2000"/>
              <a:t> </a:t>
            </a:r>
          </a:p>
        </p:txBody>
      </p:sp>
      <p:sp>
        <p:nvSpPr>
          <p:cNvPr id="24579" name="Text Box 3"/>
          <p:cNvSpPr txBox="1">
            <a:spLocks noChangeArrowheads="1"/>
          </p:cNvSpPr>
          <p:nvPr/>
        </p:nvSpPr>
        <p:spPr bwMode="auto">
          <a:xfrm>
            <a:off x="990600" y="2514600"/>
            <a:ext cx="7391400"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200" i="1">
                <a:latin typeface="Arial Narrow" panose="020B0606020202030204" pitchFamily="34" charset="0"/>
                <a:cs typeface="Times New Roman" panose="02020603050405020304" pitchFamily="18" charset="0"/>
              </a:rPr>
              <a:t> “I—” She sat down on the side of the bed close to me, elbows on knees, tortured white face between hands. “I’ve not ever been able to think clearly, as other people do, even the simplest thoughts.  	Everything is always so confused in my mind. No matter what I try to think about, there’s a fog that gets between me and it, and other thoughts get between us, so I can barely catch a glimpse of the thought I want before I lose it again, and have to hunt through the fog, and at last find it, only to have the same thing happen again and again and again.  							Can you understand how horrible that can become: going through life like that—year after year—knowing you’ll always be like that—or worse?”	</a:t>
            </a:r>
            <a:endParaRPr lang="en-US" altLang="en-US" sz="2200" i="1">
              <a:latin typeface="Times New Roman" panose="02020603050405020304" pitchFamily="18" charset="0"/>
            </a:endParaRPr>
          </a:p>
        </p:txBody>
      </p:sp>
      <p:pic>
        <p:nvPicPr>
          <p:cNvPr id="2458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744538"/>
            <a:ext cx="1285875"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200" y="228600"/>
            <a:ext cx="6858000" cy="584775"/>
          </a:xfrm>
          <a:prstGeom prst="rect">
            <a:avLst/>
          </a:prstGeom>
          <a:noFill/>
        </p:spPr>
        <p:txBody>
          <a:bodyPr wrap="square" rtlCol="0">
            <a:spAutoFit/>
          </a:bodyPr>
          <a:lstStyle/>
          <a:p>
            <a:pPr algn="ctr"/>
            <a:r>
              <a:rPr lang="en-US" sz="3200" dirty="0">
                <a:solidFill>
                  <a:srgbClr val="0070C0"/>
                </a:solidFill>
                <a:latin typeface="Arial Narrow" panose="020B0606020202030204" pitchFamily="34" charset="0"/>
              </a:rPr>
              <a:t>Review Question 1</a:t>
            </a:r>
          </a:p>
        </p:txBody>
      </p:sp>
      <p:sp>
        <p:nvSpPr>
          <p:cNvPr id="5" name="TextBox 4"/>
          <p:cNvSpPr txBox="1"/>
          <p:nvPr/>
        </p:nvSpPr>
        <p:spPr>
          <a:xfrm>
            <a:off x="1371600" y="1600200"/>
            <a:ext cx="7467600" cy="3046988"/>
          </a:xfrm>
          <a:prstGeom prst="rect">
            <a:avLst/>
          </a:prstGeom>
          <a:noFill/>
        </p:spPr>
        <p:txBody>
          <a:bodyPr wrap="square" rtlCol="0">
            <a:spAutoFit/>
          </a:bodyPr>
          <a:lstStyle/>
          <a:p>
            <a:r>
              <a:rPr lang="en-US" dirty="0">
                <a:latin typeface="Arial Narrow" panose="020B0606020202030204" pitchFamily="34" charset="0"/>
              </a:rPr>
              <a:t>Which of the following best describes the attitude towards emotions during the Enlightenment? </a:t>
            </a:r>
          </a:p>
          <a:p>
            <a:endParaRPr lang="en-US" dirty="0">
              <a:latin typeface="Arial Narrow" panose="020B0606020202030204" pitchFamily="34" charset="0"/>
            </a:endParaRPr>
          </a:p>
          <a:p>
            <a:r>
              <a:rPr lang="en-US" dirty="0">
                <a:latin typeface="Arial Narrow" panose="020B0606020202030204" pitchFamily="34" charset="0"/>
              </a:rPr>
              <a:t>____ Nature is basically good, benign</a:t>
            </a:r>
          </a:p>
          <a:p>
            <a:r>
              <a:rPr lang="en-US" dirty="0">
                <a:latin typeface="Arial Narrow" panose="020B0606020202030204" pitchFamily="34" charset="0"/>
              </a:rPr>
              <a:t>____ The notion of the “Noble Savage”</a:t>
            </a:r>
          </a:p>
          <a:p>
            <a:r>
              <a:rPr lang="en-US" dirty="0">
                <a:latin typeface="Arial Narrow" panose="020B0606020202030204" pitchFamily="34" charset="0"/>
              </a:rPr>
              <a:t>____ Emotions need to be tamed, controlled</a:t>
            </a:r>
          </a:p>
          <a:p>
            <a:r>
              <a:rPr lang="en-US" dirty="0">
                <a:latin typeface="Arial Narrow" panose="020B0606020202030204" pitchFamily="34" charset="0"/>
              </a:rPr>
              <a:t>____ The heart has its reasons that the reason cannot know</a:t>
            </a:r>
          </a:p>
          <a:p>
            <a:r>
              <a:rPr lang="en-US" dirty="0">
                <a:latin typeface="Arial Narrow" panose="020B0606020202030204" pitchFamily="34" charset="0"/>
              </a:rPr>
              <a:t>____ All of the above</a:t>
            </a:r>
          </a:p>
        </p:txBody>
      </p:sp>
      <p:sp>
        <p:nvSpPr>
          <p:cNvPr id="4" name="TextBox 3"/>
          <p:cNvSpPr txBox="1"/>
          <p:nvPr/>
        </p:nvSpPr>
        <p:spPr>
          <a:xfrm>
            <a:off x="1447800" y="3352800"/>
            <a:ext cx="609600" cy="461665"/>
          </a:xfrm>
          <a:prstGeom prst="rect">
            <a:avLst/>
          </a:prstGeom>
          <a:noFill/>
        </p:spPr>
        <p:txBody>
          <a:bodyPr wrap="square" rtlCol="0">
            <a:spAutoFit/>
          </a:bodyPr>
          <a:lstStyle/>
          <a:p>
            <a:pPr algn="ctr"/>
            <a:r>
              <a:rPr lang="en-US" dirty="0">
                <a:solidFill>
                  <a:srgbClr val="FF0000"/>
                </a:solidFill>
                <a:latin typeface="Arial Narrow" panose="020B0606020202030204" pitchFamily="34" charset="0"/>
              </a:rPr>
              <a:t>X</a:t>
            </a:r>
          </a:p>
        </p:txBody>
      </p:sp>
    </p:spTree>
    <p:extLst>
      <p:ext uri="{BB962C8B-B14F-4D97-AF65-F5344CB8AC3E}">
        <p14:creationId xmlns:p14="http://schemas.microsoft.com/office/powerpoint/2010/main" val="39434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82663" y="228600"/>
            <a:ext cx="7772400" cy="1143000"/>
          </a:xfrm>
        </p:spPr>
        <p:txBody>
          <a:bodyPr/>
          <a:lstStyle/>
          <a:p>
            <a:pPr eaLnBrk="1" hangingPunct="1"/>
            <a:r>
              <a:rPr lang="en-US" altLang="en-US">
                <a:cs typeface="Times New Roman" panose="02020603050405020304" pitchFamily="18" charset="0"/>
              </a:rPr>
              <a:t>Changing Emotions By Changing Cognitions in </a:t>
            </a:r>
            <a:r>
              <a:rPr lang="en-US" altLang="en-US" i="1">
                <a:cs typeface="Times New Roman" panose="02020603050405020304" pitchFamily="18" charset="0"/>
              </a:rPr>
              <a:t>The Dain Curse</a:t>
            </a:r>
            <a:r>
              <a:rPr lang="en-US" altLang="en-US"/>
              <a:t> </a:t>
            </a:r>
          </a:p>
        </p:txBody>
      </p:sp>
      <p:sp>
        <p:nvSpPr>
          <p:cNvPr id="25603" name="Text Box 3"/>
          <p:cNvSpPr txBox="1">
            <a:spLocks noChangeArrowheads="1"/>
          </p:cNvSpPr>
          <p:nvPr/>
        </p:nvSpPr>
        <p:spPr bwMode="auto">
          <a:xfrm>
            <a:off x="1066800" y="3276600"/>
            <a:ext cx="7391400" cy="330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200" i="1" dirty="0">
                <a:latin typeface="Arial Narrow" panose="020B0606020202030204" pitchFamily="34" charset="0"/>
                <a:cs typeface="Times New Roman" panose="02020603050405020304" pitchFamily="18" charset="0"/>
              </a:rPr>
              <a:t> 	“It sounds normal as hell to me. Nobody thinks clearly, no matter what they pretend.  Thinking is a dizzy business, a matter of catching as many of those foggy glimpses as you can and fitting them together as best you can.  That’s why people hang on so tight to their beliefs and opinions; because compared to the haphazard way they’re arrived at, even the goofiest opinion seems wonderfully clear, sane, and self-evident. …”</a:t>
            </a:r>
          </a:p>
          <a:p>
            <a:pPr eaLnBrk="1" hangingPunct="1">
              <a:spcBef>
                <a:spcPct val="50000"/>
              </a:spcBef>
              <a:buClrTx/>
              <a:buSzTx/>
              <a:buFontTx/>
              <a:buNone/>
            </a:pPr>
            <a:r>
              <a:rPr lang="en-US" altLang="en-US" sz="2200" i="1" dirty="0">
                <a:latin typeface="Arial Narrow" panose="020B0606020202030204" pitchFamily="34" charset="0"/>
                <a:cs typeface="Times New Roman" panose="02020603050405020304" pitchFamily="18" charset="0"/>
              </a:rPr>
              <a:t>	She took her face out of her hands and smiled shyly at me saying: “it’s funny, I didn’t like you before.” </a:t>
            </a:r>
          </a:p>
        </p:txBody>
      </p:sp>
      <p:pic>
        <p:nvPicPr>
          <p:cNvPr id="2560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3463" y="1571625"/>
            <a:ext cx="2376487"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92188" y="123825"/>
            <a:ext cx="7772400" cy="1143000"/>
          </a:xfrm>
        </p:spPr>
        <p:txBody>
          <a:bodyPr/>
          <a:lstStyle/>
          <a:p>
            <a:pPr algn="ctr" eaLnBrk="1" hangingPunct="1"/>
            <a:r>
              <a:rPr lang="en-US" altLang="en-US" sz="3200" dirty="0">
                <a:latin typeface="Arial Narrow" panose="020B0606020202030204" pitchFamily="34" charset="0"/>
              </a:rPr>
              <a:t>Thinking </a:t>
            </a:r>
            <a:r>
              <a:rPr lang="en-US" altLang="en-US" sz="3200" dirty="0">
                <a:latin typeface="Arial Narrow" panose="020B0606020202030204" pitchFamily="34" charset="0"/>
                <a:sym typeface="Wingdings" panose="05000000000000000000" pitchFamily="2" charset="2"/>
              </a:rPr>
              <a:t></a:t>
            </a:r>
            <a:r>
              <a:rPr lang="en-US" altLang="en-US" sz="3200" dirty="0">
                <a:latin typeface="Arial Narrow" panose="020B0606020202030204" pitchFamily="34" charset="0"/>
              </a:rPr>
              <a:t> Emotion, or Emotion </a:t>
            </a:r>
            <a:r>
              <a:rPr lang="en-US" altLang="en-US" sz="3200" dirty="0">
                <a:latin typeface="Arial Narrow" panose="020B0606020202030204" pitchFamily="34" charset="0"/>
                <a:sym typeface="Wingdings" panose="05000000000000000000" pitchFamily="2" charset="2"/>
              </a:rPr>
              <a:t> Thinking?</a:t>
            </a:r>
            <a:endParaRPr lang="en-US" altLang="en-US" sz="3200" dirty="0">
              <a:latin typeface="Arial Narrow" panose="020B0606020202030204" pitchFamily="34" charset="0"/>
            </a:endParaRPr>
          </a:p>
        </p:txBody>
      </p:sp>
      <p:sp>
        <p:nvSpPr>
          <p:cNvPr id="26627" name="Text Box 3"/>
          <p:cNvSpPr txBox="1">
            <a:spLocks noChangeArrowheads="1"/>
          </p:cNvSpPr>
          <p:nvPr/>
        </p:nvSpPr>
        <p:spPr bwMode="auto">
          <a:xfrm>
            <a:off x="925513" y="1549400"/>
            <a:ext cx="7905750"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800" dirty="0">
                <a:latin typeface="Arial Narrow" panose="020B0606020202030204" pitchFamily="34" charset="0"/>
                <a:cs typeface="Times New Roman" panose="02020603050405020304" pitchFamily="18" charset="0"/>
              </a:rPr>
              <a:t>Emotions shift direction of thought:                                  Like a “Mental radar” </a:t>
            </a:r>
          </a:p>
          <a:p>
            <a:pPr eaLnBrk="1" hangingPunct="1">
              <a:spcBef>
                <a:spcPct val="50000"/>
              </a:spcBef>
              <a:buClrTx/>
              <a:buSzTx/>
              <a:buFontTx/>
              <a:buNone/>
            </a:pPr>
            <a:endParaRPr lang="en-US" altLang="en-US" sz="2800" dirty="0">
              <a:latin typeface="Arial Narrow" panose="020B0606020202030204" pitchFamily="34" charset="0"/>
              <a:cs typeface="Times New Roman" panose="02020603050405020304" pitchFamily="18" charset="0"/>
            </a:endParaRPr>
          </a:p>
          <a:p>
            <a:pPr eaLnBrk="1" hangingPunct="1">
              <a:spcBef>
                <a:spcPct val="50000"/>
              </a:spcBef>
              <a:buClrTx/>
              <a:buSzTx/>
              <a:buFontTx/>
              <a:buNone/>
            </a:pPr>
            <a:r>
              <a:rPr lang="en-US" altLang="en-US" sz="2800" dirty="0">
                <a:latin typeface="Arial Narrow" panose="020B0606020202030204" pitchFamily="34" charset="0"/>
                <a:cs typeface="Times New Roman" panose="02020603050405020304" pitchFamily="18" charset="0"/>
              </a:rPr>
              <a:t>Emotions focus attention to                                       personally relevant things.</a:t>
            </a:r>
          </a:p>
          <a:p>
            <a:pPr eaLnBrk="1" hangingPunct="1">
              <a:spcBef>
                <a:spcPct val="50000"/>
              </a:spcBef>
              <a:buClrTx/>
              <a:buSzTx/>
              <a:buFontTx/>
              <a:buNone/>
            </a:pPr>
            <a:r>
              <a:rPr lang="en-US" altLang="en-US" sz="2000" dirty="0">
                <a:latin typeface="Arial Narrow" panose="020B0606020202030204" pitchFamily="34" charset="0"/>
                <a:cs typeface="Times New Roman" panose="02020603050405020304" pitchFamily="18" charset="0"/>
              </a:rPr>
              <a:t> </a:t>
            </a:r>
            <a:endParaRPr lang="en-US" altLang="en-US" sz="2800" dirty="0">
              <a:latin typeface="Arial Narrow" panose="020B0606020202030204" pitchFamily="34" charset="0"/>
              <a:cs typeface="Times New Roman" panose="02020603050405020304" pitchFamily="18" charset="0"/>
            </a:endParaRPr>
          </a:p>
          <a:p>
            <a:pPr eaLnBrk="1" hangingPunct="1">
              <a:spcBef>
                <a:spcPct val="50000"/>
              </a:spcBef>
              <a:buClrTx/>
              <a:buSzTx/>
              <a:buFontTx/>
              <a:buNone/>
            </a:pPr>
            <a:r>
              <a:rPr lang="en-US" altLang="en-US" sz="2800" dirty="0">
                <a:latin typeface="Arial Narrow" panose="020B0606020202030204" pitchFamily="34" charset="0"/>
                <a:cs typeface="Times New Roman" panose="02020603050405020304" pitchFamily="18" charset="0"/>
              </a:rPr>
              <a:t>Emotions focus attention onto un-solved problems </a:t>
            </a:r>
          </a:p>
          <a:p>
            <a:pPr eaLnBrk="1" hangingPunct="1">
              <a:spcBef>
                <a:spcPct val="50000"/>
              </a:spcBef>
              <a:buClrTx/>
              <a:buSzTx/>
              <a:buFontTx/>
              <a:buNone/>
            </a:pPr>
            <a:r>
              <a:rPr lang="en-US" altLang="en-US" sz="2800" i="1" dirty="0">
                <a:latin typeface="Arial Narrow" panose="020B0606020202030204" pitchFamily="34" charset="0"/>
                <a:cs typeface="Times New Roman" panose="02020603050405020304" pitchFamily="18" charset="0"/>
              </a:rPr>
              <a:t>Feeling anxious, not sure why,                                                     Wait, did I turn off stove??</a:t>
            </a:r>
          </a:p>
        </p:txBody>
      </p:sp>
      <p:pic>
        <p:nvPicPr>
          <p:cNvPr id="26629" name="Picture 1"/>
          <p:cNvPicPr>
            <a:picLocks noChangeAspect="1"/>
          </p:cNvPicPr>
          <p:nvPr/>
        </p:nvPicPr>
        <p:blipFill>
          <a:blip r:embed="rId2">
            <a:extLst>
              <a:ext uri="{28A0092B-C50C-407E-A947-70E740481C1C}">
                <a14:useLocalDpi xmlns:a14="http://schemas.microsoft.com/office/drawing/2010/main" val="0"/>
              </a:ext>
            </a:extLst>
          </a:blip>
          <a:srcRect l="31549"/>
          <a:stretch>
            <a:fillRect/>
          </a:stretch>
        </p:blipFill>
        <p:spPr bwMode="auto">
          <a:xfrm>
            <a:off x="5334000" y="3028951"/>
            <a:ext cx="23145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21388" y="1295400"/>
            <a:ext cx="17716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36B75EEB-0F98-A05C-38C2-900BA0295325}"/>
              </a:ext>
            </a:extLst>
          </p:cNvPr>
          <p:cNvPicPr>
            <a:picLocks noChangeAspect="1"/>
          </p:cNvPicPr>
          <p:nvPr/>
        </p:nvPicPr>
        <p:blipFill rotWithShape="1">
          <a:blip r:embed="rId4"/>
          <a:srcRect l="19112" t="13059"/>
          <a:stretch/>
        </p:blipFill>
        <p:spPr>
          <a:xfrm>
            <a:off x="6400800" y="5332409"/>
            <a:ext cx="1692274" cy="136243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066800" y="430213"/>
            <a:ext cx="7167563" cy="933450"/>
          </a:xfrm>
        </p:spPr>
        <p:txBody>
          <a:bodyPr/>
          <a:lstStyle/>
          <a:p>
            <a:pPr eaLnBrk="1" hangingPunct="1"/>
            <a:r>
              <a:rPr lang="en-US" altLang="en-US" sz="3400" b="1">
                <a:latin typeface="Arial Narrow" panose="020B0606020202030204" pitchFamily="34" charset="0"/>
              </a:rPr>
              <a:t>Do Emotions Shape Thought?</a:t>
            </a:r>
            <a:br>
              <a:rPr lang="en-US" altLang="en-US" sz="3400" b="1">
                <a:latin typeface="Arial Narrow" panose="020B0606020202030204" pitchFamily="34" charset="0"/>
              </a:rPr>
            </a:br>
            <a:r>
              <a:rPr lang="en-US" altLang="en-US" sz="3400">
                <a:latin typeface="Arial Narrow" panose="020B0606020202030204" pitchFamily="34" charset="0"/>
                <a:cs typeface="Times New Roman" panose="02020603050405020304" pitchFamily="18" charset="0"/>
              </a:rPr>
              <a:t>From </a:t>
            </a:r>
            <a:r>
              <a:rPr lang="en-US" altLang="en-US" sz="3400" i="1">
                <a:latin typeface="Arial Narrow" panose="020B0606020202030204" pitchFamily="34" charset="0"/>
                <a:cs typeface="Times New Roman" panose="02020603050405020304" pitchFamily="18" charset="0"/>
              </a:rPr>
              <a:t>Bang the Drum Slowly</a:t>
            </a:r>
            <a:r>
              <a:rPr lang="en-US" altLang="en-US" sz="3400"/>
              <a:t> </a:t>
            </a:r>
            <a:br>
              <a:rPr lang="en-US" altLang="en-US" sz="3400"/>
            </a:br>
            <a:r>
              <a:rPr lang="en-US" altLang="en-US" sz="2200"/>
              <a:t>Mark Harris, 1956</a:t>
            </a:r>
          </a:p>
        </p:txBody>
      </p:sp>
      <p:sp>
        <p:nvSpPr>
          <p:cNvPr id="27651" name="Text Box 3"/>
          <p:cNvSpPr txBox="1">
            <a:spLocks noChangeArrowheads="1"/>
          </p:cNvSpPr>
          <p:nvPr/>
        </p:nvSpPr>
        <p:spPr bwMode="auto">
          <a:xfrm>
            <a:off x="1143000" y="2171700"/>
            <a:ext cx="7772400"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800" i="1" dirty="0">
                <a:latin typeface="Times New Roman" panose="02020603050405020304" pitchFamily="18" charset="0"/>
                <a:cs typeface="Times New Roman" panose="02020603050405020304" pitchFamily="18" charset="0"/>
              </a:rPr>
              <a:t>…We filled up with antifreeze, the kid in the station saying, “this will last you a </a:t>
            </a:r>
            <a:r>
              <a:rPr lang="en-US" altLang="en-US" sz="2800" b="1" i="1" u="sng" dirty="0">
                <a:latin typeface="Times New Roman" panose="02020603050405020304" pitchFamily="18" charset="0"/>
                <a:cs typeface="Times New Roman" panose="02020603050405020304" pitchFamily="18" charset="0"/>
              </a:rPr>
              <a:t>lifetime</a:t>
            </a:r>
            <a:r>
              <a:rPr lang="en-US" altLang="en-US" sz="2800" i="1" dirty="0">
                <a:latin typeface="Times New Roman" panose="02020603050405020304" pitchFamily="18" charset="0"/>
                <a:cs typeface="Times New Roman" panose="02020603050405020304" pitchFamily="18" charset="0"/>
              </a:rPr>
              <a:t>”. You would be surprised if you listen to the number of times a day people will tell you something will last a </a:t>
            </a:r>
            <a:r>
              <a:rPr lang="en-US" altLang="en-US" sz="2800" b="1" i="1" u="sng" dirty="0">
                <a:latin typeface="Times New Roman" panose="02020603050405020304" pitchFamily="18" charset="0"/>
                <a:cs typeface="Times New Roman" panose="02020603050405020304" pitchFamily="18" charset="0"/>
              </a:rPr>
              <a:t>lifetime</a:t>
            </a:r>
            <a:r>
              <a:rPr lang="en-US" altLang="en-US" sz="2800" i="1" dirty="0">
                <a:latin typeface="Times New Roman" panose="02020603050405020304" pitchFamily="18" charset="0"/>
                <a:cs typeface="Times New Roman" panose="02020603050405020304" pitchFamily="18" charset="0"/>
              </a:rPr>
              <a:t> or tell you something </a:t>
            </a:r>
            <a:r>
              <a:rPr lang="en-US" altLang="en-US" sz="2800" b="1" i="1" u="sng" dirty="0">
                <a:latin typeface="Times New Roman" panose="02020603050405020304" pitchFamily="18" charset="0"/>
                <a:cs typeface="Times New Roman" panose="02020603050405020304" pitchFamily="18" charset="0"/>
              </a:rPr>
              <a:t>killed </a:t>
            </a:r>
            <a:r>
              <a:rPr lang="en-US" altLang="en-US" sz="2800" b="1" i="1" u="sng" dirty="0" err="1">
                <a:latin typeface="Times New Roman" panose="02020603050405020304" pitchFamily="18" charset="0"/>
                <a:cs typeface="Times New Roman" panose="02020603050405020304" pitchFamily="18" charset="0"/>
              </a:rPr>
              <a:t>them</a:t>
            </a:r>
            <a:r>
              <a:rPr lang="en-US" altLang="en-US" sz="2800" i="1" dirty="0" err="1">
                <a:latin typeface="Times New Roman" panose="02020603050405020304" pitchFamily="18" charset="0"/>
                <a:cs typeface="Times New Roman" panose="02020603050405020304" pitchFamily="18" charset="0"/>
              </a:rPr>
              <a:t>,or</a:t>
            </a:r>
            <a:r>
              <a:rPr lang="en-US" altLang="en-US" sz="2800" i="1" dirty="0">
                <a:latin typeface="Times New Roman" panose="02020603050405020304" pitchFamily="18" charset="0"/>
                <a:cs typeface="Times New Roman" panose="02020603050405020304" pitchFamily="18" charset="0"/>
              </a:rPr>
              <a:t> tell you they are </a:t>
            </a:r>
            <a:r>
              <a:rPr lang="en-US" altLang="en-US" sz="2800" b="1" i="1" u="sng" dirty="0">
                <a:latin typeface="Times New Roman" panose="02020603050405020304" pitchFamily="18" charset="0"/>
                <a:cs typeface="Times New Roman" panose="02020603050405020304" pitchFamily="18" charset="0"/>
              </a:rPr>
              <a:t>dead</a:t>
            </a:r>
            <a:r>
              <a:rPr lang="en-US" altLang="en-US" sz="2800" i="1" dirty="0">
                <a:latin typeface="Times New Roman" panose="02020603050405020304" pitchFamily="18" charset="0"/>
                <a:cs typeface="Times New Roman" panose="02020603050405020304" pitchFamily="18" charset="0"/>
              </a:rPr>
              <a:t>.  “I was simply </a:t>
            </a:r>
            <a:r>
              <a:rPr lang="en-US" altLang="en-US" sz="2800" b="1" i="1" u="sng" dirty="0">
                <a:latin typeface="Times New Roman" panose="02020603050405020304" pitchFamily="18" charset="0"/>
                <a:cs typeface="Times New Roman" panose="02020603050405020304" pitchFamily="18" charset="0"/>
              </a:rPr>
              <a:t>dead</a:t>
            </a:r>
            <a:r>
              <a:rPr lang="en-US" altLang="en-US" sz="2800" i="1" dirty="0">
                <a:latin typeface="Times New Roman" panose="02020603050405020304" pitchFamily="18" charset="0"/>
                <a:cs typeface="Times New Roman" panose="02020603050405020304" pitchFamily="18" charset="0"/>
              </a:rPr>
              <a:t>” they say, “He </a:t>
            </a:r>
            <a:r>
              <a:rPr lang="en-US" altLang="en-US" sz="2800" b="1" i="1" u="sng" dirty="0">
                <a:latin typeface="Times New Roman" panose="02020603050405020304" pitchFamily="18" charset="0"/>
                <a:cs typeface="Times New Roman" panose="02020603050405020304" pitchFamily="18" charset="0"/>
              </a:rPr>
              <a:t>killed</a:t>
            </a:r>
            <a:r>
              <a:rPr lang="en-US" altLang="en-US" sz="2800" i="1" dirty="0">
                <a:latin typeface="Times New Roman" panose="02020603050405020304" pitchFamily="18" charset="0"/>
                <a:cs typeface="Times New Roman" panose="02020603050405020304" pitchFamily="18" charset="0"/>
              </a:rPr>
              <a:t> me, “ I am </a:t>
            </a:r>
            <a:r>
              <a:rPr lang="en-US" altLang="en-US" sz="2800" b="1" i="1" u="sng" dirty="0">
                <a:latin typeface="Times New Roman" panose="02020603050405020304" pitchFamily="18" charset="0"/>
                <a:cs typeface="Times New Roman" panose="02020603050405020304" pitchFamily="18" charset="0"/>
              </a:rPr>
              <a:t>dying</a:t>
            </a:r>
            <a:r>
              <a:rPr lang="en-US" altLang="en-US" sz="2800" i="1" dirty="0">
                <a:latin typeface="Times New Roman" panose="02020603050405020304" pitchFamily="18" charset="0"/>
                <a:cs typeface="Times New Roman" panose="02020603050405020304" pitchFamily="18" charset="0"/>
              </a:rPr>
              <a:t>,” which I never noticed before but now begun to notice more and more.</a:t>
            </a:r>
            <a:r>
              <a:rPr lang="en-US" altLang="en-US" sz="2800" dirty="0">
                <a:latin typeface="Times New Roman" panose="02020603050405020304" pitchFamily="18" charset="0"/>
              </a:rPr>
              <a:t> </a:t>
            </a:r>
          </a:p>
        </p:txBody>
      </p:sp>
      <p:pic>
        <p:nvPicPr>
          <p:cNvPr id="27652" name="Picture 7" descr="https://sp.yimg.com/ib/th?id=HN.608028234104835059&amp;pid=15.1&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52400"/>
            <a:ext cx="1697038"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Box 1"/>
          <p:cNvSpPr txBox="1">
            <a:spLocks noChangeArrowheads="1"/>
          </p:cNvSpPr>
          <p:nvPr/>
        </p:nvSpPr>
        <p:spPr bwMode="auto">
          <a:xfrm>
            <a:off x="914400" y="5916613"/>
            <a:ext cx="777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dirty="0">
                <a:solidFill>
                  <a:srgbClr val="002060"/>
                </a:solidFill>
                <a:latin typeface="Times New Roman" panose="02020603050405020304" pitchFamily="18" charset="0"/>
              </a:rPr>
              <a:t>For narrator, mortality is:  hypercognized  or </a:t>
            </a:r>
            <a:r>
              <a:rPr lang="en-US" altLang="en-US" sz="2400" dirty="0" err="1">
                <a:solidFill>
                  <a:srgbClr val="002060"/>
                </a:solidFill>
                <a:latin typeface="Times New Roman" panose="02020603050405020304" pitchFamily="18" charset="0"/>
              </a:rPr>
              <a:t>hypocognized</a:t>
            </a:r>
            <a:r>
              <a:rPr lang="en-US" altLang="en-US" sz="2400" dirty="0">
                <a:solidFill>
                  <a:srgbClr val="002060"/>
                </a:solidFill>
                <a:latin typeface="Times New Roman" panose="02020603050405020304" pitchFamily="18" charset="0"/>
              </a:rPr>
              <a:t>  </a:t>
            </a:r>
          </a:p>
        </p:txBody>
      </p:sp>
      <p:cxnSp>
        <p:nvCxnSpPr>
          <p:cNvPr id="4" name="Straight Connector 3"/>
          <p:cNvCxnSpPr>
            <a:cxnSpLocks noChangeShapeType="1"/>
          </p:cNvCxnSpPr>
          <p:nvPr/>
        </p:nvCxnSpPr>
        <p:spPr bwMode="auto">
          <a:xfrm>
            <a:off x="4267200" y="6378575"/>
            <a:ext cx="167640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200" y="228600"/>
            <a:ext cx="6858000" cy="584775"/>
          </a:xfrm>
          <a:prstGeom prst="rect">
            <a:avLst/>
          </a:prstGeom>
          <a:noFill/>
        </p:spPr>
        <p:txBody>
          <a:bodyPr wrap="square" rtlCol="0">
            <a:spAutoFit/>
          </a:bodyPr>
          <a:lstStyle/>
          <a:p>
            <a:pPr algn="ctr"/>
            <a:r>
              <a:rPr lang="en-US" sz="3200" dirty="0">
                <a:solidFill>
                  <a:srgbClr val="0070C0"/>
                </a:solidFill>
                <a:latin typeface="Arial Narrow" panose="020B0606020202030204" pitchFamily="34" charset="0"/>
              </a:rPr>
              <a:t>Review Question 2</a:t>
            </a:r>
          </a:p>
        </p:txBody>
      </p:sp>
      <p:sp>
        <p:nvSpPr>
          <p:cNvPr id="5" name="TextBox 4"/>
          <p:cNvSpPr txBox="1"/>
          <p:nvPr/>
        </p:nvSpPr>
        <p:spPr>
          <a:xfrm>
            <a:off x="1371600" y="1600200"/>
            <a:ext cx="7467600" cy="3416320"/>
          </a:xfrm>
          <a:prstGeom prst="rect">
            <a:avLst/>
          </a:prstGeom>
          <a:noFill/>
        </p:spPr>
        <p:txBody>
          <a:bodyPr wrap="square" rtlCol="0">
            <a:spAutoFit/>
          </a:bodyPr>
          <a:lstStyle/>
          <a:p>
            <a:r>
              <a:rPr lang="en-US" dirty="0">
                <a:latin typeface="Arial Narrow" panose="020B0606020202030204" pitchFamily="34" charset="0"/>
              </a:rPr>
              <a:t>In the Cohen and </a:t>
            </a:r>
            <a:r>
              <a:rPr lang="en-US" dirty="0" err="1">
                <a:latin typeface="Arial Narrow" panose="020B0606020202030204" pitchFamily="34" charset="0"/>
              </a:rPr>
              <a:t>Nisbett</a:t>
            </a:r>
            <a:r>
              <a:rPr lang="en-US" dirty="0">
                <a:latin typeface="Arial Narrow" panose="020B0606020202030204" pitchFamily="34" charset="0"/>
              </a:rPr>
              <a:t> studies on Culture of Honor, Southerners were more likely to show elevated cortisol and testosterone after: </a:t>
            </a:r>
          </a:p>
          <a:p>
            <a:endParaRPr lang="en-US" dirty="0">
              <a:latin typeface="Arial Narrow" panose="020B0606020202030204" pitchFamily="34" charset="0"/>
            </a:endParaRPr>
          </a:p>
          <a:p>
            <a:r>
              <a:rPr lang="en-US" dirty="0">
                <a:latin typeface="Arial Narrow" panose="020B0606020202030204" pitchFamily="34" charset="0"/>
              </a:rPr>
              <a:t>____ Shaking hands with an experimenter</a:t>
            </a:r>
          </a:p>
          <a:p>
            <a:r>
              <a:rPr lang="en-US" dirty="0">
                <a:latin typeface="Arial Narrow" panose="020B0606020202030204" pitchFamily="34" charset="0"/>
              </a:rPr>
              <a:t>____ Being insulted by a stranger at a filing cabinet</a:t>
            </a:r>
          </a:p>
          <a:p>
            <a:r>
              <a:rPr lang="en-US" dirty="0">
                <a:latin typeface="Arial Narrow" panose="020B0606020202030204" pitchFamily="34" charset="0"/>
              </a:rPr>
              <a:t>____ Receiving a letter from an ex-con seeking a job</a:t>
            </a:r>
          </a:p>
          <a:p>
            <a:r>
              <a:rPr lang="en-US" dirty="0">
                <a:latin typeface="Arial Narrow" panose="020B0606020202030204" pitchFamily="34" charset="0"/>
              </a:rPr>
              <a:t>____ Visiting friends north of the Mason-Dixon Line</a:t>
            </a:r>
          </a:p>
          <a:p>
            <a:r>
              <a:rPr lang="en-US" dirty="0">
                <a:latin typeface="Arial Narrow" panose="020B0606020202030204" pitchFamily="34" charset="0"/>
              </a:rPr>
              <a:t>____ None of the above</a:t>
            </a:r>
          </a:p>
        </p:txBody>
      </p:sp>
      <p:pic>
        <p:nvPicPr>
          <p:cNvPr id="2" name="Picture 1"/>
          <p:cNvPicPr>
            <a:picLocks noChangeAspect="1"/>
          </p:cNvPicPr>
          <p:nvPr/>
        </p:nvPicPr>
        <p:blipFill>
          <a:blip r:embed="rId2"/>
          <a:stretch>
            <a:fillRect/>
          </a:stretch>
        </p:blipFill>
        <p:spPr>
          <a:xfrm>
            <a:off x="1400175" y="3336935"/>
            <a:ext cx="609653" cy="646232"/>
          </a:xfrm>
          <a:prstGeom prst="rect">
            <a:avLst/>
          </a:prstGeom>
        </p:spPr>
      </p:pic>
    </p:spTree>
    <p:extLst>
      <p:ext uri="{BB962C8B-B14F-4D97-AF65-F5344CB8AC3E}">
        <p14:creationId xmlns:p14="http://schemas.microsoft.com/office/powerpoint/2010/main" val="242338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04900" y="4763"/>
            <a:ext cx="7772400" cy="1143000"/>
          </a:xfrm>
        </p:spPr>
        <p:txBody>
          <a:bodyPr/>
          <a:lstStyle/>
          <a:p>
            <a:pPr eaLnBrk="1" hangingPunct="1"/>
            <a:r>
              <a:rPr lang="en-US" altLang="en-US">
                <a:latin typeface="Arial Narrow" panose="020B0606020202030204" pitchFamily="34" charset="0"/>
              </a:rPr>
              <a:t>Ways of Defining Emotion</a:t>
            </a:r>
          </a:p>
        </p:txBody>
      </p:sp>
      <p:sp>
        <p:nvSpPr>
          <p:cNvPr id="7171" name="Text Box 3"/>
          <p:cNvSpPr txBox="1">
            <a:spLocks noChangeArrowheads="1"/>
          </p:cNvSpPr>
          <p:nvPr/>
        </p:nvSpPr>
        <p:spPr bwMode="auto">
          <a:xfrm>
            <a:off x="990600" y="1295400"/>
            <a:ext cx="80391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1" dirty="0">
                <a:latin typeface="Arial Narrow" panose="020B0606020202030204" pitchFamily="34" charset="0"/>
                <a:cs typeface="Times New Roman" panose="02020603050405020304" pitchFamily="18" charset="0"/>
              </a:rPr>
              <a:t>Descriptive</a:t>
            </a:r>
          </a:p>
          <a:p>
            <a:pPr eaLnBrk="1" hangingPunct="1">
              <a:spcBef>
                <a:spcPct val="50000"/>
              </a:spcBef>
              <a:buClrTx/>
              <a:buSzTx/>
              <a:buFontTx/>
              <a:buNone/>
            </a:pPr>
            <a:r>
              <a:rPr lang="en-US" altLang="en-US" sz="2400" dirty="0">
                <a:latin typeface="Arial Narrow" panose="020B0606020202030204" pitchFamily="34" charset="0"/>
                <a:cs typeface="Times New Roman" panose="02020603050405020304" pitchFamily="18" charset="0"/>
              </a:rPr>
              <a:t>	1. What are the different types of emotions?</a:t>
            </a:r>
            <a:endParaRPr lang="en-US" altLang="en-US" sz="2400" dirty="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400" dirty="0">
                <a:latin typeface="Arial Narrow" panose="020B0606020202030204" pitchFamily="34" charset="0"/>
                <a:cs typeface="Times New Roman" panose="02020603050405020304" pitchFamily="18" charset="0"/>
              </a:rPr>
              <a:t>	2. How do different emotions look, sound, feel?</a:t>
            </a:r>
          </a:p>
          <a:p>
            <a:pPr eaLnBrk="1" hangingPunct="1">
              <a:spcBef>
                <a:spcPct val="50000"/>
              </a:spcBef>
              <a:buClrTx/>
              <a:buSzTx/>
              <a:buFontTx/>
              <a:buNone/>
            </a:pPr>
            <a:r>
              <a:rPr lang="en-US" altLang="en-US" sz="2400" dirty="0">
                <a:latin typeface="Arial Narrow" panose="020B0606020202030204" pitchFamily="34" charset="0"/>
                <a:cs typeface="Times New Roman" panose="02020603050405020304" pitchFamily="18" charset="0"/>
              </a:rPr>
              <a:t>	3. How can emotions be measured/observed? </a:t>
            </a:r>
            <a:endParaRPr lang="en-US" altLang="en-US" sz="2400" dirty="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endParaRPr lang="en-US" altLang="en-US" sz="2400" b="1" dirty="0">
              <a:latin typeface="Arial Narrow" panose="020B0606020202030204" pitchFamily="34" charset="0"/>
              <a:cs typeface="Times New Roman" panose="02020603050405020304" pitchFamily="18" charset="0"/>
            </a:endParaRPr>
          </a:p>
          <a:p>
            <a:pPr eaLnBrk="1" hangingPunct="1">
              <a:spcBef>
                <a:spcPct val="50000"/>
              </a:spcBef>
              <a:buClrTx/>
              <a:buSzTx/>
              <a:buFontTx/>
              <a:buNone/>
            </a:pPr>
            <a:r>
              <a:rPr lang="en-US" altLang="en-US" sz="2400" b="1" dirty="0">
                <a:latin typeface="Arial Narrow" panose="020B0606020202030204" pitchFamily="34" charset="0"/>
                <a:cs typeface="Times New Roman" panose="02020603050405020304" pitchFamily="18" charset="0"/>
              </a:rPr>
              <a:t>Causal	</a:t>
            </a:r>
            <a:r>
              <a:rPr lang="en-US" altLang="en-US" sz="2400" dirty="0">
                <a:latin typeface="Arial Narrow" panose="020B0606020202030204" pitchFamily="34" charset="0"/>
                <a:cs typeface="Times New Roman" panose="02020603050405020304" pitchFamily="18" charset="0"/>
              </a:rPr>
              <a:t>	</a:t>
            </a:r>
          </a:p>
          <a:p>
            <a:pPr eaLnBrk="1" hangingPunct="1">
              <a:spcBef>
                <a:spcPct val="50000"/>
              </a:spcBef>
              <a:buClrTx/>
              <a:buSzTx/>
              <a:buFontTx/>
              <a:buNone/>
            </a:pPr>
            <a:r>
              <a:rPr lang="en-US" altLang="en-US" sz="2400" dirty="0">
                <a:latin typeface="Arial Narrow" panose="020B0606020202030204" pitchFamily="34" charset="0"/>
                <a:cs typeface="Times New Roman" panose="02020603050405020304" pitchFamily="18" charset="0"/>
              </a:rPr>
              <a:t>	1. What circumstances give rise to emotions?  </a:t>
            </a:r>
            <a:endParaRPr lang="en-US" altLang="en-US" sz="2400" dirty="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400" dirty="0">
                <a:latin typeface="Arial Narrow" panose="020B0606020202030204" pitchFamily="34" charset="0"/>
                <a:cs typeface="Times New Roman" panose="02020603050405020304" pitchFamily="18" charset="0"/>
              </a:rPr>
              <a:t>	2. How are emotions evoked?</a:t>
            </a:r>
            <a:r>
              <a:rPr lang="en-US" altLang="en-US" sz="2400" dirty="0">
                <a:latin typeface="Times New Roman" panose="02020603050405020304" pitchFamily="18" charset="0"/>
              </a:rPr>
              <a:t> </a:t>
            </a:r>
          </a:p>
          <a:p>
            <a:pPr eaLnBrk="1" hangingPunct="1">
              <a:spcBef>
                <a:spcPct val="50000"/>
              </a:spcBef>
              <a:buClrTx/>
              <a:buSzTx/>
              <a:buFontTx/>
              <a:buNone/>
            </a:pPr>
            <a:r>
              <a:rPr lang="en-US" altLang="en-US" sz="2400" b="1" dirty="0">
                <a:latin typeface="Arial Narrow" panose="020B0606020202030204" pitchFamily="34" charset="0"/>
                <a:cs typeface="Times New Roman" panose="02020603050405020304" pitchFamily="18" charset="0"/>
              </a:rPr>
              <a:t>Functional</a:t>
            </a:r>
            <a:endParaRPr lang="en-US" altLang="en-US" sz="2400" b="1" dirty="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400" dirty="0">
                <a:latin typeface="Arial Narrow" panose="020B0606020202030204" pitchFamily="34" charset="0"/>
                <a:cs typeface="Times New Roman" panose="02020603050405020304" pitchFamily="18" charset="0"/>
              </a:rPr>
              <a:t> 	1. What do emotions do?  What’s their purpose?</a:t>
            </a:r>
            <a:endParaRPr lang="en-US" altLang="en-US" sz="2400" dirty="0">
              <a:latin typeface="Times New Roman" panose="02020603050405020304" pitchFamily="18" charset="0"/>
            </a:endParaRPr>
          </a:p>
        </p:txBody>
      </p:sp>
      <p:pic>
        <p:nvPicPr>
          <p:cNvPr id="717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05425" y="3438525"/>
            <a:ext cx="109537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3506788"/>
            <a:ext cx="685800"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31013" y="3506788"/>
            <a:ext cx="14128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DAEDF83A-720A-100B-0766-A9A9462A21D5}"/>
              </a:ext>
            </a:extLst>
          </p:cNvPr>
          <p:cNvPicPr>
            <a:picLocks noChangeAspect="1"/>
          </p:cNvPicPr>
          <p:nvPr/>
        </p:nvPicPr>
        <p:blipFill rotWithShape="1">
          <a:blip r:embed="rId5"/>
          <a:srcRect b="51541"/>
          <a:stretch/>
        </p:blipFill>
        <p:spPr>
          <a:xfrm>
            <a:off x="7105650" y="1600200"/>
            <a:ext cx="1905000" cy="76254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en-US" altLang="en-US" sz="4600" dirty="0">
                <a:latin typeface="Arial Narrow" panose="020B0606020202030204" pitchFamily="34" charset="0"/>
              </a:rPr>
              <a:t> Affect-Related Terms</a:t>
            </a:r>
          </a:p>
        </p:txBody>
      </p:sp>
      <p:sp>
        <p:nvSpPr>
          <p:cNvPr id="8195" name="Text Box 3"/>
          <p:cNvSpPr txBox="1">
            <a:spLocks noChangeArrowheads="1"/>
          </p:cNvSpPr>
          <p:nvPr/>
        </p:nvSpPr>
        <p:spPr bwMode="auto">
          <a:xfrm>
            <a:off x="1219200" y="1905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a:latin typeface="Arial Narrow" panose="020B0606020202030204" pitchFamily="34" charset="0"/>
                <a:cs typeface="Times New Roman" panose="02020603050405020304" pitchFamily="18" charset="0"/>
              </a:rPr>
              <a:t> </a:t>
            </a:r>
          </a:p>
        </p:txBody>
      </p:sp>
      <p:sp>
        <p:nvSpPr>
          <p:cNvPr id="8196" name="Text Box 4"/>
          <p:cNvSpPr txBox="1">
            <a:spLocks noChangeArrowheads="1"/>
          </p:cNvSpPr>
          <p:nvPr/>
        </p:nvSpPr>
        <p:spPr bwMode="auto">
          <a:xfrm>
            <a:off x="990600" y="1828800"/>
            <a:ext cx="7954963"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1" dirty="0">
                <a:latin typeface="Arial Narrow" panose="020B0606020202030204" pitchFamily="34" charset="0"/>
                <a:cs typeface="Times New Roman" panose="02020603050405020304" pitchFamily="18" charset="0"/>
              </a:rPr>
              <a:t>Affect</a:t>
            </a:r>
            <a:r>
              <a:rPr lang="en-US" altLang="en-US" sz="2400" dirty="0">
                <a:latin typeface="Arial Narrow" panose="020B0606020202030204" pitchFamily="34" charset="0"/>
                <a:cs typeface="Times New Roman" panose="02020603050405020304" pitchFamily="18" charset="0"/>
              </a:rPr>
              <a:t>:  Covers emotions, feelings, moods, and preferences. </a:t>
            </a:r>
            <a:endParaRPr lang="en-US" altLang="en-US" sz="2400" dirty="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400" b="1" dirty="0">
                <a:latin typeface="Arial Narrow" panose="020B0606020202030204" pitchFamily="34" charset="0"/>
                <a:cs typeface="Times New Roman" panose="02020603050405020304" pitchFamily="18" charset="0"/>
              </a:rPr>
              <a:t>Preferences</a:t>
            </a:r>
            <a:r>
              <a:rPr lang="en-US" altLang="en-US" sz="2400" dirty="0">
                <a:latin typeface="Arial Narrow" panose="020B0606020202030204" pitchFamily="34" charset="0"/>
                <a:cs typeface="Times New Roman" panose="02020603050405020304" pitchFamily="18" charset="0"/>
              </a:rPr>
              <a:t>:  Mild subjective reactions of positive/negative 	directed toward specific objects. ”Like / Don’t Like”</a:t>
            </a:r>
            <a:endParaRPr lang="en-US" altLang="en-US" sz="2400" dirty="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400" b="1" dirty="0">
                <a:latin typeface="Arial Narrow" panose="020B0606020202030204" pitchFamily="34" charset="0"/>
                <a:cs typeface="Times New Roman" panose="02020603050405020304" pitchFamily="18" charset="0"/>
              </a:rPr>
              <a:t>Moods</a:t>
            </a:r>
            <a:r>
              <a:rPr lang="en-US" altLang="en-US" sz="2400" dirty="0">
                <a:latin typeface="Arial Narrow" panose="020B0606020202030204" pitchFamily="34" charset="0"/>
                <a:cs typeface="Times New Roman" panose="02020603050405020304" pitchFamily="18" charset="0"/>
              </a:rPr>
              <a:t>:  General positive or negative states without a specific target. </a:t>
            </a:r>
            <a:endParaRPr lang="en-US" altLang="en-US" sz="2400" dirty="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400" b="1" dirty="0">
                <a:latin typeface="Arial Narrow" panose="020B0606020202030204" pitchFamily="34" charset="0"/>
                <a:cs typeface="Times New Roman" panose="02020603050405020304" pitchFamily="18" charset="0"/>
              </a:rPr>
              <a:t>Emotions</a:t>
            </a:r>
            <a:r>
              <a:rPr lang="en-US" altLang="en-US" sz="2400" dirty="0">
                <a:latin typeface="Arial Narrow" panose="020B0606020202030204" pitchFamily="34" charset="0"/>
                <a:cs typeface="Times New Roman" panose="02020603050405020304" pitchFamily="18" charset="0"/>
              </a:rPr>
              <a:t>:  Specific states directed toward specific targets. </a:t>
            </a:r>
            <a:endParaRPr lang="en-US" altLang="en-US" sz="2400" dirty="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400" b="1" dirty="0">
                <a:latin typeface="Arial Narrow" panose="020B0606020202030204" pitchFamily="34" charset="0"/>
                <a:cs typeface="Times New Roman" panose="02020603050405020304" pitchFamily="18" charset="0"/>
              </a:rPr>
              <a:t>Feelings</a:t>
            </a:r>
            <a:r>
              <a:rPr lang="en-US" altLang="en-US" sz="2400" dirty="0">
                <a:latin typeface="Arial Narrow" panose="020B0606020202030204" pitchFamily="34" charset="0"/>
                <a:cs typeface="Times New Roman" panose="02020603050405020304" pitchFamily="18" charset="0"/>
              </a:rPr>
              <a:t>:  Basically, synonymous with emotions but more direct 	reference to corresponding bodily sensation.</a:t>
            </a:r>
            <a:r>
              <a:rPr lang="en-US" altLang="en-US" sz="2400" dirty="0">
                <a:latin typeface="Times New Roman" panose="02020603050405020304" pitchFamily="18"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362075" y="228600"/>
            <a:ext cx="7772400" cy="1143000"/>
          </a:xfrm>
        </p:spPr>
        <p:txBody>
          <a:bodyPr/>
          <a:lstStyle/>
          <a:p>
            <a:pPr algn="ctr" eaLnBrk="1" hangingPunct="1"/>
            <a:r>
              <a:rPr lang="en-US" altLang="en-US">
                <a:solidFill>
                  <a:srgbClr val="0070C0"/>
                </a:solidFill>
                <a:latin typeface="Arial Narrow" panose="020B0606020202030204" pitchFamily="34" charset="0"/>
                <a:cs typeface="Times New Roman" panose="02020603050405020304" pitchFamily="18" charset="0"/>
              </a:rPr>
              <a:t>From Reflexes to Emotion</a:t>
            </a:r>
            <a:r>
              <a:rPr lang="en-US" altLang="en-US">
                <a:solidFill>
                  <a:srgbClr val="0070C0"/>
                </a:solidFill>
              </a:rPr>
              <a:t> </a:t>
            </a:r>
          </a:p>
        </p:txBody>
      </p:sp>
      <p:sp>
        <p:nvSpPr>
          <p:cNvPr id="9219" name="Text Box 3"/>
          <p:cNvSpPr txBox="1">
            <a:spLocks noChangeArrowheads="1"/>
          </p:cNvSpPr>
          <p:nvPr/>
        </p:nvSpPr>
        <p:spPr bwMode="auto">
          <a:xfrm>
            <a:off x="1524000" y="2505075"/>
            <a:ext cx="6096000"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a:latin typeface="Arial Narrow" panose="020B0606020202030204" pitchFamily="34" charset="0"/>
                <a:cs typeface="Times New Roman" panose="02020603050405020304" pitchFamily="18" charset="0"/>
              </a:rPr>
              <a:t> 	</a:t>
            </a:r>
            <a:r>
              <a:rPr lang="en-US" altLang="en-US" sz="2800">
                <a:latin typeface="Arial Narrow" panose="020B0606020202030204" pitchFamily="34" charset="0"/>
                <a:cs typeface="Times New Roman" panose="02020603050405020304" pitchFamily="18" charset="0"/>
              </a:rPr>
              <a:t>a.  Reflexes			</a:t>
            </a:r>
            <a:endParaRPr lang="en-US" altLang="en-US" sz="280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800">
                <a:latin typeface="Arial Narrow" panose="020B0606020202030204" pitchFamily="34" charset="0"/>
                <a:cs typeface="Times New Roman" panose="02020603050405020304" pitchFamily="18" charset="0"/>
              </a:rPr>
              <a:t>	b.  Patterns of action</a:t>
            </a:r>
            <a:endParaRPr lang="en-US" altLang="en-US" sz="280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800">
                <a:latin typeface="Arial Narrow" panose="020B0606020202030204" pitchFamily="34"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	</a:t>
            </a:r>
            <a:r>
              <a:rPr lang="en-US" altLang="en-US" sz="2800">
                <a:latin typeface="Arial Narrow" panose="020B0606020202030204" pitchFamily="34" charset="0"/>
                <a:cs typeface="Times New Roman" panose="02020603050405020304" pitchFamily="18" charset="0"/>
              </a:rPr>
              <a:t>c. Innate releaser/sign stimulus/cue</a:t>
            </a:r>
            <a:endParaRPr lang="en-US" altLang="en-US" sz="280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800">
                <a:latin typeface="Arial Narrow" panose="020B0606020202030204" pitchFamily="34" charset="0"/>
                <a:cs typeface="Times New Roman" panose="02020603050405020304" pitchFamily="18" charset="0"/>
              </a:rPr>
              <a:t> 	d.  Emotions </a:t>
            </a:r>
            <a:endParaRPr lang="en-US" altLang="en-US" sz="280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endParaRPr lang="en-US" altLang="en-US" sz="2800">
              <a:latin typeface="Times New Roman" panose="02020603050405020304" pitchFamily="18" charset="0"/>
            </a:endParaRPr>
          </a:p>
        </p:txBody>
      </p:sp>
      <p:pic>
        <p:nvPicPr>
          <p:cNvPr id="922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32475" y="4384675"/>
            <a:ext cx="259715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828800"/>
            <a:ext cx="1336675"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724025"/>
            <a:ext cx="22669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5029200"/>
            <a:ext cx="1752600"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447800" y="533400"/>
            <a:ext cx="7772400" cy="1143000"/>
          </a:xfrm>
        </p:spPr>
        <p:txBody>
          <a:bodyPr/>
          <a:lstStyle/>
          <a:p>
            <a:pPr eaLnBrk="1" hangingPunct="1"/>
            <a:r>
              <a:rPr lang="en-US" altLang="en-US">
                <a:solidFill>
                  <a:srgbClr val="0070C0"/>
                </a:solidFill>
                <a:latin typeface="Arial Narrow" panose="020B0606020202030204" pitchFamily="34" charset="0"/>
              </a:rPr>
              <a:t>Emotions</a:t>
            </a:r>
            <a:r>
              <a:rPr lang="en-US" altLang="en-US">
                <a:solidFill>
                  <a:srgbClr val="0070C0"/>
                </a:solidFill>
              </a:rPr>
              <a:t> and Action Patterns</a:t>
            </a:r>
          </a:p>
        </p:txBody>
      </p:sp>
      <p:graphicFrame>
        <p:nvGraphicFramePr>
          <p:cNvPr id="10243" name="Object 30"/>
          <p:cNvGraphicFramePr>
            <a:graphicFrameLocks noChangeAspect="1"/>
          </p:cNvGraphicFramePr>
          <p:nvPr>
            <p:extLst>
              <p:ext uri="{D42A27DB-BD31-4B8C-83A1-F6EECF244321}">
                <p14:modId xmlns:p14="http://schemas.microsoft.com/office/powerpoint/2010/main" val="787971487"/>
              </p:ext>
            </p:extLst>
          </p:nvPr>
        </p:nvGraphicFramePr>
        <p:xfrm>
          <a:off x="1446213" y="1828800"/>
          <a:ext cx="6532562" cy="4541838"/>
        </p:xfrm>
        <a:graphic>
          <a:graphicData uri="http://schemas.openxmlformats.org/presentationml/2006/ole">
            <mc:AlternateContent xmlns:mc="http://schemas.openxmlformats.org/markup-compatibility/2006">
              <mc:Choice xmlns:v="urn:schemas-microsoft-com:vml" Requires="v">
                <p:oleObj name="Document" r:id="rId2" imgW="8268667" imgH="5739442" progId="Word.Document.8">
                  <p:embed/>
                </p:oleObj>
              </mc:Choice>
              <mc:Fallback>
                <p:oleObj name="Document" r:id="rId2" imgW="8268667" imgH="5739442" progId="Word.Document.8">
                  <p:embed/>
                  <p:pic>
                    <p:nvPicPr>
                      <p:cNvPr id="0" name="Object 30"/>
                      <p:cNvPicPr>
                        <a:picLocks noChangeAspect="1" noChangeArrowheads="1"/>
                      </p:cNvPicPr>
                      <p:nvPr/>
                    </p:nvPicPr>
                    <p:blipFill>
                      <a:blip r:embed="rId3"/>
                      <a:srcRect/>
                      <a:stretch>
                        <a:fillRect/>
                      </a:stretch>
                    </p:blipFill>
                    <p:spPr bwMode="auto">
                      <a:xfrm>
                        <a:off x="1446213" y="1828800"/>
                        <a:ext cx="6532562" cy="454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73163" y="276226"/>
            <a:ext cx="7772400" cy="1143000"/>
          </a:xfrm>
        </p:spPr>
        <p:txBody>
          <a:bodyPr/>
          <a:lstStyle/>
          <a:p>
            <a:pPr algn="ctr" eaLnBrk="1" hangingPunct="1"/>
            <a:br>
              <a:rPr lang="en-US" altLang="en-US" sz="3600" b="1" dirty="0">
                <a:latin typeface="Arial Narrow" panose="020B0606020202030204" pitchFamily="34" charset="0"/>
              </a:rPr>
            </a:br>
            <a:r>
              <a:rPr lang="en-US" altLang="en-US" sz="3600" b="1" dirty="0">
                <a:latin typeface="Arial Narrow" panose="020B0606020202030204" pitchFamily="34" charset="0"/>
              </a:rPr>
              <a:t>Emotions Promote Action Readiness</a:t>
            </a:r>
            <a:br>
              <a:rPr lang="en-US" altLang="en-US" sz="3600" b="1" dirty="0">
                <a:latin typeface="Arial Narrow" panose="020B0606020202030204" pitchFamily="34" charset="0"/>
              </a:rPr>
            </a:br>
            <a:r>
              <a:rPr lang="en-US" altLang="en-US" sz="3600" b="1" dirty="0">
                <a:latin typeface="Arial Narrow" panose="020B0606020202030204" pitchFamily="34" charset="0"/>
              </a:rPr>
              <a:t>“E-Motion”</a:t>
            </a:r>
            <a:br>
              <a:rPr lang="en-US" altLang="en-US" sz="3600" b="1" dirty="0">
                <a:latin typeface="Arial Narrow" panose="020B0606020202030204" pitchFamily="34" charset="0"/>
              </a:rPr>
            </a:br>
            <a:endParaRPr lang="en-US" altLang="en-US" sz="3600" b="1" dirty="0">
              <a:latin typeface="Arial Narrow" panose="020B0606020202030204" pitchFamily="34" charset="0"/>
            </a:endParaRPr>
          </a:p>
        </p:txBody>
      </p:sp>
      <p:sp>
        <p:nvSpPr>
          <p:cNvPr id="11267" name="Text Box 3"/>
          <p:cNvSpPr txBox="1">
            <a:spLocks noChangeArrowheads="1"/>
          </p:cNvSpPr>
          <p:nvPr/>
        </p:nvSpPr>
        <p:spPr bwMode="auto">
          <a:xfrm>
            <a:off x="1439863" y="2733675"/>
            <a:ext cx="72390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a:latin typeface="Arial Narrow" panose="020B0606020202030204" pitchFamily="34" charset="0"/>
                <a:cs typeface="Times New Roman" panose="02020603050405020304" pitchFamily="18" charset="0"/>
              </a:rPr>
              <a:t>Ready to strike, hit, attack:	</a:t>
            </a:r>
            <a:endParaRPr lang="en-US" altLang="en-US" sz="240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400">
                <a:latin typeface="Arial Narrow" panose="020B0606020202030204" pitchFamily="34" charset="0"/>
                <a:cs typeface="Times New Roman" panose="02020603050405020304" pitchFamily="18" charset="0"/>
              </a:rPr>
              <a:t> </a:t>
            </a:r>
            <a:endParaRPr lang="en-US" altLang="en-US" sz="240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400">
                <a:latin typeface="Arial Narrow" panose="020B0606020202030204" pitchFamily="34" charset="0"/>
                <a:cs typeface="Times New Roman" panose="02020603050405020304" pitchFamily="18" charset="0"/>
              </a:rPr>
              <a:t>Wanting to flee, escape:		</a:t>
            </a:r>
            <a:endParaRPr lang="en-US" altLang="en-US" sz="240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endParaRPr lang="en-US" altLang="en-US" sz="2400">
              <a:latin typeface="Arial Narrow" panose="020B0606020202030204" pitchFamily="34" charset="0"/>
              <a:cs typeface="Times New Roman" panose="02020603050405020304" pitchFamily="18" charset="0"/>
            </a:endParaRPr>
          </a:p>
          <a:p>
            <a:pPr eaLnBrk="1" hangingPunct="1">
              <a:spcBef>
                <a:spcPct val="50000"/>
              </a:spcBef>
              <a:buClrTx/>
              <a:buSzTx/>
              <a:buFontTx/>
              <a:buNone/>
            </a:pPr>
            <a:r>
              <a:rPr lang="en-US" altLang="en-US" sz="2400">
                <a:latin typeface="Arial Narrow" panose="020B0606020202030204" pitchFamily="34" charset="0"/>
                <a:cs typeface="Times New Roman" panose="02020603050405020304" pitchFamily="18" charset="0"/>
              </a:rPr>
              <a:t>Wanting to join, touch, be with:</a:t>
            </a:r>
            <a:endParaRPr lang="en-US" altLang="en-US" sz="2400">
              <a:latin typeface="Times New Roman" panose="02020603050405020304" pitchFamily="18" charset="0"/>
              <a:cs typeface="Times New Roman" panose="02020603050405020304" pitchFamily="18" charset="0"/>
            </a:endParaRPr>
          </a:p>
          <a:p>
            <a:pPr algn="just" eaLnBrk="1" hangingPunct="1">
              <a:spcBef>
                <a:spcPct val="50000"/>
              </a:spcBef>
              <a:buClrTx/>
              <a:buSzTx/>
              <a:buFontTx/>
              <a:buNone/>
            </a:pPr>
            <a:r>
              <a:rPr lang="en-US" altLang="en-US" sz="2400">
                <a:latin typeface="Arial Narrow" panose="020B0606020202030204" pitchFamily="34" charset="0"/>
                <a:cs typeface="Times New Roman" panose="02020603050405020304" pitchFamily="18" charset="0"/>
              </a:rPr>
              <a:t> </a:t>
            </a:r>
            <a:endParaRPr lang="en-US" altLang="en-US" sz="240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endParaRPr lang="en-US" altLang="en-US" sz="2400">
              <a:latin typeface="Times New Roman" panose="02020603050405020304" pitchFamily="18" charset="0"/>
            </a:endParaRPr>
          </a:p>
        </p:txBody>
      </p:sp>
      <p:sp>
        <p:nvSpPr>
          <p:cNvPr id="38917" name="Text Box 5"/>
          <p:cNvSpPr txBox="1">
            <a:spLocks noChangeArrowheads="1"/>
          </p:cNvSpPr>
          <p:nvPr/>
        </p:nvSpPr>
        <p:spPr bwMode="auto">
          <a:xfrm>
            <a:off x="5486400" y="2857500"/>
            <a:ext cx="852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dirty="0">
                <a:latin typeface="Arial Narrow" panose="020B0606020202030204" pitchFamily="34" charset="0"/>
              </a:rPr>
              <a:t>Anger</a:t>
            </a:r>
          </a:p>
        </p:txBody>
      </p:sp>
      <p:sp>
        <p:nvSpPr>
          <p:cNvPr id="38918" name="Text Box 6"/>
          <p:cNvSpPr txBox="1">
            <a:spLocks noChangeArrowheads="1"/>
          </p:cNvSpPr>
          <p:nvPr/>
        </p:nvSpPr>
        <p:spPr bwMode="auto">
          <a:xfrm>
            <a:off x="5486400" y="3929063"/>
            <a:ext cx="698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latin typeface="Arial Narrow" panose="020B0606020202030204" pitchFamily="34" charset="0"/>
              </a:rPr>
              <a:t>Fear</a:t>
            </a:r>
          </a:p>
        </p:txBody>
      </p:sp>
      <p:sp>
        <p:nvSpPr>
          <p:cNvPr id="38919" name="Text Box 7"/>
          <p:cNvSpPr txBox="1">
            <a:spLocks noChangeArrowheads="1"/>
          </p:cNvSpPr>
          <p:nvPr/>
        </p:nvSpPr>
        <p:spPr bwMode="auto">
          <a:xfrm>
            <a:off x="5486400" y="4991100"/>
            <a:ext cx="1844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latin typeface="Arial Narrow" panose="020B0606020202030204" pitchFamily="34" charset="0"/>
              </a:rPr>
              <a:t>Love, Affection</a:t>
            </a:r>
          </a:p>
        </p:txBody>
      </p:sp>
      <p:sp>
        <p:nvSpPr>
          <p:cNvPr id="11271" name="TextBox 1"/>
          <p:cNvSpPr txBox="1">
            <a:spLocks noChangeArrowheads="1"/>
          </p:cNvSpPr>
          <p:nvPr/>
        </p:nvSpPr>
        <p:spPr bwMode="auto">
          <a:xfrm>
            <a:off x="2286000" y="2057400"/>
            <a:ext cx="1295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b="1" u="sng">
                <a:latin typeface="Times New Roman" panose="02020603050405020304" pitchFamily="18" charset="0"/>
              </a:rPr>
              <a:t>Action</a:t>
            </a:r>
          </a:p>
        </p:txBody>
      </p:sp>
      <p:sp>
        <p:nvSpPr>
          <p:cNvPr id="11272" name="TextBox 7"/>
          <p:cNvSpPr txBox="1">
            <a:spLocks noChangeArrowheads="1"/>
          </p:cNvSpPr>
          <p:nvPr/>
        </p:nvSpPr>
        <p:spPr bwMode="auto">
          <a:xfrm>
            <a:off x="5486400" y="2052638"/>
            <a:ext cx="167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b="1" u="sng">
                <a:latin typeface="Times New Roman" panose="02020603050405020304" pitchFamily="18" charset="0"/>
              </a:rPr>
              <a:t>Emotion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91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89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build="p" autoUpdateAnimBg="0"/>
      <p:bldP spid="38918" grpId="0" build="p" autoUpdateAnimBg="0"/>
      <p:bldP spid="3891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219200" y="168275"/>
            <a:ext cx="7772400" cy="1143000"/>
          </a:xfrm>
        </p:spPr>
        <p:txBody>
          <a:bodyPr/>
          <a:lstStyle/>
          <a:p>
            <a:pPr algn="ctr" eaLnBrk="1" hangingPunct="1"/>
            <a:r>
              <a:rPr lang="en-US" altLang="en-US" dirty="0">
                <a:solidFill>
                  <a:srgbClr val="0070C0"/>
                </a:solidFill>
                <a:latin typeface="Arial Narrow" panose="020B0606020202030204" pitchFamily="34" charset="0"/>
                <a:cs typeface="Times New Roman" panose="02020603050405020304" pitchFamily="18" charset="0"/>
              </a:rPr>
              <a:t>Emotions and Problem Solving</a:t>
            </a:r>
            <a:r>
              <a:rPr lang="en-US" altLang="en-US" dirty="0">
                <a:solidFill>
                  <a:srgbClr val="0070C0"/>
                </a:solidFill>
              </a:rPr>
              <a:t> </a:t>
            </a:r>
          </a:p>
        </p:txBody>
      </p:sp>
      <p:sp>
        <p:nvSpPr>
          <p:cNvPr id="13315" name="Text Box 5"/>
          <p:cNvSpPr txBox="1">
            <a:spLocks noChangeArrowheads="1"/>
          </p:cNvSpPr>
          <p:nvPr/>
        </p:nvSpPr>
        <p:spPr bwMode="auto">
          <a:xfrm>
            <a:off x="1371600" y="1201956"/>
            <a:ext cx="73152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dirty="0">
                <a:latin typeface="Arial Narrow" panose="020B0606020202030204" pitchFamily="34" charset="0"/>
                <a:cs typeface="Times New Roman" panose="02020603050405020304" pitchFamily="18" charset="0"/>
              </a:rPr>
              <a:t>Emotions draw attention to problems </a:t>
            </a:r>
            <a:endParaRPr lang="en-US" altLang="en-US" sz="2400" dirty="0">
              <a:latin typeface="Times New Roman" panose="02020603050405020304" pitchFamily="18" charset="0"/>
              <a:cs typeface="Times New Roman" panose="02020603050405020304" pitchFamily="18" charset="0"/>
            </a:endParaRPr>
          </a:p>
          <a:p>
            <a:pPr eaLnBrk="1" hangingPunct="1">
              <a:spcBef>
                <a:spcPct val="50000"/>
              </a:spcBef>
              <a:buClrTx/>
              <a:buSzTx/>
              <a:buFontTx/>
              <a:buNone/>
            </a:pPr>
            <a:r>
              <a:rPr lang="en-US" altLang="en-US" sz="2400" dirty="0">
                <a:latin typeface="Arial Narrow" panose="020B0606020202030204" pitchFamily="34" charset="0"/>
                <a:cs typeface="Times New Roman" panose="02020603050405020304" pitchFamily="18" charset="0"/>
              </a:rPr>
              <a:t>Emotions keep attention on problems, until problems are solved.</a:t>
            </a:r>
          </a:p>
          <a:p>
            <a:pPr eaLnBrk="1" hangingPunct="1">
              <a:spcBef>
                <a:spcPct val="50000"/>
              </a:spcBef>
              <a:buClrTx/>
              <a:buSzTx/>
              <a:buFontTx/>
              <a:buNone/>
            </a:pPr>
            <a:r>
              <a:rPr lang="en-US" altLang="en-US" sz="2400" dirty="0">
                <a:latin typeface="Arial Narrow" panose="020B0606020202030204" pitchFamily="34" charset="0"/>
                <a:cs typeface="Times New Roman" panose="02020603050405020304" pitchFamily="18" charset="0"/>
              </a:rPr>
              <a:t>Different emotions are keyed to different kinds of problems</a:t>
            </a:r>
          </a:p>
          <a:p>
            <a:pPr eaLnBrk="1" hangingPunct="1">
              <a:spcBef>
                <a:spcPct val="50000"/>
              </a:spcBef>
              <a:buClrTx/>
              <a:buSzTx/>
              <a:buFontTx/>
              <a:buNone/>
            </a:pPr>
            <a:r>
              <a:rPr lang="en-US" altLang="en-US" sz="2400" u="sng" dirty="0">
                <a:latin typeface="Arial Narrow" panose="020B0606020202030204" pitchFamily="34" charset="0"/>
                <a:cs typeface="Times New Roman" panose="02020603050405020304" pitchFamily="18" charset="0"/>
              </a:rPr>
              <a:t>  EMOTION	   PROBLEM                  SOLUTION       .      </a:t>
            </a:r>
          </a:p>
          <a:p>
            <a:pPr eaLnBrk="1" hangingPunct="1">
              <a:spcBef>
                <a:spcPct val="50000"/>
              </a:spcBef>
              <a:buClrTx/>
              <a:buSzTx/>
              <a:buFontTx/>
              <a:buNone/>
            </a:pPr>
            <a:r>
              <a:rPr lang="en-US" altLang="en-US" sz="2400" dirty="0">
                <a:latin typeface="Arial Narrow" panose="020B0606020202030204" pitchFamily="34" charset="0"/>
                <a:cs typeface="Times New Roman" panose="02020603050405020304" pitchFamily="18" charset="0"/>
              </a:rPr>
              <a:t> </a:t>
            </a:r>
            <a:r>
              <a:rPr lang="en-US" altLang="en-US" sz="2400" b="1" dirty="0">
                <a:latin typeface="Arial Narrow" panose="020B0606020202030204" pitchFamily="34" charset="0"/>
                <a:cs typeface="Times New Roman" panose="02020603050405020304" pitchFamily="18" charset="0"/>
              </a:rPr>
              <a:t>Guilt</a:t>
            </a:r>
            <a:r>
              <a:rPr lang="en-US" altLang="en-US" sz="2400" i="1" dirty="0">
                <a:latin typeface="Arial Narrow" panose="020B0606020202030204" pitchFamily="34" charset="0"/>
                <a:cs typeface="Times New Roman" panose="02020603050405020304" pitchFamily="18" charset="0"/>
              </a:rPr>
              <a:t>		   </a:t>
            </a:r>
            <a:r>
              <a:rPr lang="en-US" altLang="en-US" sz="2400" dirty="0">
                <a:latin typeface="Arial Narrow" panose="020B0606020202030204" pitchFamily="34" charset="0"/>
                <a:cs typeface="Times New Roman" panose="02020603050405020304" pitchFamily="18" charset="0"/>
              </a:rPr>
              <a:t> 		 </a:t>
            </a:r>
            <a:endParaRPr lang="en-US" altLang="en-US" sz="2400" dirty="0">
              <a:latin typeface="Times New Roman" panose="02020603050405020304" pitchFamily="18" charset="0"/>
            </a:endParaRPr>
          </a:p>
        </p:txBody>
      </p:sp>
      <p:sp>
        <p:nvSpPr>
          <p:cNvPr id="12294" name="Text Box 6"/>
          <p:cNvSpPr txBox="1">
            <a:spLocks noChangeArrowheads="1"/>
          </p:cNvSpPr>
          <p:nvPr/>
        </p:nvSpPr>
        <p:spPr bwMode="auto">
          <a:xfrm>
            <a:off x="3124200" y="3733800"/>
            <a:ext cx="2057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400" dirty="0">
                <a:latin typeface="Arial Narrow" panose="020B0606020202030204" pitchFamily="34" charset="0"/>
              </a:rPr>
              <a:t>Betrayal of another</a:t>
            </a:r>
          </a:p>
        </p:txBody>
      </p:sp>
      <p:sp>
        <p:nvSpPr>
          <p:cNvPr id="12295" name="Text Box 7"/>
          <p:cNvSpPr txBox="1">
            <a:spLocks noChangeArrowheads="1"/>
          </p:cNvSpPr>
          <p:nvPr/>
        </p:nvSpPr>
        <p:spPr bwMode="auto">
          <a:xfrm>
            <a:off x="5867400" y="3750865"/>
            <a:ext cx="20574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dirty="0">
                <a:latin typeface="Arial Narrow" panose="020B0606020202030204" pitchFamily="34" charset="0"/>
              </a:rPr>
              <a:t>Make amends Restore bonds</a:t>
            </a:r>
          </a:p>
        </p:txBody>
      </p:sp>
      <p:sp>
        <p:nvSpPr>
          <p:cNvPr id="12296" name="Text Box 8"/>
          <p:cNvSpPr txBox="1">
            <a:spLocks noChangeArrowheads="1"/>
          </p:cNvSpPr>
          <p:nvPr/>
        </p:nvSpPr>
        <p:spPr bwMode="auto">
          <a:xfrm>
            <a:off x="1524000" y="4968875"/>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b="1" dirty="0">
                <a:latin typeface="Arial Narrow" panose="020B0606020202030204" pitchFamily="34" charset="0"/>
              </a:rPr>
              <a:t>Fear</a:t>
            </a:r>
          </a:p>
        </p:txBody>
      </p:sp>
      <p:sp>
        <p:nvSpPr>
          <p:cNvPr id="12297" name="Text Box 9"/>
          <p:cNvSpPr txBox="1">
            <a:spLocks noChangeArrowheads="1"/>
          </p:cNvSpPr>
          <p:nvPr/>
        </p:nvSpPr>
        <p:spPr bwMode="auto">
          <a:xfrm>
            <a:off x="3124200" y="4932363"/>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400">
                <a:latin typeface="Arial Narrow" panose="020B0606020202030204" pitchFamily="34" charset="0"/>
              </a:rPr>
              <a:t>Threat to self</a:t>
            </a:r>
          </a:p>
        </p:txBody>
      </p:sp>
      <p:sp>
        <p:nvSpPr>
          <p:cNvPr id="12298" name="Text Box 10"/>
          <p:cNvSpPr txBox="1">
            <a:spLocks noChangeArrowheads="1"/>
          </p:cNvSpPr>
          <p:nvPr/>
        </p:nvSpPr>
        <p:spPr bwMode="auto">
          <a:xfrm>
            <a:off x="5867400" y="49530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8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400">
                <a:latin typeface="Arial Narrow" panose="020B0606020202030204" pitchFamily="34" charset="0"/>
              </a:rPr>
              <a:t>Self Protection</a:t>
            </a:r>
          </a:p>
        </p:txBody>
      </p:sp>
      <p:sp>
        <p:nvSpPr>
          <p:cNvPr id="3" name="TextBox 2">
            <a:extLst>
              <a:ext uri="{FF2B5EF4-FFF2-40B4-BE49-F238E27FC236}">
                <a16:creationId xmlns:a16="http://schemas.microsoft.com/office/drawing/2014/main" id="{500E276A-88D5-487C-F66B-E7C4B07B91AA}"/>
              </a:ext>
            </a:extLst>
          </p:cNvPr>
          <p:cNvSpPr txBox="1"/>
          <p:nvPr/>
        </p:nvSpPr>
        <p:spPr>
          <a:xfrm>
            <a:off x="1676400" y="5562600"/>
            <a:ext cx="6324600" cy="1200329"/>
          </a:xfrm>
          <a:prstGeom prst="rect">
            <a:avLst/>
          </a:prstGeom>
          <a:noFill/>
        </p:spPr>
        <p:txBody>
          <a:bodyPr wrap="square" rtlCol="0">
            <a:spAutoFit/>
          </a:bodyPr>
          <a:lstStyle/>
          <a:p>
            <a:r>
              <a:rPr lang="en-US" i="1" dirty="0">
                <a:solidFill>
                  <a:srgbClr val="7030A0"/>
                </a:solidFill>
                <a:latin typeface="Arial Narrow" panose="020B0606020202030204" pitchFamily="34" charset="0"/>
              </a:rPr>
              <a:t>What happens to emotion after solution enacted?</a:t>
            </a:r>
          </a:p>
          <a:p>
            <a:r>
              <a:rPr lang="en-US" i="1" dirty="0">
                <a:solidFill>
                  <a:srgbClr val="7030A0"/>
                </a:solidFill>
                <a:latin typeface="Arial Narrow" panose="020B0606020202030204" pitchFamily="34" charset="0"/>
              </a:rPr>
              <a:t>You make amends, what happens to guilt?</a:t>
            </a:r>
          </a:p>
          <a:p>
            <a:r>
              <a:rPr lang="en-US" i="1" dirty="0">
                <a:solidFill>
                  <a:srgbClr val="7030A0"/>
                </a:solidFill>
                <a:latin typeface="Arial Narrow" panose="020B0606020202030204" pitchFamily="34" charset="0"/>
              </a:rPr>
              <a:t>What does that say about emotions?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6">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297">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29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build="p" autoUpdateAnimBg="0"/>
      <p:bldP spid="12295" grpId="0" build="p" autoUpdateAnimBg="0"/>
      <p:bldP spid="12296" grpId="0" build="p" autoUpdateAnimBg="0"/>
      <p:bldP spid="12297" grpId="0" build="p" autoUpdateAnimBg="0"/>
      <p:bldP spid="12298" grpId="0" build="p" autoUpdateAnimBg="0"/>
      <p:bldP spid="3" grpId="0"/>
    </p:bldLst>
  </p:timing>
</p:sld>
</file>

<file path=ppt/theme/theme1.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Designs\Dad`s Tie.pot</Template>
  <TotalTime>1336</TotalTime>
  <Words>1558</Words>
  <Application>Microsoft Office PowerPoint</Application>
  <PresentationFormat>On-screen Show (4:3)</PresentationFormat>
  <Paragraphs>159</Paragraphs>
  <Slides>22</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Arial</vt:lpstr>
      <vt:lpstr>Arial Narrow</vt:lpstr>
      <vt:lpstr>Calibri</vt:lpstr>
      <vt:lpstr>Times New Roman</vt:lpstr>
      <vt:lpstr>Wingdings</vt:lpstr>
      <vt:lpstr>Dad`s Tie</vt:lpstr>
      <vt:lpstr>Document</vt:lpstr>
      <vt:lpstr>Emotions Defined</vt:lpstr>
      <vt:lpstr>PowerPoint Presentation</vt:lpstr>
      <vt:lpstr>PowerPoint Presentation</vt:lpstr>
      <vt:lpstr>Ways of Defining Emotion</vt:lpstr>
      <vt:lpstr> Affect-Related Terms</vt:lpstr>
      <vt:lpstr>From Reflexes to Emotion </vt:lpstr>
      <vt:lpstr>Emotions and Action Patterns</vt:lpstr>
      <vt:lpstr> Emotions Promote Action Readiness “E-Motion” </vt:lpstr>
      <vt:lpstr>Emotions and Problem Solving </vt:lpstr>
      <vt:lpstr>Non-Verbal Signals of Emotion: Emotions Cause Us to Sing and Dance! </vt:lpstr>
      <vt:lpstr>“Pregnant” example of vocal expression of emotion.</vt:lpstr>
      <vt:lpstr>PowerPoint Presentation</vt:lpstr>
      <vt:lpstr>PowerPoint Presentation</vt:lpstr>
      <vt:lpstr>How Keltner, Oatley, and Jenkins  define emotion:  Appraisal Theory </vt:lpstr>
      <vt:lpstr>Goals, and Appraisal                               Theory of Emotion </vt:lpstr>
      <vt:lpstr>Goals, and Appraisal                               Theory of Emotion </vt:lpstr>
      <vt:lpstr>Emotions Per Keltner, Oatley &amp; Jenkins</vt:lpstr>
      <vt:lpstr>Appraisal Habits and Emotion: Cognitive/Behavioral Therapy (CBT) </vt:lpstr>
      <vt:lpstr>Changing Emotions By Changing Cognitions in The Dain Curse Dashiel Hammet, 1929 </vt:lpstr>
      <vt:lpstr>Changing Emotions By Changing Cognitions in The Dain Curse </vt:lpstr>
      <vt:lpstr>Thinking  Emotion, or Emotion  Thinking?</vt:lpstr>
      <vt:lpstr>Do Emotions Shape Thought? From Bang the Drum Slowly  Mark Harris, 1956</vt:lpstr>
    </vt:vector>
  </TitlesOfParts>
  <Company>Rutgers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and Emotions</dc:title>
  <dc:creator>Kent Harber</dc:creator>
  <cp:lastModifiedBy>Kent Harber</cp:lastModifiedBy>
  <cp:revision>139</cp:revision>
  <cp:lastPrinted>2023-01-24T15:02:27Z</cp:lastPrinted>
  <dcterms:created xsi:type="dcterms:W3CDTF">2006-08-09T20:27:24Z</dcterms:created>
  <dcterms:modified xsi:type="dcterms:W3CDTF">2023-01-26T16:07:55Z</dcterms:modified>
</cp:coreProperties>
</file>