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95" r:id="rId2"/>
    <p:sldId id="316" r:id="rId3"/>
    <p:sldId id="318" r:id="rId4"/>
    <p:sldId id="257" r:id="rId5"/>
    <p:sldId id="259" r:id="rId6"/>
    <p:sldId id="260" r:id="rId7"/>
    <p:sldId id="310" r:id="rId8"/>
    <p:sldId id="312" r:id="rId9"/>
    <p:sldId id="261" r:id="rId10"/>
    <p:sldId id="262" r:id="rId11"/>
    <p:sldId id="277" r:id="rId12"/>
    <p:sldId id="313" r:id="rId13"/>
    <p:sldId id="264" r:id="rId14"/>
    <p:sldId id="278" r:id="rId15"/>
    <p:sldId id="279" r:id="rId16"/>
    <p:sldId id="360" r:id="rId17"/>
    <p:sldId id="281" r:id="rId18"/>
    <p:sldId id="266" r:id="rId19"/>
    <p:sldId id="267" r:id="rId20"/>
    <p:sldId id="321" r:id="rId21"/>
    <p:sldId id="265" r:id="rId22"/>
    <p:sldId id="268" r:id="rId23"/>
    <p:sldId id="366" r:id="rId24"/>
    <p:sldId id="283" r:id="rId25"/>
    <p:sldId id="284" r:id="rId26"/>
    <p:sldId id="285" r:id="rId27"/>
    <p:sldId id="286" r:id="rId28"/>
    <p:sldId id="269" r:id="rId29"/>
    <p:sldId id="367" r:id="rId30"/>
    <p:sldId id="329" r:id="rId31"/>
    <p:sldId id="330" r:id="rId32"/>
    <p:sldId id="327" r:id="rId33"/>
    <p:sldId id="328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89183" autoAdjust="0"/>
  </p:normalViewPr>
  <p:slideViewPr>
    <p:cSldViewPr>
      <p:cViewPr varScale="1">
        <p:scale>
          <a:sx n="99" d="100"/>
          <a:sy n="99" d="100"/>
        </p:scale>
        <p:origin x="18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1DEC1F4-0095-4295-AD04-3926B36C6DA8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ADC5A1B-B7CE-471D-BDF1-590637AE0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87B601-A815-4C48-99EF-2AF717615159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4 w 1000"/>
                  <a:gd name="T5" fmla="*/ 2147483646 h 720"/>
                  <a:gd name="T6" fmla="*/ 1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7 h 317"/>
                  <a:gd name="T4" fmla="*/ 624 w 624"/>
                  <a:gd name="T5" fmla="*/ 1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561 h 272"/>
                  <a:gd name="T4" fmla="*/ 240 w 624"/>
                  <a:gd name="T5" fmla="*/ 3144 h 272"/>
                  <a:gd name="T6" fmla="*/ 624 w 624"/>
                  <a:gd name="T7" fmla="*/ 35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0 h 362"/>
                  <a:gd name="T4" fmla="*/ 248 w 632"/>
                  <a:gd name="T5" fmla="*/ 90 h 362"/>
                  <a:gd name="T6" fmla="*/ 632 w 632"/>
                  <a:gd name="T7" fmla="*/ 90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7 h 317"/>
                  <a:gd name="T4" fmla="*/ 624 w 624"/>
                  <a:gd name="T5" fmla="*/ 1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473 h 272"/>
                  <a:gd name="T4" fmla="*/ 240 w 624"/>
                  <a:gd name="T5" fmla="*/ 3070 h 272"/>
                  <a:gd name="T6" fmla="*/ 624 w 624"/>
                  <a:gd name="T7" fmla="*/ 34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473 h 272"/>
                  <a:gd name="T4" fmla="*/ 240 w 624"/>
                  <a:gd name="T5" fmla="*/ 3070 h 272"/>
                  <a:gd name="T6" fmla="*/ 624 w 624"/>
                  <a:gd name="T7" fmla="*/ 34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362 h 385"/>
                <a:gd name="T2" fmla="*/ 5762 w 5762"/>
                <a:gd name="T3" fmla="*/ 34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36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D3ADC9-D485-4A57-BA82-371129762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87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DD61-DABF-4153-B452-B19093FB5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4F68F-83C9-4D6C-B227-2D3FB017D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98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678AF-C389-4DC3-99BF-2D3E8B55A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79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A127-B173-4CCC-9CEC-449CC0858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8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4C7A-290C-46D3-860B-FE61CC90B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58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B8EF-989B-4AA1-9E7B-F62084973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9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4FFD-1FAA-4459-A7C7-E42C687EB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37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C73A-66F4-456B-9BDA-8D8B29E23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3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9405-BEAA-4675-8FDA-0B96E191A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47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4621-8B49-4A28-98BE-9A992DB65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3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4 w 1000"/>
                  <a:gd name="T5" fmla="*/ 2147483646 h 720"/>
                  <a:gd name="T6" fmla="*/ 1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7 h 317"/>
                  <a:gd name="T4" fmla="*/ 624 w 624"/>
                  <a:gd name="T5" fmla="*/ 1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561 h 272"/>
                  <a:gd name="T4" fmla="*/ 240 w 624"/>
                  <a:gd name="T5" fmla="*/ 3144 h 272"/>
                  <a:gd name="T6" fmla="*/ 624 w 624"/>
                  <a:gd name="T7" fmla="*/ 35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0 h 362"/>
                  <a:gd name="T4" fmla="*/ 248 w 632"/>
                  <a:gd name="T5" fmla="*/ 90 h 362"/>
                  <a:gd name="T6" fmla="*/ 632 w 632"/>
                  <a:gd name="T7" fmla="*/ 90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7 h 317"/>
                  <a:gd name="T4" fmla="*/ 624 w 624"/>
                  <a:gd name="T5" fmla="*/ 1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473 h 272"/>
                  <a:gd name="T4" fmla="*/ 240 w 624"/>
                  <a:gd name="T5" fmla="*/ 3070 h 272"/>
                  <a:gd name="T6" fmla="*/ 624 w 624"/>
                  <a:gd name="T7" fmla="*/ 34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473 h 272"/>
                  <a:gd name="T4" fmla="*/ 240 w 624"/>
                  <a:gd name="T5" fmla="*/ 3070 h 272"/>
                  <a:gd name="T6" fmla="*/ 624 w 624"/>
                  <a:gd name="T7" fmla="*/ 34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362 h 385"/>
                <a:gd name="T2" fmla="*/ 431 w 5762"/>
                <a:gd name="T3" fmla="*/ 345 h 385"/>
                <a:gd name="T4" fmla="*/ 431 w 5762"/>
                <a:gd name="T5" fmla="*/ 4 h 385"/>
                <a:gd name="T6" fmla="*/ 0 w 5762"/>
                <a:gd name="T7" fmla="*/ 0 h 385"/>
                <a:gd name="T8" fmla="*/ 0 w 5762"/>
                <a:gd name="T9" fmla="*/ 36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 w 5761"/>
                <a:gd name="T3" fmla="*/ 0 h 189"/>
                <a:gd name="T4" fmla="*/ 43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27B6B2-3FFF-4EB5-BB6E-27B6E9F6E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1477963"/>
            <a:ext cx="7772400" cy="1006475"/>
          </a:xfrm>
        </p:spPr>
        <p:txBody>
          <a:bodyPr/>
          <a:lstStyle/>
          <a:p>
            <a:pPr algn="ctr" eaLnBrk="1" hangingPunct="1"/>
            <a:r>
              <a:rPr lang="en-US" altLang="en-US" sz="6000" dirty="0"/>
              <a:t>Culture and Emotions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Class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Romanticism and Emotions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73152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   Reaction to the hyper-rationality of the Enlightenment 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   Philosophical spokesman: Blaise Pascal (1623-1662)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“The heart has its reasons the reason cannot know”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 Themes of Romanticism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a.  Nature is basically benign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b.  Good life lived in harmony with nature—inner and outer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c.  Notion of “noble savage”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d.  Dangers of ignoring nature:  warped wonks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Frankenstein:  Science run amok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876800"/>
            <a:ext cx="137953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06" y="1981200"/>
            <a:ext cx="15001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924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Emotions in Different Parts of the Same Culture, in the Same Era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1889022"/>
            <a:ext cx="48768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North vs. South United States                                        and the “Culture of Honor”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Arial Narrow" panose="020B0606020202030204" pitchFamily="34" charset="0"/>
              </a:rPr>
              <a:t>Dov</a:t>
            </a:r>
            <a:r>
              <a:rPr lang="en-US" altLang="en-US" sz="2800" dirty="0">
                <a:latin typeface="Arial Narrow" panose="020B0606020202030204" pitchFamily="34" charset="0"/>
              </a:rPr>
              <a:t> Cohen and Richard </a:t>
            </a:r>
            <a:r>
              <a:rPr lang="en-US" altLang="en-US" sz="2800" dirty="0" err="1">
                <a:latin typeface="Arial Narrow" panose="020B0606020202030204" pitchFamily="34" charset="0"/>
              </a:rPr>
              <a:t>Nisbett</a:t>
            </a:r>
            <a:endParaRPr lang="en-US" altLang="en-US" sz="2800" dirty="0">
              <a:latin typeface="Arial Narrow" panose="020B0606020202030204" pitchFamily="34" charset="0"/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612571"/>
            <a:ext cx="140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1" y="3612571"/>
            <a:ext cx="19050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267200"/>
            <a:ext cx="2781300" cy="2452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100D5-64CD-627E-AF70-916040CFF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28800"/>
            <a:ext cx="2400298" cy="23069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04800"/>
            <a:ext cx="7162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Economics, Culture, and Violent Emotions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143000"/>
            <a:ext cx="32432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889000"/>
            <a:ext cx="3352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997325"/>
            <a:ext cx="2028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41788"/>
            <a:ext cx="16287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284288" y="5981700"/>
            <a:ext cx="269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Navajo:</a:t>
            </a:r>
          </a:p>
          <a:p>
            <a:pPr algn="ctr"/>
            <a:r>
              <a:rPr lang="en-US" altLang="en-US" sz="2000"/>
              <a:t>Herders, Fierce Warriors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5181600" y="6164263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Zuni:                                Farmers, Peaceable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404938" y="3059113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Which occupation more associated with violence? Why?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07" y="2936080"/>
            <a:ext cx="274637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990600" y="3411538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Herders – Their livelihood is more easily stolen.  Must project toughness.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900">
                <a:latin typeface="Arial Narrow" panose="020B0606020202030204" pitchFamily="34" charset="0"/>
              </a:rPr>
              <a:t>Cultural Differences and Constraints: North vs. South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1524000" y="2590800"/>
          <a:ext cx="6589713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959352" imgH="8352825" progId="Word.Document.8">
                  <p:embed/>
                </p:oleObj>
              </mc:Choice>
              <mc:Fallback>
                <p:oleObj name="Document" r:id="rId2" imgW="12959352" imgH="835282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6589713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Differences in Violence, 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North vs. South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66800" y="1981200"/>
            <a:ext cx="74676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Homicide in Cumberland Mtns:  </a:t>
            </a:r>
            <a:r>
              <a:rPr lang="en-US" altLang="en-US" sz="2600">
                <a:latin typeface="Arial Narrow" panose="020B0606020202030204" pitchFamily="34" charset="0"/>
              </a:rPr>
              <a:t>10 times national rate, twice as high as inner cities during 1980s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Violent past-times: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</a:t>
            </a:r>
            <a:r>
              <a:rPr lang="en-US" altLang="en-US" sz="2400">
                <a:latin typeface="Arial Narrow" panose="020B0606020202030204" pitchFamily="34" charset="0"/>
              </a:rPr>
              <a:t>Purring, no holds bar fights, toss-rock-at-head game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Laws lenient re. honor-related violence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Killing unfaithful wife and lover justified in Texas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Jury acquits man who shoots name-callers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495300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8" r="64201"/>
          <a:stretch>
            <a:fillRect/>
          </a:stretch>
        </p:blipFill>
        <p:spPr bwMode="auto">
          <a:xfrm>
            <a:off x="6400800" y="2438400"/>
            <a:ext cx="2133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388386"/>
              </p:ext>
            </p:extLst>
          </p:nvPr>
        </p:nvGraphicFramePr>
        <p:xfrm>
          <a:off x="1246683" y="2286000"/>
          <a:ext cx="35833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381" imgH="4067658" progId="MSGraph.Chart.8">
                  <p:embed followColorScheme="full"/>
                </p:oleObj>
              </mc:Choice>
              <mc:Fallback>
                <p:oleObj name="Chart" r:id="rId2" imgW="6096381" imgH="406765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683" y="2286000"/>
                        <a:ext cx="358336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76400" y="685800"/>
            <a:ext cx="632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Percent Who Approve of Punching a Drunk Who  Bumps into One's Wife, Non-South vs. South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44E3F-B8AE-612D-323B-DF82A91ED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286000"/>
            <a:ext cx="355427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12A7601A-DF30-4B18-CE96-80CA762B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"/>
            <a:ext cx="78486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Percent Who Would Be Angry with Friend for a Month Following a Fist-Fight or an Insult,</a:t>
            </a:r>
            <a:endParaRPr lang="en-US" alt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Mid-West vs. South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A03F449A-B6D3-09CF-0C60-388645338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0" b="30605"/>
          <a:stretch>
            <a:fillRect/>
          </a:stretch>
        </p:blipFill>
        <p:spPr bwMode="auto">
          <a:xfrm>
            <a:off x="762000" y="2438400"/>
            <a:ext cx="4213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">
            <a:extLst>
              <a:ext uri="{FF2B5EF4-FFF2-40B4-BE49-F238E27FC236}">
                <a16:creationId xmlns:a16="http://schemas.microsoft.com/office/drawing/2014/main" id="{44D81810-BC90-F1F5-772F-B02091A71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411413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8693B1BE-88CA-3370-5F92-BAB42E476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1005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828800" y="2105025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381" imgH="4067658" progId="MSGraph.Chart.8">
                  <p:embed followColorScheme="full"/>
                </p:oleObj>
              </mc:Choice>
              <mc:Fallback>
                <p:oleObj name="Chart" r:id="rId2" imgW="6096381" imgH="4067658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05025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617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Homicide Rates Related to Insults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in Cities of Less than 200,000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North vs. South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latin typeface="Arial Narrow" panose="020B0606020202030204" pitchFamily="34" charset="0"/>
              </a:rPr>
              <a:t>Cohen and Nisbett Motorcycle Shop Study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295400" y="2779713"/>
            <a:ext cx="708660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 Narrow" panose="020B0606020202030204" pitchFamily="34" charset="0"/>
              </a:rPr>
              <a:t>Employment request letters sent to cycle shops in North and in South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 Narrow" panose="020B0606020202030204" pitchFamily="34" charset="0"/>
              </a:rPr>
              <a:t>“Applicant” is highly qualified motorcycle mechanic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 Narrow" panose="020B0606020202030204" pitchFamily="34" charset="0"/>
              </a:rPr>
              <a:t>BUT, applicant has a criminal past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a.  Applicant stole money, went to prison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b.  Applicant caught another man with his wife, thrashed the man, went to prison.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4.  Who hires applicant?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22363"/>
            <a:ext cx="29432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latin typeface="Arial Narrow" panose="020B0606020202030204" pitchFamily="34" charset="0"/>
              </a:rPr>
              <a:t>Offer Job to Convict, Convicted of Stealing or Honor-Motivated Manslaughter, North Vs. South</a:t>
            </a:r>
            <a:r>
              <a:rPr lang="en-US" altLang="en-US" sz="3400" dirty="0"/>
              <a:t>   </a:t>
            </a:r>
            <a:endParaRPr lang="en-US" altLang="en-US" sz="4000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47800" y="2133600"/>
            <a:ext cx="70866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		</a:t>
            </a:r>
            <a:r>
              <a:rPr lang="en-US" altLang="en-US" sz="2400" b="1">
                <a:latin typeface="Arial Narrow" panose="020B0606020202030204" pitchFamily="34" charset="0"/>
              </a:rPr>
              <a:t>NORTH		SOUTH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THIEF	</a:t>
            </a:r>
            <a:r>
              <a:rPr lang="en-US" altLang="en-US" sz="2400">
                <a:latin typeface="Arial Narrow" panose="020B0606020202030204" pitchFamily="34" charset="0"/>
              </a:rPr>
              <a:t>		Rarely 			Rarely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REVENGING</a:t>
            </a:r>
            <a:r>
              <a:rPr lang="en-US" altLang="en-US" sz="2400">
                <a:latin typeface="Arial Narrow" panose="020B0606020202030204" pitchFamily="34" charset="0"/>
              </a:rPr>
              <a:t>		Rarely			</a:t>
            </a: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Moderately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HUSBAND</a:t>
            </a:r>
            <a:r>
              <a:rPr lang="en-US" altLang="en-US" sz="2400">
                <a:latin typeface="Arial Narrow" panose="020B0606020202030204" pitchFamily="34" charset="0"/>
              </a:rPr>
              <a:t>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6002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Which philosopher believed that emotions were tied to narrative (i.e., stories) and promoted “Katharsis”?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Aristotle</a:t>
            </a:r>
          </a:p>
          <a:p>
            <a:r>
              <a:rPr lang="en-US" dirty="0">
                <a:latin typeface="Arial Narrow" panose="020B0606020202030204" pitchFamily="34" charset="0"/>
              </a:rPr>
              <a:t>____ Descartes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Spinoza</a:t>
            </a:r>
          </a:p>
          <a:p>
            <a:r>
              <a:rPr lang="en-US" dirty="0">
                <a:latin typeface="Arial Narrow" panose="020B0606020202030204" pitchFamily="34" charset="0"/>
              </a:rPr>
              <a:t>____ Jefferson</a:t>
            </a:r>
          </a:p>
          <a:p>
            <a:r>
              <a:rPr lang="en-US" dirty="0">
                <a:latin typeface="Arial Narrow" panose="020B0606020202030204" pitchFamily="34" charset="0"/>
              </a:rPr>
              <a:t>____ None of the above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66202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83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latin typeface="Arial Narrow" panose="020B0606020202030204" pitchFamily="34" charset="0"/>
              </a:rPr>
              <a:t> Culture of Honor Experiments</a:t>
            </a:r>
            <a:endParaRPr lang="en-US" alt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5619750" cy="3147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3C66D-8B80-EE17-76A4-7FF014EEBA78}"/>
              </a:ext>
            </a:extLst>
          </p:cNvPr>
          <p:cNvSpPr txBox="1"/>
          <p:nvPr/>
        </p:nvSpPr>
        <p:spPr>
          <a:xfrm>
            <a:off x="1828800" y="5410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Aim:</a:t>
            </a:r>
            <a:r>
              <a:rPr lang="en-US" dirty="0"/>
              <a:t>  To show that culture </a:t>
            </a:r>
            <a:r>
              <a:rPr lang="en-US" b="1" dirty="0"/>
              <a:t>causes</a:t>
            </a:r>
            <a:r>
              <a:rPr lang="en-US" dirty="0"/>
              <a:t> different emotional responses to insult. </a:t>
            </a:r>
          </a:p>
        </p:txBody>
      </p:sp>
    </p:spTree>
    <p:extLst>
      <p:ext uri="{BB962C8B-B14F-4D97-AF65-F5344CB8AC3E}">
        <p14:creationId xmlns:p14="http://schemas.microsoft.com/office/powerpoint/2010/main" val="231646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Sequence in Cohen and Nisbett Insult Studies</a:t>
            </a:r>
            <a:r>
              <a:rPr lang="en-US" altLang="en-US"/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8001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Subjects:  White males, non-Hispanic and non-Jewish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Subjects are from the North or the South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  Subject told to walk down narrow corridor, drop off form and return 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  Subject encounters/doesn’t encounter guy working a file cabinet.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5.   Filer first grumpily makes way for Subject  		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When Subject returns filer bumps him and calls him “asshole”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Observer-Experimenter views entire encounter, but doesn’t know if the subject is from the North or the South.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latin typeface="Arial Narrow" panose="020B0606020202030204" pitchFamily="34" charset="0"/>
              </a:rPr>
              <a:t>Results of Insult Experiments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765016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Insult Study 1: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Emotions expressed after insult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* 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South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Anger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 </a:t>
            </a:r>
            <a:r>
              <a:rPr lang="en-US" altLang="en-US" sz="2400" dirty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North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Amusement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Insult Study 2: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Stress and aggression hormone activation</a:t>
            </a:r>
            <a:r>
              <a:rPr lang="en-US" altLang="en-US" sz="2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	*  Cortisol:  Higher among insulted Southerners	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*  Testosterone: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Higher among insulted Southerners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 Insult Study 3: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Behavioral measures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	a.  Handshake:  Firmer among insulted Southerner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	b.  Posture:  More dominant among insulted Southerner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77" y="152401"/>
            <a:ext cx="156662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r="29018"/>
          <a:stretch>
            <a:fillRect/>
          </a:stretch>
        </p:blipFill>
        <p:spPr bwMode="auto">
          <a:xfrm>
            <a:off x="7239000" y="152400"/>
            <a:ext cx="1706563" cy="157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1036877" y="147637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FF0000"/>
                </a:solidFill>
              </a:rPr>
              <a:t>Southerners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7292181" y="1727068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00B0F0"/>
                </a:solidFill>
              </a:rPr>
              <a:t>Northerners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E500028A-6876-7419-9835-DCAA8773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0"/>
            <a:ext cx="6172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Distance (in feet) Before Avoiding Fred the Bouncer in “Chicken Game”, After No Insult or After Insult</a:t>
            </a:r>
            <a:endParaRPr lang="en-US" alt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North vs. South</a:t>
            </a: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197D2F5A-5C26-9F95-07B2-D6FC7F9E0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0" b="30605"/>
          <a:stretch>
            <a:fillRect/>
          </a:stretch>
        </p:blipFill>
        <p:spPr bwMode="auto">
          <a:xfrm>
            <a:off x="685800" y="24384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>
            <a:extLst>
              <a:ext uri="{FF2B5EF4-FFF2-40B4-BE49-F238E27FC236}">
                <a16:creationId xmlns:a16="http://schemas.microsoft.com/office/drawing/2014/main" id="{E7953229-1F7E-142D-668E-E45609054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Conclusions from Culture of Honor Studies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47800" y="2362200"/>
            <a:ext cx="70104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600">
                <a:latin typeface="Arial Narrow" panose="020B0606020202030204" pitchFamily="34" charset="0"/>
              </a:rPr>
              <a:t>Culture shapes meaning of events, and therefore emotional reactions.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600">
                <a:latin typeface="Arial Narrow" panose="020B0606020202030204" pitchFamily="34" charset="0"/>
              </a:rPr>
              <a:t>Culture shapes how people act on emotions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600">
                <a:latin typeface="Arial Narrow" panose="020B0606020202030204" pitchFamily="34" charset="0"/>
              </a:rPr>
              <a:t>Implications for policy:  change social conditions that support need to project toughness.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47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Cross-Cultural Analysis of Emotion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43000" y="1219200"/>
            <a:ext cx="7315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Different societies face different environments, histories, and current challenges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The factors influence emotional emphases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</a:t>
            </a:r>
            <a:r>
              <a:rPr lang="en-US" altLang="en-US" sz="2400" b="1" dirty="0" err="1">
                <a:latin typeface="Arial Narrow" panose="020B0606020202030204" pitchFamily="34" charset="0"/>
              </a:rPr>
              <a:t>Hypercognized</a:t>
            </a:r>
            <a:r>
              <a:rPr lang="en-US" altLang="en-US" sz="2400" dirty="0">
                <a:latin typeface="Arial Narrow" panose="020B0606020202030204" pitchFamily="34" charset="0"/>
              </a:rPr>
              <a:t>:  Emphasized, have special names, objects	 of discussion: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Anger –related words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Calm-related words	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</a:t>
            </a:r>
            <a:r>
              <a:rPr lang="en-US" altLang="en-US" sz="2400" b="1" dirty="0">
                <a:latin typeface="Arial Narrow" panose="020B0606020202030204" pitchFamily="34" charset="0"/>
              </a:rPr>
              <a:t> </a:t>
            </a:r>
            <a:r>
              <a:rPr lang="en-US" altLang="en-US" sz="2400" b="1" dirty="0" err="1">
                <a:latin typeface="Arial Narrow" panose="020B0606020202030204" pitchFamily="34" charset="0"/>
              </a:rPr>
              <a:t>Hypocognized</a:t>
            </a:r>
            <a:r>
              <a:rPr lang="en-US" altLang="en-US" sz="2400" dirty="0">
                <a:latin typeface="Arial Narrow" panose="020B0606020202030204" pitchFamily="34" charset="0"/>
              </a:rPr>
              <a:t>: Underemphasized, not conceptualized.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Example:  Anger vs contentment, US vs. Asia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Cultures Factors US vs. Japan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43000" y="1828800"/>
            <a:ext cx="7696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</a:t>
            </a:r>
            <a:r>
              <a:rPr lang="en-US" altLang="en-US" sz="2400">
                <a:latin typeface="Arial Narrow" panose="020B0606020202030204" pitchFamily="34" charset="0"/>
              </a:rPr>
              <a:t>	       </a:t>
            </a:r>
            <a:r>
              <a:rPr lang="en-US" altLang="en-US" sz="2400" b="1" u="sng">
                <a:latin typeface="Arial Narrow" panose="020B0606020202030204" pitchFamily="34" charset="0"/>
              </a:rPr>
              <a:t>U.S	.A.</a:t>
            </a:r>
            <a:r>
              <a:rPr lang="en-US" altLang="en-US" sz="2400">
                <a:latin typeface="Arial Narrow" panose="020B0606020202030204" pitchFamily="34" charset="0"/>
              </a:rPr>
              <a:t>		</a:t>
            </a:r>
            <a:r>
              <a:rPr lang="en-US" altLang="en-US" sz="2400" b="1" u="sng">
                <a:latin typeface="Arial Narrow" panose="020B0606020202030204" pitchFamily="34" charset="0"/>
              </a:rPr>
              <a:t>Japan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Environ</a:t>
            </a:r>
            <a:r>
              <a:rPr lang="en-US" altLang="en-US" sz="2400">
                <a:latin typeface="Arial Narrow" panose="020B0606020202030204" pitchFamily="34" charset="0"/>
              </a:rPr>
              <a:t>.       Wide open continent	Small Island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History  </a:t>
            </a:r>
            <a:r>
              <a:rPr lang="en-US" altLang="en-US" sz="2400">
                <a:latin typeface="Arial Narrow" panose="020B0606020202030204" pitchFamily="34" charset="0"/>
              </a:rPr>
              <a:t>      Settled by rebels, 		1000 yrs, little immigration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              people willing to break ties		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Values </a:t>
            </a:r>
            <a:r>
              <a:rPr lang="en-US" altLang="en-US" sz="2400">
                <a:latin typeface="Arial Narrow" panose="020B0606020202030204" pitchFamily="34" charset="0"/>
              </a:rPr>
              <a:t>       Distrust authority		Respect authority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              Independence                        Collectiveness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               “I” self			“We” self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                Innovation			Tradition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Arial Narrow" panose="020B0606020202030204" pitchFamily="34" charset="0"/>
              </a:rPr>
              <a:t>Emotions, US vs. Japan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1585913"/>
            <a:ext cx="71628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Arial Narrow" panose="020B0606020202030204" pitchFamily="34" charset="0"/>
              </a:rPr>
              <a:t>Amae</a:t>
            </a:r>
            <a:r>
              <a:rPr lang="en-US" altLang="en-US" sz="2400" b="1" dirty="0">
                <a:latin typeface="Arial Narrow" panose="020B0606020202030204" pitchFamily="34" charset="0"/>
              </a:rPr>
              <a:t>:  </a:t>
            </a:r>
            <a:r>
              <a:rPr lang="en-US" altLang="en-US" sz="2400" dirty="0">
                <a:latin typeface="Arial Narrow" panose="020B0606020202030204" pitchFamily="34" charset="0"/>
              </a:rPr>
              <a:t>Japanese positive emotion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Comfort in another’s complete acceptance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No US equivalent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Anger</a:t>
            </a:r>
            <a:r>
              <a:rPr lang="en-US" altLang="en-US" sz="2400" dirty="0">
                <a:latin typeface="Arial Narrow" panose="020B0606020202030204" pitchFamily="34" charset="0"/>
              </a:rPr>
              <a:t>:  Japan – OK between groups, not within group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US – OK to show anger to close others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Infant toy study:  </a:t>
            </a:r>
            <a:r>
              <a:rPr lang="en-US" altLang="en-US" sz="2400" dirty="0">
                <a:latin typeface="Arial Narrow" panose="020B0606020202030204" pitchFamily="34" charset="0"/>
              </a:rPr>
              <a:t>Baby approaches toy when mom shows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joy, fear, or anger, Japan vs. US.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Which emotion most inhibiting: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Which babies most affected?  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3600" y="552608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Anger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60150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Japanese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0662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Arial Narrow" panose="020B0606020202030204" pitchFamily="34" charset="0"/>
              </a:rPr>
              <a:t>Saying “No” in US and Japan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47800" y="2133600"/>
            <a:ext cx="7086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latin typeface="Arial Narrow" panose="020B0606020202030204" pitchFamily="34" charset="0"/>
              </a:rPr>
              <a:t>USA				Japan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I don’t think this will work		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i="1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No, we cannot do that		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 i="1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i="1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Are you out of your %$##%	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mind???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05400" y="3429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0" y="3200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That is interesting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13363" y="4221163"/>
            <a:ext cx="3124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We would like to think about that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14950" y="56086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We may have a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  <p:bldP spid="26630" grpId="0" build="p" autoUpdateAnimBg="0"/>
      <p:bldP spid="266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01451E-0327-10CD-FCDF-7916D2D7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522" y="2209800"/>
            <a:ext cx="1619250" cy="2533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DD08F7-ED43-9477-CBB0-17191012A674}"/>
              </a:ext>
            </a:extLst>
          </p:cNvPr>
          <p:cNvSpPr txBox="1"/>
          <p:nvPr/>
        </p:nvSpPr>
        <p:spPr>
          <a:xfrm>
            <a:off x="1066800" y="228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Saved in Translation:                                                               How Conflicts are Avoided by Understanding Cultural Display Rules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8F9A7-68F7-3422-D534-E574AA3D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68" y="2619976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58487-49A4-1829-FB0C-455089336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951" y="2762851"/>
            <a:ext cx="2847975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110A1B-49EA-CDBF-DC05-4524486F94FB}"/>
              </a:ext>
            </a:extLst>
          </p:cNvPr>
          <p:cNvSpPr txBox="1"/>
          <p:nvPr/>
        </p:nvSpPr>
        <p:spPr>
          <a:xfrm>
            <a:off x="1409700" y="522486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players in Japan have translators who know when to modify language according to cultural norms. </a:t>
            </a:r>
          </a:p>
        </p:txBody>
      </p:sp>
    </p:spTree>
    <p:extLst>
      <p:ext uri="{BB962C8B-B14F-4D97-AF65-F5344CB8AC3E}">
        <p14:creationId xmlns:p14="http://schemas.microsoft.com/office/powerpoint/2010/main" val="234838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762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Why did Paul Ekman conduct research with the South Fore people of New Guinea?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To study people who do not have basic emotions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To conduct research south of the Equator</a:t>
            </a:r>
          </a:p>
          <a:p>
            <a:r>
              <a:rPr lang="en-US" dirty="0">
                <a:latin typeface="Arial Narrow" panose="020B0606020202030204" pitchFamily="34" charset="0"/>
              </a:rPr>
              <a:t>____ To study a pre-literate culture</a:t>
            </a:r>
          </a:p>
          <a:p>
            <a:r>
              <a:rPr lang="en-US" dirty="0">
                <a:latin typeface="Arial Narrow" panose="020B0606020202030204" pitchFamily="34" charset="0"/>
              </a:rPr>
              <a:t>____ To confirm Russel’s </a:t>
            </a:r>
            <a:r>
              <a:rPr lang="en-US" dirty="0" err="1">
                <a:latin typeface="Arial Narrow" panose="020B0606020202030204" pitchFamily="34" charset="0"/>
              </a:rPr>
              <a:t>circumplex</a:t>
            </a:r>
            <a:r>
              <a:rPr lang="en-US" dirty="0">
                <a:latin typeface="Arial Narrow" panose="020B0606020202030204" pitchFamily="34" charset="0"/>
              </a:rPr>
              <a:t> model of emotions </a:t>
            </a:r>
          </a:p>
          <a:p>
            <a:r>
              <a:rPr lang="en-US" dirty="0">
                <a:latin typeface="Arial Narrow" panose="020B0606020202030204" pitchFamily="34" charset="0"/>
              </a:rPr>
              <a:t>____ None of the above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810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988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Display Rules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7950" y="1604963"/>
            <a:ext cx="7239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Culturally determined rules about when, and to what degree, spontaneous emotion can be publicly expressed.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0724" name="Picture 5" descr="Happy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010025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https://sp.yimg.com/ib/th?id=HN.608040693778615820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048000"/>
            <a:ext cx="220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https://sp.yimg.com/ib/th?id=HN.608006011919663167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56013"/>
            <a:ext cx="15081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Scared People 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067300"/>
            <a:ext cx="22463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5" descr="https://sp.yimg.com/ib/th?id=HN.608046277244551819&amp;pid=15.1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4478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87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Design and Results of Ekman Study on Display Rules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447800" y="2439988"/>
          <a:ext cx="6792913" cy="40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791706" imgH="4037076" progId="Word.Document.8">
                  <p:embed/>
                </p:oleObj>
              </mc:Choice>
              <mc:Fallback>
                <p:oleObj name="Document" r:id="rId2" imgW="6791706" imgH="4037076" progId="Word.Document.8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9988"/>
                        <a:ext cx="6792913" cy="403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88" y="1828800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Narrow" panose="020B0606020202030204" pitchFamily="34" charset="0"/>
              </a:rPr>
              <a:t>Circumstances                                             of USA and Ifaluk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128713" y="3354388"/>
          <a:ext cx="7972425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82404" imgH="4341972" progId="Word.Document.8">
                  <p:embed/>
                </p:oleObj>
              </mc:Choice>
              <mc:Fallback>
                <p:oleObj name="Document" r:id="rId2" imgW="8982404" imgH="4341972" progId="Word.Document.8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3354388"/>
                        <a:ext cx="7972425" cy="289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8913"/>
            <a:ext cx="22098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74625"/>
            <a:ext cx="22764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52563"/>
            <a:ext cx="2209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85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56388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Emotions of the </a:t>
            </a:r>
            <a:r>
              <a:rPr lang="en-US" altLang="en-US" sz="3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Ifaluk</a:t>
            </a:r>
            <a:r>
              <a:rPr lang="en-US" altLang="en-US" sz="3400" dirty="0"/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9248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600" b="1">
                <a:latin typeface="Arial Narrow" panose="020B0606020202030204" pitchFamily="34" charset="0"/>
                <a:cs typeface="Times New Roman" panose="02020603050405020304" pitchFamily="18" charset="0"/>
              </a:rPr>
              <a:t>Ker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 = self-centered happiness, draw attn. to self, rowdiness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2.  </a:t>
            </a:r>
            <a:r>
              <a:rPr lang="en-US" altLang="en-US" sz="2600" b="1">
                <a:latin typeface="Arial Narrow" panose="020B0606020202030204" pitchFamily="34" charset="0"/>
                <a:cs typeface="Times New Roman" panose="02020603050405020304" pitchFamily="18" charset="0"/>
              </a:rPr>
              <a:t>Maluwelu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:  gentle, quiet, calm pleasantness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600" b="1">
                <a:latin typeface="Arial Narrow" panose="020B0606020202030204" pitchFamily="34" charset="0"/>
                <a:cs typeface="Times New Roman" panose="02020603050405020304" pitchFamily="18" charset="0"/>
              </a:rPr>
              <a:t>Song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:  Dissatisfaction with another’s break of social decorum  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4.  </a:t>
            </a:r>
            <a:r>
              <a:rPr lang="en-US" altLang="en-US" sz="2600" b="1">
                <a:latin typeface="Arial Narrow" panose="020B0606020202030204" pitchFamily="34" charset="0"/>
                <a:cs typeface="Times New Roman" panose="02020603050405020304" pitchFamily="18" charset="0"/>
              </a:rPr>
              <a:t>Fago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:  Compassionate love/sadness.  Most valued emotion</a:t>
            </a: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914400" y="3657600"/>
            <a:ext cx="777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Child rearing</a:t>
            </a:r>
            <a:r>
              <a:rPr lang="en-US" altLang="en-US" sz="2400">
                <a:latin typeface="Arial Narrow" panose="020B0606020202030204" pitchFamily="34" charset="0"/>
              </a:rPr>
              <a:t>:  Never use corporal punishment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            Discipline through lecturing 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                   “Ghost woman” who threatens to eat bad kids.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Sense of self</a:t>
            </a:r>
            <a:r>
              <a:rPr lang="en-US" altLang="en-US" sz="2400">
                <a:latin typeface="Arial Narrow" panose="020B0606020202030204" pitchFamily="34" charset="0"/>
              </a:rPr>
              <a:t>:  Collective rather than                                           		            individualistic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Norms</a:t>
            </a:r>
            <a:r>
              <a:rPr lang="en-US" altLang="en-US" sz="2400">
                <a:latin typeface="Arial Narrow" panose="020B0606020202030204" pitchFamily="34" charset="0"/>
              </a:rPr>
              <a:t>:  Collaboration emphasized </a:t>
            </a:r>
          </a:p>
        </p:txBody>
      </p:sp>
      <p:pic>
        <p:nvPicPr>
          <p:cNvPr id="368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97438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2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8583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Universality of Emotions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60873" y="1447800"/>
            <a:ext cx="7239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Emotional expression evident among blind, deaf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Emotion expression common across pre-literate cultures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Ekman studies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Heiders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Dani’  of Indonesia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590800"/>
            <a:ext cx="2380073" cy="1583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Researching Culture and Emotion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16051" y="2209800"/>
            <a:ext cx="70866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 Across time within a society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 Between regions within larger society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 Between separate societies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00200"/>
            <a:ext cx="989474" cy="1714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35" r="-10280"/>
          <a:stretch/>
        </p:blipFill>
        <p:spPr>
          <a:xfrm>
            <a:off x="5084749" y="1600201"/>
            <a:ext cx="989474" cy="1676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282" r="17179"/>
          <a:stretch/>
        </p:blipFill>
        <p:spPr>
          <a:xfrm>
            <a:off x="6780674" y="1616172"/>
            <a:ext cx="915526" cy="1687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1333" r="12667"/>
          <a:stretch/>
        </p:blipFill>
        <p:spPr>
          <a:xfrm>
            <a:off x="7848600" y="1616172"/>
            <a:ext cx="1108103" cy="1671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8750" t="5556" r="8125" b="7778"/>
          <a:stretch/>
        </p:blipFill>
        <p:spPr>
          <a:xfrm>
            <a:off x="6400800" y="3372465"/>
            <a:ext cx="2602605" cy="152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02920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b="10887"/>
          <a:stretch/>
        </p:blipFill>
        <p:spPr>
          <a:xfrm>
            <a:off x="3578673" y="5142579"/>
            <a:ext cx="2495550" cy="1629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369" y="5176992"/>
            <a:ext cx="2359662" cy="1570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Emotional Differences Between Cultures Represent Adaptations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88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Constraints favor some emotions, some emotional expressions, and disfavor others.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66800" y="2362200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Cultures differ in constraints (i.e., challenges, and opportunities) that they face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5502593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Emotions are adapted to the problems people face in different places and different times.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633B7-3F3E-A892-66E3-E58DB5B6A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1"/>
          <a:stretch/>
        </p:blipFill>
        <p:spPr>
          <a:xfrm>
            <a:off x="5638799" y="2148364"/>
            <a:ext cx="1370397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A546BF-1C99-9FBF-5E67-60563E5A1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75" b="28864"/>
          <a:stretch/>
        </p:blipFill>
        <p:spPr>
          <a:xfrm>
            <a:off x="5502041" y="3990892"/>
            <a:ext cx="1507156" cy="15245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78776F-52FA-3CA4-9CE9-36472DCED9C5}"/>
              </a:ext>
            </a:extLst>
          </p:cNvPr>
          <p:cNvGrpSpPr/>
          <p:nvPr/>
        </p:nvGrpSpPr>
        <p:grpSpPr>
          <a:xfrm>
            <a:off x="7323075" y="3921987"/>
            <a:ext cx="1505843" cy="1593439"/>
            <a:chOff x="7287126" y="3921987"/>
            <a:chExt cx="1505843" cy="15934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761D14-B211-5D89-E8FD-EDDA910BC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006"/>
            <a:stretch/>
          </p:blipFill>
          <p:spPr>
            <a:xfrm>
              <a:off x="7287126" y="4372425"/>
              <a:ext cx="1505843" cy="114300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2345EF-22D4-E7A9-B918-318922061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39" t="-1" r="23685" b="48159"/>
            <a:stretch/>
          </p:blipFill>
          <p:spPr>
            <a:xfrm>
              <a:off x="7696199" y="3921987"/>
              <a:ext cx="762001" cy="67155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E118F-4A80-4E86-66FA-A9EF31E51839}"/>
              </a:ext>
            </a:extLst>
          </p:cNvPr>
          <p:cNvGrpSpPr/>
          <p:nvPr/>
        </p:nvGrpSpPr>
        <p:grpSpPr>
          <a:xfrm>
            <a:off x="7323075" y="2104151"/>
            <a:ext cx="1370397" cy="1295400"/>
            <a:chOff x="7287126" y="2104151"/>
            <a:chExt cx="1370397" cy="1295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D1291E-DA93-F808-57E4-F22B3B45F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151"/>
            <a:stretch/>
          </p:blipFill>
          <p:spPr>
            <a:xfrm>
              <a:off x="7287126" y="2104151"/>
              <a:ext cx="1370397" cy="1295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007EB0-A381-A787-529E-7D4B844BC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759" t="4" r="19638" b="64999"/>
            <a:stretch/>
          </p:blipFill>
          <p:spPr>
            <a:xfrm>
              <a:off x="7543800" y="2174983"/>
              <a:ext cx="762000" cy="5334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E81E84A-E417-98D1-43E7-A6136FFC1C44}"/>
              </a:ext>
            </a:extLst>
          </p:cNvPr>
          <p:cNvSpPr txBox="1"/>
          <p:nvPr/>
        </p:nvSpPr>
        <p:spPr>
          <a:xfrm>
            <a:off x="5244583" y="5729811"/>
            <a:ext cx="352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Constraints – adaptive in certain situations, not in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95388"/>
            <a:ext cx="16097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47625"/>
            <a:ext cx="7391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Clothing, Manners, Social Eras,                       Life Expectancy</a:t>
            </a: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73" y="4451348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F330F-B5FD-7920-27ED-B4400C09DC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07" r="29141"/>
          <a:stretch/>
        </p:blipFill>
        <p:spPr>
          <a:xfrm>
            <a:off x="1703695" y="1277540"/>
            <a:ext cx="1931680" cy="2399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9D9249-43C2-EBD2-5A34-5DD827CE0D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7212"/>
          <a:stretch/>
        </p:blipFill>
        <p:spPr>
          <a:xfrm>
            <a:off x="988266" y="4146548"/>
            <a:ext cx="1910386" cy="2219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3C260-87B5-641C-BA39-99CC6FAE1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343400"/>
            <a:ext cx="885825" cy="2336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723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Emotional Restrictiveness and Social Class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45415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24733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447800"/>
            <a:ext cx="25717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271588" y="3530600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Working Class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962400" y="3581400"/>
            <a:ext cx="216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Middle Class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765925" y="3602038"/>
            <a:ext cx="187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Upper Class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914400" y="4648200"/>
            <a:ext cx="4421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/>
              <a:t>Which class was the most sexually </a:t>
            </a:r>
          </a:p>
          <a:p>
            <a:r>
              <a:rPr lang="en-US" altLang="en-US" sz="2200"/>
              <a:t>and socially inhibited?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46563" y="3979863"/>
            <a:ext cx="1600200" cy="184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6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71900" y="4964113"/>
            <a:ext cx="990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/>
              <a:t>Why?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72013"/>
            <a:ext cx="15113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98550" y="5473700"/>
            <a:ext cx="49799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dirty="0"/>
              <a:t>Social ladder is new, important to                    show refinement. Reputation is                  critically important.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4672013"/>
            <a:ext cx="170338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Emotions During the Enlightenment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66294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 Reason and rationality great equalizers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 </a:t>
            </a:r>
            <a:r>
              <a:rPr lang="en-US" altLang="en-US" sz="2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Darwin:  </a:t>
            </a: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emotions associated with more                                   primitive animals.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Spinoza:  </a:t>
            </a: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Spiritual freedom gained by                                    controlling the “passive” emotions  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 Emotions associated with the irrational,                                               the untamed, the feminine, the weak, the insane. 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5"/>
            </a:pP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Embracing of science </a:t>
            </a: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 industrial revolution,                          command  over nature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1C546-1D97-FBE0-410A-0C2B1C9F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828800"/>
            <a:ext cx="2543175" cy="22542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2379</TotalTime>
  <Words>1415</Words>
  <Application>Microsoft Office PowerPoint</Application>
  <PresentationFormat>On-screen Show (4:3)</PresentationFormat>
  <Paragraphs>190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Times New Roman</vt:lpstr>
      <vt:lpstr>Wingdings</vt:lpstr>
      <vt:lpstr>Dad`s Tie</vt:lpstr>
      <vt:lpstr>Document</vt:lpstr>
      <vt:lpstr>Chart</vt:lpstr>
      <vt:lpstr>Culture and Emotions</vt:lpstr>
      <vt:lpstr>PowerPoint Presentation</vt:lpstr>
      <vt:lpstr>PowerPoint Presentation</vt:lpstr>
      <vt:lpstr>Universality of Emotions</vt:lpstr>
      <vt:lpstr>Researching Culture and Emotion</vt:lpstr>
      <vt:lpstr>Emotional Differences Between Cultures Represent Adaptations</vt:lpstr>
      <vt:lpstr>PowerPoint Presentation</vt:lpstr>
      <vt:lpstr>PowerPoint Presentation</vt:lpstr>
      <vt:lpstr>Emotions During the Enlightenment</vt:lpstr>
      <vt:lpstr>Romanticism and Emotions</vt:lpstr>
      <vt:lpstr>Emotions in Different Parts of the Same Culture, in the Same Era</vt:lpstr>
      <vt:lpstr>PowerPoint Presentation</vt:lpstr>
      <vt:lpstr>Cultural Differences and Constraints: North vs. South</vt:lpstr>
      <vt:lpstr>Differences in Violence,  North vs. South</vt:lpstr>
      <vt:lpstr>PowerPoint Presentation</vt:lpstr>
      <vt:lpstr>PowerPoint Presentation</vt:lpstr>
      <vt:lpstr>PowerPoint Presentation</vt:lpstr>
      <vt:lpstr>Cohen and Nisbett Motorcycle Shop Study</vt:lpstr>
      <vt:lpstr>Offer Job to Convict, Convicted of Stealing or Honor-Motivated Manslaughter, North Vs. South   </vt:lpstr>
      <vt:lpstr> Culture of Honor Experiments</vt:lpstr>
      <vt:lpstr>Sequence in Cohen and Nisbett Insult Studies </vt:lpstr>
      <vt:lpstr>Results of Insult Experiments</vt:lpstr>
      <vt:lpstr>PowerPoint Presentation</vt:lpstr>
      <vt:lpstr>Conclusions from Culture of Honor Studies</vt:lpstr>
      <vt:lpstr>Cross-Cultural Analysis of Emotion</vt:lpstr>
      <vt:lpstr>Cultures Factors US vs. Japan</vt:lpstr>
      <vt:lpstr>Emotions, US vs. Japan</vt:lpstr>
      <vt:lpstr>Saying “No” in US and Japan</vt:lpstr>
      <vt:lpstr>PowerPoint Presentation</vt:lpstr>
      <vt:lpstr>Display Rules</vt:lpstr>
      <vt:lpstr>Design and Results of Ekman Study on Display Rules</vt:lpstr>
      <vt:lpstr>Circumstances                                             of USA and Ifaluk</vt:lpstr>
      <vt:lpstr>Emotions of the Ifaluk 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113</cp:revision>
  <cp:lastPrinted>2018-01-18T17:47:14Z</cp:lastPrinted>
  <dcterms:created xsi:type="dcterms:W3CDTF">2006-08-09T20:27:24Z</dcterms:created>
  <dcterms:modified xsi:type="dcterms:W3CDTF">2023-01-24T16:22:36Z</dcterms:modified>
</cp:coreProperties>
</file>