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sldIdLst>
    <p:sldId id="256" r:id="rId3"/>
    <p:sldId id="310" r:id="rId4"/>
    <p:sldId id="312" r:id="rId5"/>
    <p:sldId id="267" r:id="rId6"/>
    <p:sldId id="306" r:id="rId7"/>
    <p:sldId id="268" r:id="rId8"/>
    <p:sldId id="269" r:id="rId9"/>
    <p:sldId id="291" r:id="rId10"/>
    <p:sldId id="292" r:id="rId11"/>
    <p:sldId id="294" r:id="rId12"/>
    <p:sldId id="295" r:id="rId13"/>
    <p:sldId id="302" r:id="rId14"/>
    <p:sldId id="308" r:id="rId15"/>
    <p:sldId id="303" r:id="rId16"/>
    <p:sldId id="307" r:id="rId17"/>
    <p:sldId id="257" r:id="rId18"/>
    <p:sldId id="258" r:id="rId19"/>
    <p:sldId id="286" r:id="rId20"/>
    <p:sldId id="259" r:id="rId21"/>
    <p:sldId id="287" r:id="rId22"/>
    <p:sldId id="281" r:id="rId23"/>
    <p:sldId id="314" r:id="rId24"/>
    <p:sldId id="282" r:id="rId25"/>
    <p:sldId id="283" r:id="rId26"/>
    <p:sldId id="284" r:id="rId27"/>
    <p:sldId id="285" r:id="rId28"/>
    <p:sldId id="290" r:id="rId29"/>
    <p:sldId id="299" r:id="rId30"/>
    <p:sldId id="300" r:id="rId31"/>
    <p:sldId id="301"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29" autoAdjust="0"/>
  </p:normalViewPr>
  <p:slideViewPr>
    <p:cSldViewPr>
      <p:cViewPr varScale="1">
        <p:scale>
          <a:sx n="105" d="100"/>
          <a:sy n="105" d="100"/>
        </p:scale>
        <p:origin x="17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2147483646 h 720"/>
                  <a:gd name="T4" fmla="*/ 4 w 1000"/>
                  <a:gd name="T5" fmla="*/ 2147483646 h 720"/>
                  <a:gd name="T6" fmla="*/ 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8176 h 317"/>
                  <a:gd name="T4" fmla="*/ 624 w 624"/>
                  <a:gd name="T5" fmla="*/ 817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8432 h 317"/>
                  <a:gd name="T4" fmla="*/ 624 w 624"/>
                  <a:gd name="T5" fmla="*/ 84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1 h 370"/>
                  <a:gd name="T2" fmla="*/ 0 w 624"/>
                  <a:gd name="T3" fmla="*/ 4 h 370"/>
                  <a:gd name="T4" fmla="*/ 624 w 624"/>
                  <a:gd name="T5" fmla="*/ 4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09 h 317"/>
                  <a:gd name="T4" fmla="*/ 624 w 624"/>
                  <a:gd name="T5" fmla="*/ 10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8394 h 272"/>
                  <a:gd name="T4" fmla="*/ 240 w 624"/>
                  <a:gd name="T5" fmla="*/ 7410 h 272"/>
                  <a:gd name="T6" fmla="*/ 624 w 624"/>
                  <a:gd name="T7" fmla="*/ 839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9 h 362"/>
                  <a:gd name="T2" fmla="*/ 8 w 632"/>
                  <a:gd name="T3" fmla="*/ 59 h 362"/>
                  <a:gd name="T4" fmla="*/ 248 w 632"/>
                  <a:gd name="T5" fmla="*/ 59 h 362"/>
                  <a:gd name="T6" fmla="*/ 632 w 632"/>
                  <a:gd name="T7" fmla="*/ 59 h 362"/>
                  <a:gd name="T8" fmla="*/ 632 w 632"/>
                  <a:gd name="T9" fmla="*/ 9 h 362"/>
                  <a:gd name="T10" fmla="*/ 104 w 632"/>
                  <a:gd name="T11" fmla="*/ 9 h 362"/>
                  <a:gd name="T12" fmla="*/ 8 w 632"/>
                  <a:gd name="T13" fmla="*/ 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8176 h 317"/>
                  <a:gd name="T4" fmla="*/ 624 w 624"/>
                  <a:gd name="T5" fmla="*/ 817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8432 h 317"/>
                  <a:gd name="T4" fmla="*/ 624 w 624"/>
                  <a:gd name="T5" fmla="*/ 84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1 h 370"/>
                  <a:gd name="T2" fmla="*/ 0 w 624"/>
                  <a:gd name="T3" fmla="*/ 4 h 370"/>
                  <a:gd name="T4" fmla="*/ 624 w 624"/>
                  <a:gd name="T5" fmla="*/ 4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09 h 317"/>
                  <a:gd name="T4" fmla="*/ 624 w 624"/>
                  <a:gd name="T5" fmla="*/ 10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8119 h 272"/>
                  <a:gd name="T4" fmla="*/ 240 w 624"/>
                  <a:gd name="T5" fmla="*/ 7178 h 272"/>
                  <a:gd name="T6" fmla="*/ 624 w 624"/>
                  <a:gd name="T7" fmla="*/ 811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9 h 362"/>
                  <a:gd name="T2" fmla="*/ 8 w 632"/>
                  <a:gd name="T3" fmla="*/ 62 h 362"/>
                  <a:gd name="T4" fmla="*/ 248 w 632"/>
                  <a:gd name="T5" fmla="*/ 62 h 362"/>
                  <a:gd name="T6" fmla="*/ 632 w 632"/>
                  <a:gd name="T7" fmla="*/ 62 h 362"/>
                  <a:gd name="T8" fmla="*/ 632 w 632"/>
                  <a:gd name="T9" fmla="*/ 9 h 362"/>
                  <a:gd name="T10" fmla="*/ 104 w 632"/>
                  <a:gd name="T11" fmla="*/ 9 h 362"/>
                  <a:gd name="T12" fmla="*/ 8 w 632"/>
                  <a:gd name="T13" fmla="*/ 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8176 h 317"/>
                  <a:gd name="T4" fmla="*/ 624 w 624"/>
                  <a:gd name="T5" fmla="*/ 817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8432 h 317"/>
                  <a:gd name="T4" fmla="*/ 624 w 624"/>
                  <a:gd name="T5" fmla="*/ 84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1 h 370"/>
                  <a:gd name="T2" fmla="*/ 0 w 624"/>
                  <a:gd name="T3" fmla="*/ 4 h 370"/>
                  <a:gd name="T4" fmla="*/ 624 w 624"/>
                  <a:gd name="T5" fmla="*/ 4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8119 h 272"/>
                  <a:gd name="T4" fmla="*/ 240 w 624"/>
                  <a:gd name="T5" fmla="*/ 7178 h 272"/>
                  <a:gd name="T6" fmla="*/ 624 w 624"/>
                  <a:gd name="T7" fmla="*/ 811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9 h 362"/>
                  <a:gd name="T2" fmla="*/ 8 w 632"/>
                  <a:gd name="T3" fmla="*/ 62 h 362"/>
                  <a:gd name="T4" fmla="*/ 248 w 632"/>
                  <a:gd name="T5" fmla="*/ 62 h 362"/>
                  <a:gd name="T6" fmla="*/ 632 w 632"/>
                  <a:gd name="T7" fmla="*/ 62 h 362"/>
                  <a:gd name="T8" fmla="*/ 632 w 632"/>
                  <a:gd name="T9" fmla="*/ 9 h 362"/>
                  <a:gd name="T10" fmla="*/ 104 w 632"/>
                  <a:gd name="T11" fmla="*/ 9 h 362"/>
                  <a:gd name="T12" fmla="*/ 8 w 632"/>
                  <a:gd name="T13" fmla="*/ 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443 h 385"/>
                <a:gd name="T2" fmla="*/ 5762 w 5762"/>
                <a:gd name="T3" fmla="*/ 423 h 385"/>
                <a:gd name="T4" fmla="*/ 5762 w 5762"/>
                <a:gd name="T5" fmla="*/ 4 h 385"/>
                <a:gd name="T6" fmla="*/ 0 w 5762"/>
                <a:gd name="T7" fmla="*/ 0 h 385"/>
                <a:gd name="T8" fmla="*/ 0 w 5762"/>
                <a:gd name="T9" fmla="*/ 443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8F3C0F45-2073-4D36-A37C-C1B10F24E372}" type="slidenum">
              <a:rPr lang="en-US" altLang="en-US"/>
              <a:pPr>
                <a:defRPr/>
              </a:pPr>
              <a:t>‹#›</a:t>
            </a:fld>
            <a:endParaRPr lang="en-US" altLang="en-US"/>
          </a:p>
        </p:txBody>
      </p:sp>
    </p:spTree>
    <p:extLst>
      <p:ext uri="{BB962C8B-B14F-4D97-AF65-F5344CB8AC3E}">
        <p14:creationId xmlns:p14="http://schemas.microsoft.com/office/powerpoint/2010/main" val="81981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E3F8B6E1-3334-41E0-A231-FE1ADEB0BC24}" type="slidenum">
              <a:rPr lang="en-US" altLang="en-US"/>
              <a:pPr>
                <a:defRPr/>
              </a:pPr>
              <a:t>‹#›</a:t>
            </a:fld>
            <a:endParaRPr lang="en-US" altLang="en-US"/>
          </a:p>
        </p:txBody>
      </p:sp>
    </p:spTree>
    <p:extLst>
      <p:ext uri="{BB962C8B-B14F-4D97-AF65-F5344CB8AC3E}">
        <p14:creationId xmlns:p14="http://schemas.microsoft.com/office/powerpoint/2010/main" val="383030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227CC806-04C5-437B-88C4-DDE89AE8EE5E}" type="slidenum">
              <a:rPr lang="en-US" altLang="en-US"/>
              <a:pPr>
                <a:defRPr/>
              </a:pPr>
              <a:t>‹#›</a:t>
            </a:fld>
            <a:endParaRPr lang="en-US" altLang="en-US"/>
          </a:p>
        </p:txBody>
      </p:sp>
    </p:spTree>
    <p:extLst>
      <p:ext uri="{BB962C8B-B14F-4D97-AF65-F5344CB8AC3E}">
        <p14:creationId xmlns:p14="http://schemas.microsoft.com/office/powerpoint/2010/main" val="58174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000000"/>
                </a:solidFill>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6945D931-CDDE-42E9-8883-2FEC9937EE28}" type="slidenum">
              <a:rPr lang="en-US" altLang="en-US"/>
              <a:pPr>
                <a:defRPr/>
              </a:pPr>
              <a:t>‹#›</a:t>
            </a:fld>
            <a:endParaRPr lang="en-US" altLang="en-US"/>
          </a:p>
        </p:txBody>
      </p:sp>
    </p:spTree>
    <p:extLst>
      <p:ext uri="{BB962C8B-B14F-4D97-AF65-F5344CB8AC3E}">
        <p14:creationId xmlns:p14="http://schemas.microsoft.com/office/powerpoint/2010/main" val="568477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6993CD9-7B98-494C-99D1-8EEDC4A4631C}"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299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C7A8559-074C-4728-877E-05A217E50081}"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075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A51B362-4771-4611-A809-0AD7C76ED0A9}"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077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E5600DF-540C-4E3A-98E1-985A3EC40897}"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2277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E1E322D-172F-41FD-994A-5511E822129C}"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022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AF47546-CEDA-4369-AAF6-D8CACB052A35}"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8813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AB025EB-0E31-4EFC-9C18-4E71432C2537}"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59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E80DB941-FE4A-4437-9DCD-54BDBBC4C6F8}" type="slidenum">
              <a:rPr lang="en-US" altLang="en-US"/>
              <a:pPr>
                <a:defRPr/>
              </a:pPr>
              <a:t>‹#›</a:t>
            </a:fld>
            <a:endParaRPr lang="en-US" altLang="en-US"/>
          </a:p>
        </p:txBody>
      </p:sp>
    </p:spTree>
    <p:extLst>
      <p:ext uri="{BB962C8B-B14F-4D97-AF65-F5344CB8AC3E}">
        <p14:creationId xmlns:p14="http://schemas.microsoft.com/office/powerpoint/2010/main" val="312622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B9B629E-41C9-47B6-835B-522EC3CF4132}"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2907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7B17BE4-3AC6-43BF-AF97-F3BB5C72412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588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9D6E82E-88D8-43E0-AAAE-B64825365F9D}"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768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2F6F1788-0FB3-413C-8B05-C1C80F0A7E55}" type="slidenum">
              <a:rPr lang="en-US" altLang="en-US"/>
              <a:pPr>
                <a:defRPr/>
              </a:pPr>
              <a:t>‹#›</a:t>
            </a:fld>
            <a:endParaRPr lang="en-US" altLang="en-US"/>
          </a:p>
        </p:txBody>
      </p:sp>
    </p:spTree>
    <p:extLst>
      <p:ext uri="{BB962C8B-B14F-4D97-AF65-F5344CB8AC3E}">
        <p14:creationId xmlns:p14="http://schemas.microsoft.com/office/powerpoint/2010/main" val="203158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2B4C043D-8315-40A8-ACAB-68FA9F4346BC}" type="slidenum">
              <a:rPr lang="en-US" altLang="en-US"/>
              <a:pPr>
                <a:defRPr/>
              </a:pPr>
              <a:t>‹#›</a:t>
            </a:fld>
            <a:endParaRPr lang="en-US" altLang="en-US"/>
          </a:p>
        </p:txBody>
      </p:sp>
    </p:spTree>
    <p:extLst>
      <p:ext uri="{BB962C8B-B14F-4D97-AF65-F5344CB8AC3E}">
        <p14:creationId xmlns:p14="http://schemas.microsoft.com/office/powerpoint/2010/main" val="27644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0D7596DE-A535-4DDD-B709-B30B2AF515CA}" type="slidenum">
              <a:rPr lang="en-US" altLang="en-US"/>
              <a:pPr>
                <a:defRPr/>
              </a:pPr>
              <a:t>‹#›</a:t>
            </a:fld>
            <a:endParaRPr lang="en-US" altLang="en-US"/>
          </a:p>
        </p:txBody>
      </p:sp>
    </p:spTree>
    <p:extLst>
      <p:ext uri="{BB962C8B-B14F-4D97-AF65-F5344CB8AC3E}">
        <p14:creationId xmlns:p14="http://schemas.microsoft.com/office/powerpoint/2010/main" val="350423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5E0A929E-A3ED-405E-841C-A6C763882BB0}" type="slidenum">
              <a:rPr lang="en-US" altLang="en-US"/>
              <a:pPr>
                <a:defRPr/>
              </a:pPr>
              <a:t>‹#›</a:t>
            </a:fld>
            <a:endParaRPr lang="en-US" altLang="en-US"/>
          </a:p>
        </p:txBody>
      </p:sp>
    </p:spTree>
    <p:extLst>
      <p:ext uri="{BB962C8B-B14F-4D97-AF65-F5344CB8AC3E}">
        <p14:creationId xmlns:p14="http://schemas.microsoft.com/office/powerpoint/2010/main" val="171532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02669E5F-8822-4BA0-A695-5812E0D656B8}" type="slidenum">
              <a:rPr lang="en-US" altLang="en-US"/>
              <a:pPr>
                <a:defRPr/>
              </a:pPr>
              <a:t>‹#›</a:t>
            </a:fld>
            <a:endParaRPr lang="en-US" altLang="en-US"/>
          </a:p>
        </p:txBody>
      </p:sp>
    </p:spTree>
    <p:extLst>
      <p:ext uri="{BB962C8B-B14F-4D97-AF65-F5344CB8AC3E}">
        <p14:creationId xmlns:p14="http://schemas.microsoft.com/office/powerpoint/2010/main" val="251336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489A039-FE87-485C-A5A2-F33DEF95164F}" type="slidenum">
              <a:rPr lang="en-US" altLang="en-US"/>
              <a:pPr>
                <a:defRPr/>
              </a:pPr>
              <a:t>‹#›</a:t>
            </a:fld>
            <a:endParaRPr lang="en-US" altLang="en-US"/>
          </a:p>
        </p:txBody>
      </p:sp>
    </p:spTree>
    <p:extLst>
      <p:ext uri="{BB962C8B-B14F-4D97-AF65-F5344CB8AC3E}">
        <p14:creationId xmlns:p14="http://schemas.microsoft.com/office/powerpoint/2010/main" val="169758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FB0DD62B-CF3E-47CB-98B5-B0CB91E5FEE7}" type="slidenum">
              <a:rPr lang="en-US" altLang="en-US"/>
              <a:pPr>
                <a:defRPr/>
              </a:pPr>
              <a:t>‹#›</a:t>
            </a:fld>
            <a:endParaRPr lang="en-US" altLang="en-US"/>
          </a:p>
        </p:txBody>
      </p:sp>
    </p:spTree>
    <p:extLst>
      <p:ext uri="{BB962C8B-B14F-4D97-AF65-F5344CB8AC3E}">
        <p14:creationId xmlns:p14="http://schemas.microsoft.com/office/powerpoint/2010/main" val="261705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2147483646 h 720"/>
                  <a:gd name="T4" fmla="*/ 4 w 1000"/>
                  <a:gd name="T5" fmla="*/ 2147483646 h 720"/>
                  <a:gd name="T6" fmla="*/ 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8176 h 317"/>
                  <a:gd name="T4" fmla="*/ 624 w 624"/>
                  <a:gd name="T5" fmla="*/ 817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8432 h 317"/>
                  <a:gd name="T4" fmla="*/ 624 w 624"/>
                  <a:gd name="T5" fmla="*/ 84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8" name="Freeform 7"/>
              <p:cNvSpPr>
                <a:spLocks/>
              </p:cNvSpPr>
              <p:nvPr/>
            </p:nvSpPr>
            <p:spPr bwMode="ltGray">
              <a:xfrm rot="-5400000">
                <a:off x="-57" y="1752"/>
                <a:ext cx="624" cy="255"/>
              </a:xfrm>
              <a:custGeom>
                <a:avLst/>
                <a:gdLst>
                  <a:gd name="T0" fmla="*/ 0 w 624"/>
                  <a:gd name="T1" fmla="*/ 1 h 370"/>
                  <a:gd name="T2" fmla="*/ 0 w 624"/>
                  <a:gd name="T3" fmla="*/ 4 h 370"/>
                  <a:gd name="T4" fmla="*/ 624 w 624"/>
                  <a:gd name="T5" fmla="*/ 4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09 h 317"/>
                  <a:gd name="T4" fmla="*/ 624 w 624"/>
                  <a:gd name="T5" fmla="*/ 10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8394 h 272"/>
                  <a:gd name="T4" fmla="*/ 240 w 624"/>
                  <a:gd name="T5" fmla="*/ 7410 h 272"/>
                  <a:gd name="T6" fmla="*/ 624 w 624"/>
                  <a:gd name="T7" fmla="*/ 839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6" y="1726"/>
                <a:ext cx="632" cy="315"/>
              </a:xfrm>
              <a:custGeom>
                <a:avLst/>
                <a:gdLst>
                  <a:gd name="T0" fmla="*/ 8 w 632"/>
                  <a:gd name="T1" fmla="*/ 9 h 362"/>
                  <a:gd name="T2" fmla="*/ 8 w 632"/>
                  <a:gd name="T3" fmla="*/ 59 h 362"/>
                  <a:gd name="T4" fmla="*/ 248 w 632"/>
                  <a:gd name="T5" fmla="*/ 59 h 362"/>
                  <a:gd name="T6" fmla="*/ 632 w 632"/>
                  <a:gd name="T7" fmla="*/ 59 h 362"/>
                  <a:gd name="T8" fmla="*/ 632 w 632"/>
                  <a:gd name="T9" fmla="*/ 9 h 362"/>
                  <a:gd name="T10" fmla="*/ 104 w 632"/>
                  <a:gd name="T11" fmla="*/ 9 h 362"/>
                  <a:gd name="T12" fmla="*/ 8 w 632"/>
                  <a:gd name="T13" fmla="*/ 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8176 h 317"/>
                  <a:gd name="T4" fmla="*/ 624 w 624"/>
                  <a:gd name="T5" fmla="*/ 817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8432 h 317"/>
                  <a:gd name="T4" fmla="*/ 624 w 624"/>
                  <a:gd name="T5" fmla="*/ 84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30" y="1747"/>
                <a:ext cx="624" cy="255"/>
              </a:xfrm>
              <a:custGeom>
                <a:avLst/>
                <a:gdLst>
                  <a:gd name="T0" fmla="*/ 0 w 624"/>
                  <a:gd name="T1" fmla="*/ 1 h 370"/>
                  <a:gd name="T2" fmla="*/ 0 w 624"/>
                  <a:gd name="T3" fmla="*/ 4 h 370"/>
                  <a:gd name="T4" fmla="*/ 624 w 624"/>
                  <a:gd name="T5" fmla="*/ 4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09 h 317"/>
                  <a:gd name="T4" fmla="*/ 624 w 624"/>
                  <a:gd name="T5" fmla="*/ 10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8119 h 272"/>
                  <a:gd name="T4" fmla="*/ 240 w 624"/>
                  <a:gd name="T5" fmla="*/ 7178 h 272"/>
                  <a:gd name="T6" fmla="*/ 624 w 624"/>
                  <a:gd name="T7" fmla="*/ 811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3" y="1721"/>
                <a:ext cx="632" cy="316"/>
              </a:xfrm>
              <a:custGeom>
                <a:avLst/>
                <a:gdLst>
                  <a:gd name="T0" fmla="*/ 8 w 632"/>
                  <a:gd name="T1" fmla="*/ 9 h 362"/>
                  <a:gd name="T2" fmla="*/ 8 w 632"/>
                  <a:gd name="T3" fmla="*/ 62 h 362"/>
                  <a:gd name="T4" fmla="*/ 248 w 632"/>
                  <a:gd name="T5" fmla="*/ 62 h 362"/>
                  <a:gd name="T6" fmla="*/ 632 w 632"/>
                  <a:gd name="T7" fmla="*/ 62 h 362"/>
                  <a:gd name="T8" fmla="*/ 632 w 632"/>
                  <a:gd name="T9" fmla="*/ 9 h 362"/>
                  <a:gd name="T10" fmla="*/ 104 w 632"/>
                  <a:gd name="T11" fmla="*/ 9 h 362"/>
                  <a:gd name="T12" fmla="*/ 8 w 632"/>
                  <a:gd name="T13" fmla="*/ 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8176 h 317"/>
                  <a:gd name="T4" fmla="*/ 624 w 624"/>
                  <a:gd name="T5" fmla="*/ 817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8432 h 317"/>
                  <a:gd name="T4" fmla="*/ 624 w 624"/>
                  <a:gd name="T5" fmla="*/ 84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84" y="1747"/>
                <a:ext cx="624" cy="255"/>
              </a:xfrm>
              <a:custGeom>
                <a:avLst/>
                <a:gdLst>
                  <a:gd name="T0" fmla="*/ 0 w 624"/>
                  <a:gd name="T1" fmla="*/ 1 h 370"/>
                  <a:gd name="T2" fmla="*/ 0 w 624"/>
                  <a:gd name="T3" fmla="*/ 4 h 370"/>
                  <a:gd name="T4" fmla="*/ 624 w 624"/>
                  <a:gd name="T5" fmla="*/ 4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8119 h 272"/>
                  <a:gd name="T4" fmla="*/ 240 w 624"/>
                  <a:gd name="T5" fmla="*/ 7178 h 272"/>
                  <a:gd name="T6" fmla="*/ 624 w 624"/>
                  <a:gd name="T7" fmla="*/ 811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7" y="1721"/>
                <a:ext cx="632" cy="316"/>
              </a:xfrm>
              <a:custGeom>
                <a:avLst/>
                <a:gdLst>
                  <a:gd name="T0" fmla="*/ 8 w 632"/>
                  <a:gd name="T1" fmla="*/ 9 h 362"/>
                  <a:gd name="T2" fmla="*/ 8 w 632"/>
                  <a:gd name="T3" fmla="*/ 62 h 362"/>
                  <a:gd name="T4" fmla="*/ 248 w 632"/>
                  <a:gd name="T5" fmla="*/ 62 h 362"/>
                  <a:gd name="T6" fmla="*/ 632 w 632"/>
                  <a:gd name="T7" fmla="*/ 62 h 362"/>
                  <a:gd name="T8" fmla="*/ 632 w 632"/>
                  <a:gd name="T9" fmla="*/ 9 h 362"/>
                  <a:gd name="T10" fmla="*/ 104 w 632"/>
                  <a:gd name="T11" fmla="*/ 9 h 362"/>
                  <a:gd name="T12" fmla="*/ 8 w 632"/>
                  <a:gd name="T13" fmla="*/ 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033" name="Freeform 23"/>
            <p:cNvSpPr>
              <a:spLocks/>
            </p:cNvSpPr>
            <p:nvPr/>
          </p:nvSpPr>
          <p:spPr bwMode="ltGray">
            <a:xfrm rot="16200000" flipH="1">
              <a:off x="-1954" y="1951"/>
              <a:ext cx="4320" cy="412"/>
            </a:xfrm>
            <a:custGeom>
              <a:avLst/>
              <a:gdLst>
                <a:gd name="T0" fmla="*/ 0 w 5762"/>
                <a:gd name="T1" fmla="*/ 443 h 385"/>
                <a:gd name="T2" fmla="*/ 181 w 5762"/>
                <a:gd name="T3" fmla="*/ 423 h 385"/>
                <a:gd name="T4" fmla="*/ 181 w 5762"/>
                <a:gd name="T5" fmla="*/ 4 h 385"/>
                <a:gd name="T6" fmla="*/ 0 w 5762"/>
                <a:gd name="T7" fmla="*/ 0 h 385"/>
                <a:gd name="T8" fmla="*/ 0 w 5762"/>
                <a:gd name="T9" fmla="*/ 443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24"/>
            <p:cNvSpPr>
              <a:spLocks/>
            </p:cNvSpPr>
            <p:nvPr/>
          </p:nvSpPr>
          <p:spPr bwMode="ltGray">
            <a:xfrm rot="16200000" flipH="1">
              <a:off x="-1584" y="2062"/>
              <a:ext cx="4319" cy="189"/>
            </a:xfrm>
            <a:custGeom>
              <a:avLst/>
              <a:gdLst>
                <a:gd name="T0" fmla="*/ 0 w 5761"/>
                <a:gd name="T1" fmla="*/ 28 h 189"/>
                <a:gd name="T2" fmla="*/ 181 w 5761"/>
                <a:gd name="T3" fmla="*/ 0 h 189"/>
                <a:gd name="T4" fmla="*/ 18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E29583E2-76E4-45E5-9B03-0AB2BE69B8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9"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n-lt"/>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anose="020B0A04020102020204" pitchFamily="34" charset="0"/>
              </a:defRPr>
            </a:lvl1pPr>
          </a:lstStyle>
          <a:p>
            <a:pPr>
              <a:defRPr/>
            </a:pPr>
            <a:fld id="{66F5D99C-DEE1-4948-BDDB-57572FC917A0}" type="slidenum">
              <a:rPr lang="en-US" altLang="en-US"/>
              <a:pPr>
                <a:defRPr/>
              </a:pPr>
              <a:t>‹#›</a:t>
            </a:fld>
            <a:endParaRPr lang="en-US" altLang="en-US"/>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000000"/>
                </a:solidFill>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800">
                <a:solidFill>
                  <a:srgbClr val="666699"/>
                </a:solidFill>
                <a:latin typeface="Arial" panose="020B0604020202020204" pitchFamily="34" charset="0"/>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800">
                <a:solidFill>
                  <a:srgbClr val="666699"/>
                </a:solidFill>
                <a:latin typeface="Arial" panose="020B0604020202020204" pitchFamily="34" charset="0"/>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800">
                <a:solidFill>
                  <a:srgbClr val="9999CC"/>
                </a:solidFill>
                <a:latin typeface="Arial" panose="020B0604020202020204" pitchFamily="34" charset="0"/>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800">
                <a:solidFill>
                  <a:srgbClr val="666699"/>
                </a:solidFill>
                <a:latin typeface="Arial" panose="020B0604020202020204" pitchFamily="34" charset="0"/>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000000"/>
                </a:solidFill>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800">
                <a:solidFill>
                  <a:srgbClr val="9999CC"/>
                </a:solidFill>
                <a:latin typeface="Arial" panose="020B0604020202020204" pitchFamily="34" charset="0"/>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800">
                <a:solidFill>
                  <a:srgbClr val="9999CC"/>
                </a:solidFill>
                <a:latin typeface="Arial" panose="020B0604020202020204" pitchFamily="34" charset="0"/>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60"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All_men_are_created_equal" TargetMode="External"/><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hyperlink" Target="http://en.wikipedia.org/wiki/Life,_liberty_and_the_pursuit_of_happines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609600"/>
            <a:ext cx="7772400" cy="1446213"/>
          </a:xfrm>
        </p:spPr>
        <p:txBody>
          <a:bodyPr/>
          <a:lstStyle/>
          <a:p>
            <a:pPr algn="ctr" eaLnBrk="1" hangingPunct="1"/>
            <a:r>
              <a:rPr lang="en-US" altLang="en-US" sz="4400" dirty="0">
                <a:solidFill>
                  <a:srgbClr val="0070C0"/>
                </a:solidFill>
                <a:latin typeface="Arial Narrow" panose="020B0606020202030204" pitchFamily="34" charset="0"/>
              </a:rPr>
              <a:t>Approaches to Emotions:</a:t>
            </a:r>
            <a:br>
              <a:rPr lang="en-US" altLang="en-US" sz="4400" dirty="0">
                <a:solidFill>
                  <a:srgbClr val="0070C0"/>
                </a:solidFill>
                <a:latin typeface="Arial Narrow" panose="020B0606020202030204" pitchFamily="34" charset="0"/>
              </a:rPr>
            </a:br>
            <a:r>
              <a:rPr lang="en-US" altLang="en-US" sz="4400" dirty="0">
                <a:solidFill>
                  <a:srgbClr val="0070C0"/>
                </a:solidFill>
                <a:latin typeface="Arial Narrow" panose="020B0606020202030204" pitchFamily="34" charset="0"/>
              </a:rPr>
              <a:t>Philosophical and Evolutionary</a:t>
            </a:r>
          </a:p>
        </p:txBody>
      </p:sp>
      <p:sp>
        <p:nvSpPr>
          <p:cNvPr id="5123" name="Rectangle 3"/>
          <p:cNvSpPr>
            <a:spLocks noGrp="1" noChangeArrowheads="1"/>
          </p:cNvSpPr>
          <p:nvPr>
            <p:ph type="subTitle" idx="1"/>
          </p:nvPr>
        </p:nvSpPr>
        <p:spPr>
          <a:xfrm>
            <a:off x="457200" y="3581400"/>
            <a:ext cx="8305800" cy="1752600"/>
          </a:xfrm>
        </p:spPr>
        <p:txBody>
          <a:bodyPr/>
          <a:lstStyle/>
          <a:p>
            <a:pPr algn="ctr" eaLnBrk="1" hangingPunct="1"/>
            <a:r>
              <a:rPr lang="en-US" altLang="en-US" dirty="0"/>
              <a:t>Class 2</a:t>
            </a:r>
          </a:p>
          <a:p>
            <a:pPr algn="ctr" eaLnBrk="1" hangingPunct="1"/>
            <a:endParaRPr lang="en-US" altLang="en-US" dirty="0"/>
          </a:p>
          <a:p>
            <a:pPr algn="ctr" eaLnBrk="1" hangingPunct="1"/>
            <a:r>
              <a:rPr lang="en-US" altLang="en-US" sz="30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84213"/>
            <a:ext cx="2362200"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Box 1"/>
          <p:cNvSpPr txBox="1">
            <a:spLocks noChangeArrowheads="1"/>
          </p:cNvSpPr>
          <p:nvPr/>
        </p:nvSpPr>
        <p:spPr bwMode="auto">
          <a:xfrm>
            <a:off x="5791200" y="11430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70C0"/>
                </a:solidFill>
                <a:latin typeface="Arial Narrow" panose="020B0606020202030204" pitchFamily="34" charset="0"/>
              </a:rPr>
              <a:t>Head</a:t>
            </a:r>
          </a:p>
        </p:txBody>
      </p:sp>
      <p:sp>
        <p:nvSpPr>
          <p:cNvPr id="15364" name="TextBox 2"/>
          <p:cNvSpPr txBox="1">
            <a:spLocks noChangeArrowheads="1"/>
          </p:cNvSpPr>
          <p:nvPr/>
        </p:nvSpPr>
        <p:spPr bwMode="auto">
          <a:xfrm>
            <a:off x="990600" y="111918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r>
              <a:rPr lang="en-US" altLang="en-US" sz="2400">
                <a:solidFill>
                  <a:srgbClr val="0070C0"/>
                </a:solidFill>
                <a:latin typeface="Arial Narrow" panose="020B0606020202030204" pitchFamily="34" charset="0"/>
              </a:rPr>
              <a:t>Heart</a:t>
            </a:r>
          </a:p>
        </p:txBody>
      </p:sp>
      <p:sp>
        <p:nvSpPr>
          <p:cNvPr id="15365" name="TextBox 3"/>
          <p:cNvSpPr txBox="1">
            <a:spLocks noChangeArrowheads="1"/>
          </p:cNvSpPr>
          <p:nvPr/>
        </p:nvSpPr>
        <p:spPr bwMode="auto">
          <a:xfrm>
            <a:off x="304800" y="2286000"/>
            <a:ext cx="7391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600" b="1">
                <a:solidFill>
                  <a:srgbClr val="000000"/>
                </a:solidFill>
                <a:latin typeface="Arial Narrow" panose="020B0606020202030204" pitchFamily="34" charset="0"/>
              </a:rPr>
              <a:t>What the Head tells the Heart</a:t>
            </a:r>
            <a:endParaRPr lang="en-US" altLang="en-US" sz="2600">
              <a:solidFill>
                <a:srgbClr val="000000"/>
              </a:solidFill>
              <a:latin typeface="Arial Narrow" panose="020B0606020202030204" pitchFamily="34" charset="0"/>
            </a:endParaRPr>
          </a:p>
        </p:txBody>
      </p:sp>
      <p:sp>
        <p:nvSpPr>
          <p:cNvPr id="15366" name="TextBox 6"/>
          <p:cNvSpPr txBox="1">
            <a:spLocks noChangeArrowheads="1"/>
          </p:cNvSpPr>
          <p:nvPr/>
        </p:nvSpPr>
        <p:spPr bwMode="auto">
          <a:xfrm>
            <a:off x="381000" y="2971800"/>
            <a:ext cx="7315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solidFill>
                  <a:srgbClr val="000000"/>
                </a:solidFill>
                <a:latin typeface="Arial Narrow" panose="020B0606020202030204" pitchFamily="34" charset="0"/>
              </a:rPr>
              <a:t>While suffering the costs of your follies you, you may perhaps learn from them.</a:t>
            </a:r>
          </a:p>
          <a:p>
            <a:pPr>
              <a:spcBef>
                <a:spcPct val="0"/>
              </a:spcBef>
              <a:buClrTx/>
              <a:buSzTx/>
              <a:buFontTx/>
              <a:buNone/>
            </a:pPr>
            <a:endParaRPr lang="en-US" altLang="en-US" sz="1800" i="1">
              <a:solidFill>
                <a:srgbClr val="000000"/>
              </a:solidFill>
              <a:latin typeface="Arial Narrow" panose="020B0606020202030204" pitchFamily="34" charset="0"/>
            </a:endParaRPr>
          </a:p>
          <a:p>
            <a:pPr>
              <a:spcBef>
                <a:spcPct val="0"/>
              </a:spcBef>
              <a:buClrTx/>
              <a:buSzTx/>
              <a:buFontTx/>
              <a:buNone/>
            </a:pPr>
            <a:r>
              <a:rPr lang="en-US" altLang="en-US" sz="1800" i="1">
                <a:solidFill>
                  <a:srgbClr val="000000"/>
                </a:solidFill>
                <a:latin typeface="Arial Narrow" panose="020B0606020202030204" pitchFamily="34" charset="0"/>
              </a:rPr>
              <a:t>I told you, you were impudently engaging your affections", "I warned you about                    separation pain, that there was NO FUTURE, and what chance is there she'll come                     to America?  Nearly none.  “Be Realistic.  </a:t>
            </a:r>
            <a:r>
              <a:rPr lang="en-US" altLang="en-US" sz="1800" i="1" u="sng">
                <a:solidFill>
                  <a:srgbClr val="000000"/>
                </a:solidFill>
                <a:latin typeface="Arial Narrow" panose="020B0606020202030204" pitchFamily="34" charset="0"/>
              </a:rPr>
              <a:t>Focus on objective facts. </a:t>
            </a:r>
          </a:p>
          <a:p>
            <a:pPr>
              <a:spcBef>
                <a:spcPct val="0"/>
              </a:spcBef>
              <a:buClrTx/>
              <a:buSzTx/>
              <a:buFontTx/>
              <a:buNone/>
            </a:pPr>
            <a:endParaRPr lang="en-US" altLang="en-US" sz="1800" i="1">
              <a:solidFill>
                <a:srgbClr val="000000"/>
              </a:solidFill>
              <a:latin typeface="Arial Narrow" panose="020B0606020202030204" pitchFamily="34" charset="0"/>
            </a:endParaRPr>
          </a:p>
          <a:p>
            <a:pPr>
              <a:spcBef>
                <a:spcPct val="0"/>
              </a:spcBef>
              <a:buClrTx/>
              <a:buSzTx/>
              <a:buFontTx/>
              <a:buNone/>
            </a:pPr>
            <a:r>
              <a:rPr lang="en-US" altLang="en-US" sz="1800" i="1">
                <a:solidFill>
                  <a:srgbClr val="000000"/>
                </a:solidFill>
                <a:latin typeface="Arial Narrow" panose="020B0606020202030204" pitchFamily="34" charset="0"/>
              </a:rPr>
              <a:t>"You must learn to look forward before you take a step which may interest our peace.“</a:t>
            </a:r>
          </a:p>
          <a:p>
            <a:pPr>
              <a:spcBef>
                <a:spcPct val="0"/>
              </a:spcBef>
              <a:buClrTx/>
              <a:buSzTx/>
              <a:buFontTx/>
              <a:buNone/>
            </a:pPr>
            <a:endParaRPr lang="en-US" altLang="en-US" sz="1800" i="1">
              <a:solidFill>
                <a:srgbClr val="000000"/>
              </a:solidFill>
              <a:latin typeface="Arial Narrow" panose="020B0606020202030204" pitchFamily="34" charset="0"/>
            </a:endParaRPr>
          </a:p>
          <a:p>
            <a:pPr>
              <a:spcBef>
                <a:spcPct val="0"/>
              </a:spcBef>
              <a:buClrTx/>
              <a:buSzTx/>
              <a:buFontTx/>
              <a:buNone/>
            </a:pPr>
            <a:r>
              <a:rPr lang="en-US" altLang="en-US" sz="1800" i="1">
                <a:solidFill>
                  <a:srgbClr val="000000"/>
                </a:solidFill>
                <a:latin typeface="Arial Narrow" panose="020B0606020202030204" pitchFamily="34" charset="0"/>
              </a:rPr>
              <a:t>"Everything in this world is a matter of calculation. "Do not bite the bait of pleasure..." </a:t>
            </a:r>
          </a:p>
          <a:p>
            <a:pPr>
              <a:spcBef>
                <a:spcPct val="0"/>
              </a:spcBef>
              <a:buClrTx/>
              <a:buSzTx/>
              <a:buFontTx/>
              <a:buNone/>
            </a:pPr>
            <a:r>
              <a:rPr lang="en-US" altLang="en-US" sz="1800" i="1">
                <a:solidFill>
                  <a:srgbClr val="000000"/>
                </a:solidFill>
                <a:latin typeface="Arial Narrow" panose="020B0606020202030204" pitchFamily="34" charset="0"/>
              </a:rPr>
              <a:t>"The art of life is the art of avoiding pain."</a:t>
            </a:r>
          </a:p>
        </p:txBody>
      </p:sp>
      <p:sp>
        <p:nvSpPr>
          <p:cNvPr id="15367" name="TextBox 2"/>
          <p:cNvSpPr txBox="1">
            <a:spLocks noChangeArrowheads="1"/>
          </p:cNvSpPr>
          <p:nvPr/>
        </p:nvSpPr>
        <p:spPr bwMode="auto">
          <a:xfrm>
            <a:off x="7696200" y="1611313"/>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u="sng">
                <a:solidFill>
                  <a:srgbClr val="0070C0"/>
                </a:solidFill>
              </a:rPr>
              <a:t>Agree?</a:t>
            </a:r>
          </a:p>
        </p:txBody>
      </p:sp>
      <p:sp>
        <p:nvSpPr>
          <p:cNvPr id="15368" name="TextBox 3"/>
          <p:cNvSpPr txBox="1">
            <a:spLocks noChangeArrowheads="1"/>
          </p:cNvSpPr>
          <p:nvPr/>
        </p:nvSpPr>
        <p:spPr bwMode="auto">
          <a:xfrm>
            <a:off x="7772400" y="2895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Y or N</a:t>
            </a:r>
          </a:p>
        </p:txBody>
      </p:sp>
      <p:sp>
        <p:nvSpPr>
          <p:cNvPr id="15369" name="TextBox 9"/>
          <p:cNvSpPr txBox="1">
            <a:spLocks noChangeArrowheads="1"/>
          </p:cNvSpPr>
          <p:nvPr/>
        </p:nvSpPr>
        <p:spPr bwMode="auto">
          <a:xfrm>
            <a:off x="7772400" y="35766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Y or N</a:t>
            </a:r>
          </a:p>
        </p:txBody>
      </p:sp>
      <p:sp>
        <p:nvSpPr>
          <p:cNvPr id="15370" name="TextBox 10"/>
          <p:cNvSpPr txBox="1">
            <a:spLocks noChangeArrowheads="1"/>
          </p:cNvSpPr>
          <p:nvPr/>
        </p:nvSpPr>
        <p:spPr bwMode="auto">
          <a:xfrm>
            <a:off x="7772400" y="45672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Y or N</a:t>
            </a:r>
          </a:p>
        </p:txBody>
      </p:sp>
      <p:sp>
        <p:nvSpPr>
          <p:cNvPr id="15371" name="TextBox 11"/>
          <p:cNvSpPr txBox="1">
            <a:spLocks noChangeArrowheads="1"/>
          </p:cNvSpPr>
          <p:nvPr/>
        </p:nvSpPr>
        <p:spPr bwMode="auto">
          <a:xfrm>
            <a:off x="7772400" y="51768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Y or 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149225"/>
            <a:ext cx="8686800" cy="677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tabLst>
                <a:tab pos="457200" algn="r"/>
                <a:tab pos="2743200" algn="ctr"/>
                <a:tab pos="5486400" algn="r"/>
              </a:tabLst>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457200" algn="r"/>
                <a:tab pos="2743200" algn="ctr"/>
                <a:tab pos="5486400" algn="r"/>
              </a:tabLst>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457200" algn="r"/>
                <a:tab pos="2743200" algn="ctr"/>
                <a:tab pos="5486400" algn="r"/>
              </a:tabLst>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457200" algn="r"/>
                <a:tab pos="2743200" algn="ctr"/>
                <a:tab pos="5486400" algn="r"/>
              </a:tabLst>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457200" algn="r"/>
                <a:tab pos="2743200" algn="ctr"/>
                <a:tab pos="5486400" algn="r"/>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457200" algn="r"/>
                <a:tab pos="2743200" algn="ctr"/>
                <a:tab pos="5486400" algn="r"/>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457200" algn="r"/>
                <a:tab pos="2743200" algn="ctr"/>
                <a:tab pos="5486400" algn="r"/>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457200" algn="r"/>
                <a:tab pos="2743200" algn="ctr"/>
                <a:tab pos="5486400" algn="r"/>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457200" algn="r"/>
                <a:tab pos="2743200" algn="ctr"/>
                <a:tab pos="5486400" algn="r"/>
              </a:tabLst>
              <a:defRPr sz="2000">
                <a:solidFill>
                  <a:schemeClr val="tx1"/>
                </a:solidFill>
                <a:latin typeface="Arial" panose="020B0604020202020204" pitchFamily="34" charset="0"/>
              </a:defRPr>
            </a:lvl9pPr>
          </a:lstStyle>
          <a:p>
            <a:pPr algn="ctr">
              <a:spcBef>
                <a:spcPct val="0"/>
              </a:spcBef>
              <a:buClrTx/>
              <a:buSzTx/>
              <a:buFontTx/>
              <a:buNone/>
            </a:pPr>
            <a:endParaRPr lang="en-US" altLang="en-US" sz="3600">
              <a:solidFill>
                <a:srgbClr val="0000FF"/>
              </a:solidFill>
              <a:latin typeface="Arial Narrow" panose="020B0606020202030204" pitchFamily="34" charset="0"/>
            </a:endParaRPr>
          </a:p>
          <a:p>
            <a:pPr algn="ctr">
              <a:spcBef>
                <a:spcPct val="0"/>
              </a:spcBef>
              <a:buClrTx/>
              <a:buSzTx/>
              <a:buFontTx/>
              <a:buNone/>
            </a:pPr>
            <a:endParaRPr lang="en-US" altLang="en-US" sz="1200" b="1">
              <a:solidFill>
                <a:srgbClr val="0000FF"/>
              </a:solidFill>
              <a:latin typeface="Arial Narrow" panose="020B0606020202030204" pitchFamily="34" charset="0"/>
            </a:endParaRPr>
          </a:p>
          <a:p>
            <a:pPr algn="ctr">
              <a:spcBef>
                <a:spcPct val="0"/>
              </a:spcBef>
              <a:buClrTx/>
              <a:buSzTx/>
              <a:buFontTx/>
              <a:buNone/>
            </a:pPr>
            <a:r>
              <a:rPr lang="en-US" altLang="en-US" sz="2400" b="1">
                <a:solidFill>
                  <a:srgbClr val="000000"/>
                </a:solidFill>
                <a:latin typeface="Arial Narrow" panose="020B0606020202030204" pitchFamily="34" charset="0"/>
              </a:rPr>
              <a:t> </a:t>
            </a:r>
          </a:p>
          <a:p>
            <a:pPr algn="ctr">
              <a:spcBef>
                <a:spcPct val="0"/>
              </a:spcBef>
              <a:buClrTx/>
              <a:buSzTx/>
              <a:buFontTx/>
              <a:buNone/>
            </a:pPr>
            <a:endParaRPr lang="en-US" altLang="en-US" sz="2400" b="1">
              <a:solidFill>
                <a:srgbClr val="000000"/>
              </a:solidFill>
              <a:latin typeface="Arial Narrow" panose="020B0606020202030204" pitchFamily="34" charset="0"/>
            </a:endParaRPr>
          </a:p>
          <a:p>
            <a:pPr algn="ctr">
              <a:spcBef>
                <a:spcPct val="0"/>
              </a:spcBef>
              <a:buClrTx/>
              <a:buSzTx/>
              <a:buFontTx/>
              <a:buNone/>
            </a:pPr>
            <a:endParaRPr lang="en-US" altLang="en-US" sz="2400" b="1">
              <a:solidFill>
                <a:srgbClr val="000000"/>
              </a:solidFill>
              <a:latin typeface="Arial Narrow" panose="020B0606020202030204" pitchFamily="34" charset="0"/>
            </a:endParaRPr>
          </a:p>
          <a:p>
            <a:pPr algn="ctr">
              <a:spcBef>
                <a:spcPct val="0"/>
              </a:spcBef>
              <a:buClrTx/>
              <a:buSzTx/>
              <a:buFontTx/>
              <a:buNone/>
            </a:pPr>
            <a:r>
              <a:rPr lang="en-US" altLang="en-US" sz="2400" b="1">
                <a:solidFill>
                  <a:srgbClr val="000000"/>
                </a:solidFill>
                <a:latin typeface="Arial Narrow" panose="020B0606020202030204" pitchFamily="34" charset="0"/>
              </a:rPr>
              <a:t>WHAT THE HEART SAYS TO THE HEAD</a:t>
            </a:r>
          </a:p>
          <a:p>
            <a:pPr algn="ctr">
              <a:spcBef>
                <a:spcPct val="0"/>
              </a:spcBef>
              <a:buClrTx/>
              <a:buSzTx/>
              <a:buFontTx/>
              <a:buNone/>
            </a:pPr>
            <a:endParaRPr lang="en-US" altLang="en-US" sz="1200" b="1" i="1">
              <a:solidFill>
                <a:srgbClr val="000000"/>
              </a:solidFill>
              <a:latin typeface="Arial Narrow" panose="020B0606020202030204" pitchFamily="34" charset="0"/>
            </a:endParaRPr>
          </a:p>
          <a:p>
            <a:pPr>
              <a:spcBef>
                <a:spcPct val="0"/>
              </a:spcBef>
              <a:buClrTx/>
              <a:buSzTx/>
              <a:buFontTx/>
              <a:buNone/>
            </a:pPr>
            <a:r>
              <a:rPr lang="en-US" altLang="en-US" sz="2400" i="1">
                <a:solidFill>
                  <a:srgbClr val="000000"/>
                </a:solidFill>
                <a:latin typeface="Arial Narrow" panose="020B0606020202030204" pitchFamily="34" charset="0"/>
              </a:rPr>
              <a:t>	</a:t>
            </a:r>
            <a:r>
              <a:rPr lang="en-US" altLang="en-US" sz="2200" i="1">
                <a:solidFill>
                  <a:srgbClr val="000000"/>
                </a:solidFill>
                <a:latin typeface="Arial Narrow" panose="020B0606020202030204" pitchFamily="34" charset="0"/>
              </a:rPr>
              <a:t>Bloodless philosophers confuse supreme wisdom with supreme                                folly: </a:t>
            </a:r>
            <a:r>
              <a:rPr lang="en-US" altLang="en-US" sz="2200" i="1" u="sng">
                <a:solidFill>
                  <a:srgbClr val="000000"/>
                </a:solidFill>
                <a:latin typeface="Arial Narrow" panose="020B0606020202030204" pitchFamily="34" charset="0"/>
              </a:rPr>
              <a:t>they mistake for happiness the mere absence of pain.</a:t>
            </a:r>
          </a:p>
          <a:p>
            <a:pPr>
              <a:spcBef>
                <a:spcPct val="0"/>
              </a:spcBef>
              <a:buClrTx/>
              <a:buSzTx/>
              <a:buFontTx/>
              <a:buNone/>
            </a:pPr>
            <a:endParaRPr lang="en-US" altLang="en-US" sz="2200" i="1">
              <a:solidFill>
                <a:srgbClr val="000000"/>
              </a:solidFill>
              <a:latin typeface="Arial Narrow" panose="020B0606020202030204" pitchFamily="34" charset="0"/>
            </a:endParaRPr>
          </a:p>
          <a:p>
            <a:pPr>
              <a:spcBef>
                <a:spcPct val="0"/>
              </a:spcBef>
              <a:buClrTx/>
              <a:buSzTx/>
              <a:buFontTx/>
              <a:buNone/>
            </a:pPr>
            <a:r>
              <a:rPr lang="en-US" altLang="en-US" sz="2200" i="1">
                <a:solidFill>
                  <a:srgbClr val="000000"/>
                </a:solidFill>
                <a:latin typeface="Arial Narrow" panose="020B0606020202030204" pitchFamily="34" charset="0"/>
              </a:rPr>
              <a:t>Respect for myself now obliges me to set you straight. </a:t>
            </a:r>
          </a:p>
          <a:p>
            <a:pPr>
              <a:spcBef>
                <a:spcPct val="0"/>
              </a:spcBef>
              <a:buClrTx/>
              <a:buSzTx/>
              <a:buFontTx/>
              <a:buNone/>
            </a:pPr>
            <a:r>
              <a:rPr lang="en-US" altLang="en-US" sz="2200" i="1">
                <a:solidFill>
                  <a:srgbClr val="000000"/>
                </a:solidFill>
                <a:latin typeface="Arial Narrow" panose="020B0606020202030204" pitchFamily="34" charset="0"/>
              </a:rPr>
              <a:t>To you [nature] allotted the field of science, to me that of morals.</a:t>
            </a:r>
          </a:p>
          <a:p>
            <a:pPr>
              <a:spcBef>
                <a:spcPct val="0"/>
              </a:spcBef>
              <a:buClrTx/>
              <a:buSzTx/>
              <a:buFontTx/>
              <a:buNone/>
            </a:pPr>
            <a:r>
              <a:rPr lang="en-US" altLang="en-US" sz="2200" i="1">
                <a:solidFill>
                  <a:srgbClr val="000000"/>
                </a:solidFill>
                <a:latin typeface="Arial Narrow" panose="020B0606020202030204" pitchFamily="34" charset="0"/>
              </a:rPr>
              <a:t>	</a:t>
            </a:r>
            <a:r>
              <a:rPr lang="en-US" altLang="en-US" sz="2200" i="1" u="sng">
                <a:solidFill>
                  <a:srgbClr val="000000"/>
                </a:solidFill>
                <a:latin typeface="Arial Narrow" panose="020B0606020202030204" pitchFamily="34" charset="0"/>
              </a:rPr>
              <a:t>Morals were too essential to the happiness of man to be risked </a:t>
            </a:r>
          </a:p>
          <a:p>
            <a:pPr>
              <a:spcBef>
                <a:spcPct val="0"/>
              </a:spcBef>
              <a:buClrTx/>
              <a:buSzTx/>
              <a:buFontTx/>
              <a:buNone/>
            </a:pPr>
            <a:r>
              <a:rPr lang="en-US" altLang="en-US" sz="2200" i="1" u="sng">
                <a:solidFill>
                  <a:srgbClr val="000000"/>
                </a:solidFill>
                <a:latin typeface="Arial Narrow" panose="020B0606020202030204" pitchFamily="34" charset="0"/>
              </a:rPr>
              <a:t>on the uncertain combinations of the head.</a:t>
            </a:r>
          </a:p>
          <a:p>
            <a:pPr>
              <a:spcBef>
                <a:spcPct val="0"/>
              </a:spcBef>
              <a:buClrTx/>
              <a:buSzTx/>
              <a:buFontTx/>
              <a:buNone/>
            </a:pPr>
            <a:endParaRPr lang="en-US" altLang="en-US" sz="2200" i="1" u="sng">
              <a:solidFill>
                <a:srgbClr val="000000"/>
              </a:solidFill>
              <a:latin typeface="Arial Narrow" panose="020B0606020202030204" pitchFamily="34" charset="0"/>
            </a:endParaRPr>
          </a:p>
          <a:p>
            <a:pPr>
              <a:spcBef>
                <a:spcPct val="0"/>
              </a:spcBef>
              <a:buClrTx/>
              <a:buSzTx/>
              <a:buFontTx/>
              <a:buNone/>
            </a:pPr>
            <a:r>
              <a:rPr lang="en-US" altLang="en-US" sz="2200" i="1">
                <a:solidFill>
                  <a:srgbClr val="000000"/>
                </a:solidFill>
                <a:latin typeface="Arial Narrow" panose="020B0606020202030204" pitchFamily="34" charset="0"/>
              </a:rPr>
              <a:t>	EXAMPLES:  Wounded soldier asking for ride, poor woman </a:t>
            </a:r>
          </a:p>
          <a:p>
            <a:pPr>
              <a:spcBef>
                <a:spcPct val="0"/>
              </a:spcBef>
              <a:buClrTx/>
              <a:buSzTx/>
              <a:buFontTx/>
              <a:buNone/>
            </a:pPr>
            <a:r>
              <a:rPr lang="en-US" altLang="en-US" sz="2200" i="1">
                <a:solidFill>
                  <a:srgbClr val="000000"/>
                </a:solidFill>
                <a:latin typeface="Arial Narrow" panose="020B0606020202030204" pitchFamily="34" charset="0"/>
              </a:rPr>
              <a:t>asking for charity. America's bid for independence from Britain:</a:t>
            </a:r>
          </a:p>
          <a:p>
            <a:pPr>
              <a:spcBef>
                <a:spcPct val="0"/>
              </a:spcBef>
              <a:buClrTx/>
              <a:buSzTx/>
              <a:buFontTx/>
              <a:buNone/>
            </a:pPr>
            <a:r>
              <a:rPr lang="en-US" altLang="en-US" sz="2200" i="1">
                <a:solidFill>
                  <a:srgbClr val="000000"/>
                </a:solidFill>
                <a:latin typeface="Arial Narrow" panose="020B0606020202030204" pitchFamily="34" charset="0"/>
              </a:rPr>
              <a:t>I do not know that I ever did a good thing on your (head's) </a:t>
            </a:r>
          </a:p>
          <a:p>
            <a:pPr>
              <a:spcBef>
                <a:spcPct val="0"/>
              </a:spcBef>
              <a:buClrTx/>
              <a:buSzTx/>
              <a:buFontTx/>
              <a:buNone/>
            </a:pPr>
            <a:r>
              <a:rPr lang="en-US" altLang="en-US" sz="2200" i="1">
                <a:solidFill>
                  <a:srgbClr val="000000"/>
                </a:solidFill>
                <a:latin typeface="Arial Narrow" panose="020B0606020202030204" pitchFamily="34" charset="0"/>
              </a:rPr>
              <a:t>suggestion, or a dirty one without it.</a:t>
            </a:r>
            <a:r>
              <a:rPr lang="en-US" altLang="en-US" sz="2200">
                <a:solidFill>
                  <a:srgbClr val="000000"/>
                </a:solidFill>
                <a:latin typeface="Arial Narrow" panose="020B0606020202030204" pitchFamily="34" charset="0"/>
              </a:rPr>
              <a:t> </a:t>
            </a:r>
          </a:p>
        </p:txBody>
      </p:sp>
      <p:sp>
        <p:nvSpPr>
          <p:cNvPr id="16387" name="TextBox 2"/>
          <p:cNvSpPr txBox="1">
            <a:spLocks noChangeArrowheads="1"/>
          </p:cNvSpPr>
          <p:nvPr/>
        </p:nvSpPr>
        <p:spPr bwMode="auto">
          <a:xfrm>
            <a:off x="7696200" y="2144713"/>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u="sng">
                <a:solidFill>
                  <a:srgbClr val="0070C0"/>
                </a:solidFill>
              </a:rPr>
              <a:t>Agree?</a:t>
            </a:r>
          </a:p>
        </p:txBody>
      </p:sp>
      <p:sp>
        <p:nvSpPr>
          <p:cNvPr id="16388" name="TextBox 3"/>
          <p:cNvSpPr txBox="1">
            <a:spLocks noChangeArrowheads="1"/>
          </p:cNvSpPr>
          <p:nvPr/>
        </p:nvSpPr>
        <p:spPr bwMode="auto">
          <a:xfrm>
            <a:off x="7620000" y="2895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Y or N</a:t>
            </a:r>
          </a:p>
        </p:txBody>
      </p:sp>
      <p:sp>
        <p:nvSpPr>
          <p:cNvPr id="16389" name="TextBox 5"/>
          <p:cNvSpPr txBox="1">
            <a:spLocks noChangeArrowheads="1"/>
          </p:cNvSpPr>
          <p:nvPr/>
        </p:nvSpPr>
        <p:spPr bwMode="auto">
          <a:xfrm>
            <a:off x="7615238" y="4532313"/>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Y or N</a:t>
            </a:r>
          </a:p>
        </p:txBody>
      </p:sp>
      <p:sp>
        <p:nvSpPr>
          <p:cNvPr id="16390" name="TextBox 6"/>
          <p:cNvSpPr txBox="1">
            <a:spLocks noChangeArrowheads="1"/>
          </p:cNvSpPr>
          <p:nvPr/>
        </p:nvSpPr>
        <p:spPr bwMode="auto">
          <a:xfrm>
            <a:off x="7615238" y="53340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Y or N</a:t>
            </a:r>
          </a:p>
        </p:txBody>
      </p:sp>
      <p:pic>
        <p:nvPicPr>
          <p:cNvPr id="163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11175"/>
            <a:ext cx="23622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TextBox 1"/>
          <p:cNvSpPr txBox="1">
            <a:spLocks noChangeArrowheads="1"/>
          </p:cNvSpPr>
          <p:nvPr/>
        </p:nvSpPr>
        <p:spPr bwMode="auto">
          <a:xfrm>
            <a:off x="5791200" y="11430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70C0"/>
                </a:solidFill>
                <a:latin typeface="Arial Narrow" panose="020B0606020202030204" pitchFamily="34" charset="0"/>
              </a:rPr>
              <a:t>Head</a:t>
            </a:r>
          </a:p>
        </p:txBody>
      </p:sp>
      <p:sp>
        <p:nvSpPr>
          <p:cNvPr id="16393" name="TextBox 2"/>
          <p:cNvSpPr txBox="1">
            <a:spLocks noChangeArrowheads="1"/>
          </p:cNvSpPr>
          <p:nvPr/>
        </p:nvSpPr>
        <p:spPr bwMode="auto">
          <a:xfrm>
            <a:off x="990600" y="111918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r>
              <a:rPr lang="en-US" altLang="en-US" sz="2400">
                <a:solidFill>
                  <a:srgbClr val="0070C0"/>
                </a:solidFill>
                <a:latin typeface="Arial Narrow" panose="020B0606020202030204" pitchFamily="34" charset="0"/>
              </a:rPr>
              <a:t>Heart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8271593"/>
              </p:ext>
            </p:extLst>
          </p:nvPr>
        </p:nvGraphicFramePr>
        <p:xfrm>
          <a:off x="1295400" y="2895600"/>
          <a:ext cx="7269164" cy="2689236"/>
        </p:xfrm>
        <a:graphic>
          <a:graphicData uri="http://schemas.openxmlformats.org/drawingml/2006/table">
            <a:tbl>
              <a:tblPr firstRow="1" bandRow="1">
                <a:tableStyleId>{5C22544A-7EE6-4342-B048-85BDC9FD1C3A}</a:tableStyleId>
              </a:tblPr>
              <a:tblGrid>
                <a:gridCol w="1817291">
                  <a:extLst>
                    <a:ext uri="{9D8B030D-6E8A-4147-A177-3AD203B41FA5}">
                      <a16:colId xmlns:a16="http://schemas.microsoft.com/office/drawing/2014/main" val="20000"/>
                    </a:ext>
                  </a:extLst>
                </a:gridCol>
                <a:gridCol w="1817291">
                  <a:extLst>
                    <a:ext uri="{9D8B030D-6E8A-4147-A177-3AD203B41FA5}">
                      <a16:colId xmlns:a16="http://schemas.microsoft.com/office/drawing/2014/main" val="20001"/>
                    </a:ext>
                  </a:extLst>
                </a:gridCol>
                <a:gridCol w="1817291">
                  <a:extLst>
                    <a:ext uri="{9D8B030D-6E8A-4147-A177-3AD203B41FA5}">
                      <a16:colId xmlns:a16="http://schemas.microsoft.com/office/drawing/2014/main" val="20002"/>
                    </a:ext>
                  </a:extLst>
                </a:gridCol>
                <a:gridCol w="1817291">
                  <a:extLst>
                    <a:ext uri="{9D8B030D-6E8A-4147-A177-3AD203B41FA5}">
                      <a16:colId xmlns:a16="http://schemas.microsoft.com/office/drawing/2014/main" val="20003"/>
                    </a:ext>
                  </a:extLst>
                </a:gridCol>
              </a:tblGrid>
              <a:tr h="1025556">
                <a:tc>
                  <a:txBody>
                    <a:bodyPr/>
                    <a:lstStyle/>
                    <a:p>
                      <a:pPr algn="ctr"/>
                      <a:r>
                        <a:rPr lang="en-US" sz="1800" dirty="0"/>
                        <a:t>Philosopher</a:t>
                      </a:r>
                      <a:r>
                        <a:rPr lang="en-US" sz="1800" baseline="0" dirty="0"/>
                        <a:t> / Theorist</a:t>
                      </a:r>
                      <a:endParaRPr lang="en-US" sz="1800" dirty="0"/>
                    </a:p>
                  </a:txBody>
                  <a:tcPr marL="91436" marR="91436" marT="45729" marB="45729"/>
                </a:tc>
                <a:tc>
                  <a:txBody>
                    <a:bodyPr/>
                    <a:lstStyle/>
                    <a:p>
                      <a:pPr algn="ctr"/>
                      <a:r>
                        <a:rPr lang="en-US" sz="1800" dirty="0"/>
                        <a:t>Emotions Helpful</a:t>
                      </a:r>
                      <a:r>
                        <a:rPr lang="en-US" sz="1800" baseline="0" dirty="0"/>
                        <a:t> or Harmful</a:t>
                      </a:r>
                      <a:endParaRPr lang="en-US" sz="1800" dirty="0"/>
                    </a:p>
                  </a:txBody>
                  <a:tcPr marL="91436" marR="91436" marT="45729" marB="45729"/>
                </a:tc>
                <a:tc>
                  <a:txBody>
                    <a:bodyPr/>
                    <a:lstStyle/>
                    <a:p>
                      <a:pPr algn="ctr"/>
                      <a:r>
                        <a:rPr lang="en-US" sz="1800" dirty="0"/>
                        <a:t>Thinking </a:t>
                      </a:r>
                      <a:r>
                        <a:rPr lang="en-US" sz="1800" dirty="0">
                          <a:sym typeface="Wingdings" panose="05000000000000000000" pitchFamily="2" charset="2"/>
                        </a:rPr>
                        <a:t> Emotions</a:t>
                      </a:r>
                      <a:endParaRPr lang="en-US" sz="1800" dirty="0"/>
                    </a:p>
                  </a:txBody>
                  <a:tcPr marL="91436" marR="91436" marT="45729" marB="45729"/>
                </a:tc>
                <a:tc>
                  <a:txBody>
                    <a:bodyPr/>
                    <a:lstStyle/>
                    <a:p>
                      <a:pPr algn="ctr"/>
                      <a:r>
                        <a:rPr lang="en-US" sz="1800" dirty="0"/>
                        <a:t>Emotions </a:t>
                      </a:r>
                      <a:r>
                        <a:rPr lang="en-US" sz="1800" dirty="0">
                          <a:sym typeface="Wingdings" panose="05000000000000000000" pitchFamily="2" charset="2"/>
                        </a:rPr>
                        <a:t> Thinking</a:t>
                      </a:r>
                      <a:endParaRPr lang="en-US" sz="1800" dirty="0"/>
                    </a:p>
                  </a:txBody>
                  <a:tcPr marL="91436" marR="91436" marT="45729" marB="45729"/>
                </a:tc>
                <a:extLst>
                  <a:ext uri="{0D108BD9-81ED-4DB2-BD59-A6C34878D82A}">
                    <a16:rowId xmlns:a16="http://schemas.microsoft.com/office/drawing/2014/main" val="10000"/>
                  </a:ext>
                </a:extLst>
              </a:tr>
              <a:tr h="415920">
                <a:tc>
                  <a:txBody>
                    <a:bodyPr/>
                    <a:lstStyle/>
                    <a:p>
                      <a:r>
                        <a:rPr lang="en-US" sz="1800" dirty="0"/>
                        <a:t>Aristotle</a:t>
                      </a:r>
                    </a:p>
                  </a:txBody>
                  <a:tcPr marL="91436" marR="91436" marT="45729" marB="45729"/>
                </a:tc>
                <a:tc>
                  <a:txBody>
                    <a:bodyPr/>
                    <a:lstStyle/>
                    <a:p>
                      <a:pPr algn="ctr"/>
                      <a:r>
                        <a:rPr lang="en-US" sz="1800" dirty="0">
                          <a:solidFill>
                            <a:srgbClr val="009900"/>
                          </a:solidFill>
                        </a:rPr>
                        <a:t>Helpful</a:t>
                      </a:r>
                    </a:p>
                  </a:txBody>
                  <a:tcPr marL="91436" marR="91436" marT="45729" marB="45729"/>
                </a:tc>
                <a:tc>
                  <a:txBody>
                    <a:bodyPr/>
                    <a:lstStyle/>
                    <a:p>
                      <a:pPr algn="ctr"/>
                      <a:r>
                        <a:rPr lang="en-US" sz="1800" dirty="0"/>
                        <a:t>YES</a:t>
                      </a:r>
                    </a:p>
                  </a:txBody>
                  <a:tcPr marL="91436" marR="91436" marT="45729" marB="45729"/>
                </a:tc>
                <a:tc>
                  <a:txBody>
                    <a:bodyPr/>
                    <a:lstStyle/>
                    <a:p>
                      <a:pPr algn="ctr"/>
                      <a:r>
                        <a:rPr lang="en-US" sz="1800" dirty="0"/>
                        <a:t>YES</a:t>
                      </a:r>
                    </a:p>
                  </a:txBody>
                  <a:tcPr marL="91436" marR="91436" marT="45729" marB="45729"/>
                </a:tc>
                <a:extLst>
                  <a:ext uri="{0D108BD9-81ED-4DB2-BD59-A6C34878D82A}">
                    <a16:rowId xmlns:a16="http://schemas.microsoft.com/office/drawing/2014/main" val="10001"/>
                  </a:ext>
                </a:extLst>
              </a:tr>
              <a:tr h="415920">
                <a:tc>
                  <a:txBody>
                    <a:bodyPr/>
                    <a:lstStyle/>
                    <a:p>
                      <a:r>
                        <a:rPr lang="en-US" sz="1800" dirty="0"/>
                        <a:t>Descartes</a:t>
                      </a:r>
                    </a:p>
                  </a:txBody>
                  <a:tcPr marL="91436" marR="91436" marT="45729" marB="45729"/>
                </a:tc>
                <a:tc>
                  <a:txBody>
                    <a:bodyPr/>
                    <a:lstStyle/>
                    <a:p>
                      <a:pPr algn="ctr"/>
                      <a:r>
                        <a:rPr lang="en-US" sz="1800" dirty="0">
                          <a:solidFill>
                            <a:srgbClr val="00B050"/>
                          </a:solidFill>
                        </a:rPr>
                        <a:t>Helpful</a:t>
                      </a:r>
                    </a:p>
                  </a:txBody>
                  <a:tcPr marL="91436" marR="91436" marT="45729" marB="45729"/>
                </a:tc>
                <a:tc>
                  <a:txBody>
                    <a:bodyPr/>
                    <a:lstStyle/>
                    <a:p>
                      <a:pPr algn="ctr"/>
                      <a:r>
                        <a:rPr lang="en-US" sz="1800" dirty="0"/>
                        <a:t>YES</a:t>
                      </a:r>
                    </a:p>
                  </a:txBody>
                  <a:tcPr marL="91436" marR="91436" marT="45729" marB="45729"/>
                </a:tc>
                <a:tc>
                  <a:txBody>
                    <a:bodyPr/>
                    <a:lstStyle/>
                    <a:p>
                      <a:pPr algn="ctr"/>
                      <a:r>
                        <a:rPr lang="en-US" sz="1800" dirty="0"/>
                        <a:t>NO</a:t>
                      </a:r>
                    </a:p>
                  </a:txBody>
                  <a:tcPr marL="91436" marR="91436" marT="45729" marB="45729"/>
                </a:tc>
                <a:extLst>
                  <a:ext uri="{0D108BD9-81ED-4DB2-BD59-A6C34878D82A}">
                    <a16:rowId xmlns:a16="http://schemas.microsoft.com/office/drawing/2014/main" val="10002"/>
                  </a:ext>
                </a:extLst>
              </a:tr>
              <a:tr h="415920">
                <a:tc>
                  <a:txBody>
                    <a:bodyPr/>
                    <a:lstStyle/>
                    <a:p>
                      <a:r>
                        <a:rPr lang="en-US" sz="1800" dirty="0"/>
                        <a:t>Spinoza</a:t>
                      </a:r>
                    </a:p>
                  </a:txBody>
                  <a:tcPr marL="91436" marR="91436" marT="45729" marB="45729"/>
                </a:tc>
                <a:tc>
                  <a:txBody>
                    <a:bodyPr/>
                    <a:lstStyle/>
                    <a:p>
                      <a:pPr algn="ctr"/>
                      <a:r>
                        <a:rPr lang="en-US" sz="1800" dirty="0">
                          <a:solidFill>
                            <a:srgbClr val="FF0000"/>
                          </a:solidFill>
                        </a:rPr>
                        <a:t>Harmful</a:t>
                      </a:r>
                    </a:p>
                  </a:txBody>
                  <a:tcPr marL="91436" marR="91436" marT="45729" marB="45729"/>
                </a:tc>
                <a:tc>
                  <a:txBody>
                    <a:bodyPr/>
                    <a:lstStyle/>
                    <a:p>
                      <a:pPr algn="ctr"/>
                      <a:r>
                        <a:rPr lang="en-US" sz="1800" dirty="0"/>
                        <a:t>YES</a:t>
                      </a:r>
                    </a:p>
                  </a:txBody>
                  <a:tcPr marL="91436" marR="91436" marT="45729" marB="45729"/>
                </a:tc>
                <a:tc>
                  <a:txBody>
                    <a:bodyPr/>
                    <a:lstStyle/>
                    <a:p>
                      <a:pPr algn="ctr"/>
                      <a:r>
                        <a:rPr lang="en-US" sz="1800" dirty="0"/>
                        <a:t>NO</a:t>
                      </a:r>
                    </a:p>
                  </a:txBody>
                  <a:tcPr marL="91436" marR="91436" marT="45729" marB="45729"/>
                </a:tc>
                <a:extLst>
                  <a:ext uri="{0D108BD9-81ED-4DB2-BD59-A6C34878D82A}">
                    <a16:rowId xmlns:a16="http://schemas.microsoft.com/office/drawing/2014/main" val="10003"/>
                  </a:ext>
                </a:extLst>
              </a:tr>
              <a:tr h="415920">
                <a:tc>
                  <a:txBody>
                    <a:bodyPr/>
                    <a:lstStyle/>
                    <a:p>
                      <a:r>
                        <a:rPr lang="en-US" sz="1800" dirty="0"/>
                        <a:t>Jefferson</a:t>
                      </a:r>
                    </a:p>
                  </a:txBody>
                  <a:tcPr marL="91436" marR="91436" marT="45729" marB="45729"/>
                </a:tc>
                <a:tc>
                  <a:txBody>
                    <a:bodyPr/>
                    <a:lstStyle/>
                    <a:p>
                      <a:pPr algn="ctr"/>
                      <a:r>
                        <a:rPr lang="en-US" sz="1800" dirty="0">
                          <a:solidFill>
                            <a:srgbClr val="00B050"/>
                          </a:solidFill>
                        </a:rPr>
                        <a:t>Helpful</a:t>
                      </a:r>
                    </a:p>
                  </a:txBody>
                  <a:tcPr marL="91436" marR="91436" marT="45729" marB="45729"/>
                </a:tc>
                <a:tc>
                  <a:txBody>
                    <a:bodyPr/>
                    <a:lstStyle/>
                    <a:p>
                      <a:pPr algn="ctr"/>
                      <a:r>
                        <a:rPr lang="en-US" sz="1800" dirty="0"/>
                        <a:t>Unclear</a:t>
                      </a:r>
                    </a:p>
                  </a:txBody>
                  <a:tcPr marL="91436" marR="91436" marT="45729" marB="45729"/>
                </a:tc>
                <a:tc>
                  <a:txBody>
                    <a:bodyPr/>
                    <a:lstStyle/>
                    <a:p>
                      <a:pPr algn="ctr"/>
                      <a:r>
                        <a:rPr lang="en-US" sz="1800" dirty="0"/>
                        <a:t>YES</a:t>
                      </a:r>
                    </a:p>
                  </a:txBody>
                  <a:tcPr marL="91436" marR="91436" marT="45729" marB="45729"/>
                </a:tc>
                <a:extLst>
                  <a:ext uri="{0D108BD9-81ED-4DB2-BD59-A6C34878D82A}">
                    <a16:rowId xmlns:a16="http://schemas.microsoft.com/office/drawing/2014/main" val="10004"/>
                  </a:ext>
                </a:extLst>
              </a:tr>
            </a:tbl>
          </a:graphicData>
        </a:graphic>
      </p:graphicFrame>
      <p:sp>
        <p:nvSpPr>
          <p:cNvPr id="17452" name="TextBox 2"/>
          <p:cNvSpPr txBox="1">
            <a:spLocks noChangeArrowheads="1"/>
          </p:cNvSpPr>
          <p:nvPr/>
        </p:nvSpPr>
        <p:spPr bwMode="auto">
          <a:xfrm>
            <a:off x="1524000" y="228600"/>
            <a:ext cx="3962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400">
                <a:solidFill>
                  <a:srgbClr val="0070C0"/>
                </a:solidFill>
                <a:latin typeface="Arial Narrow" panose="020B0606020202030204" pitchFamily="34" charset="0"/>
              </a:rPr>
              <a:t>Early Thinkers’ Scorecard on Emotions</a:t>
            </a:r>
          </a:p>
        </p:txBody>
      </p:sp>
      <p:pic>
        <p:nvPicPr>
          <p:cNvPr id="1745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09600"/>
            <a:ext cx="293589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752600" y="685800"/>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latin typeface="Arial Narrow" panose="020B0606020202030204" pitchFamily="34" charset="0"/>
              </a:rPr>
              <a:t>Basic Emotions:  Whattya Think?</a:t>
            </a:r>
          </a:p>
        </p:txBody>
      </p:sp>
      <p:sp>
        <p:nvSpPr>
          <p:cNvPr id="3" name="TextBox 2"/>
          <p:cNvSpPr txBox="1">
            <a:spLocks noChangeArrowheads="1"/>
          </p:cNvSpPr>
          <p:nvPr/>
        </p:nvSpPr>
        <p:spPr bwMode="auto">
          <a:xfrm>
            <a:off x="1066800" y="1981200"/>
            <a:ext cx="6019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dirty="0">
                <a:latin typeface="Arial Narrow" panose="020B0606020202030204" pitchFamily="34" charset="0"/>
              </a:rPr>
              <a:t>Do you think there are basic emotions, from which all other emotions arise?  </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Sort of like the three primary colors.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Take a moment and write down what you would list as the basic, fundamental emotions.  </a:t>
            </a:r>
          </a:p>
        </p:txBody>
      </p:sp>
      <p:pic>
        <p:nvPicPr>
          <p:cNvPr id="2" name="Picture 1"/>
          <p:cNvPicPr>
            <a:picLocks noChangeAspect="1"/>
          </p:cNvPicPr>
          <p:nvPr/>
        </p:nvPicPr>
        <p:blipFill>
          <a:blip r:embed="rId2"/>
          <a:stretch>
            <a:fillRect/>
          </a:stretch>
        </p:blipFill>
        <p:spPr>
          <a:xfrm>
            <a:off x="6477000" y="1350201"/>
            <a:ext cx="2585094" cy="2535261"/>
          </a:xfrm>
          <a:prstGeom prst="rect">
            <a:avLst/>
          </a:prstGeom>
        </p:spPr>
      </p:pic>
    </p:spTree>
    <p:extLst>
      <p:ext uri="{BB962C8B-B14F-4D97-AF65-F5344CB8AC3E}">
        <p14:creationId xmlns:p14="http://schemas.microsoft.com/office/powerpoint/2010/main" val="356275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752600" y="685800"/>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0070C0"/>
                </a:solidFill>
                <a:latin typeface="Arial Narrow" panose="020B0606020202030204" pitchFamily="34" charset="0"/>
              </a:rPr>
              <a:t>The Basic Emotions</a:t>
            </a:r>
          </a:p>
        </p:txBody>
      </p:sp>
      <p:sp>
        <p:nvSpPr>
          <p:cNvPr id="3" name="TextBox 2"/>
          <p:cNvSpPr txBox="1">
            <a:spLocks noChangeArrowheads="1"/>
          </p:cNvSpPr>
          <p:nvPr/>
        </p:nvSpPr>
        <p:spPr bwMode="auto">
          <a:xfrm>
            <a:off x="2133600" y="2057400"/>
            <a:ext cx="33528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dirty="0">
                <a:latin typeface="Arial Narrow" panose="020B0606020202030204" pitchFamily="34" charset="0"/>
              </a:rPr>
              <a:t>Happiness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Anger</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Sadness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Fear</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Disgust</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Surprise (maybe)</a:t>
            </a:r>
          </a:p>
        </p:txBody>
      </p:sp>
      <p:pic>
        <p:nvPicPr>
          <p:cNvPr id="2" name="Picture 1"/>
          <p:cNvPicPr>
            <a:picLocks noChangeAspect="1"/>
          </p:cNvPicPr>
          <p:nvPr/>
        </p:nvPicPr>
        <p:blipFill>
          <a:blip r:embed="rId2"/>
          <a:stretch>
            <a:fillRect/>
          </a:stretch>
        </p:blipFill>
        <p:spPr>
          <a:xfrm>
            <a:off x="5334000" y="2514600"/>
            <a:ext cx="2822679" cy="2771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342900"/>
            <a:ext cx="7772400" cy="1143000"/>
          </a:xfrm>
        </p:spPr>
        <p:txBody>
          <a:bodyPr/>
          <a:lstStyle/>
          <a:p>
            <a:pPr algn="ctr" eaLnBrk="1" hangingPunct="1"/>
            <a:r>
              <a:rPr lang="en-US" altLang="en-US"/>
              <a:t>Russell’s Circumplex Model </a:t>
            </a:r>
            <a:br>
              <a:rPr lang="en-US" altLang="en-US"/>
            </a:br>
            <a:r>
              <a:rPr lang="en-US" altLang="en-US"/>
              <a:t>of Emotion</a:t>
            </a:r>
          </a:p>
        </p:txBody>
      </p:sp>
      <p:sp>
        <p:nvSpPr>
          <p:cNvPr id="19459" name="Text Box 3"/>
          <p:cNvSpPr txBox="1">
            <a:spLocks noChangeArrowheads="1"/>
          </p:cNvSpPr>
          <p:nvPr/>
        </p:nvSpPr>
        <p:spPr bwMode="auto">
          <a:xfrm>
            <a:off x="1447800" y="2133600"/>
            <a:ext cx="7162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a:latin typeface="Times New Roman" panose="02020603050405020304" pitchFamily="18" charset="0"/>
              </a:rPr>
              <a:t>AROUSED</a:t>
            </a:r>
          </a:p>
          <a:p>
            <a:pPr eaLnBrk="1" hangingPunct="1">
              <a:spcBef>
                <a:spcPct val="50000"/>
              </a:spcBef>
              <a:buClrTx/>
              <a:buSzTx/>
              <a:buFontTx/>
              <a:buNone/>
            </a:pPr>
            <a:endParaRPr lang="en-US" altLang="en-US" sz="2400">
              <a:latin typeface="Times New Roman" panose="02020603050405020304" pitchFamily="18" charset="0"/>
            </a:endParaRPr>
          </a:p>
          <a:p>
            <a:pPr algn="ctr" eaLnBrk="1" hangingPunct="1">
              <a:spcBef>
                <a:spcPct val="50000"/>
              </a:spcBef>
              <a:buClrTx/>
              <a:buSzTx/>
              <a:buFontTx/>
              <a:buNone/>
            </a:pPr>
            <a:r>
              <a:rPr lang="en-US" altLang="en-US" sz="2400">
                <a:latin typeface="Times New Roman" panose="02020603050405020304" pitchFamily="18" charset="0"/>
              </a:rPr>
              <a:t> </a:t>
            </a:r>
          </a:p>
          <a:p>
            <a:pPr eaLnBrk="1" hangingPunct="1">
              <a:spcBef>
                <a:spcPct val="50000"/>
              </a:spcBef>
              <a:buClrTx/>
              <a:buSzTx/>
              <a:buFontTx/>
              <a:buNone/>
            </a:pPr>
            <a:r>
              <a:rPr lang="en-US" altLang="en-US" sz="2400">
                <a:latin typeface="Times New Roman" panose="02020603050405020304" pitchFamily="18" charset="0"/>
              </a:rPr>
              <a:t>UNPLEASANT		                  PLEASANT</a:t>
            </a:r>
          </a:p>
          <a:p>
            <a:pPr algn="ctr" eaLnBrk="1" hangingPunct="1">
              <a:spcBef>
                <a:spcPct val="50000"/>
              </a:spcBef>
              <a:buClrTx/>
              <a:buSzTx/>
              <a:buFontTx/>
              <a:buNone/>
            </a:pPr>
            <a:endParaRPr lang="en-US" altLang="en-US" sz="2400">
              <a:latin typeface="Times New Roman" panose="02020603050405020304" pitchFamily="18" charset="0"/>
            </a:endParaRPr>
          </a:p>
          <a:p>
            <a:pPr algn="ctr" eaLnBrk="1" hangingPunct="1">
              <a:spcBef>
                <a:spcPct val="50000"/>
              </a:spcBef>
              <a:buClrTx/>
              <a:buSzTx/>
              <a:buFontTx/>
              <a:buNone/>
            </a:pPr>
            <a:r>
              <a:rPr lang="en-US" altLang="en-US" sz="2400">
                <a:latin typeface="Times New Roman" panose="02020603050405020304" pitchFamily="18" charset="0"/>
              </a:rPr>
              <a:t> </a:t>
            </a:r>
          </a:p>
          <a:p>
            <a:pPr algn="ctr" eaLnBrk="1" hangingPunct="1">
              <a:spcBef>
                <a:spcPct val="50000"/>
              </a:spcBef>
              <a:buClrTx/>
              <a:buSzTx/>
              <a:buFontTx/>
              <a:buNone/>
            </a:pPr>
            <a:r>
              <a:rPr lang="en-US" altLang="en-US" sz="2400">
                <a:latin typeface="Times New Roman" panose="02020603050405020304" pitchFamily="18" charset="0"/>
              </a:rPr>
              <a:t>UNAROUSED</a:t>
            </a:r>
          </a:p>
        </p:txBody>
      </p:sp>
      <p:sp>
        <p:nvSpPr>
          <p:cNvPr id="7173" name="Text Box 5"/>
          <p:cNvSpPr txBox="1">
            <a:spLocks noChangeArrowheads="1"/>
          </p:cNvSpPr>
          <p:nvPr/>
        </p:nvSpPr>
        <p:spPr bwMode="auto">
          <a:xfrm>
            <a:off x="2209800" y="2971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rgbClr val="FF0000"/>
                </a:solidFill>
                <a:latin typeface="Times New Roman" panose="02020603050405020304" pitchFamily="18" charset="0"/>
              </a:rPr>
              <a:t>Angry</a:t>
            </a:r>
          </a:p>
        </p:txBody>
      </p:sp>
      <p:sp>
        <p:nvSpPr>
          <p:cNvPr id="7174" name="Text Box 6"/>
          <p:cNvSpPr txBox="1">
            <a:spLocks noChangeArrowheads="1"/>
          </p:cNvSpPr>
          <p:nvPr/>
        </p:nvSpPr>
        <p:spPr bwMode="auto">
          <a:xfrm>
            <a:off x="6400800" y="2895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rgbClr val="FF0000"/>
                </a:solidFill>
                <a:latin typeface="Times New Roman" panose="02020603050405020304" pitchFamily="18" charset="0"/>
              </a:rPr>
              <a:t>Happy</a:t>
            </a:r>
          </a:p>
        </p:txBody>
      </p:sp>
      <p:sp>
        <p:nvSpPr>
          <p:cNvPr id="7175" name="Text Box 7"/>
          <p:cNvSpPr txBox="1">
            <a:spLocks noChangeArrowheads="1"/>
          </p:cNvSpPr>
          <p:nvPr/>
        </p:nvSpPr>
        <p:spPr bwMode="auto">
          <a:xfrm>
            <a:off x="6553200" y="4800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rgbClr val="FF0000"/>
                </a:solidFill>
                <a:latin typeface="Times New Roman" panose="02020603050405020304" pitchFamily="18" charset="0"/>
              </a:rPr>
              <a:t>Calm</a:t>
            </a:r>
          </a:p>
        </p:txBody>
      </p:sp>
      <p:sp>
        <p:nvSpPr>
          <p:cNvPr id="7176" name="Text Box 8"/>
          <p:cNvSpPr txBox="1">
            <a:spLocks noChangeArrowheads="1"/>
          </p:cNvSpPr>
          <p:nvPr/>
        </p:nvSpPr>
        <p:spPr bwMode="auto">
          <a:xfrm>
            <a:off x="2057400" y="5029200"/>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rgbClr val="FF0000"/>
                </a:solidFill>
                <a:latin typeface="Times New Roman" panose="02020603050405020304" pitchFamily="18" charset="0"/>
              </a:rPr>
              <a:t>Depressed</a:t>
            </a:r>
          </a:p>
        </p:txBody>
      </p:sp>
      <p:sp>
        <p:nvSpPr>
          <p:cNvPr id="19464" name="Oval 9"/>
          <p:cNvSpPr>
            <a:spLocks noChangeArrowheads="1"/>
          </p:cNvSpPr>
          <p:nvPr/>
        </p:nvSpPr>
        <p:spPr bwMode="auto">
          <a:xfrm>
            <a:off x="3733800" y="2819400"/>
            <a:ext cx="2362200" cy="2286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P spid="7174" grpId="0"/>
      <p:bldP spid="7175" grpId="0" build="p" autoUpdateAnimBg="0"/>
      <p:bldP spid="717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solidFill>
                  <a:srgbClr val="0070C0"/>
                </a:solidFill>
              </a:rPr>
              <a:t>Are Emotions Universal?</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sz="2800">
                <a:latin typeface="Arial Narrow" panose="020B0606020202030204" pitchFamily="34" charset="0"/>
                <a:cs typeface="Times New Roman" panose="02020603050405020304" pitchFamily="18" charset="0"/>
              </a:rPr>
              <a:t>Do all cultures experience the same emotions?</a:t>
            </a:r>
            <a:endParaRPr lang="en-US" altLang="en-US" sz="2800">
              <a:cs typeface="Times New Roman" panose="02020603050405020304" pitchFamily="18" charset="0"/>
            </a:endParaRPr>
          </a:p>
          <a:p>
            <a:pPr eaLnBrk="1" hangingPunct="1">
              <a:lnSpc>
                <a:spcPct val="90000"/>
              </a:lnSpc>
              <a:buFont typeface="Wingdings" panose="05000000000000000000" pitchFamily="2" charset="2"/>
              <a:buNone/>
            </a:pPr>
            <a:endParaRPr lang="en-US" altLang="en-US" sz="2800">
              <a:cs typeface="Times New Roman" panose="02020603050405020304" pitchFamily="18" charset="0"/>
            </a:endParaRPr>
          </a:p>
          <a:p>
            <a:pPr eaLnBrk="1" hangingPunct="1">
              <a:lnSpc>
                <a:spcPct val="90000"/>
              </a:lnSpc>
            </a:pPr>
            <a:r>
              <a:rPr lang="en-US" altLang="en-US" sz="2800">
                <a:latin typeface="Arial Narrow" panose="020B0606020202030204" pitchFamily="34" charset="0"/>
                <a:cs typeface="Times New Roman" panose="02020603050405020304" pitchFamily="18" charset="0"/>
              </a:rPr>
              <a:t>Do all cultures express basic emotions the same way?</a:t>
            </a:r>
            <a:endParaRPr lang="en-US" altLang="en-US" sz="2800">
              <a:cs typeface="Times New Roman" panose="02020603050405020304" pitchFamily="18" charset="0"/>
            </a:endParaRPr>
          </a:p>
          <a:p>
            <a:pPr eaLnBrk="1" hangingPunct="1">
              <a:lnSpc>
                <a:spcPct val="90000"/>
              </a:lnSpc>
              <a:buFont typeface="Wingdings" panose="05000000000000000000" pitchFamily="2" charset="2"/>
              <a:buNone/>
            </a:pPr>
            <a:r>
              <a:rPr lang="en-US" altLang="en-US" sz="2800">
                <a:latin typeface="Arial Narrow" panose="020B0606020202030204" pitchFamily="34" charset="0"/>
                <a:cs typeface="Times New Roman" panose="02020603050405020304" pitchFamily="18" charset="0"/>
              </a:rPr>
              <a:t> </a:t>
            </a:r>
            <a:endParaRPr lang="en-US" altLang="en-US" sz="2800">
              <a:cs typeface="Times New Roman" panose="02020603050405020304" pitchFamily="18" charset="0"/>
            </a:endParaRPr>
          </a:p>
          <a:p>
            <a:pPr eaLnBrk="1" hangingPunct="1">
              <a:lnSpc>
                <a:spcPct val="90000"/>
              </a:lnSpc>
            </a:pPr>
            <a:r>
              <a:rPr lang="en-US" altLang="en-US" sz="2800">
                <a:latin typeface="Arial Narrow" panose="020B0606020202030204" pitchFamily="34" charset="0"/>
                <a:cs typeface="Times New Roman" panose="02020603050405020304" pitchFamily="18" charset="0"/>
              </a:rPr>
              <a:t>Do cultures differ in how intensely they show emotion, for the same kinds of events?</a:t>
            </a:r>
            <a:endParaRPr lang="en-US" altLang="en-US" sz="2800">
              <a:cs typeface="Times New Roman" panose="02020603050405020304" pitchFamily="18" charset="0"/>
            </a:endParaRPr>
          </a:p>
          <a:p>
            <a:pPr eaLnBrk="1" hangingPunct="1">
              <a:lnSpc>
                <a:spcPct val="90000"/>
              </a:lnSpc>
              <a:buFont typeface="Wingdings" panose="05000000000000000000" pitchFamily="2" charset="2"/>
              <a:buNone/>
            </a:pPr>
            <a:endParaRPr lang="en-US" altLang="en-US" sz="2800">
              <a:cs typeface="Times New Roman" panose="02020603050405020304" pitchFamily="18" charset="0"/>
            </a:endParaRPr>
          </a:p>
          <a:p>
            <a:pPr eaLnBrk="1" hangingPunct="1">
              <a:lnSpc>
                <a:spcPct val="90000"/>
              </a:lnSpc>
            </a:pPr>
            <a:r>
              <a:rPr lang="en-US" altLang="en-US" sz="2800">
                <a:latin typeface="Arial Narrow" panose="020B0606020202030204" pitchFamily="34" charset="0"/>
                <a:cs typeface="Times New Roman" panose="02020603050405020304" pitchFamily="18" charset="0"/>
              </a:rPr>
              <a:t>If emotions are genetically determined, does culture play any role in shaping them?</a:t>
            </a:r>
            <a:r>
              <a:rPr lang="en-US" altLang="en-US" sz="28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solidFill>
                  <a:srgbClr val="0070C0"/>
                </a:solidFill>
              </a:rPr>
              <a:t>Ekman’s Neurocultural </a:t>
            </a:r>
            <a:br>
              <a:rPr lang="en-US" altLang="en-US">
                <a:solidFill>
                  <a:srgbClr val="0070C0"/>
                </a:solidFill>
              </a:rPr>
            </a:br>
            <a:r>
              <a:rPr lang="en-US" altLang="en-US">
                <a:solidFill>
                  <a:srgbClr val="0070C0"/>
                </a:solidFill>
              </a:rPr>
              <a:t>Theory of Emotion</a:t>
            </a:r>
          </a:p>
        </p:txBody>
      </p:sp>
      <p:sp>
        <p:nvSpPr>
          <p:cNvPr id="21507" name="Rectangle 3"/>
          <p:cNvSpPr>
            <a:spLocks noGrp="1" noChangeArrowheads="1"/>
          </p:cNvSpPr>
          <p:nvPr>
            <p:ph type="body" idx="1"/>
          </p:nvPr>
        </p:nvSpPr>
        <p:spPr>
          <a:xfrm>
            <a:off x="838200" y="2667000"/>
            <a:ext cx="8107363" cy="4114800"/>
          </a:xfrm>
        </p:spPr>
        <p:txBody>
          <a:bodyPr/>
          <a:lstStyle/>
          <a:p>
            <a:pPr marL="711200" indent="-711200" eaLnBrk="1" hangingPunct="1">
              <a:lnSpc>
                <a:spcPct val="90000"/>
              </a:lnSpc>
              <a:buFont typeface="Wingdings" panose="05000000000000000000" pitchFamily="2" charset="2"/>
              <a:buNone/>
            </a:pPr>
            <a:r>
              <a:rPr lang="en-US" altLang="en-US" sz="2800">
                <a:latin typeface="Arial Narrow" panose="020B0606020202030204" pitchFamily="34" charset="0"/>
                <a:cs typeface="Times New Roman" panose="02020603050405020304" pitchFamily="18" charset="0"/>
              </a:rPr>
              <a:t>I.	Facial expression for each emotion is set by evolution.</a:t>
            </a:r>
          </a:p>
          <a:p>
            <a:pPr marL="711200" indent="-711200" eaLnBrk="1" hangingPunct="1">
              <a:lnSpc>
                <a:spcPct val="90000"/>
              </a:lnSpc>
              <a:buFont typeface="Wingdings" panose="05000000000000000000" pitchFamily="2" charset="2"/>
              <a:buNone/>
            </a:pPr>
            <a:endParaRPr lang="en-US" altLang="en-US" sz="1000">
              <a:cs typeface="Times New Roman" panose="02020603050405020304" pitchFamily="18" charset="0"/>
            </a:endParaRPr>
          </a:p>
          <a:p>
            <a:pPr marL="711200" indent="-711200" eaLnBrk="1" hangingPunct="1">
              <a:lnSpc>
                <a:spcPct val="90000"/>
              </a:lnSpc>
              <a:buFont typeface="Wingdings" panose="05000000000000000000" pitchFamily="2" charset="2"/>
              <a:buNone/>
            </a:pPr>
            <a:r>
              <a:rPr lang="en-US" altLang="en-US" sz="2800">
                <a:latin typeface="Arial Narrow" panose="020B0606020202030204" pitchFamily="34" charset="0"/>
                <a:cs typeface="Times New Roman" panose="02020603050405020304" pitchFamily="18" charset="0"/>
              </a:rPr>
              <a:t>II.      Culture affects emotion in three ways:</a:t>
            </a:r>
            <a:endParaRPr lang="en-US" altLang="en-US" sz="2800">
              <a:cs typeface="Times New Roman" panose="02020603050405020304" pitchFamily="18" charset="0"/>
            </a:endParaRPr>
          </a:p>
          <a:p>
            <a:pPr marL="711200" indent="-711200" eaLnBrk="1" hangingPunct="1">
              <a:lnSpc>
                <a:spcPct val="90000"/>
              </a:lnSpc>
              <a:buFont typeface="Wingdings" panose="05000000000000000000" pitchFamily="2" charset="2"/>
              <a:buNone/>
            </a:pPr>
            <a:r>
              <a:rPr lang="en-US" altLang="en-US" sz="1000">
                <a:latin typeface="Arial Narrow" panose="020B0606020202030204" pitchFamily="34" charset="0"/>
                <a:cs typeface="Times New Roman" panose="02020603050405020304" pitchFamily="18" charset="0"/>
              </a:rPr>
              <a:t> </a:t>
            </a:r>
            <a:endParaRPr lang="en-US" altLang="en-US" sz="1000">
              <a:cs typeface="Times New Roman" panose="02020603050405020304" pitchFamily="18" charset="0"/>
            </a:endParaRPr>
          </a:p>
          <a:p>
            <a:pPr marL="711200" indent="-711200" eaLnBrk="1" hangingPunct="1">
              <a:lnSpc>
                <a:spcPct val="90000"/>
              </a:lnSpc>
              <a:buFont typeface="Wingdings" panose="05000000000000000000" pitchFamily="2" charset="2"/>
              <a:buNone/>
            </a:pPr>
            <a:r>
              <a:rPr lang="en-US" altLang="en-US" sz="2800">
                <a:latin typeface="Arial Narrow" panose="020B0606020202030204" pitchFamily="34" charset="0"/>
                <a:cs typeface="Times New Roman" panose="02020603050405020304" pitchFamily="18" charset="0"/>
              </a:rPr>
              <a:t>	1.  Determines what kinds of events cause us to      		experience emotions.</a:t>
            </a:r>
            <a:endParaRPr lang="en-US" altLang="en-US" sz="2800">
              <a:cs typeface="Times New Roman" panose="02020603050405020304" pitchFamily="18" charset="0"/>
            </a:endParaRPr>
          </a:p>
          <a:p>
            <a:pPr marL="711200" indent="-711200" eaLnBrk="1" hangingPunct="1">
              <a:lnSpc>
                <a:spcPct val="90000"/>
              </a:lnSpc>
              <a:buFont typeface="Wingdings" panose="05000000000000000000" pitchFamily="2" charset="2"/>
              <a:buNone/>
            </a:pPr>
            <a:endParaRPr lang="en-US" altLang="en-US" sz="1000">
              <a:cs typeface="Times New Roman" panose="02020603050405020304" pitchFamily="18" charset="0"/>
            </a:endParaRPr>
          </a:p>
          <a:p>
            <a:pPr marL="711200" indent="-711200" eaLnBrk="1" hangingPunct="1">
              <a:lnSpc>
                <a:spcPct val="90000"/>
              </a:lnSpc>
              <a:buFont typeface="Wingdings" panose="05000000000000000000" pitchFamily="2" charset="2"/>
              <a:buNone/>
            </a:pPr>
            <a:r>
              <a:rPr lang="en-US" altLang="en-US" sz="2800">
                <a:latin typeface="Arial Narrow" panose="020B0606020202030204" pitchFamily="34" charset="0"/>
                <a:cs typeface="Times New Roman" panose="02020603050405020304" pitchFamily="18" charset="0"/>
              </a:rPr>
              <a:t>	2.  Sets norms for expressing emotion—Display rules</a:t>
            </a:r>
            <a:endParaRPr lang="en-US" altLang="en-US" sz="2800">
              <a:cs typeface="Times New Roman" panose="02020603050405020304" pitchFamily="18" charset="0"/>
            </a:endParaRPr>
          </a:p>
          <a:p>
            <a:pPr marL="711200" indent="-711200" eaLnBrk="1" hangingPunct="1">
              <a:lnSpc>
                <a:spcPct val="90000"/>
              </a:lnSpc>
              <a:buFont typeface="Wingdings" panose="05000000000000000000" pitchFamily="2" charset="2"/>
              <a:buNone/>
            </a:pPr>
            <a:r>
              <a:rPr lang="en-US" altLang="en-US" sz="1000">
                <a:latin typeface="Arial Narrow" panose="020B0606020202030204" pitchFamily="34" charset="0"/>
                <a:cs typeface="Times New Roman" panose="02020603050405020304" pitchFamily="18" charset="0"/>
              </a:rPr>
              <a:t> </a:t>
            </a:r>
            <a:endParaRPr lang="en-US" altLang="en-US" sz="1000">
              <a:cs typeface="Times New Roman" panose="02020603050405020304" pitchFamily="18" charset="0"/>
            </a:endParaRPr>
          </a:p>
          <a:p>
            <a:pPr marL="711200" indent="-711200" eaLnBrk="1" hangingPunct="1">
              <a:lnSpc>
                <a:spcPct val="90000"/>
              </a:lnSpc>
              <a:buFont typeface="Wingdings" panose="05000000000000000000" pitchFamily="2" charset="2"/>
              <a:buNone/>
            </a:pPr>
            <a:r>
              <a:rPr lang="en-US" altLang="en-US" sz="2800">
                <a:latin typeface="Arial Narrow" panose="020B0606020202030204" pitchFamily="34" charset="0"/>
                <a:cs typeface="Times New Roman" panose="02020603050405020304" pitchFamily="18" charset="0"/>
              </a:rPr>
              <a:t>	3.  Says how to act on emotions.</a:t>
            </a:r>
            <a:r>
              <a:rPr lang="en-US" altLang="en-US" sz="2800"/>
              <a:t> </a:t>
            </a:r>
          </a:p>
        </p:txBody>
      </p:sp>
      <p:pic>
        <p:nvPicPr>
          <p:cNvPr id="21508" name="Picture 5" descr="paul-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2400"/>
            <a:ext cx="166846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p:cNvSpPr txBox="1">
            <a:spLocks noChangeArrowheads="1"/>
          </p:cNvSpPr>
          <p:nvPr/>
        </p:nvSpPr>
        <p:spPr bwMode="auto">
          <a:xfrm>
            <a:off x="7191375" y="225425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latin typeface="Times New Roman" panose="02020603050405020304" pitchFamily="18" charset="0"/>
              </a:rPr>
              <a:t>Paul Ekman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6-fearfu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074" y="685800"/>
            <a:ext cx="2286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m1-disgus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708025"/>
            <a:ext cx="2286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f9-ang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0"/>
            <a:ext cx="228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m1-hap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650" y="3810000"/>
            <a:ext cx="2286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f2-surpri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803650"/>
            <a:ext cx="2286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0"/>
          <p:cNvSpPr txBox="1">
            <a:spLocks noChangeArrowheads="1"/>
          </p:cNvSpPr>
          <p:nvPr/>
        </p:nvSpPr>
        <p:spPr bwMode="auto">
          <a:xfrm>
            <a:off x="914400" y="69850"/>
            <a:ext cx="79248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400" dirty="0">
                <a:solidFill>
                  <a:srgbClr val="0070C0"/>
                </a:solidFill>
                <a:latin typeface="Arial Narrow" panose="020B0606020202030204" pitchFamily="34" charset="0"/>
              </a:rPr>
              <a:t>Ekman’s Basic Emotions</a:t>
            </a:r>
          </a:p>
        </p:txBody>
      </p:sp>
      <p:sp>
        <p:nvSpPr>
          <p:cNvPr id="2" name="TextBox 1"/>
          <p:cNvSpPr txBox="1">
            <a:spLocks noChangeArrowheads="1"/>
          </p:cNvSpPr>
          <p:nvPr/>
        </p:nvSpPr>
        <p:spPr bwMode="auto">
          <a:xfrm>
            <a:off x="1257300" y="31623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FF0000"/>
                </a:solidFill>
              </a:rPr>
              <a:t>Fear</a:t>
            </a:r>
          </a:p>
        </p:txBody>
      </p:sp>
      <p:sp>
        <p:nvSpPr>
          <p:cNvPr id="22538" name="TextBox 9"/>
          <p:cNvSpPr txBox="1">
            <a:spLocks noChangeArrowheads="1"/>
          </p:cNvSpPr>
          <p:nvPr/>
        </p:nvSpPr>
        <p:spPr bwMode="auto">
          <a:xfrm>
            <a:off x="3962400" y="3200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FF0000"/>
                </a:solidFill>
              </a:rPr>
              <a:t>Disgust</a:t>
            </a:r>
          </a:p>
        </p:txBody>
      </p:sp>
      <p:sp>
        <p:nvSpPr>
          <p:cNvPr id="11" name="TextBox 10"/>
          <p:cNvSpPr txBox="1">
            <a:spLocks noChangeArrowheads="1"/>
          </p:cNvSpPr>
          <p:nvPr/>
        </p:nvSpPr>
        <p:spPr bwMode="auto">
          <a:xfrm>
            <a:off x="6781800" y="3200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FF0000"/>
                </a:solidFill>
              </a:rPr>
              <a:t>Sad</a:t>
            </a:r>
          </a:p>
        </p:txBody>
      </p:sp>
      <p:sp>
        <p:nvSpPr>
          <p:cNvPr id="12" name="TextBox 11"/>
          <p:cNvSpPr txBox="1">
            <a:spLocks noChangeArrowheads="1"/>
          </p:cNvSpPr>
          <p:nvPr/>
        </p:nvSpPr>
        <p:spPr bwMode="auto">
          <a:xfrm>
            <a:off x="1257300" y="6248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FF0000"/>
                </a:solidFill>
              </a:rPr>
              <a:t>Anger</a:t>
            </a:r>
          </a:p>
        </p:txBody>
      </p:sp>
      <p:sp>
        <p:nvSpPr>
          <p:cNvPr id="13" name="TextBox 12"/>
          <p:cNvSpPr txBox="1">
            <a:spLocks noChangeArrowheads="1"/>
          </p:cNvSpPr>
          <p:nvPr/>
        </p:nvSpPr>
        <p:spPr bwMode="auto">
          <a:xfrm>
            <a:off x="4000500" y="6248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FF0000"/>
                </a:solidFill>
              </a:rPr>
              <a:t>Happiness</a:t>
            </a:r>
          </a:p>
        </p:txBody>
      </p:sp>
      <p:sp>
        <p:nvSpPr>
          <p:cNvPr id="14" name="TextBox 13"/>
          <p:cNvSpPr txBox="1">
            <a:spLocks noChangeArrowheads="1"/>
          </p:cNvSpPr>
          <p:nvPr/>
        </p:nvSpPr>
        <p:spPr bwMode="auto">
          <a:xfrm>
            <a:off x="6807200" y="6248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FF0000"/>
                </a:solidFill>
              </a:rPr>
              <a:t>Surprise</a:t>
            </a:r>
          </a:p>
        </p:txBody>
      </p:sp>
      <p:pic>
        <p:nvPicPr>
          <p:cNvPr id="4" name="Picture 3" descr="A close up of a person&#10;&#10;Description automatically generated with medium confidence">
            <a:extLst>
              <a:ext uri="{FF2B5EF4-FFF2-40B4-BE49-F238E27FC236}">
                <a16:creationId xmlns:a16="http://schemas.microsoft.com/office/drawing/2014/main" id="{68F20772-51EB-E559-2D0D-01EE07E1950D}"/>
              </a:ext>
            </a:extLst>
          </p:cNvPr>
          <p:cNvPicPr>
            <a:picLocks noChangeAspect="1"/>
          </p:cNvPicPr>
          <p:nvPr/>
        </p:nvPicPr>
        <p:blipFill rotWithShape="1">
          <a:blip r:embed="rId7">
            <a:extLst>
              <a:ext uri="{28A0092B-C50C-407E-A947-70E740481C1C}">
                <a14:useLocalDpi xmlns:a14="http://schemas.microsoft.com/office/drawing/2010/main" val="0"/>
              </a:ext>
            </a:extLst>
          </a:blip>
          <a:srcRect b="-571"/>
          <a:stretch/>
        </p:blipFill>
        <p:spPr>
          <a:xfrm>
            <a:off x="6464300" y="827087"/>
            <a:ext cx="2286000" cy="2373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8"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77963" y="76200"/>
            <a:ext cx="73152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a:solidFill>
                  <a:srgbClr val="0070C0"/>
                </a:solidFill>
                <a:latin typeface="Arial Narrow" panose="020B0606020202030204" pitchFamily="34" charset="0"/>
                <a:cs typeface="Times New Roman" panose="02020603050405020304" pitchFamily="18" charset="0"/>
              </a:rPr>
              <a:t>Judgment of Emotion by Observers in Five Literate Cultures</a:t>
            </a:r>
            <a:endParaRPr lang="en-US" altLang="en-US">
              <a:solidFill>
                <a:srgbClr val="0070C0"/>
              </a:solidFill>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n-US" altLang="en-US" sz="2200">
                <a:solidFill>
                  <a:srgbClr val="0070C0"/>
                </a:solidFill>
                <a:latin typeface="Arial Narrow" panose="020B0606020202030204" pitchFamily="34" charset="0"/>
                <a:cs typeface="Times New Roman" panose="02020603050405020304" pitchFamily="18" charset="0"/>
              </a:rPr>
              <a:t>(Ekman &amp; Friesen, 1971)</a:t>
            </a:r>
            <a:r>
              <a:rPr lang="en-US" altLang="en-US" sz="2200">
                <a:solidFill>
                  <a:srgbClr val="0070C0"/>
                </a:solidFill>
                <a:latin typeface="Times New Roman" panose="02020603050405020304" pitchFamily="18" charset="0"/>
              </a:rPr>
              <a:t> </a:t>
            </a:r>
          </a:p>
        </p:txBody>
      </p:sp>
      <p:graphicFrame>
        <p:nvGraphicFramePr>
          <p:cNvPr id="23555" name="Object 3"/>
          <p:cNvGraphicFramePr>
            <a:graphicFrameLocks noChangeAspect="1"/>
          </p:cNvGraphicFramePr>
          <p:nvPr/>
        </p:nvGraphicFramePr>
        <p:xfrm>
          <a:off x="1609725" y="1814513"/>
          <a:ext cx="7053263" cy="4802187"/>
        </p:xfrm>
        <a:graphic>
          <a:graphicData uri="http://schemas.openxmlformats.org/presentationml/2006/ole">
            <mc:AlternateContent xmlns:mc="http://schemas.openxmlformats.org/markup-compatibility/2006">
              <mc:Choice xmlns:v="urn:schemas-microsoft-com:vml" Requires="v">
                <p:oleObj name="Document" r:id="rId2" imgW="7062216" imgH="4811268" progId="Word.Document.8">
                  <p:embed/>
                </p:oleObj>
              </mc:Choice>
              <mc:Fallback>
                <p:oleObj name="Document" r:id="rId2" imgW="7062216" imgH="4811268"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814513"/>
                        <a:ext cx="7053263" cy="480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56" name="Picture 4" descr="f6-fearfu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679450"/>
            <a:ext cx="121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m1-hap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788" y="638175"/>
            <a:ext cx="10572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0" y="2209006"/>
            <a:ext cx="553998" cy="3276600"/>
          </a:xfrm>
          <a:prstGeom prst="rect">
            <a:avLst/>
          </a:prstGeom>
          <a:noFill/>
        </p:spPr>
        <p:txBody>
          <a:bodyPr vert="vert270">
            <a:spAutoFit/>
          </a:bodyPr>
          <a:lstStyle/>
          <a:p>
            <a:pPr algn="ctr">
              <a:defRPr/>
            </a:pPr>
            <a:r>
              <a:rPr lang="en-US" i="1" u="sng" dirty="0">
                <a:solidFill>
                  <a:srgbClr val="FF0000"/>
                </a:solidFill>
                <a:latin typeface="Arial Narrow" panose="020B0606020202030204" pitchFamily="34" charset="0"/>
              </a:rPr>
              <a:t>Percent Agreement</a:t>
            </a:r>
          </a:p>
        </p:txBody>
      </p:sp>
      <p:cxnSp>
        <p:nvCxnSpPr>
          <p:cNvPr id="23559" name="Straight Connector 3"/>
          <p:cNvCxnSpPr>
            <a:cxnSpLocks noChangeShapeType="1"/>
          </p:cNvCxnSpPr>
          <p:nvPr/>
        </p:nvCxnSpPr>
        <p:spPr bwMode="auto">
          <a:xfrm>
            <a:off x="1676400" y="5562600"/>
            <a:ext cx="68580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57200"/>
            <a:ext cx="70866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Review Question 1</a:t>
            </a:r>
          </a:p>
        </p:txBody>
      </p:sp>
      <p:sp>
        <p:nvSpPr>
          <p:cNvPr id="5" name="TextBox 4"/>
          <p:cNvSpPr txBox="1"/>
          <p:nvPr/>
        </p:nvSpPr>
        <p:spPr>
          <a:xfrm>
            <a:off x="1524000" y="1752600"/>
            <a:ext cx="7086600" cy="3046988"/>
          </a:xfrm>
          <a:prstGeom prst="rect">
            <a:avLst/>
          </a:prstGeom>
          <a:noFill/>
        </p:spPr>
        <p:txBody>
          <a:bodyPr wrap="square" rtlCol="0">
            <a:spAutoFit/>
          </a:bodyPr>
          <a:lstStyle/>
          <a:p>
            <a:r>
              <a:rPr lang="en-US" dirty="0">
                <a:latin typeface="Arial Narrow" panose="020B0606020202030204" pitchFamily="34" charset="0"/>
              </a:rPr>
              <a:t>Which of the following finally opened the door to the scientific study of mental states (and overcame Behaviorism)? </a:t>
            </a:r>
          </a:p>
          <a:p>
            <a:endParaRPr lang="en-US" dirty="0">
              <a:latin typeface="Arial Narrow" panose="020B0606020202030204" pitchFamily="34" charset="0"/>
            </a:endParaRPr>
          </a:p>
          <a:p>
            <a:r>
              <a:rPr lang="en-US" dirty="0">
                <a:latin typeface="Arial Narrow" panose="020B0606020202030204" pitchFamily="34" charset="0"/>
              </a:rPr>
              <a:t>___ Mesmerism</a:t>
            </a:r>
          </a:p>
          <a:p>
            <a:r>
              <a:rPr lang="en-US" dirty="0">
                <a:latin typeface="Arial Narrow" panose="020B0606020202030204" pitchFamily="34" charset="0"/>
              </a:rPr>
              <a:t>___ Behaviorism</a:t>
            </a:r>
          </a:p>
          <a:p>
            <a:r>
              <a:rPr lang="en-US" dirty="0">
                <a:latin typeface="Arial Narrow" panose="020B0606020202030204" pitchFamily="34" charset="0"/>
              </a:rPr>
              <a:t>___ Roger Sheppard “mental rotation” studies</a:t>
            </a:r>
          </a:p>
          <a:p>
            <a:r>
              <a:rPr lang="en-US" dirty="0">
                <a:latin typeface="Arial Narrow" panose="020B0606020202030204" pitchFamily="34" charset="0"/>
              </a:rPr>
              <a:t>___ Freud’s psychosexual theory </a:t>
            </a:r>
          </a:p>
          <a:p>
            <a:r>
              <a:rPr lang="en-US" dirty="0">
                <a:latin typeface="Arial Narrow" panose="020B0606020202030204" pitchFamily="34" charset="0"/>
              </a:rPr>
              <a:t>___ None of the above</a:t>
            </a:r>
          </a:p>
        </p:txBody>
      </p:sp>
      <p:sp>
        <p:nvSpPr>
          <p:cNvPr id="2" name="TextBox 1"/>
          <p:cNvSpPr txBox="1"/>
          <p:nvPr/>
        </p:nvSpPr>
        <p:spPr>
          <a:xfrm>
            <a:off x="1524000" y="3505200"/>
            <a:ext cx="609600" cy="461665"/>
          </a:xfrm>
          <a:prstGeom prst="rect">
            <a:avLst/>
          </a:prstGeom>
          <a:noFill/>
        </p:spPr>
        <p:txBody>
          <a:bodyPr wrap="square" rtlCol="0">
            <a:spAutoFit/>
          </a:bodyPr>
          <a:lstStyle/>
          <a:p>
            <a:pPr algn="ctr"/>
            <a:r>
              <a:rPr lang="en-US" dirty="0">
                <a:solidFill>
                  <a:srgbClr val="FF0000"/>
                </a:solidFill>
                <a:latin typeface="Arial Narrow" panose="020B0606020202030204" pitchFamily="34" charset="0"/>
              </a:rPr>
              <a:t>X</a:t>
            </a:r>
          </a:p>
        </p:txBody>
      </p:sp>
      <p:pic>
        <p:nvPicPr>
          <p:cNvPr id="3" name="Picture 2"/>
          <p:cNvPicPr>
            <a:picLocks noChangeAspect="1"/>
          </p:cNvPicPr>
          <p:nvPr/>
        </p:nvPicPr>
        <p:blipFill>
          <a:blip r:embed="rId2"/>
          <a:stretch>
            <a:fillRect/>
          </a:stretch>
        </p:blipFill>
        <p:spPr>
          <a:xfrm>
            <a:off x="6172200" y="4637259"/>
            <a:ext cx="2651990" cy="1920406"/>
          </a:xfrm>
          <a:prstGeom prst="rect">
            <a:avLst/>
          </a:prstGeom>
        </p:spPr>
      </p:pic>
      <p:cxnSp>
        <p:nvCxnSpPr>
          <p:cNvPr id="7" name="Straight Arrow Connector 6"/>
          <p:cNvCxnSpPr/>
          <p:nvPr/>
        </p:nvCxnSpPr>
        <p:spPr bwMode="auto">
          <a:xfrm>
            <a:off x="6858000" y="3886200"/>
            <a:ext cx="533400" cy="623269"/>
          </a:xfrm>
          <a:prstGeom prst="straightConnector1">
            <a:avLst/>
          </a:prstGeom>
          <a:solidFill>
            <a:schemeClr val="accent1"/>
          </a:solidFill>
          <a:ln w="3175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940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295400" y="3810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dirty="0">
                <a:solidFill>
                  <a:srgbClr val="0070C0"/>
                </a:solidFill>
                <a:latin typeface="Arial Narrow" panose="020B0606020202030204" pitchFamily="34" charset="0"/>
              </a:rPr>
              <a:t>Critique of Ekman's "Literate Cultures" Study</a:t>
            </a:r>
          </a:p>
        </p:txBody>
      </p:sp>
      <p:sp>
        <p:nvSpPr>
          <p:cNvPr id="24579" name="Text Box 5"/>
          <p:cNvSpPr txBox="1">
            <a:spLocks noChangeArrowheads="1"/>
          </p:cNvSpPr>
          <p:nvPr/>
        </p:nvSpPr>
        <p:spPr bwMode="auto">
          <a:xfrm>
            <a:off x="1066800" y="1143000"/>
            <a:ext cx="7239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1.  All cultures share common literature, TV, radio</a:t>
            </a:r>
          </a:p>
          <a:p>
            <a:pPr eaLnBrk="1" hangingPunct="1">
              <a:spcBef>
                <a:spcPct val="50000"/>
              </a:spcBef>
              <a:buClrTx/>
              <a:buSzTx/>
              <a:buFontTx/>
              <a:buNone/>
            </a:pPr>
            <a:r>
              <a:rPr lang="en-US" altLang="en-US" sz="2400" dirty="0">
                <a:latin typeface="Arial Narrow" panose="020B0606020202030204" pitchFamily="34" charset="0"/>
              </a:rPr>
              <a:t>2.  Cultures could influence each others. 50 years ago:</a:t>
            </a:r>
          </a:p>
          <a:p>
            <a:pPr eaLnBrk="1" hangingPunct="1">
              <a:spcBef>
                <a:spcPct val="50000"/>
              </a:spcBef>
              <a:buClrTx/>
              <a:buSzTx/>
              <a:buFontTx/>
              <a:buNone/>
            </a:pPr>
            <a:r>
              <a:rPr lang="en-US" altLang="en-US" sz="2400" dirty="0">
                <a:latin typeface="Arial Narrow" panose="020B0606020202030204" pitchFamily="34" charset="0"/>
              </a:rPr>
              <a:t>	</a:t>
            </a:r>
            <a:r>
              <a:rPr lang="en-US" altLang="en-US" sz="2400" i="1" dirty="0">
                <a:latin typeface="Arial Narrow" panose="020B0606020202030204" pitchFamily="34" charset="0"/>
              </a:rPr>
              <a:t>French would never eat Big Macs</a:t>
            </a:r>
          </a:p>
          <a:p>
            <a:pPr eaLnBrk="1" hangingPunct="1">
              <a:spcBef>
                <a:spcPct val="50000"/>
              </a:spcBef>
              <a:buClrTx/>
              <a:buSzTx/>
              <a:buFontTx/>
              <a:buNone/>
            </a:pPr>
            <a:r>
              <a:rPr lang="en-US" altLang="en-US" sz="2400" i="1" dirty="0">
                <a:latin typeface="Arial Narrow" panose="020B0606020202030204" pitchFamily="34" charset="0"/>
              </a:rPr>
              <a:t>	Americans would never eat raw fish</a:t>
            </a:r>
          </a:p>
          <a:p>
            <a:pPr eaLnBrk="1" hangingPunct="1">
              <a:spcBef>
                <a:spcPct val="50000"/>
              </a:spcBef>
              <a:buClrTx/>
              <a:buSzTx/>
              <a:buFontTx/>
              <a:buNone/>
            </a:pPr>
            <a:r>
              <a:rPr lang="en-US" altLang="en-US" sz="2400" i="1" dirty="0">
                <a:latin typeface="Arial Narrow" panose="020B0606020202030204" pitchFamily="34" charset="0"/>
              </a:rPr>
              <a:t>	Michiganders would not eat "</a:t>
            </a:r>
            <a:r>
              <a:rPr lang="en-US" altLang="en-US" sz="2400" i="1" dirty="0" err="1">
                <a:latin typeface="Arial Narrow" panose="020B0606020202030204" pitchFamily="34" charset="0"/>
              </a:rPr>
              <a:t>Tah-kohz</a:t>
            </a:r>
            <a:r>
              <a:rPr lang="en-US" altLang="en-US" sz="2400" i="1" dirty="0">
                <a:latin typeface="Arial Narrow" panose="020B0606020202030204" pitchFamily="34" charset="0"/>
              </a:rPr>
              <a:t>“</a:t>
            </a:r>
          </a:p>
          <a:p>
            <a:pPr eaLnBrk="1" hangingPunct="1">
              <a:spcBef>
                <a:spcPct val="50000"/>
              </a:spcBef>
              <a:buClrTx/>
              <a:buSzTx/>
              <a:buFontTx/>
              <a:buNone/>
            </a:pPr>
            <a:endParaRPr lang="en-US" altLang="en-US" sz="1600" i="1" dirty="0">
              <a:latin typeface="Arial Narrow" panose="020B0606020202030204" pitchFamily="34" charset="0"/>
            </a:endParaRPr>
          </a:p>
          <a:p>
            <a:pPr eaLnBrk="1" hangingPunct="1">
              <a:spcBef>
                <a:spcPct val="50000"/>
              </a:spcBef>
              <a:buClrTx/>
              <a:buSzTx/>
              <a:buFontTx/>
              <a:buNone/>
            </a:pPr>
            <a:r>
              <a:rPr lang="en-US" altLang="en-US" sz="2400" dirty="0">
                <a:latin typeface="Arial Narrow" panose="020B0606020202030204" pitchFamily="34" charset="0"/>
              </a:rPr>
              <a:t> 3.  How is cultural influence a problem in terms of emotion  	recognition as evidence that emotions are universal?</a:t>
            </a:r>
            <a:r>
              <a:rPr lang="en-US" altLang="en-US" sz="2400" dirty="0">
                <a:latin typeface="Times New Roman" panose="02020603050405020304" pitchFamily="18" charset="0"/>
              </a:rPr>
              <a:t>		</a:t>
            </a:r>
          </a:p>
        </p:txBody>
      </p:sp>
      <p:sp>
        <p:nvSpPr>
          <p:cNvPr id="24580" name="Text Box 7"/>
          <p:cNvSpPr txBox="1">
            <a:spLocks noChangeArrowheads="1"/>
          </p:cNvSpPr>
          <p:nvPr/>
        </p:nvSpPr>
        <p:spPr bwMode="auto">
          <a:xfrm>
            <a:off x="1304544" y="5380650"/>
            <a:ext cx="678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Literate, modern cultures could inform each other about emotional expression. True difference would be hidden.</a:t>
            </a:r>
          </a:p>
        </p:txBody>
      </p:sp>
      <p:pic>
        <p:nvPicPr>
          <p:cNvPr id="24581" name="Picture 1"/>
          <p:cNvPicPr>
            <a:picLocks noChangeAspect="1"/>
          </p:cNvPicPr>
          <p:nvPr/>
        </p:nvPicPr>
        <p:blipFill>
          <a:blip r:embed="rId2">
            <a:extLst>
              <a:ext uri="{28A0092B-C50C-407E-A947-70E740481C1C}">
                <a14:useLocalDpi xmlns:a14="http://schemas.microsoft.com/office/drawing/2010/main" val="0"/>
              </a:ext>
            </a:extLst>
          </a:blip>
          <a:srcRect r="15089"/>
          <a:stretch>
            <a:fillRect/>
          </a:stretch>
        </p:blipFill>
        <p:spPr bwMode="auto">
          <a:xfrm>
            <a:off x="7391400" y="1247775"/>
            <a:ext cx="152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p:cNvPicPr>
            <a:picLocks noChangeAspect="1"/>
          </p:cNvPicPr>
          <p:nvPr/>
        </p:nvPicPr>
        <p:blipFill rotWithShape="1">
          <a:blip r:embed="rId3">
            <a:extLst>
              <a:ext uri="{28A0092B-C50C-407E-A947-70E740481C1C}">
                <a14:useLocalDpi xmlns:a14="http://schemas.microsoft.com/office/drawing/2010/main" val="0"/>
              </a:ext>
            </a:extLst>
          </a:blip>
          <a:srcRect l="12183" t="28142" r="31720" b="10655"/>
          <a:stretch/>
        </p:blipFill>
        <p:spPr bwMode="auto">
          <a:xfrm>
            <a:off x="6413469" y="2574734"/>
            <a:ext cx="113033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4616" y="2952326"/>
            <a:ext cx="1422368" cy="109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57300" y="146050"/>
            <a:ext cx="7772400" cy="1143000"/>
          </a:xfrm>
        </p:spPr>
        <p:txBody>
          <a:bodyPr/>
          <a:lstStyle/>
          <a:p>
            <a:pPr algn="ctr" eaLnBrk="1" hangingPunct="1"/>
            <a:r>
              <a:rPr lang="en-US" altLang="en-US" sz="3600" dirty="0">
                <a:solidFill>
                  <a:srgbClr val="0070C0"/>
                </a:solidFill>
                <a:latin typeface="Arial Narrow" panose="020B0606020202030204" pitchFamily="34" charset="0"/>
              </a:rPr>
              <a:t>Ekman’s Pre-Literate Culture Studies</a:t>
            </a:r>
          </a:p>
        </p:txBody>
      </p:sp>
      <p:sp>
        <p:nvSpPr>
          <p:cNvPr id="25603" name="Text Box 3"/>
          <p:cNvSpPr txBox="1">
            <a:spLocks noChangeArrowheads="1"/>
          </p:cNvSpPr>
          <p:nvPr/>
        </p:nvSpPr>
        <p:spPr bwMode="auto">
          <a:xfrm>
            <a:off x="915988" y="1497013"/>
            <a:ext cx="7315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600">
                <a:latin typeface="Arial Narrow" panose="020B0606020202030204" pitchFamily="34" charset="0"/>
              </a:rPr>
              <a:t>Literate cultures share books, movies, therefore                          get common understanding of emotions.</a:t>
            </a:r>
            <a:r>
              <a:rPr lang="en-US" altLang="en-US" sz="2400">
                <a:latin typeface="Arial Narrow" panose="020B0606020202030204" pitchFamily="34" charset="0"/>
              </a:rPr>
              <a:t>	</a:t>
            </a:r>
          </a:p>
        </p:txBody>
      </p:sp>
      <p:sp>
        <p:nvSpPr>
          <p:cNvPr id="25604" name="Text Box 5"/>
          <p:cNvSpPr txBox="1">
            <a:spLocks noChangeArrowheads="1"/>
          </p:cNvSpPr>
          <p:nvPr/>
        </p:nvSpPr>
        <p:spPr bwMode="auto">
          <a:xfrm>
            <a:off x="3657600" y="32004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a:latin typeface="Times New Roman" panose="02020603050405020304" pitchFamily="18" charset="0"/>
            </a:endParaRPr>
          </a:p>
        </p:txBody>
      </p:sp>
      <p:grpSp>
        <p:nvGrpSpPr>
          <p:cNvPr id="25605" name="Group 8"/>
          <p:cNvGrpSpPr>
            <a:grpSpLocks/>
          </p:cNvGrpSpPr>
          <p:nvPr/>
        </p:nvGrpSpPr>
        <p:grpSpPr bwMode="auto">
          <a:xfrm>
            <a:off x="915988" y="2792413"/>
            <a:ext cx="4799012" cy="457200"/>
            <a:chOff x="912" y="2016"/>
            <a:chExt cx="3023" cy="288"/>
          </a:xfrm>
        </p:grpSpPr>
        <p:sp>
          <p:nvSpPr>
            <p:cNvPr id="25609" name="Text Box 4"/>
            <p:cNvSpPr txBox="1">
              <a:spLocks noChangeArrowheads="1"/>
            </p:cNvSpPr>
            <p:nvPr/>
          </p:nvSpPr>
          <p:spPr bwMode="auto">
            <a:xfrm>
              <a:off x="912" y="2016"/>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Solution?</a:t>
              </a:r>
            </a:p>
          </p:txBody>
        </p:sp>
        <p:sp>
          <p:nvSpPr>
            <p:cNvPr id="25610" name="Text Box 6"/>
            <p:cNvSpPr txBox="1">
              <a:spLocks noChangeArrowheads="1"/>
            </p:cNvSpPr>
            <p:nvPr/>
          </p:nvSpPr>
          <p:spPr bwMode="auto">
            <a:xfrm>
              <a:off x="1583" y="2016"/>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Study a pre-literate culture</a:t>
              </a:r>
              <a:r>
                <a:rPr lang="en-US" altLang="en-US" sz="2400">
                  <a:latin typeface="Times New Roman" panose="02020603050405020304" pitchFamily="18" charset="0"/>
                </a:rPr>
                <a:t>.</a:t>
              </a:r>
            </a:p>
          </p:txBody>
        </p:sp>
      </p:grpSp>
      <p:sp>
        <p:nvSpPr>
          <p:cNvPr id="25606" name="Text Box 7"/>
          <p:cNvSpPr txBox="1">
            <a:spLocks noChangeArrowheads="1"/>
          </p:cNvSpPr>
          <p:nvPr/>
        </p:nvSpPr>
        <p:spPr bwMode="auto">
          <a:xfrm>
            <a:off x="990600" y="3657600"/>
            <a:ext cx="80391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             South Fore People of New Guinea</a:t>
            </a:r>
          </a:p>
          <a:p>
            <a:pPr eaLnBrk="1" hangingPunct="1">
              <a:spcBef>
                <a:spcPct val="50000"/>
              </a:spcBef>
              <a:buClrTx/>
              <a:buSzTx/>
              <a:buFontTx/>
              <a:buNone/>
            </a:pPr>
            <a:endParaRPr lang="en-US" altLang="en-US" sz="600" dirty="0">
              <a:latin typeface="Arial Narrow" panose="020B0606020202030204" pitchFamily="34" charset="0"/>
            </a:endParaRPr>
          </a:p>
          <a:p>
            <a:pPr eaLnBrk="1" hangingPunct="1">
              <a:spcBef>
                <a:spcPct val="50000"/>
              </a:spcBef>
              <a:buClrTx/>
              <a:buSzTx/>
              <a:buFontTx/>
              <a:buNone/>
            </a:pPr>
            <a:r>
              <a:rPr lang="en-US" altLang="en-US" sz="2400" b="1" dirty="0">
                <a:latin typeface="Arial Narrow" panose="020B0606020202030204" pitchFamily="34" charset="0"/>
              </a:rPr>
              <a:t> </a:t>
            </a:r>
            <a:endParaRPr lang="en-US" altLang="en-US" sz="2400" dirty="0">
              <a:latin typeface="Arial Narrow" panose="020B0606020202030204" pitchFamily="34" charset="0"/>
            </a:endParaRPr>
          </a:p>
        </p:txBody>
      </p:sp>
      <p:pic>
        <p:nvPicPr>
          <p:cNvPr id="256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3431018"/>
            <a:ext cx="20574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386483"/>
            <a:ext cx="2933700" cy="19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6-fearfu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013" y="914400"/>
            <a:ext cx="1307172" cy="141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m1-disgus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806" y="950976"/>
            <a:ext cx="1194285" cy="13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f9-ang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066" y="2614635"/>
            <a:ext cx="1327596" cy="141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m1-hap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625" y="2614635"/>
            <a:ext cx="1275026" cy="144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f2-surpri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8749" y="2614635"/>
            <a:ext cx="1329251" cy="144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0"/>
          <p:cNvSpPr txBox="1">
            <a:spLocks noChangeArrowheads="1"/>
          </p:cNvSpPr>
          <p:nvPr/>
        </p:nvSpPr>
        <p:spPr bwMode="auto">
          <a:xfrm>
            <a:off x="914400" y="6985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dirty="0">
                <a:solidFill>
                  <a:srgbClr val="0070C0"/>
                </a:solidFill>
                <a:latin typeface="Arial Narrow" panose="020B0606020202030204" pitchFamily="34" charset="0"/>
              </a:rPr>
              <a:t>Ekman Study 1 (1967):  Ask S. Fore to Identify Emotions</a:t>
            </a:r>
          </a:p>
        </p:txBody>
      </p:sp>
      <p:pic>
        <p:nvPicPr>
          <p:cNvPr id="4" name="Picture 3" descr="A close up of a person&#10;&#10;Description automatically generated with medium confidence">
            <a:extLst>
              <a:ext uri="{FF2B5EF4-FFF2-40B4-BE49-F238E27FC236}">
                <a16:creationId xmlns:a16="http://schemas.microsoft.com/office/drawing/2014/main" id="{68F20772-51EB-E559-2D0D-01EE07E1950D}"/>
              </a:ext>
            </a:extLst>
          </p:cNvPr>
          <p:cNvPicPr>
            <a:picLocks noChangeAspect="1"/>
          </p:cNvPicPr>
          <p:nvPr/>
        </p:nvPicPr>
        <p:blipFill rotWithShape="1">
          <a:blip r:embed="rId7">
            <a:extLst>
              <a:ext uri="{28A0092B-C50C-407E-A947-70E740481C1C}">
                <a14:useLocalDpi xmlns:a14="http://schemas.microsoft.com/office/drawing/2010/main" val="0"/>
              </a:ext>
            </a:extLst>
          </a:blip>
          <a:srcRect b="-571"/>
          <a:stretch/>
        </p:blipFill>
        <p:spPr>
          <a:xfrm>
            <a:off x="5528748" y="926834"/>
            <a:ext cx="1307171" cy="1475876"/>
          </a:xfrm>
          <a:prstGeom prst="rect">
            <a:avLst/>
          </a:prstGeom>
        </p:spPr>
      </p:pic>
      <p:sp>
        <p:nvSpPr>
          <p:cNvPr id="3" name="TextBox 2">
            <a:extLst>
              <a:ext uri="{FF2B5EF4-FFF2-40B4-BE49-F238E27FC236}">
                <a16:creationId xmlns:a16="http://schemas.microsoft.com/office/drawing/2014/main" id="{D2582323-4924-5E9E-44A0-66963E8DF928}"/>
              </a:ext>
            </a:extLst>
          </p:cNvPr>
          <p:cNvSpPr txBox="1"/>
          <p:nvPr/>
        </p:nvSpPr>
        <p:spPr>
          <a:xfrm>
            <a:off x="1828800" y="4572000"/>
            <a:ext cx="6781800" cy="1938992"/>
          </a:xfrm>
          <a:prstGeom prst="rect">
            <a:avLst/>
          </a:prstGeom>
          <a:noFill/>
        </p:spPr>
        <p:txBody>
          <a:bodyPr wrap="square" rtlCol="0">
            <a:spAutoFit/>
          </a:bodyPr>
          <a:lstStyle/>
          <a:p>
            <a:r>
              <a:rPr lang="en-US" dirty="0"/>
              <a:t>Results a mess.  No evidence that S. Fore label these faces according to basic emotions.  </a:t>
            </a:r>
          </a:p>
          <a:p>
            <a:endParaRPr lang="en-US" dirty="0"/>
          </a:p>
          <a:p>
            <a:r>
              <a:rPr lang="en-US" dirty="0"/>
              <a:t>Are there no basic emotions?  </a:t>
            </a:r>
          </a:p>
          <a:p>
            <a:r>
              <a:rPr lang="en-US" dirty="0"/>
              <a:t>Or was the study done wrong? </a:t>
            </a:r>
          </a:p>
        </p:txBody>
      </p:sp>
    </p:spTree>
    <p:extLst>
      <p:ext uri="{BB962C8B-B14F-4D97-AF65-F5344CB8AC3E}">
        <p14:creationId xmlns:p14="http://schemas.microsoft.com/office/powerpoint/2010/main" val="284975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G:\My Documents old laptop\teaching\emotions.power pt\classes\class 02 evolution of emotions\Kent0006.JPEG"/>
          <p:cNvPicPr>
            <a:picLocks noChangeAspect="1" noChangeArrowheads="1"/>
          </p:cNvPicPr>
          <p:nvPr/>
        </p:nvPicPr>
        <p:blipFill>
          <a:blip r:embed="rId2">
            <a:extLst>
              <a:ext uri="{28A0092B-C50C-407E-A947-70E740481C1C}">
                <a14:useLocalDpi xmlns:a14="http://schemas.microsoft.com/office/drawing/2010/main" val="0"/>
              </a:ext>
            </a:extLst>
          </a:blip>
          <a:srcRect t="34616"/>
          <a:stretch>
            <a:fillRect/>
          </a:stretch>
        </p:blipFill>
        <p:spPr bwMode="auto">
          <a:xfrm>
            <a:off x="1295400" y="2286000"/>
            <a:ext cx="624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p:cNvSpPr txBox="1">
            <a:spLocks noChangeArrowheads="1"/>
          </p:cNvSpPr>
          <p:nvPr/>
        </p:nvSpPr>
        <p:spPr bwMode="auto">
          <a:xfrm>
            <a:off x="1752600" y="1549400"/>
            <a:ext cx="685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000" i="1">
                <a:latin typeface="Arial Narrow" panose="020B0606020202030204" pitchFamily="34" charset="0"/>
              </a:rPr>
              <a:t>A wild boar is standing outside her hut.  What emotion does she feel?</a:t>
            </a:r>
          </a:p>
        </p:txBody>
      </p:sp>
      <p:sp>
        <p:nvSpPr>
          <p:cNvPr id="26628" name="Text Box 5"/>
          <p:cNvSpPr txBox="1">
            <a:spLocks noChangeArrowheads="1"/>
          </p:cNvSpPr>
          <p:nvPr/>
        </p:nvSpPr>
        <p:spPr bwMode="auto">
          <a:xfrm>
            <a:off x="1524000" y="51054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Times New Roman" panose="02020603050405020304" pitchFamily="18" charset="0"/>
              </a:rPr>
              <a:t>              A                         B                        C</a:t>
            </a:r>
          </a:p>
        </p:txBody>
      </p:sp>
      <p:sp>
        <p:nvSpPr>
          <p:cNvPr id="26629" name="TextBox 1"/>
          <p:cNvSpPr txBox="1">
            <a:spLocks noChangeArrowheads="1"/>
          </p:cNvSpPr>
          <p:nvPr/>
        </p:nvSpPr>
        <p:spPr bwMode="auto">
          <a:xfrm>
            <a:off x="1676400" y="155575"/>
            <a:ext cx="716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000" dirty="0">
                <a:solidFill>
                  <a:schemeClr val="accent2"/>
                </a:solidFill>
              </a:rPr>
              <a:t>Ekman Study 2 (1968):                                                    Hear A Story and Pick Correct Emotion</a:t>
            </a:r>
          </a:p>
        </p:txBody>
      </p:sp>
      <p:sp>
        <p:nvSpPr>
          <p:cNvPr id="26630" name="TextBox 2"/>
          <p:cNvSpPr txBox="1">
            <a:spLocks noChangeArrowheads="1"/>
          </p:cNvSpPr>
          <p:nvPr/>
        </p:nvSpPr>
        <p:spPr bwMode="auto">
          <a:xfrm>
            <a:off x="1524000" y="60960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t>S. Fore perform as well as Americans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G:\My Documents old laptop\teaching\emotions.power pt\classes\class 02 evolution of emotions\Kent0009.JPEG"/>
          <p:cNvPicPr>
            <a:picLocks noChangeAspect="1" noChangeArrowheads="1"/>
          </p:cNvPicPr>
          <p:nvPr/>
        </p:nvPicPr>
        <p:blipFill>
          <a:blip r:embed="rId2">
            <a:extLst>
              <a:ext uri="{28A0092B-C50C-407E-A947-70E740481C1C}">
                <a14:useLocalDpi xmlns:a14="http://schemas.microsoft.com/office/drawing/2010/main" val="0"/>
              </a:ext>
            </a:extLst>
          </a:blip>
          <a:srcRect r="36424" b="62820"/>
          <a:stretch>
            <a:fillRect/>
          </a:stretch>
        </p:blipFill>
        <p:spPr bwMode="auto">
          <a:xfrm>
            <a:off x="2971800" y="2819400"/>
            <a:ext cx="3590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33600" y="1662113"/>
            <a:ext cx="6781800" cy="830262"/>
          </a:xfrm>
          <a:prstGeom prst="rect">
            <a:avLst/>
          </a:prstGeom>
          <a:noFill/>
        </p:spPr>
        <p:txBody>
          <a:bodyPr>
            <a:spAutoFit/>
          </a:bodyPr>
          <a:lstStyle/>
          <a:p>
            <a:pPr>
              <a:defRPr/>
            </a:pPr>
            <a:r>
              <a:rPr lang="en-US" dirty="0">
                <a:solidFill>
                  <a:schemeClr val="accent1">
                    <a:lumMod val="75000"/>
                  </a:schemeClr>
                </a:solidFill>
                <a:latin typeface="Arial Narrow" panose="020B0606020202030204" pitchFamily="34" charset="0"/>
              </a:rPr>
              <a:t>South Fore man asked to make expression for story:   </a:t>
            </a:r>
            <a:r>
              <a:rPr lang="en-US" i="1" dirty="0">
                <a:solidFill>
                  <a:schemeClr val="accent1">
                    <a:lumMod val="75000"/>
                  </a:schemeClr>
                </a:solidFill>
                <a:latin typeface="Arial Narrow" panose="020B0606020202030204" pitchFamily="34" charset="0"/>
              </a:rPr>
              <a:t>“Mom cooked roadkill for dinner”</a:t>
            </a:r>
          </a:p>
        </p:txBody>
      </p:sp>
      <p:sp>
        <p:nvSpPr>
          <p:cNvPr id="27652" name="TextBox 3"/>
          <p:cNvSpPr txBox="1">
            <a:spLocks noChangeArrowheads="1"/>
          </p:cNvSpPr>
          <p:nvPr/>
        </p:nvSpPr>
        <p:spPr bwMode="auto">
          <a:xfrm>
            <a:off x="801688" y="2286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chemeClr val="accent2"/>
                </a:solidFill>
              </a:rPr>
              <a:t>Ekman Study 3:                                                                       Hear A Story and Make Appropriate Facial Expression</a:t>
            </a:r>
          </a:p>
        </p:txBody>
      </p:sp>
      <p:sp>
        <p:nvSpPr>
          <p:cNvPr id="27653" name="TextBox 4"/>
          <p:cNvSpPr txBox="1">
            <a:spLocks noChangeArrowheads="1"/>
          </p:cNvSpPr>
          <p:nvPr/>
        </p:nvSpPr>
        <p:spPr bwMode="auto">
          <a:xfrm>
            <a:off x="1828800" y="56388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S. Fore respond comparably to Americans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My Documents old laptop\teaching\emotions.power pt\classes\class 02 evolution of emotions\Kent0011.JPEG"/>
          <p:cNvPicPr>
            <a:picLocks noChangeAspect="1" noChangeArrowheads="1"/>
          </p:cNvPicPr>
          <p:nvPr/>
        </p:nvPicPr>
        <p:blipFill>
          <a:blip r:embed="rId2">
            <a:extLst>
              <a:ext uri="{28A0092B-C50C-407E-A947-70E740481C1C}">
                <a14:useLocalDpi xmlns:a14="http://schemas.microsoft.com/office/drawing/2010/main" val="0"/>
              </a:ext>
            </a:extLst>
          </a:blip>
          <a:srcRect t="18246"/>
          <a:stretch>
            <a:fillRect/>
          </a:stretch>
        </p:blipFill>
        <p:spPr bwMode="auto">
          <a:xfrm>
            <a:off x="2438400" y="1371600"/>
            <a:ext cx="5334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2286000" y="4572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What Emotion?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ent0013"/>
          <p:cNvPicPr>
            <a:picLocks noChangeAspect="1" noChangeArrowheads="1"/>
          </p:cNvPicPr>
          <p:nvPr/>
        </p:nvPicPr>
        <p:blipFill rotWithShape="1">
          <a:blip r:embed="rId2">
            <a:lum bright="20000" contrast="18000"/>
            <a:extLst>
              <a:ext uri="{28A0092B-C50C-407E-A947-70E740481C1C}">
                <a14:useLocalDpi xmlns:a14="http://schemas.microsoft.com/office/drawing/2010/main" val="0"/>
              </a:ext>
            </a:extLst>
          </a:blip>
          <a:srcRect t="16455" b="16456"/>
          <a:stretch/>
        </p:blipFill>
        <p:spPr bwMode="auto">
          <a:xfrm>
            <a:off x="1828800" y="1447800"/>
            <a:ext cx="6740525" cy="506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0"/>
            <a:ext cx="548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295400" y="3810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400">
                <a:latin typeface="Arial Narrow" panose="020B0606020202030204" pitchFamily="34" charset="0"/>
              </a:rPr>
              <a:t>Other Clues to Universal Nature of Emotions</a:t>
            </a:r>
          </a:p>
        </p:txBody>
      </p:sp>
      <p:sp>
        <p:nvSpPr>
          <p:cNvPr id="33795" name="Text Box 3"/>
          <p:cNvSpPr txBox="1">
            <a:spLocks noChangeArrowheads="1"/>
          </p:cNvSpPr>
          <p:nvPr/>
        </p:nvSpPr>
        <p:spPr bwMode="auto">
          <a:xfrm>
            <a:off x="1371600" y="1447800"/>
            <a:ext cx="67056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dirty="0">
                <a:latin typeface="Arial Narrow" panose="020B0606020202030204" pitchFamily="34" charset="0"/>
              </a:rPr>
              <a:t>What are other sources of "data" that people show same emotions across cultures?  </a:t>
            </a:r>
          </a:p>
          <a:p>
            <a:pPr eaLnBrk="1" hangingPunct="1">
              <a:spcBef>
                <a:spcPct val="50000"/>
              </a:spcBef>
              <a:buClrTx/>
              <a:buSzTx/>
              <a:buFontTx/>
              <a:buNone/>
            </a:pPr>
            <a:r>
              <a:rPr lang="en-US" altLang="en-US" sz="2800" dirty="0">
                <a:latin typeface="Arial Narrow" panose="020B0606020202030204" pitchFamily="34" charset="0"/>
              </a:rPr>
              <a:t>That emotions are "born", not "taught", and are the same everywhere?</a:t>
            </a:r>
          </a:p>
          <a:p>
            <a:pPr eaLnBrk="1" hangingPunct="1">
              <a:spcBef>
                <a:spcPct val="50000"/>
              </a:spcBef>
              <a:buClrTx/>
              <a:buSzTx/>
              <a:buFontTx/>
              <a:buNone/>
            </a:pPr>
            <a:endParaRPr lang="en-US" altLang="en-US" sz="2800" dirty="0">
              <a:latin typeface="Arial Narrow" panose="020B0606020202030204" pitchFamily="34" charset="0"/>
            </a:endParaRPr>
          </a:p>
          <a:p>
            <a:pPr eaLnBrk="1" hangingPunct="1">
              <a:spcBef>
                <a:spcPct val="50000"/>
              </a:spcBef>
              <a:buClrTx/>
              <a:buSzTx/>
              <a:buFontTx/>
              <a:buNone/>
            </a:pPr>
            <a:r>
              <a:rPr lang="en-US" altLang="en-US" sz="2400" dirty="0">
                <a:latin typeface="Arial Narrow" panose="020B0606020202030204" pitchFamily="34" charset="0"/>
              </a:rPr>
              <a:t>1.  </a:t>
            </a:r>
            <a:r>
              <a:rPr lang="en-US" altLang="en-US" sz="2400" b="1" dirty="0">
                <a:latin typeface="Arial Narrow" panose="020B0606020202030204" pitchFamily="34" charset="0"/>
              </a:rPr>
              <a:t>Infant studies </a:t>
            </a:r>
            <a:r>
              <a:rPr lang="en-US" altLang="en-US" sz="2400" dirty="0">
                <a:latin typeface="Arial Narrow" panose="020B0606020202030204" pitchFamily="34" charset="0"/>
              </a:rPr>
              <a:t>(more on this in later classes)</a:t>
            </a:r>
          </a:p>
          <a:p>
            <a:pPr eaLnBrk="1" hangingPunct="1">
              <a:spcBef>
                <a:spcPct val="50000"/>
              </a:spcBef>
              <a:buClrTx/>
              <a:buSzTx/>
              <a:buFontTx/>
              <a:buNone/>
            </a:pPr>
            <a:r>
              <a:rPr lang="en-US" altLang="en-US" sz="2400" dirty="0">
                <a:latin typeface="Arial Narrow" panose="020B0606020202030204" pitchFamily="34" charset="0"/>
              </a:rPr>
              <a:t>2.  </a:t>
            </a:r>
            <a:r>
              <a:rPr lang="en-US" altLang="en-US" sz="2400" b="1" dirty="0">
                <a:latin typeface="Arial Narrow" panose="020B0606020202030204" pitchFamily="34" charset="0"/>
              </a:rPr>
              <a:t>Blind/deaf:</a:t>
            </a:r>
            <a:r>
              <a:rPr lang="en-US" altLang="en-US" sz="2400" dirty="0">
                <a:latin typeface="Arial Narrow" panose="020B0606020202030204" pitchFamily="34" charset="0"/>
              </a:rPr>
              <a:t>	a.  Same facial expressions                                               		b.  Same postures</a:t>
            </a:r>
          </a:p>
          <a:p>
            <a:pPr eaLnBrk="1" hangingPunct="1">
              <a:spcBef>
                <a:spcPct val="50000"/>
              </a:spcBef>
              <a:buClrTx/>
              <a:buSzTx/>
              <a:buFontTx/>
              <a:buNone/>
            </a:pPr>
            <a:r>
              <a:rPr lang="en-US" altLang="en-US" sz="2400" dirty="0">
                <a:latin typeface="Arial Narrow" panose="020B0606020202030204" pitchFamily="34" charset="0"/>
              </a:rPr>
              <a:t>3.  </a:t>
            </a:r>
            <a:r>
              <a:rPr lang="en-US" altLang="en-US" sz="2400" b="1" dirty="0">
                <a:latin typeface="Arial Narrow" panose="020B0606020202030204" pitchFamily="34" charset="0"/>
              </a:rPr>
              <a:t>Primate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5725" y="103188"/>
            <a:ext cx="7315200" cy="1200150"/>
          </a:xfrm>
          <a:prstGeom prst="rect">
            <a:avLst/>
          </a:prstGeom>
          <a:noFill/>
        </p:spPr>
        <p:txBody>
          <a:bodyPr>
            <a:spAutoFit/>
          </a:bodyPr>
          <a:lstStyle/>
          <a:p>
            <a:pPr algn="ctr" eaLnBrk="1" hangingPunct="1">
              <a:defRPr/>
            </a:pPr>
            <a:r>
              <a:rPr lang="en-US" sz="3600" dirty="0">
                <a:solidFill>
                  <a:schemeClr val="accent5">
                    <a:lumMod val="50000"/>
                  </a:schemeClr>
                </a:solidFill>
                <a:latin typeface="+mn-lt"/>
              </a:rPr>
              <a:t>WHY DO WE THINK THESE ANIMALS HAVE EMOTIONS?</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25" y="1404938"/>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1165225"/>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613" y="14049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667125"/>
            <a:ext cx="22288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7775" y="3581400"/>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5"/>
          <p:cNvPicPr>
            <a:picLocks noChangeAspect="1"/>
          </p:cNvPicPr>
          <p:nvPr/>
        </p:nvPicPr>
        <p:blipFill>
          <a:blip r:embed="rId7">
            <a:extLst>
              <a:ext uri="{28A0092B-C50C-407E-A947-70E740481C1C}">
                <a14:useLocalDpi xmlns:a14="http://schemas.microsoft.com/office/drawing/2010/main" val="0"/>
              </a:ext>
            </a:extLst>
          </a:blip>
          <a:srcRect l="8101" t="6096" b="13904"/>
          <a:stretch>
            <a:fillRect/>
          </a:stretch>
        </p:blipFill>
        <p:spPr bwMode="auto">
          <a:xfrm>
            <a:off x="4003675" y="3925888"/>
            <a:ext cx="1698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Box 2"/>
          <p:cNvSpPr txBox="1">
            <a:spLocks noChangeArrowheads="1"/>
          </p:cNvSpPr>
          <p:nvPr/>
        </p:nvSpPr>
        <p:spPr bwMode="auto">
          <a:xfrm>
            <a:off x="1189182" y="6148387"/>
            <a:ext cx="7451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latin typeface="Times New Roman" panose="02020603050405020304" pitchFamily="18" charset="0"/>
              </a:rPr>
              <a:t>http://www.youtube.com/watch?v=nGeKSiCQkPw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82550"/>
            <a:ext cx="7772400" cy="685800"/>
          </a:xfrm>
        </p:spPr>
        <p:txBody>
          <a:bodyPr/>
          <a:lstStyle/>
          <a:p>
            <a:pPr eaLnBrk="1" hangingPunct="1"/>
            <a:r>
              <a:rPr lang="en-US" altLang="en-US" sz="3200">
                <a:latin typeface="Arial Narrow" panose="020B0606020202030204" pitchFamily="34" charset="0"/>
                <a:cs typeface="Times New Roman" panose="02020603050405020304" pitchFamily="18" charset="0"/>
              </a:rPr>
              <a:t>Primate Studies and Emotions as Inherited</a:t>
            </a:r>
            <a:r>
              <a:rPr lang="en-US" altLang="en-US" sz="3200"/>
              <a:t> </a:t>
            </a:r>
          </a:p>
        </p:txBody>
      </p:sp>
      <p:sp>
        <p:nvSpPr>
          <p:cNvPr id="35843" name="Text Box 4"/>
          <p:cNvSpPr txBox="1">
            <a:spLocks noChangeArrowheads="1"/>
          </p:cNvSpPr>
          <p:nvPr/>
        </p:nvSpPr>
        <p:spPr bwMode="auto">
          <a:xfrm>
            <a:off x="914400" y="757238"/>
            <a:ext cx="76962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600" i="1">
                <a:latin typeface="Arial Narrow" panose="020B0606020202030204" pitchFamily="34" charset="0"/>
                <a:cs typeface="Times New Roman" panose="02020603050405020304" pitchFamily="18" charset="0"/>
              </a:rPr>
              <a:t>Jane Goodall’s Chimp Observations</a:t>
            </a:r>
            <a:endParaRPr lang="en-US" altLang="en-US" sz="1000" i="1">
              <a:latin typeface="Arial Narrow" panose="020B0606020202030204" pitchFamily="34" charset="0"/>
              <a:cs typeface="Times New Roman" panose="02020603050405020304" pitchFamily="18" charset="0"/>
            </a:endParaRPr>
          </a:p>
          <a:p>
            <a:pPr eaLnBrk="1" hangingPunct="1">
              <a:spcBef>
                <a:spcPct val="50000"/>
              </a:spcBef>
              <a:buClrTx/>
              <a:buSzTx/>
              <a:buFontTx/>
              <a:buNone/>
            </a:pPr>
            <a:endParaRPr lang="en-US" altLang="en-US" sz="2200">
              <a:latin typeface="Arial Narrow" panose="020B0606020202030204" pitchFamily="34" charset="0"/>
              <a:cs typeface="Times New Roman" panose="02020603050405020304" pitchFamily="18" charset="0"/>
            </a:endParaRPr>
          </a:p>
          <a:p>
            <a:pPr eaLnBrk="1" hangingPunct="1">
              <a:spcBef>
                <a:spcPct val="50000"/>
              </a:spcBef>
              <a:buClrTx/>
              <a:buSzTx/>
              <a:buFontTx/>
              <a:buNone/>
            </a:pPr>
            <a:r>
              <a:rPr lang="en-US" altLang="en-US" sz="2200">
                <a:latin typeface="Arial Narrow" panose="020B0606020202030204" pitchFamily="34" charset="0"/>
                <a:cs typeface="Times New Roman" panose="02020603050405020304" pitchFamily="18" charset="0"/>
              </a:rPr>
              <a:t>      </a:t>
            </a:r>
            <a:r>
              <a:rPr lang="en-US" altLang="en-US" sz="2600">
                <a:latin typeface="Arial Narrow" panose="020B0606020202030204" pitchFamily="34" charset="0"/>
                <a:cs typeface="Times New Roman" panose="02020603050405020304" pitchFamily="18" charset="0"/>
              </a:rPr>
              <a:t>  Chimp society based on aggression and sex and status.</a:t>
            </a:r>
          </a:p>
          <a:p>
            <a:pPr eaLnBrk="1" hangingPunct="1">
              <a:spcBef>
                <a:spcPct val="50000"/>
              </a:spcBef>
              <a:buClrTx/>
              <a:buSzTx/>
              <a:buFontTx/>
              <a:buNone/>
            </a:pPr>
            <a:r>
              <a:rPr lang="en-US" altLang="en-US" sz="2600">
                <a:latin typeface="Arial Narrow" panose="020B0606020202030204" pitchFamily="34" charset="0"/>
                <a:cs typeface="Times New Roman" panose="02020603050405020304" pitchFamily="18" charset="0"/>
              </a:rPr>
              <a:t>       What other animal does that sound like? </a:t>
            </a:r>
          </a:p>
          <a:p>
            <a:pPr eaLnBrk="1" hangingPunct="1">
              <a:spcBef>
                <a:spcPct val="50000"/>
              </a:spcBef>
              <a:buClrTx/>
              <a:buSzTx/>
              <a:buFontTx/>
              <a:buNone/>
            </a:pPr>
            <a:endParaRPr lang="en-US" altLang="en-US" sz="2200">
              <a:latin typeface="Arial Narrow" panose="020B0606020202030204" pitchFamily="34" charset="0"/>
              <a:cs typeface="Times New Roman" panose="02020603050405020304" pitchFamily="18" charset="0"/>
            </a:endParaRPr>
          </a:p>
          <a:p>
            <a:pPr eaLnBrk="1" hangingPunct="1">
              <a:spcBef>
                <a:spcPct val="50000"/>
              </a:spcBef>
              <a:buClrTx/>
              <a:buSzTx/>
              <a:buFontTx/>
              <a:buNone/>
            </a:pPr>
            <a:endParaRPr lang="en-US" altLang="en-US" sz="2200">
              <a:latin typeface="Arial Narrow" panose="020B0606020202030204" pitchFamily="34" charset="0"/>
              <a:cs typeface="Times New Roman" panose="02020603050405020304" pitchFamily="18" charset="0"/>
            </a:endParaRPr>
          </a:p>
          <a:p>
            <a:pPr eaLnBrk="1" hangingPunct="1">
              <a:spcBef>
                <a:spcPct val="50000"/>
              </a:spcBef>
              <a:buClrTx/>
              <a:buSzTx/>
              <a:buFontTx/>
              <a:buNone/>
            </a:pPr>
            <a:endParaRPr lang="en-US" altLang="en-US" sz="2200">
              <a:latin typeface="Times New Roman" panose="02020603050405020304" pitchFamily="18" charset="0"/>
              <a:cs typeface="Times New Roman" panose="02020603050405020304" pitchFamily="18" charset="0"/>
            </a:endParaRP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82550"/>
            <a:ext cx="17065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25" y="3856038"/>
            <a:ext cx="24066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9463" y="3914775"/>
            <a:ext cx="194468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descr="https://sp.yimg.com/ib/th?id=HN.608030437411326871&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14775"/>
            <a:ext cx="32750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57200"/>
            <a:ext cx="70866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Review Question 2</a:t>
            </a:r>
          </a:p>
        </p:txBody>
      </p:sp>
      <p:sp>
        <p:nvSpPr>
          <p:cNvPr id="5" name="TextBox 4"/>
          <p:cNvSpPr txBox="1"/>
          <p:nvPr/>
        </p:nvSpPr>
        <p:spPr>
          <a:xfrm>
            <a:off x="990455" y="1752600"/>
            <a:ext cx="7086600" cy="3046988"/>
          </a:xfrm>
          <a:prstGeom prst="rect">
            <a:avLst/>
          </a:prstGeom>
          <a:noFill/>
        </p:spPr>
        <p:txBody>
          <a:bodyPr wrap="square" rtlCol="0">
            <a:spAutoFit/>
          </a:bodyPr>
          <a:lstStyle/>
          <a:p>
            <a:r>
              <a:rPr lang="en-US" dirty="0">
                <a:latin typeface="Arial Narrow" panose="020B0606020202030204" pitchFamily="34" charset="0"/>
              </a:rPr>
              <a:t>Robert </a:t>
            </a:r>
            <a:r>
              <a:rPr lang="en-US" dirty="0" err="1">
                <a:latin typeface="Arial Narrow" panose="020B0606020202030204" pitchFamily="34" charset="0"/>
              </a:rPr>
              <a:t>Zajonc</a:t>
            </a:r>
            <a:r>
              <a:rPr lang="en-US" dirty="0">
                <a:latin typeface="Arial Narrow" panose="020B0606020202030204" pitchFamily="34" charset="0"/>
              </a:rPr>
              <a:t> used Chinese ideograms, such as this one, </a:t>
            </a:r>
          </a:p>
          <a:p>
            <a:r>
              <a:rPr lang="en-US" dirty="0">
                <a:latin typeface="Arial Narrow" panose="020B0606020202030204" pitchFamily="34" charset="0"/>
              </a:rPr>
              <a:t>in his “mere exposure” studies to show that </a:t>
            </a:r>
          </a:p>
          <a:p>
            <a:endParaRPr lang="en-US" dirty="0">
              <a:latin typeface="Arial Narrow" panose="020B0606020202030204" pitchFamily="34" charset="0"/>
            </a:endParaRPr>
          </a:p>
          <a:p>
            <a:r>
              <a:rPr lang="en-US" dirty="0">
                <a:latin typeface="Arial Narrow" panose="020B0606020202030204" pitchFamily="34" charset="0"/>
              </a:rPr>
              <a:t>___ Humans do not have minds</a:t>
            </a:r>
          </a:p>
          <a:p>
            <a:r>
              <a:rPr lang="en-US" dirty="0">
                <a:latin typeface="Arial Narrow" panose="020B0606020202030204" pitchFamily="34" charset="0"/>
              </a:rPr>
              <a:t>___ We can emotionally remember familiar things </a:t>
            </a:r>
          </a:p>
          <a:p>
            <a:r>
              <a:rPr lang="en-US" dirty="0">
                <a:latin typeface="Arial Narrow" panose="020B0606020202030204" pitchFamily="34" charset="0"/>
              </a:rPr>
              <a:t>___ Faces on Japanese crabs demonstrate natural selection</a:t>
            </a:r>
          </a:p>
          <a:p>
            <a:r>
              <a:rPr lang="en-US" dirty="0">
                <a:latin typeface="Arial Narrow" panose="020B0606020202030204" pitchFamily="34" charset="0"/>
              </a:rPr>
              <a:t>___ Facial expressions of emotions are vestigial</a:t>
            </a:r>
          </a:p>
          <a:p>
            <a:r>
              <a:rPr lang="en-US" dirty="0">
                <a:latin typeface="Arial Narrow" panose="020B0606020202030204" pitchFamily="34" charset="0"/>
              </a:rPr>
              <a:t>___ All of the above</a:t>
            </a:r>
          </a:p>
        </p:txBody>
      </p:sp>
      <p:pic>
        <p:nvPicPr>
          <p:cNvPr id="6" name="Picture 1"/>
          <p:cNvPicPr>
            <a:picLocks noChangeAspect="1"/>
          </p:cNvPicPr>
          <p:nvPr/>
        </p:nvPicPr>
        <p:blipFill rotWithShape="1">
          <a:blip r:embed="rId2">
            <a:extLst>
              <a:ext uri="{28A0092B-C50C-407E-A947-70E740481C1C}">
                <a14:useLocalDpi xmlns:a14="http://schemas.microsoft.com/office/drawing/2010/main" val="0"/>
              </a:ext>
            </a:extLst>
          </a:blip>
          <a:srcRect r="51979" b="49063"/>
          <a:stretch/>
        </p:blipFill>
        <p:spPr bwMode="auto">
          <a:xfrm>
            <a:off x="7543800" y="1600200"/>
            <a:ext cx="731837"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990455" y="3124200"/>
            <a:ext cx="609653" cy="646232"/>
          </a:xfrm>
          <a:prstGeom prst="rect">
            <a:avLst/>
          </a:prstGeom>
        </p:spPr>
      </p:pic>
    </p:spTree>
    <p:extLst>
      <p:ext uri="{BB962C8B-B14F-4D97-AF65-F5344CB8AC3E}">
        <p14:creationId xmlns:p14="http://schemas.microsoft.com/office/powerpoint/2010/main" val="34341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82550"/>
            <a:ext cx="7772400" cy="685800"/>
          </a:xfrm>
        </p:spPr>
        <p:txBody>
          <a:bodyPr/>
          <a:lstStyle/>
          <a:p>
            <a:pPr eaLnBrk="1" hangingPunct="1"/>
            <a:r>
              <a:rPr lang="en-US" altLang="en-US" sz="3200">
                <a:latin typeface="Arial Narrow" panose="020B0606020202030204" pitchFamily="34" charset="0"/>
                <a:cs typeface="Times New Roman" panose="02020603050405020304" pitchFamily="18" charset="0"/>
              </a:rPr>
              <a:t>Primate Studies and Emotions as Inherited</a:t>
            </a:r>
            <a:r>
              <a:rPr lang="en-US" altLang="en-US" sz="3200"/>
              <a:t> </a:t>
            </a:r>
          </a:p>
        </p:txBody>
      </p:sp>
      <p:sp>
        <p:nvSpPr>
          <p:cNvPr id="36867" name="Text Box 4"/>
          <p:cNvSpPr txBox="1">
            <a:spLocks noChangeArrowheads="1"/>
          </p:cNvSpPr>
          <p:nvPr/>
        </p:nvSpPr>
        <p:spPr bwMode="auto">
          <a:xfrm>
            <a:off x="838200" y="762000"/>
            <a:ext cx="8183563" cy="607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600" i="1" dirty="0">
                <a:latin typeface="Arial Narrow" panose="020B0606020202030204" pitchFamily="34" charset="0"/>
                <a:cs typeface="Times New Roman" panose="02020603050405020304" pitchFamily="18" charset="0"/>
              </a:rPr>
              <a:t>Jane Goodall’s Chimp Observations</a:t>
            </a:r>
            <a:endParaRPr lang="en-US" altLang="en-US" sz="1000" i="1" dirty="0">
              <a:latin typeface="Arial Narrow" panose="020B0606020202030204" pitchFamily="34" charset="0"/>
              <a:cs typeface="Times New Roman" panose="02020603050405020304" pitchFamily="18" charset="0"/>
            </a:endParaRPr>
          </a:p>
          <a:p>
            <a:pPr eaLnBrk="1" hangingPunct="1">
              <a:spcBef>
                <a:spcPct val="50000"/>
              </a:spcBef>
              <a:buClrTx/>
              <a:buSzTx/>
              <a:buFontTx/>
              <a:buNone/>
            </a:pPr>
            <a:r>
              <a:rPr lang="en-US" altLang="en-US" sz="2200" dirty="0">
                <a:latin typeface="Arial Narrow" panose="020B0606020202030204" pitchFamily="34" charset="0"/>
                <a:cs typeface="Times New Roman" panose="02020603050405020304" pitchFamily="18" charset="0"/>
              </a:rPr>
              <a:t>Aggression relates to social hierarchies </a:t>
            </a:r>
          </a:p>
          <a:p>
            <a:pPr eaLnBrk="1" hangingPunct="1">
              <a:spcBef>
                <a:spcPct val="50000"/>
              </a:spcBef>
              <a:buClrTx/>
              <a:buSzTx/>
              <a:buFontTx/>
              <a:buNone/>
            </a:pPr>
            <a:r>
              <a:rPr lang="en-US" altLang="en-US" sz="2200" dirty="0">
                <a:latin typeface="Arial Narrow" panose="020B0606020202030204" pitchFamily="34" charset="0"/>
                <a:cs typeface="Times New Roman" panose="02020603050405020304" pitchFamily="18" charset="0"/>
              </a:rPr>
              <a:t>	</a:t>
            </a:r>
            <a:r>
              <a:rPr lang="en-US" altLang="en-US" sz="2200" i="1" dirty="0">
                <a:latin typeface="Arial Narrow" panose="020B0606020202030204" pitchFamily="34" charset="0"/>
                <a:cs typeface="Times New Roman" panose="02020603050405020304" pitchFamily="18" charset="0"/>
              </a:rPr>
              <a:t>Males fight every 3 days; females every 5 days</a:t>
            </a:r>
          </a:p>
          <a:p>
            <a:pPr eaLnBrk="1" hangingPunct="1">
              <a:spcBef>
                <a:spcPct val="50000"/>
              </a:spcBef>
              <a:buClrTx/>
              <a:buSzTx/>
              <a:buFontTx/>
              <a:buNone/>
            </a:pPr>
            <a:r>
              <a:rPr lang="en-US" altLang="en-US" sz="2200" dirty="0">
                <a:latin typeface="Arial Narrow" panose="020B0606020202030204" pitchFamily="34" charset="0"/>
                <a:cs typeface="Times New Roman" panose="02020603050405020304" pitchFamily="18" charset="0"/>
              </a:rPr>
              <a:t>Aggression in chimps linked to serotonin levels. Same for humans       Serotonin promotes aggression, assertiveness, social confidence.                Serotonin is key component of Prozac</a:t>
            </a:r>
          </a:p>
          <a:p>
            <a:pPr eaLnBrk="1" hangingPunct="1">
              <a:spcBef>
                <a:spcPct val="50000"/>
              </a:spcBef>
              <a:buClrTx/>
              <a:buSzTx/>
              <a:buFontTx/>
              <a:buNone/>
            </a:pPr>
            <a:r>
              <a:rPr lang="en-US" altLang="en-US" sz="2200" dirty="0">
                <a:latin typeface="Arial Narrow" panose="020B0606020202030204" pitchFamily="34" charset="0"/>
                <a:cs typeface="Times New Roman" panose="02020603050405020304" pitchFamily="18" charset="0"/>
              </a:rPr>
              <a:t>	</a:t>
            </a:r>
            <a:r>
              <a:rPr lang="en-US" altLang="en-US" sz="2200" i="1" dirty="0">
                <a:latin typeface="Arial Narrow" panose="020B0606020202030204" pitchFamily="34" charset="0"/>
                <a:cs typeface="Times New Roman" panose="02020603050405020304" pitchFamily="18" charset="0"/>
              </a:rPr>
              <a:t>Beta chimp given serotonin </a:t>
            </a:r>
            <a:r>
              <a:rPr lang="en-US" altLang="en-US" sz="2200" i="1" dirty="0">
                <a:latin typeface="Arial Narrow" panose="020B0606020202030204" pitchFamily="34" charset="0"/>
                <a:cs typeface="Times New Roman" panose="02020603050405020304" pitchFamily="18" charset="0"/>
                <a:sym typeface="Wingdings" panose="05000000000000000000" pitchFamily="2" charset="2"/>
              </a:rPr>
              <a:t> becomes new alpha</a:t>
            </a:r>
          </a:p>
          <a:p>
            <a:pPr eaLnBrk="1" hangingPunct="1">
              <a:spcBef>
                <a:spcPct val="50000"/>
              </a:spcBef>
              <a:buClrTx/>
              <a:buSzTx/>
              <a:buFontTx/>
              <a:buNone/>
            </a:pPr>
            <a:r>
              <a:rPr lang="en-US" altLang="en-US" sz="2200" i="1" dirty="0">
                <a:latin typeface="Arial Narrow" panose="020B0606020202030204" pitchFamily="34" charset="0"/>
                <a:cs typeface="Times New Roman" panose="02020603050405020304" pitchFamily="18" charset="0"/>
                <a:sym typeface="Wingdings" panose="05000000000000000000" pitchFamily="2" charset="2"/>
              </a:rPr>
              <a:t>	Alpha chimp given serotonin inhibitor  becomes beta</a:t>
            </a:r>
            <a:endParaRPr lang="en-US" altLang="en-US" sz="2200" i="1"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200" dirty="0">
                <a:latin typeface="Arial Narrow" panose="020B0606020202030204" pitchFamily="34" charset="0"/>
                <a:cs typeface="Times New Roman" panose="02020603050405020304" pitchFamily="18" charset="0"/>
              </a:rPr>
              <a:t>Chimps appear to be emotional—and share same basic emotions as humans.	</a:t>
            </a:r>
          </a:p>
          <a:p>
            <a:pPr eaLnBrk="1" hangingPunct="1">
              <a:spcBef>
                <a:spcPct val="50000"/>
              </a:spcBef>
              <a:buClrTx/>
              <a:buSzTx/>
              <a:buFontTx/>
              <a:buNone/>
            </a:pPr>
            <a:r>
              <a:rPr lang="en-US" altLang="en-US" sz="2200" b="1" dirty="0">
                <a:latin typeface="Arial Narrow" panose="020B0606020202030204" pitchFamily="34" charset="0"/>
                <a:cs typeface="Times New Roman" panose="02020603050405020304" pitchFamily="18" charset="0"/>
              </a:rPr>
              <a:t>Jane Goodall</a:t>
            </a:r>
            <a:r>
              <a:rPr lang="en-US" altLang="en-US" sz="2200" dirty="0">
                <a:latin typeface="Arial Narrow" panose="020B0606020202030204" pitchFamily="34" charset="0"/>
                <a:cs typeface="Times New Roman" panose="02020603050405020304" pitchFamily="18" charset="0"/>
              </a:rPr>
              <a:t>:  	</a:t>
            </a:r>
            <a:r>
              <a:rPr lang="en-US" altLang="en-US" sz="2200" i="1" dirty="0">
                <a:latin typeface="Arial Narrow" panose="020B0606020202030204" pitchFamily="34" charset="0"/>
                <a:cs typeface="Times New Roman" panose="02020603050405020304" pitchFamily="18" charset="0"/>
              </a:rPr>
              <a:t>“Emotional states of chimps are so obviously </a:t>
            </a:r>
            <a:endParaRPr lang="en-US" altLang="en-US" sz="2200" i="1"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200" i="1" dirty="0">
                <a:latin typeface="Arial Narrow" panose="020B0606020202030204" pitchFamily="34" charset="0"/>
                <a:cs typeface="Times New Roman" panose="02020603050405020304" pitchFamily="18" charset="0"/>
              </a:rPr>
              <a:t>      similar to ours that even an inexperienced observer can </a:t>
            </a:r>
          </a:p>
          <a:p>
            <a:pPr eaLnBrk="1" hangingPunct="1">
              <a:spcBef>
                <a:spcPct val="50000"/>
              </a:spcBef>
              <a:buClrTx/>
              <a:buSzTx/>
              <a:buFontTx/>
              <a:buNone/>
            </a:pPr>
            <a:r>
              <a:rPr lang="en-US" altLang="en-US" sz="2200" i="1" dirty="0">
                <a:latin typeface="Arial Narrow" panose="020B0606020202030204" pitchFamily="34" charset="0"/>
                <a:cs typeface="Times New Roman" panose="02020603050405020304" pitchFamily="18" charset="0"/>
              </a:rPr>
              <a:t>       interpret the behavior”. </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25475"/>
            <a:ext cx="17065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algn="ctr" eaLnBrk="1" hangingPunct="1"/>
            <a:r>
              <a:rPr lang="en-US" altLang="en-US" sz="3600">
                <a:solidFill>
                  <a:srgbClr val="0070C0"/>
                </a:solidFill>
                <a:latin typeface="Arial Narrow" panose="020B0606020202030204" pitchFamily="34" charset="0"/>
                <a:cs typeface="Times New Roman" panose="02020603050405020304" pitchFamily="18" charset="0"/>
              </a:rPr>
              <a:t>Philosophers of Emotion</a:t>
            </a:r>
            <a:r>
              <a:rPr lang="en-US" altLang="en-US" sz="3600">
                <a:solidFill>
                  <a:srgbClr val="0070C0"/>
                </a:solidFill>
                <a:cs typeface="Times New Roman" panose="02020603050405020304" pitchFamily="18" charset="0"/>
              </a:rPr>
              <a:t>: </a:t>
            </a:r>
            <a:r>
              <a:rPr lang="en-US" altLang="en-US" sz="3600">
                <a:solidFill>
                  <a:srgbClr val="0070C0"/>
                </a:solidFill>
                <a:latin typeface="Arial Narrow" panose="020B0606020202030204" pitchFamily="34" charset="0"/>
                <a:cs typeface="Times New Roman" panose="02020603050405020304" pitchFamily="18" charset="0"/>
              </a:rPr>
              <a:t> </a:t>
            </a:r>
            <a:br>
              <a:rPr lang="en-US" altLang="en-US" sz="3600">
                <a:solidFill>
                  <a:srgbClr val="0070C0"/>
                </a:solidFill>
                <a:cs typeface="Times New Roman" panose="02020603050405020304" pitchFamily="18" charset="0"/>
              </a:rPr>
            </a:br>
            <a:r>
              <a:rPr lang="en-US" altLang="en-US" sz="3600">
                <a:solidFill>
                  <a:srgbClr val="0070C0"/>
                </a:solidFill>
                <a:latin typeface="Arial Narrow" panose="020B0606020202030204" pitchFamily="34" charset="0"/>
                <a:cs typeface="Times New Roman" panose="02020603050405020304" pitchFamily="18" charset="0"/>
              </a:rPr>
              <a:t>Aristotle, Descartes, Spinoza, and Jefferson</a:t>
            </a:r>
            <a:r>
              <a:rPr lang="en-US" altLang="en-US">
                <a:solidFill>
                  <a:srgbClr val="0070C0"/>
                </a:solidFill>
              </a:rPr>
              <a:t> </a:t>
            </a:r>
          </a:p>
        </p:txBody>
      </p:sp>
      <p:sp>
        <p:nvSpPr>
          <p:cNvPr id="9219" name="Text Box 1027"/>
          <p:cNvSpPr txBox="1">
            <a:spLocks noChangeArrowheads="1"/>
          </p:cNvSpPr>
          <p:nvPr/>
        </p:nvSpPr>
        <p:spPr bwMode="auto">
          <a:xfrm>
            <a:off x="914400" y="2971800"/>
            <a:ext cx="7391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Aristotle (384-322 BCE)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  Emotions connected to action</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  Emotions follow beliefs but also can shape beliefs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  Emotions tied to narrative, to stories and drama</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  Function of tragic theater is </a:t>
            </a:r>
            <a:r>
              <a:rPr lang="en-US" altLang="en-US" sz="2400" dirty="0" err="1">
                <a:latin typeface="Arial Narrow" panose="020B0606020202030204" pitchFamily="34" charset="0"/>
                <a:cs typeface="Times New Roman" panose="02020603050405020304" pitchFamily="18" charset="0"/>
              </a:rPr>
              <a:t>Katharsis</a:t>
            </a:r>
            <a:r>
              <a:rPr lang="en-US" altLang="en-US" sz="2400" dirty="0">
                <a:latin typeface="Arial Narrow" panose="020B0606020202030204" pitchFamily="34" charset="0"/>
                <a:cs typeface="Times New Roman" panose="02020603050405020304" pitchFamily="18" charset="0"/>
              </a:rPr>
              <a:t>—clarity </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gained by emotional identification with others.</a:t>
            </a:r>
            <a:r>
              <a:rPr lang="en-US" altLang="en-US" sz="2400" dirty="0">
                <a:latin typeface="Times New Roman" panose="02020603050405020304" pitchFamily="18" charset="0"/>
              </a:rPr>
              <a:t> </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05000"/>
            <a:ext cx="33528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3000" y="381000"/>
            <a:ext cx="7772400" cy="1143000"/>
          </a:xfrm>
        </p:spPr>
        <p:txBody>
          <a:bodyPr/>
          <a:lstStyle/>
          <a:p>
            <a:pPr algn="ctr"/>
            <a:r>
              <a:rPr lang="en-US" altLang="en-US"/>
              <a:t>How Stories Evoke Emotions</a:t>
            </a:r>
          </a:p>
        </p:txBody>
      </p:sp>
      <p:sp>
        <p:nvSpPr>
          <p:cNvPr id="5" name="TextBox 4"/>
          <p:cNvSpPr txBox="1"/>
          <p:nvPr/>
        </p:nvSpPr>
        <p:spPr>
          <a:xfrm>
            <a:off x="990600" y="1828800"/>
            <a:ext cx="3733800" cy="3816350"/>
          </a:xfrm>
          <a:prstGeom prst="rect">
            <a:avLst/>
          </a:prstGeom>
          <a:noFill/>
        </p:spPr>
        <p:txBody>
          <a:bodyPr>
            <a:spAutoFit/>
          </a:bodyPr>
          <a:lstStyle/>
          <a:p>
            <a:pPr algn="ctr">
              <a:defRPr/>
            </a:pPr>
            <a:r>
              <a:rPr lang="en-US" sz="2200" b="1" dirty="0"/>
              <a:t>Facts About Bill</a:t>
            </a:r>
          </a:p>
          <a:p>
            <a:pPr>
              <a:defRPr/>
            </a:pPr>
            <a:endParaRPr lang="en-US" sz="2200" dirty="0"/>
          </a:p>
          <a:p>
            <a:pPr marL="457200" indent="-457200">
              <a:buFontTx/>
              <a:buAutoNum type="arabicPeriod"/>
              <a:defRPr/>
            </a:pPr>
            <a:r>
              <a:rPr lang="en-US" sz="2200" i="1" dirty="0"/>
              <a:t>Said “Hey, get </a:t>
            </a:r>
            <a:r>
              <a:rPr lang="en-US" sz="2200" i="1" dirty="0" err="1"/>
              <a:t>outta</a:t>
            </a:r>
            <a:r>
              <a:rPr lang="en-US" sz="2200" i="1" dirty="0"/>
              <a:t> here!”</a:t>
            </a:r>
          </a:p>
          <a:p>
            <a:pPr marL="457200" indent="-457200">
              <a:buFontTx/>
              <a:buAutoNum type="arabicPeriod"/>
              <a:defRPr/>
            </a:pPr>
            <a:r>
              <a:rPr lang="en-US" sz="2200" i="1" dirty="0"/>
              <a:t>Ordered pepperoni pizza</a:t>
            </a:r>
          </a:p>
          <a:p>
            <a:pPr marL="457200" indent="-457200">
              <a:buFontTx/>
              <a:buAutoNum type="arabicPeriod"/>
              <a:defRPr/>
            </a:pPr>
            <a:r>
              <a:rPr lang="en-US" sz="2200" i="1" dirty="0"/>
              <a:t>Wedding next day</a:t>
            </a:r>
          </a:p>
          <a:p>
            <a:pPr marL="457200" indent="-457200">
              <a:buFontTx/>
              <a:buAutoNum type="arabicPeriod"/>
              <a:defRPr/>
            </a:pPr>
            <a:r>
              <a:rPr lang="en-US" sz="2200" i="1" dirty="0"/>
              <a:t>Left house</a:t>
            </a:r>
          </a:p>
          <a:p>
            <a:pPr marL="457200" indent="-457200">
              <a:buFontTx/>
              <a:buAutoNum type="arabicPeriod"/>
              <a:defRPr/>
            </a:pPr>
            <a:r>
              <a:rPr lang="en-US" sz="2200" i="1" dirty="0"/>
              <a:t>Got shot</a:t>
            </a:r>
          </a:p>
          <a:p>
            <a:pPr marL="457200" indent="-457200">
              <a:buFontTx/>
              <a:buAutoNum type="arabicPeriod"/>
              <a:defRPr/>
            </a:pPr>
            <a:r>
              <a:rPr lang="en-US" sz="2200" i="1" dirty="0"/>
              <a:t>Jokes with Tommy</a:t>
            </a:r>
          </a:p>
          <a:p>
            <a:pPr marL="457200" indent="-457200">
              <a:buFontTx/>
              <a:buAutoNum type="arabicPeriod"/>
              <a:defRPr/>
            </a:pPr>
            <a:r>
              <a:rPr lang="en-US" sz="2200" i="1" dirty="0"/>
              <a:t>Robber barges in</a:t>
            </a:r>
          </a:p>
          <a:p>
            <a:pPr marL="457200" indent="-457200">
              <a:buFontTx/>
              <a:buAutoNum type="arabicPeriod"/>
              <a:defRPr/>
            </a:pPr>
            <a:r>
              <a:rPr lang="en-US" sz="2200" i="1" dirty="0"/>
              <a:t>Goes to Tommy’s Pizza</a:t>
            </a:r>
          </a:p>
          <a:p>
            <a:pPr marL="457200" indent="-457200">
              <a:buFontTx/>
              <a:buAutoNum type="arabicPeriod"/>
              <a:defRPr/>
            </a:pPr>
            <a:r>
              <a:rPr lang="en-US" sz="2200" i="1" dirty="0"/>
              <a:t>Kindly social worker</a:t>
            </a:r>
          </a:p>
        </p:txBody>
      </p:sp>
      <p:sp>
        <p:nvSpPr>
          <p:cNvPr id="6" name="TextBox 5"/>
          <p:cNvSpPr txBox="1">
            <a:spLocks noChangeArrowheads="1"/>
          </p:cNvSpPr>
          <p:nvPr/>
        </p:nvSpPr>
        <p:spPr bwMode="auto">
          <a:xfrm>
            <a:off x="5029200" y="1828800"/>
            <a:ext cx="37560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200" b="1" dirty="0"/>
              <a:t>Bill’s Bad Day</a:t>
            </a:r>
          </a:p>
          <a:p>
            <a:pPr algn="ctr"/>
            <a:endParaRPr lang="en-US" altLang="en-US" sz="2200" dirty="0"/>
          </a:p>
          <a:p>
            <a:r>
              <a:rPr lang="en-US" altLang="en-US" sz="2200" i="1" dirty="0"/>
              <a:t>Bill, a kindly social worker, left his house and went for lunch at Tommy’s Pizza.  He joked with Tommy and ordered a pepperoni pizza. Suddenly a robber barged in.  Bill shouted “Hey, get </a:t>
            </a:r>
            <a:r>
              <a:rPr lang="en-US" altLang="en-US" sz="2200" i="1" dirty="0" err="1"/>
              <a:t>outta</a:t>
            </a:r>
            <a:r>
              <a:rPr lang="en-US" altLang="en-US" sz="2200" i="1" dirty="0"/>
              <a:t> here!”  He got shot.  His wedding was the next 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2667000" y="228600"/>
            <a:ext cx="4953000" cy="1143000"/>
          </a:xfrm>
        </p:spPr>
        <p:txBody>
          <a:bodyPr/>
          <a:lstStyle/>
          <a:p>
            <a:pPr algn="ctr" eaLnBrk="1" hangingPunct="1"/>
            <a:r>
              <a:rPr lang="en-US" altLang="en-US">
                <a:solidFill>
                  <a:srgbClr val="0070C0"/>
                </a:solidFill>
                <a:latin typeface="Arial Narrow" panose="020B0606020202030204" pitchFamily="34" charset="0"/>
              </a:rPr>
              <a:t>Descartes </a:t>
            </a:r>
            <a:r>
              <a:rPr lang="en-US" altLang="en-US" sz="3200">
                <a:solidFill>
                  <a:srgbClr val="0070C0"/>
                </a:solidFill>
                <a:latin typeface="Arial Narrow" panose="020B0606020202030204" pitchFamily="34" charset="0"/>
              </a:rPr>
              <a:t>(1596-1650)</a:t>
            </a:r>
          </a:p>
        </p:txBody>
      </p:sp>
      <p:sp>
        <p:nvSpPr>
          <p:cNvPr id="11267" name="Text Box 1027"/>
          <p:cNvSpPr txBox="1">
            <a:spLocks noChangeArrowheads="1"/>
          </p:cNvSpPr>
          <p:nvPr/>
        </p:nvSpPr>
        <p:spPr bwMode="auto">
          <a:xfrm>
            <a:off x="990600" y="3657600"/>
            <a:ext cx="73914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Mind and body not tied, but separate.  Body a machine.</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Emotions occur not in body but in “soul”</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Emotions tell us how events affect our thinking selves.</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Emotions shaped by the way we appraise events.</a:t>
            </a:r>
            <a:r>
              <a:rPr lang="en-US" altLang="en-US" sz="2400">
                <a:latin typeface="Times New Roman" panose="02020603050405020304" pitchFamily="18" charset="0"/>
              </a:rPr>
              <a:t> </a:t>
            </a:r>
          </a:p>
        </p:txBody>
      </p:sp>
      <p:pic>
        <p:nvPicPr>
          <p:cNvPr id="11268" name="Picture 5" descr="17th Century Mathmatician and Philosopher René Desca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0"/>
            <a:ext cx="34671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76200"/>
            <a:ext cx="7772400" cy="1143000"/>
          </a:xfrm>
        </p:spPr>
        <p:txBody>
          <a:bodyPr/>
          <a:lstStyle/>
          <a:p>
            <a:pPr algn="ctr" eaLnBrk="1" hangingPunct="1"/>
            <a:r>
              <a:rPr lang="en-US" altLang="en-US">
                <a:solidFill>
                  <a:srgbClr val="0070C0"/>
                </a:solidFill>
                <a:latin typeface="Arial Narrow" panose="020B0606020202030204" pitchFamily="34" charset="0"/>
              </a:rPr>
              <a:t>Spinoza </a:t>
            </a:r>
            <a:r>
              <a:rPr lang="en-US" altLang="en-US" sz="3200">
                <a:solidFill>
                  <a:srgbClr val="0070C0"/>
                </a:solidFill>
                <a:latin typeface="Arial Narrow" panose="020B0606020202030204" pitchFamily="34" charset="0"/>
              </a:rPr>
              <a:t>(1632-1677)</a:t>
            </a:r>
          </a:p>
        </p:txBody>
      </p:sp>
      <p:sp>
        <p:nvSpPr>
          <p:cNvPr id="10243" name="Text Box 3"/>
          <p:cNvSpPr txBox="1">
            <a:spLocks noChangeArrowheads="1"/>
          </p:cNvSpPr>
          <p:nvPr/>
        </p:nvSpPr>
        <p:spPr bwMode="auto">
          <a:xfrm>
            <a:off x="1133475" y="2819400"/>
            <a:ext cx="7391400" cy="3416300"/>
          </a:xfrm>
          <a:prstGeom prst="rect">
            <a:avLst/>
          </a:prstGeom>
          <a:noFill/>
          <a:ln>
            <a:noFill/>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altLang="en-US" dirty="0">
                <a:latin typeface="Arial Narrow" panose="020B0606020202030204" pitchFamily="34" charset="0"/>
                <a:cs typeface="Times New Roman" panose="02020603050405020304" pitchFamily="18" charset="0"/>
              </a:rPr>
              <a:t>*  </a:t>
            </a:r>
            <a:r>
              <a:rPr lang="en-US" altLang="en-US" b="1" dirty="0">
                <a:latin typeface="Arial Narrow" panose="020B0606020202030204" pitchFamily="34" charset="0"/>
                <a:cs typeface="Times New Roman" panose="02020603050405020304" pitchFamily="18" charset="0"/>
              </a:rPr>
              <a:t>Active emotions </a:t>
            </a:r>
            <a:r>
              <a:rPr lang="en-US" altLang="en-US" dirty="0">
                <a:latin typeface="Arial Narrow" panose="020B0606020202030204" pitchFamily="34" charset="0"/>
                <a:cs typeface="Times New Roman" panose="02020603050405020304" pitchFamily="18" charset="0"/>
              </a:rPr>
              <a:t>—come from loving the world as it is.</a:t>
            </a:r>
            <a:endParaRPr lang="en-US" altLang="en-US" dirty="0">
              <a:cs typeface="Times New Roman" panose="02020603050405020304" pitchFamily="18" charset="0"/>
            </a:endParaRPr>
          </a:p>
          <a:p>
            <a:pPr marL="342900" indent="-342900" eaLnBrk="1" hangingPunct="1">
              <a:spcBef>
                <a:spcPct val="50000"/>
              </a:spcBef>
              <a:buFont typeface="Arial" panose="020B0604020202020204" pitchFamily="34" charset="0"/>
              <a:buChar char="•"/>
              <a:defRPr/>
            </a:pPr>
            <a:r>
              <a:rPr lang="en-US" altLang="en-US" b="1" dirty="0">
                <a:latin typeface="Arial Narrow" panose="020B0606020202030204" pitchFamily="34" charset="0"/>
                <a:cs typeface="Times New Roman" panose="02020603050405020304" pitchFamily="18" charset="0"/>
              </a:rPr>
              <a:t>Passive emotions </a:t>
            </a:r>
            <a:r>
              <a:rPr lang="en-US" altLang="en-US" dirty="0">
                <a:latin typeface="Arial Narrow" panose="020B0606020202030204" pitchFamily="34" charset="0"/>
                <a:cs typeface="Times New Roman" panose="02020603050405020304" pitchFamily="18" charset="0"/>
              </a:rPr>
              <a:t>—bitterness, envy—come from rejecting 	perfection of universe.   </a:t>
            </a:r>
          </a:p>
          <a:p>
            <a:pPr eaLnBrk="1" hangingPunct="1">
              <a:spcBef>
                <a:spcPct val="50000"/>
              </a:spcBef>
              <a:defRPr/>
            </a:pPr>
            <a:r>
              <a:rPr lang="en-US" altLang="en-US" dirty="0">
                <a:latin typeface="Arial Narrow" panose="020B0606020202030204" pitchFamily="34" charset="0"/>
                <a:cs typeface="Times New Roman" panose="02020603050405020304" pitchFamily="18" charset="0"/>
              </a:rPr>
              <a:t>*  People aware of desires, but ignorant of causes (Freud?)</a:t>
            </a:r>
            <a:endParaRPr lang="en-US" altLang="en-US" dirty="0">
              <a:cs typeface="Times New Roman" panose="02020603050405020304" pitchFamily="18" charset="0"/>
            </a:endParaRPr>
          </a:p>
          <a:p>
            <a:pPr eaLnBrk="1" hangingPunct="1">
              <a:spcBef>
                <a:spcPct val="50000"/>
              </a:spcBef>
              <a:defRPr/>
            </a:pPr>
            <a:r>
              <a:rPr lang="en-US" altLang="en-US" dirty="0">
                <a:latin typeface="Arial Narrow" panose="020B0606020202030204" pitchFamily="34" charset="0"/>
                <a:cs typeface="Times New Roman" panose="02020603050405020304" pitchFamily="18" charset="0"/>
              </a:rPr>
              <a:t>*  Emotions stem from how we appraise the world</a:t>
            </a:r>
            <a:endParaRPr lang="en-US" altLang="en-US" dirty="0">
              <a:cs typeface="Times New Roman" panose="02020603050405020304" pitchFamily="18" charset="0"/>
            </a:endParaRPr>
          </a:p>
          <a:p>
            <a:pPr eaLnBrk="1" hangingPunct="1">
              <a:spcBef>
                <a:spcPct val="50000"/>
              </a:spcBef>
              <a:defRPr/>
            </a:pPr>
            <a:r>
              <a:rPr lang="en-US" altLang="en-US" dirty="0">
                <a:latin typeface="Arial Narrow" panose="020B0606020202030204" pitchFamily="34" charset="0"/>
                <a:cs typeface="Times New Roman" panose="02020603050405020304" pitchFamily="18" charset="0"/>
              </a:rPr>
              <a:t>*  Emotions cloud understanding; need to understand emotions  	to be free of them.</a:t>
            </a:r>
            <a:r>
              <a:rPr lang="en-US" altLang="en-US" dirty="0"/>
              <a:t> </a:t>
            </a:r>
          </a:p>
        </p:txBody>
      </p:sp>
      <p:pic>
        <p:nvPicPr>
          <p:cNvPr id="12292" name="Picture 5" descr="Nació el 24 de noviembre de 1632 en Amsterdam en el seno de un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3000"/>
            <a:ext cx="4267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762000" y="4572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00FF"/>
                </a:solidFill>
                <a:latin typeface="Arial Narrow" panose="020B0606020202030204" pitchFamily="34" charset="0"/>
              </a:rPr>
              <a:t>Thomas Jefferson:  My Head and My Heart</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19200"/>
            <a:ext cx="2819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Box 2"/>
          <p:cNvSpPr txBox="1">
            <a:spLocks noChangeArrowheads="1"/>
          </p:cNvSpPr>
          <p:nvPr/>
        </p:nvSpPr>
        <p:spPr bwMode="auto">
          <a:xfrm>
            <a:off x="354013" y="1300163"/>
            <a:ext cx="3505200" cy="3694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i="1">
                <a:solidFill>
                  <a:srgbClr val="000000"/>
                </a:solidFill>
                <a:latin typeface="Arial Narrow" panose="020B0606020202030204" pitchFamily="34" charset="0"/>
              </a:rPr>
              <a:t>Vita</a:t>
            </a:r>
          </a:p>
          <a:p>
            <a:pPr algn="ct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1743- </a:t>
            </a:r>
            <a:r>
              <a:rPr lang="en-US" altLang="en-US" sz="1800" u="sng">
                <a:solidFill>
                  <a:srgbClr val="000000"/>
                </a:solidFill>
                <a:latin typeface="Arial Narrow" panose="020B0606020202030204" pitchFamily="34" charset="0"/>
              </a:rPr>
              <a:t>July 4</a:t>
            </a:r>
            <a:r>
              <a:rPr lang="en-US" altLang="en-US" sz="1800">
                <a:solidFill>
                  <a:srgbClr val="000000"/>
                </a:solidFill>
                <a:latin typeface="Arial Narrow" panose="020B0606020202030204" pitchFamily="34" charset="0"/>
              </a:rPr>
              <a:t>, 1826</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Drafted Declaration of Independence</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Secty. of State  (1789-1794)</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Vice President  (1797-1801)</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President (1801-1809)</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Hobbies:  Inventor, architect, farmer</a:t>
            </a:r>
          </a:p>
        </p:txBody>
      </p:sp>
      <p:sp>
        <p:nvSpPr>
          <p:cNvPr id="13317" name="Rectangle 3"/>
          <p:cNvSpPr>
            <a:spLocks noChangeArrowheads="1"/>
          </p:cNvSpPr>
          <p:nvPr/>
        </p:nvSpPr>
        <p:spPr bwMode="auto">
          <a:xfrm>
            <a:off x="4114800" y="3429000"/>
            <a:ext cx="4800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Arial Narrow" panose="020B0606020202030204" pitchFamily="34" charset="0"/>
              </a:rPr>
              <a:t>John F. Kennedy Welcoming Nobel Prize Winners at the White House:</a:t>
            </a:r>
          </a:p>
          <a:p>
            <a:pPr>
              <a:spcBef>
                <a:spcPct val="0"/>
              </a:spcBef>
              <a:buClrTx/>
              <a:buSzTx/>
              <a:buFontTx/>
              <a:buNone/>
            </a:pPr>
            <a:br>
              <a:rPr lang="en-US" altLang="en-US" sz="600">
                <a:solidFill>
                  <a:srgbClr val="000000"/>
                </a:solidFill>
                <a:latin typeface="Arial Narrow" panose="020B0606020202030204" pitchFamily="34" charset="0"/>
              </a:rPr>
            </a:br>
            <a:r>
              <a:rPr lang="en-US" altLang="en-US" sz="1800" i="1">
                <a:solidFill>
                  <a:srgbClr val="000000"/>
                </a:solidFill>
                <a:latin typeface="Arial Narrow" panose="020B0606020202030204" pitchFamily="34" charset="0"/>
              </a:rPr>
              <a:t>This is the most extraordinary collection of talent, of human knowledge, that has ever been gathered together at the White House, with the possible exception of when Thomas Jefferson dined alone. </a:t>
            </a:r>
            <a:endParaRPr lang="en-US" altLang="en-US" sz="1800">
              <a:solidFill>
                <a:srgbClr val="000000"/>
              </a:solidFill>
              <a:latin typeface="Arial Narrow" panose="020B0606020202030204" pitchFamily="34" charset="0"/>
            </a:endParaRPr>
          </a:p>
        </p:txBody>
      </p:sp>
      <p:sp>
        <p:nvSpPr>
          <p:cNvPr id="13318" name="Rectangle 4"/>
          <p:cNvSpPr>
            <a:spLocks noChangeArrowheads="1"/>
          </p:cNvSpPr>
          <p:nvPr/>
        </p:nvSpPr>
        <p:spPr bwMode="auto">
          <a:xfrm>
            <a:off x="274638" y="5410200"/>
            <a:ext cx="789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solidFill>
                  <a:srgbClr val="000000"/>
                </a:solidFill>
                <a:latin typeface="Lucida Handwriting" panose="03010101010101010101" pitchFamily="66" charset="0"/>
              </a:rPr>
              <a:t>	We hold these truths to be self-evident, that </a:t>
            </a:r>
            <a:r>
              <a:rPr lang="en-US" altLang="en-US" sz="1800" b="1" i="1">
                <a:solidFill>
                  <a:srgbClr val="000000"/>
                </a:solidFill>
                <a:latin typeface="Lucida Handwriting" panose="03010101010101010101" pitchFamily="66" charset="0"/>
                <a:hlinkClick r:id="rId3" tooltip="All men are created equal"/>
              </a:rPr>
              <a:t>all men are created equal</a:t>
            </a:r>
            <a:r>
              <a:rPr lang="en-US" altLang="en-US" sz="1800" b="1" i="1">
                <a:solidFill>
                  <a:srgbClr val="000000"/>
                </a:solidFill>
                <a:latin typeface="Lucida Handwriting" panose="03010101010101010101" pitchFamily="66" charset="0"/>
              </a:rPr>
              <a:t>, </a:t>
            </a:r>
            <a:r>
              <a:rPr lang="en-US" altLang="en-US" sz="1800" i="1">
                <a:solidFill>
                  <a:srgbClr val="000000"/>
                </a:solidFill>
                <a:latin typeface="Lucida Handwriting" panose="03010101010101010101" pitchFamily="66" charset="0"/>
              </a:rPr>
              <a:t>that they are endowed by their Creator with certain unalienable Rights, that among these are </a:t>
            </a:r>
            <a:r>
              <a:rPr lang="en-US" altLang="en-US" sz="1800" b="1" i="1">
                <a:solidFill>
                  <a:srgbClr val="000000"/>
                </a:solidFill>
                <a:latin typeface="Lucida Handwriting" panose="03010101010101010101" pitchFamily="66" charset="0"/>
                <a:hlinkClick r:id="rId4" tooltip="Life, liberty and the pursuit of happiness"/>
              </a:rPr>
              <a:t>Life, Liberty and the pursuit of Happiness</a:t>
            </a:r>
            <a:r>
              <a:rPr lang="en-US" altLang="en-US" sz="1800" b="1" i="1">
                <a:solidFill>
                  <a:srgbClr val="000000"/>
                </a:solidFill>
                <a:latin typeface="Lucida Handwriting" panose="03010101010101010101" pitchFamily="66"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609600" y="7620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00FF"/>
                </a:solidFill>
                <a:latin typeface="Arial Narrow" panose="020B0606020202030204" pitchFamily="34" charset="0"/>
              </a:rPr>
              <a:t>Jefferson "My Head and My Heart"</a:t>
            </a:r>
          </a:p>
        </p:txBody>
      </p:sp>
      <p:sp>
        <p:nvSpPr>
          <p:cNvPr id="14339" name="TextBox 2"/>
          <p:cNvSpPr txBox="1">
            <a:spLocks noChangeArrowheads="1"/>
          </p:cNvSpPr>
          <p:nvPr/>
        </p:nvSpPr>
        <p:spPr bwMode="auto">
          <a:xfrm>
            <a:off x="838200" y="1828800"/>
            <a:ext cx="5486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solidFill>
                  <a:srgbClr val="000000"/>
                </a:solidFill>
                <a:latin typeface="Arial Narrow" panose="020B0606020202030204" pitchFamily="34" charset="0"/>
              </a:rPr>
              <a:t>Background:    </a:t>
            </a:r>
            <a:r>
              <a:rPr lang="en-US" altLang="en-US" sz="1800">
                <a:solidFill>
                  <a:srgbClr val="000000"/>
                </a:solidFill>
                <a:latin typeface="Arial Narrow" panose="020B0606020202030204" pitchFamily="34" charset="0"/>
              </a:rPr>
              <a:t>Jefferson had affair with Maria Cosway.  Artist, composer, musician, founded girls' school. </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Letter is "love letter" upon their separation.  Maintained correspondence for remainder of Jefferson's life.</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Letter written as internal dialogue between Jefferson's head "reason" and heart "emotions" about the pain of separation.</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Jefferson had recently broken wrist, wrote letter with left hand, thus references to "hurt wrist."</a:t>
            </a:r>
          </a:p>
          <a:p>
            <a:pPr>
              <a:spcBef>
                <a:spcPct val="0"/>
              </a:spcBef>
              <a:buClrTx/>
              <a:buSzTx/>
              <a:buFontTx/>
              <a:buNone/>
            </a:pPr>
            <a:endParaRPr lang="en-US" altLang="en-US" sz="1800">
              <a:solidFill>
                <a:srgbClr val="000000"/>
              </a:solidFill>
              <a:latin typeface="Arial Narrow" panose="020B0606020202030204" pitchFamily="34" charset="0"/>
            </a:endParaRPr>
          </a:p>
          <a:p>
            <a:pPr>
              <a:spcBef>
                <a:spcPct val="0"/>
              </a:spcBef>
              <a:buClrTx/>
              <a:buSzTx/>
              <a:buFontTx/>
              <a:buNone/>
            </a:pPr>
            <a:r>
              <a:rPr lang="en-US" altLang="en-US" sz="1800">
                <a:solidFill>
                  <a:srgbClr val="000000"/>
                </a:solidFill>
                <a:latin typeface="Arial Narrow" panose="020B0606020202030204" pitchFamily="34" charset="0"/>
              </a:rPr>
              <a:t>Jefferson never married.</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76400"/>
            <a:ext cx="1905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2385</TotalTime>
  <Words>1638</Words>
  <Application>Microsoft Office PowerPoint</Application>
  <PresentationFormat>On-screen Show (4:3)</PresentationFormat>
  <Paragraphs>257</Paragraphs>
  <Slides>30</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9" baseType="lpstr">
      <vt:lpstr>Arial</vt:lpstr>
      <vt:lpstr>Arial Black</vt:lpstr>
      <vt:lpstr>Arial Narrow</vt:lpstr>
      <vt:lpstr>Lucida Handwriting</vt:lpstr>
      <vt:lpstr>Times New Roman</vt:lpstr>
      <vt:lpstr>Wingdings</vt:lpstr>
      <vt:lpstr>Dad`s Tie</vt:lpstr>
      <vt:lpstr>Pixel</vt:lpstr>
      <vt:lpstr>Document</vt:lpstr>
      <vt:lpstr>Approaches to Emotions: Philosophical and Evolutionary</vt:lpstr>
      <vt:lpstr>PowerPoint Presentation</vt:lpstr>
      <vt:lpstr>PowerPoint Presentation</vt:lpstr>
      <vt:lpstr>Philosophers of Emotion:   Aristotle, Descartes, Spinoza, and Jefferson </vt:lpstr>
      <vt:lpstr>How Stories Evoke Emotions</vt:lpstr>
      <vt:lpstr>Descartes (1596-1650)</vt:lpstr>
      <vt:lpstr>Spinoza (1632-1677)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Russell’s Circumplex Model  of Emotion</vt:lpstr>
      <vt:lpstr>Are Emotions Universal?</vt:lpstr>
      <vt:lpstr>Ekman’s Neurocultural  Theory of Emotion</vt:lpstr>
      <vt:lpstr>PowerPoint Presentation</vt:lpstr>
      <vt:lpstr>PowerPoint Presentation</vt:lpstr>
      <vt:lpstr>PowerPoint Presentation</vt:lpstr>
      <vt:lpstr>Ekman’s Pre-Literate Culture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Primate Studies and Emotions as Inherited </vt:lpstr>
      <vt:lpstr>Primate Studies and Emotions as Inherited </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Emotions</dc:title>
  <dc:creator>Kent Harber</dc:creator>
  <cp:lastModifiedBy>Kent Harber</cp:lastModifiedBy>
  <cp:revision>87</cp:revision>
  <dcterms:created xsi:type="dcterms:W3CDTF">2006-08-09T20:27:24Z</dcterms:created>
  <dcterms:modified xsi:type="dcterms:W3CDTF">2023-01-19T16:17:31Z</dcterms:modified>
</cp:coreProperties>
</file>