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294" r:id="rId2"/>
    <p:sldId id="301" r:id="rId3"/>
    <p:sldId id="284" r:id="rId4"/>
    <p:sldId id="299" r:id="rId5"/>
    <p:sldId id="305" r:id="rId6"/>
    <p:sldId id="303" r:id="rId7"/>
    <p:sldId id="291" r:id="rId8"/>
    <p:sldId id="277" r:id="rId9"/>
    <p:sldId id="259" r:id="rId10"/>
    <p:sldId id="260" r:id="rId11"/>
    <p:sldId id="261" r:id="rId12"/>
    <p:sldId id="262" r:id="rId13"/>
    <p:sldId id="263" r:id="rId14"/>
    <p:sldId id="264" r:id="rId15"/>
    <p:sldId id="285" r:id="rId16"/>
    <p:sldId id="283" r:id="rId17"/>
    <p:sldId id="287" r:id="rId18"/>
    <p:sldId id="293" r:id="rId19"/>
    <p:sldId id="278" r:id="rId20"/>
    <p:sldId id="279" r:id="rId21"/>
    <p:sldId id="289" r:id="rId22"/>
    <p:sldId id="280" r:id="rId23"/>
    <p:sldId id="290" r:id="rId24"/>
    <p:sldId id="304" r:id="rId25"/>
    <p:sldId id="266" r:id="rId26"/>
    <p:sldId id="281" r:id="rId27"/>
    <p:sldId id="26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100" d="100"/>
          <a:sy n="100" d="100"/>
        </p:scale>
        <p:origin x="15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2 w 1000"/>
                  <a:gd name="T5" fmla="*/ 2147483646 h 720"/>
                  <a:gd name="T6" fmla="*/ 2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1 h 317"/>
                  <a:gd name="T4" fmla="*/ 624 w 624"/>
                  <a:gd name="T5" fmla="*/ 10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1171 h 272"/>
                  <a:gd name="T4" fmla="*/ 240 w 624"/>
                  <a:gd name="T5" fmla="*/ 9862 h 272"/>
                  <a:gd name="T6" fmla="*/ 624 w 624"/>
                  <a:gd name="T7" fmla="*/ 1117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1 h 362"/>
                  <a:gd name="T4" fmla="*/ 248 w 632"/>
                  <a:gd name="T5" fmla="*/ 51 h 362"/>
                  <a:gd name="T6" fmla="*/ 632 w 632"/>
                  <a:gd name="T7" fmla="*/ 51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1 h 317"/>
                  <a:gd name="T4" fmla="*/ 624 w 624"/>
                  <a:gd name="T5" fmla="*/ 10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0776 h 272"/>
                  <a:gd name="T4" fmla="*/ 240 w 624"/>
                  <a:gd name="T5" fmla="*/ 9527 h 272"/>
                  <a:gd name="T6" fmla="*/ 624 w 624"/>
                  <a:gd name="T7" fmla="*/ 107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4 h 362"/>
                  <a:gd name="T4" fmla="*/ 248 w 632"/>
                  <a:gd name="T5" fmla="*/ 54 h 362"/>
                  <a:gd name="T6" fmla="*/ 632 w 632"/>
                  <a:gd name="T7" fmla="*/ 54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0776 h 272"/>
                  <a:gd name="T4" fmla="*/ 240 w 624"/>
                  <a:gd name="T5" fmla="*/ 9527 h 272"/>
                  <a:gd name="T6" fmla="*/ 624 w 624"/>
                  <a:gd name="T7" fmla="*/ 107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4 h 362"/>
                  <a:gd name="T4" fmla="*/ 248 w 632"/>
                  <a:gd name="T5" fmla="*/ 54 h 362"/>
                  <a:gd name="T6" fmla="*/ 632 w 632"/>
                  <a:gd name="T7" fmla="*/ 54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474 h 385"/>
                <a:gd name="T2" fmla="*/ 5762 w 5762"/>
                <a:gd name="T3" fmla="*/ 453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474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8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628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D17AA44-6C86-479A-804B-4EA845A13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73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D5C1B-5620-44F1-886A-C0E20B42E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1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22C30-F303-48CE-85D1-08CEF8F60B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66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F0E8C-E32D-4E71-8DEE-D7B97CBC5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27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FBC20-FA92-46B5-A6E4-6A2A2CA0AB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33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219AE-3971-4B4D-9E1D-3B284320AF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195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E356B-45CA-4AD2-904C-7D389D6C07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3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6D4BD-4D49-4295-91D5-A5080CD5AC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67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D6268-86A6-4DF6-BB2B-9348E574C9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781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82F62-FB95-4BA9-BE40-2B4DEB25C1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34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D1EBA-2298-4DAC-9816-98C7117C01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4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2147483646 h 720"/>
                  <a:gd name="T4" fmla="*/ 2 w 1000"/>
                  <a:gd name="T5" fmla="*/ 2147483646 h 720"/>
                  <a:gd name="T6" fmla="*/ 2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1 h 317"/>
                  <a:gd name="T4" fmla="*/ 624 w 624"/>
                  <a:gd name="T5" fmla="*/ 10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1171 h 272"/>
                  <a:gd name="T4" fmla="*/ 240 w 624"/>
                  <a:gd name="T5" fmla="*/ 9862 h 272"/>
                  <a:gd name="T6" fmla="*/ 624 w 624"/>
                  <a:gd name="T7" fmla="*/ 1117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1 h 362"/>
                  <a:gd name="T4" fmla="*/ 248 w 632"/>
                  <a:gd name="T5" fmla="*/ 51 h 362"/>
                  <a:gd name="T6" fmla="*/ 632 w 632"/>
                  <a:gd name="T7" fmla="*/ 51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1 h 317"/>
                  <a:gd name="T4" fmla="*/ 624 w 624"/>
                  <a:gd name="T5" fmla="*/ 101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0776 h 272"/>
                  <a:gd name="T4" fmla="*/ 240 w 624"/>
                  <a:gd name="T5" fmla="*/ 9527 h 272"/>
                  <a:gd name="T6" fmla="*/ 624 w 624"/>
                  <a:gd name="T7" fmla="*/ 107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4 h 362"/>
                  <a:gd name="T4" fmla="*/ 248 w 632"/>
                  <a:gd name="T5" fmla="*/ 54 h 362"/>
                  <a:gd name="T6" fmla="*/ 632 w 632"/>
                  <a:gd name="T7" fmla="*/ 54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0858 h 317"/>
                  <a:gd name="T4" fmla="*/ 624 w 624"/>
                  <a:gd name="T5" fmla="*/ 10858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1225 h 317"/>
                  <a:gd name="T4" fmla="*/ 624 w 624"/>
                  <a:gd name="T5" fmla="*/ 11225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1 h 370"/>
                  <a:gd name="T2" fmla="*/ 0 w 624"/>
                  <a:gd name="T3" fmla="*/ 3 h 370"/>
                  <a:gd name="T4" fmla="*/ 624 w 624"/>
                  <a:gd name="T5" fmla="*/ 3 h 370"/>
                  <a:gd name="T6" fmla="*/ 624 w 624"/>
                  <a:gd name="T7" fmla="*/ 1 h 370"/>
                  <a:gd name="T8" fmla="*/ 384 w 624"/>
                  <a:gd name="T9" fmla="*/ 1 h 370"/>
                  <a:gd name="T10" fmla="*/ 0 w 624"/>
                  <a:gd name="T11" fmla="*/ 1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0776 h 272"/>
                  <a:gd name="T4" fmla="*/ 240 w 624"/>
                  <a:gd name="T5" fmla="*/ 9527 h 272"/>
                  <a:gd name="T6" fmla="*/ 624 w 624"/>
                  <a:gd name="T7" fmla="*/ 10776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8 h 362"/>
                  <a:gd name="T2" fmla="*/ 8 w 632"/>
                  <a:gd name="T3" fmla="*/ 54 h 362"/>
                  <a:gd name="T4" fmla="*/ 248 w 632"/>
                  <a:gd name="T5" fmla="*/ 54 h 362"/>
                  <a:gd name="T6" fmla="*/ 632 w 632"/>
                  <a:gd name="T7" fmla="*/ 54 h 362"/>
                  <a:gd name="T8" fmla="*/ 632 w 632"/>
                  <a:gd name="T9" fmla="*/ 8 h 362"/>
                  <a:gd name="T10" fmla="*/ 104 w 632"/>
                  <a:gd name="T11" fmla="*/ 8 h 362"/>
                  <a:gd name="T12" fmla="*/ 8 w 632"/>
                  <a:gd name="T13" fmla="*/ 8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474 h 385"/>
                <a:gd name="T2" fmla="*/ 136 w 5762"/>
                <a:gd name="T3" fmla="*/ 453 h 385"/>
                <a:gd name="T4" fmla="*/ 136 w 5762"/>
                <a:gd name="T5" fmla="*/ 4 h 385"/>
                <a:gd name="T6" fmla="*/ 0 w 5762"/>
                <a:gd name="T7" fmla="*/ 0 h 385"/>
                <a:gd name="T8" fmla="*/ 0 w 5762"/>
                <a:gd name="T9" fmla="*/ 474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136 w 5761"/>
                <a:gd name="T3" fmla="*/ 0 h 189"/>
                <a:gd name="T4" fmla="*/ 136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525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6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6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0B7515-DF35-4B27-979F-1DD2BC4BF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harber@psychology.Rutgers.ed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nwkpsych.rutgers.edu/~kharber/emotion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valeria.vila@rutgers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60363" y="271331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70C0"/>
                </a:solidFill>
              </a:rPr>
              <a:t>Hello Psych of Emotions Class, Spring 2023</a:t>
            </a:r>
          </a:p>
        </p:txBody>
      </p:sp>
      <p:pic>
        <p:nvPicPr>
          <p:cNvPr id="5124" name="Picture 7" descr="A person wearing a suit and tie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066800"/>
            <a:ext cx="2898775" cy="193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5662" y="3505200"/>
            <a:ext cx="7543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Narrow" panose="020B0606020202030204" pitchFamily="34" charset="0"/>
              </a:rPr>
              <a:t>Instructor:  		Professor Kent Harber</a:t>
            </a:r>
          </a:p>
          <a:p>
            <a:r>
              <a:rPr lang="en-US" sz="2600" dirty="0">
                <a:latin typeface="Arial Narrow" panose="020B0606020202030204" pitchFamily="34" charset="0"/>
              </a:rPr>
              <a:t>Meeting Times:	Tuesdays and Thursdays; 11:30-12:40</a:t>
            </a:r>
          </a:p>
          <a:p>
            <a:r>
              <a:rPr lang="en-US" sz="2600" dirty="0">
                <a:latin typeface="Arial Narrow" panose="020B0606020202030204" pitchFamily="34" charset="0"/>
              </a:rPr>
              <a:t>Office Hour:		Tuesday, 2:00-3:30, Smith 352</a:t>
            </a:r>
            <a:endParaRPr lang="en-US" sz="26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en-US" sz="2600" dirty="0">
                <a:latin typeface="Arial Narrow" panose="020B0606020202030204" pitchFamily="34" charset="0"/>
              </a:rPr>
              <a:t>Email:			</a:t>
            </a:r>
            <a:r>
              <a:rPr lang="en-US" sz="2600" dirty="0">
                <a:solidFill>
                  <a:srgbClr val="002060"/>
                </a:solidFill>
                <a:latin typeface="Arial Narrow" panose="020B06060202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kharber@psychology.Rutgers.edu</a:t>
            </a:r>
            <a:endParaRPr lang="en-US" sz="26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en-US" sz="2600" dirty="0">
                <a:latin typeface="Arial Narrow" panose="020B0606020202030204" pitchFamily="34" charset="0"/>
              </a:rPr>
              <a:t>Location:  		Ackerman 106</a:t>
            </a:r>
          </a:p>
        </p:txBody>
      </p:sp>
    </p:spTree>
    <p:extLst>
      <p:ext uri="{BB962C8B-B14F-4D97-AF65-F5344CB8AC3E}">
        <p14:creationId xmlns:p14="http://schemas.microsoft.com/office/powerpoint/2010/main" val="509359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992188"/>
            <a:ext cx="7772400" cy="608012"/>
          </a:xfrm>
        </p:spPr>
        <p:txBody>
          <a:bodyPr/>
          <a:lstStyle/>
          <a:p>
            <a:pPr algn="ctr" eaLnBrk="1" hangingPunct="1"/>
            <a: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  <a:t>Section II:  </a:t>
            </a:r>
            <a:b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  <a:t>Functions and Processes of Emotions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7772400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 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1.  Emotions and health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2.  Emotions and learning and memory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3.  Emotions and reasoning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4.  Emotions and social judgment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5.  Empathy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6.  Emotions and Perception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992188"/>
            <a:ext cx="7772400" cy="608012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Section III</a:t>
            </a:r>
            <a:b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Specific Emotions and </a:t>
            </a:r>
            <a:b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Emotion Management</a:t>
            </a:r>
            <a:endParaRPr lang="en-US" altLang="en-US" sz="320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2743200"/>
            <a:ext cx="8640763" cy="32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0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 	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1.  Positive emotions	     6.  Emotional Disclosure</a:t>
            </a:r>
            <a:endParaRPr lang="en-US" altLang="en-US" sz="26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2.  Anger and hostility	     7.  Traumatic Events</a:t>
            </a:r>
            <a:endParaRPr lang="en-US" altLang="en-US" sz="26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3.  Fear, Anxiety	     8.  Emotional Broadcaster Theory</a:t>
            </a:r>
            <a:endParaRPr lang="en-US" altLang="en-US" sz="2600" dirty="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4.  Disgust, morals	     9.  Machines and Emotions  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5.  Emotion Regulation		   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81000"/>
            <a:ext cx="7772400" cy="608013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Class Structure</a:t>
            </a:r>
            <a:endParaRPr lang="en-US" altLang="en-US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43000" y="1219200"/>
            <a:ext cx="7772400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Challenging class!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 	*  Covers a lot of ground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</a:t>
            </a:r>
            <a:r>
              <a:rPr lang="en-US" altLang="en-US" sz="3000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Principles</a:t>
            </a: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 a pre-requisite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Intensive reading load, about 60 pp. per week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Some readings from scientific journals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Some material ONLY in lecture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Grading—not easy, not crazy.  Reflects only 		material covered in class. 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60801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Readings and Lectures</a:t>
            </a:r>
            <a:endParaRPr lang="en-US" altLang="en-US" sz="4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38200" y="612775"/>
            <a:ext cx="8229600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Readings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Arial Narrow" panose="020B0606020202030204" pitchFamily="34" charset="0"/>
                <a:cs typeface="Times New Roman" panose="02020603050405020304" pitchFamily="18" charset="0"/>
              </a:rPr>
              <a:t>     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*  </a:t>
            </a:r>
            <a:r>
              <a:rPr lang="en-US" altLang="en-US" sz="26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Understanding Emotions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Keltner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6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Oately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 &amp; Jenkins, 3</a:t>
            </a:r>
            <a:r>
              <a:rPr lang="en-US" altLang="en-US" sz="2600" baseline="30000" dirty="0">
                <a:latin typeface="Arial Narrow" panose="020B0606020202030204" pitchFamily="34" charset="0"/>
                <a:cs typeface="Times New Roman" panose="02020603050405020304" pitchFamily="18" charset="0"/>
              </a:rPr>
              <a:t>rd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 Ed. 	2012</a:t>
            </a:r>
            <a:r>
              <a:rPr lang="en-US" altLang="en-US" sz="2400" dirty="0">
                <a:latin typeface="Arial Narrow" panose="020B0606020202030204" pitchFamily="34" charset="0"/>
                <a:cs typeface="Times New Roman" panose="02020603050405020304" pitchFamily="18" charset="0"/>
              </a:rPr>
              <a:t>	At:  Barnes &amp; Noble, Bradley Hall—about $75—but also     		at Amazon—about $10, used.</a:t>
            </a:r>
            <a:endParaRPr lang="en-US" altLang="en-US" sz="2600" i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*   Class Reader: All readings posted on Harber Webpage: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                      </a:t>
            </a:r>
            <a:r>
              <a:rPr lang="en-US" alt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http://nwkpsych.rutgers.edu/~kharber/emotions/</a:t>
            </a:r>
            <a:r>
              <a:rPr lang="en-US" alt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6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 Lectures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 	*  Mostly follow class reading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 Sometimes go beyond class reading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6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 </a:t>
            </a:r>
            <a:r>
              <a:rPr lang="en-US" altLang="en-US" sz="26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PowerPoints 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1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	* Available on Harber Webpage            	</a:t>
            </a:r>
            <a:r>
              <a:rPr lang="en-US" alt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http://nwkpsych.rutgers.edu/~kharber/emotions/</a:t>
            </a:r>
            <a:r>
              <a:rPr lang="en-US" altLang="en-US" sz="22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600" dirty="0">
                <a:solidFill>
                  <a:schemeClr val="tx2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	* Use these for test prep, but back up with readings.            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173163" y="1258459"/>
            <a:ext cx="7989469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Grade calculation</a:t>
            </a: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	Class Project 15%,  2 Quizzes 10% each (20% total)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	Midterm= 30%, Final = 35%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	Tests are multiple choice 	 	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	Tests are challenging.  Not impossible, but not cake.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 	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73163" y="8413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>
                <a:latin typeface="Arial Narrow" panose="020B0606020202030204" pitchFamily="34" charset="0"/>
              </a:rPr>
              <a:t>Grading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724400"/>
            <a:ext cx="1895475" cy="1471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5492" y="5013333"/>
            <a:ext cx="289560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PSYCH. EMOTIONS TESTS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5528" y="5053310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dirty="0">
                <a:latin typeface="Arial Narrow" panose="020B0606020202030204" pitchFamily="34" charset="0"/>
                <a:cs typeface="Times New Roman" panose="02020603050405020304" pitchFamily="18" charset="0"/>
              </a:rPr>
              <a:t>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00175" y="2111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 Narrow" panose="020B0606020202030204" pitchFamily="34" charset="0"/>
              </a:rPr>
              <a:t>Grading:  Previous Class Taught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2057400"/>
            <a:ext cx="492443" cy="2727543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2000" dirty="0">
                <a:latin typeface="Arial Narrow" panose="020B0606020202030204" pitchFamily="34" charset="0"/>
              </a:rPr>
              <a:t>Number of   Students</a:t>
            </a:r>
          </a:p>
        </p:txBody>
      </p:sp>
      <p:graphicFrame>
        <p:nvGraphicFramePr>
          <p:cNvPr id="14340" name="Chart 4"/>
          <p:cNvGraphicFramePr>
            <a:graphicFrameLocks/>
          </p:cNvGraphicFramePr>
          <p:nvPr/>
        </p:nvGraphicFramePr>
        <p:xfrm>
          <a:off x="1660525" y="1338263"/>
          <a:ext cx="619760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206266" imgH="4170025" progId="Excel.Chart.8">
                  <p:embed/>
                </p:oleObj>
              </mc:Choice>
              <mc:Fallback>
                <p:oleObj name="Chart" r:id="rId2" imgW="6206266" imgH="4170025" progId="Excel.Chart.8">
                  <p:embed/>
                  <p:pic>
                    <p:nvPicPr>
                      <p:cNvPr id="0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5" y="1338263"/>
                        <a:ext cx="619760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990600" y="685800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Tips on Reading, Studying, and Class Notes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14400" y="1676400"/>
            <a:ext cx="8001000" cy="329320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1.  </a:t>
            </a:r>
            <a:r>
              <a:rPr lang="en-US" altLang="en-US" sz="2600" b="1" dirty="0">
                <a:latin typeface="Arial Narrow" panose="020B0606020202030204" pitchFamily="34" charset="0"/>
              </a:rPr>
              <a:t>Take notes during class.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2.  </a:t>
            </a:r>
            <a:r>
              <a:rPr lang="en-US" altLang="en-US" sz="2600" b="1" dirty="0">
                <a:latin typeface="Arial Narrow" panose="020B0606020202030204" pitchFamily="34" charset="0"/>
              </a:rPr>
              <a:t>Read with your pen.  </a:t>
            </a:r>
            <a:r>
              <a:rPr lang="en-US" altLang="en-US" sz="2600" dirty="0">
                <a:latin typeface="Arial Narrow" panose="020B0606020202030204" pitchFamily="34" charset="0"/>
              </a:rPr>
              <a:t>Make margin notes, don't just highlight.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3.  </a:t>
            </a:r>
            <a:r>
              <a:rPr lang="en-US" altLang="en-US" sz="2600" b="1" dirty="0">
                <a:latin typeface="Arial Narrow" panose="020B0606020202030204" pitchFamily="34" charset="0"/>
              </a:rPr>
              <a:t>Empirical (research) articles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2600" dirty="0">
                <a:latin typeface="Arial Narrow" panose="020B0606020202030204" pitchFamily="34" charset="0"/>
              </a:rPr>
              <a:t>	Read Intro and Discussion carefully, skim methods and 	results.  I will cover methods and results in class.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rabicPeriod" startAt="4"/>
              <a:defRPr/>
            </a:pPr>
            <a:r>
              <a:rPr lang="en-US" altLang="en-US" sz="2600" b="1" dirty="0">
                <a:latin typeface="Arial Narrow" panose="020B0606020202030204" pitchFamily="34" charset="0"/>
              </a:rPr>
              <a:t>PowerPoint Slides:  </a:t>
            </a:r>
            <a:r>
              <a:rPr lang="en-US" altLang="en-US" sz="2600" dirty="0">
                <a:latin typeface="Arial Narrow" panose="020B0606020202030204" pitchFamily="34" charset="0"/>
              </a:rPr>
              <a:t>Download and study these!!!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2546" r="2499" b="28726"/>
          <a:stretch>
            <a:fillRect/>
          </a:stretch>
        </p:blipFill>
        <p:spPr bwMode="auto">
          <a:xfrm>
            <a:off x="990600" y="738188"/>
            <a:ext cx="8077200" cy="5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371600" y="762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Reading With Your Pen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173163" y="914400"/>
            <a:ext cx="7589837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You can earn up to 6 points applied to final grade.  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Thus, 84 Points = B; Plus 6 Pts Extra credit = 90 pts = A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How to earn Extra Credit:</a:t>
            </a:r>
          </a:p>
          <a:p>
            <a:pPr eaLnBrk="1" hangingPunct="1">
              <a:spcBef>
                <a:spcPts val="0"/>
              </a:spcBef>
              <a:buClrTx/>
              <a:buSzTx/>
              <a:buFontTx/>
              <a:buNone/>
            </a:pPr>
            <a:endParaRPr lang="en-US" alt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ts val="0"/>
              </a:spcBef>
              <a:buClrTx/>
              <a:buSzTx/>
              <a:buFontTx/>
              <a:buAutoNum type="arabicPeriod"/>
            </a:pPr>
            <a:r>
              <a:rPr lang="en-US" altLang="en-US" sz="2800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Psychology Dept. Experiments.                                   </a:t>
            </a: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1 point for every 30 min. of experiment participation.</a:t>
            </a: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2800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But no more than 4 points from Subject Pool.</a:t>
            </a: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endParaRPr lang="en-US" altLang="en-US" sz="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ts val="0"/>
              </a:spcBef>
              <a:buClrTx/>
              <a:buSzTx/>
              <a:buAutoNum type="arabicPeriod" startAt="2"/>
            </a:pPr>
            <a:r>
              <a:rPr lang="en-US" altLang="en-US" sz="2800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Ten Meter Tower</a:t>
            </a: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:  Watch short YouTube and write brief 2-page essay = 2 points.</a:t>
            </a: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endParaRPr lang="en-US" altLang="en-US" sz="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spcBef>
                <a:spcPts val="0"/>
              </a:spcBef>
              <a:buClrTx/>
              <a:buSzTx/>
              <a:buAutoNum type="arabicPeriod" startAt="3"/>
            </a:pPr>
            <a:r>
              <a:rPr lang="en-US" altLang="en-US" sz="2800" u="sng" dirty="0">
                <a:latin typeface="Arial Narrow" panose="020B0606020202030204" pitchFamily="34" charset="0"/>
                <a:cs typeface="Times New Roman" panose="02020603050405020304" pitchFamily="18" charset="0"/>
              </a:rPr>
              <a:t>Going Flat Face.  </a:t>
            </a: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Go flat face with family/friends, </a:t>
            </a: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r>
              <a:rPr lang="en-US" altLang="en-US" sz="2800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  and brief 2-page = 2 points.  </a:t>
            </a:r>
          </a:p>
          <a:p>
            <a:pPr marL="514350" indent="-514350" eaLnBrk="1" hangingPunct="1">
              <a:spcBef>
                <a:spcPts val="0"/>
              </a:spcBef>
              <a:buClrTx/>
              <a:buSzTx/>
              <a:buFontTx/>
              <a:buAutoNum type="arabicPeriod"/>
            </a:pPr>
            <a:endParaRPr lang="en-US" altLang="en-US" sz="28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0"/>
              </a:spcBef>
              <a:buClrTx/>
              <a:buSzTx/>
              <a:buNone/>
            </a:pPr>
            <a:r>
              <a:rPr lang="en-US" altLang="en-US" sz="28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You can earn NO MORE than 6 points extra credit. 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73163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latin typeface="Arial Narrow" panose="020B0606020202030204" pitchFamily="34" charset="0"/>
              </a:rPr>
              <a:t>Extra Credit</a:t>
            </a:r>
          </a:p>
        </p:txBody>
      </p:sp>
    </p:spTree>
    <p:extLst>
      <p:ext uri="{BB962C8B-B14F-4D97-AF65-F5344CB8AC3E}">
        <p14:creationId xmlns:p14="http://schemas.microsoft.com/office/powerpoint/2010/main" val="1470209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Neglect of Emotions in Psychology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19200" y="1516063"/>
            <a:ext cx="7772400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40 yrs. ago, experimental psychology silent on emotions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Emotions addressed in early days, but then disappears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Psych wants to be a science, emotions too flakey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Mesmerism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Freud – cigars, sex, bad mothers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Emotions make people nervous: 				           Taboo impulses:  sex, anger, desire			           Reminds people of animal natures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How do you even study emotion?         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67088"/>
            <a:ext cx="18240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A11E18-AEC3-4F82-0122-9FF66E48F4A6}"/>
              </a:ext>
            </a:extLst>
          </p:cNvPr>
          <p:cNvSpPr txBox="1"/>
          <p:nvPr/>
        </p:nvSpPr>
        <p:spPr>
          <a:xfrm>
            <a:off x="1371600" y="3048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Valeria Vila, Psych of Emotions Grader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B0F0F-08BC-873F-9EAD-860C32E5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5" y="1219200"/>
            <a:ext cx="325755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3E6587-4797-98AE-BE98-66F3015B69E4}"/>
              </a:ext>
            </a:extLst>
          </p:cNvPr>
          <p:cNvSpPr txBox="1"/>
          <p:nvPr/>
        </p:nvSpPr>
        <p:spPr>
          <a:xfrm>
            <a:off x="1905000" y="50292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valeria.vila@rutgers.edu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3988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2850" y="161925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Rediscovery of Emotions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990600" y="1336675"/>
            <a:ext cx="7543800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Dominance of Behaviorism </a:t>
            </a:r>
            <a:r>
              <a:rPr lang="en-US" altLang="en-US" sz="2600" dirty="0">
                <a:latin typeface="Arial Narrow" panose="020B0606020202030204" pitchFamily="34" charset="0"/>
              </a:rPr>
              <a:t>(1950-1975-ish):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BF Skinner: Humans do no have minds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Cognitive revolution </a:t>
            </a:r>
            <a:r>
              <a:rPr lang="en-US" altLang="en-US" sz="2600" dirty="0">
                <a:latin typeface="Arial Narrow" panose="020B0606020202030204" pitchFamily="34" charset="0"/>
              </a:rPr>
              <a:t>(1970-1990) –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      R. Sheppard: Humans have minds!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      Minds affect behavior.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dirty="0">
                <a:latin typeface="Arial Narrow" panose="020B0606020202030204" pitchFamily="34" charset="0"/>
              </a:rPr>
              <a:t>Emotional revolution </a:t>
            </a:r>
            <a:r>
              <a:rPr lang="en-US" altLang="en-US" sz="2600" dirty="0">
                <a:latin typeface="Arial Narrow" panose="020B0606020202030204" pitchFamily="34" charset="0"/>
              </a:rPr>
              <a:t>(1990 – and ongoing)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R. </a:t>
            </a:r>
            <a:r>
              <a:rPr lang="en-US" altLang="en-US" sz="2600" dirty="0" err="1">
                <a:latin typeface="Arial Narrow" panose="020B0606020202030204" pitchFamily="34" charset="0"/>
              </a:rPr>
              <a:t>Zajonc</a:t>
            </a:r>
            <a:r>
              <a:rPr lang="en-US" altLang="en-US" sz="2600" dirty="0">
                <a:latin typeface="Arial Narrow" panose="020B0606020202030204" pitchFamily="34" charset="0"/>
              </a:rPr>
              <a:t>: Humans have emotions!                               	Emotions affect thinking and behavior.                          	“Mere Exposure” studies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9304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2973388"/>
            <a:ext cx="26543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516731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055521"/>
            <a:ext cx="3009900" cy="26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828800" y="609600"/>
            <a:ext cx="5791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00">
                <a:latin typeface="Times New Roman" panose="02020603050405020304" pitchFamily="18" charset="0"/>
              </a:rPr>
              <a:t>Charles Darwin and Emotions</a:t>
            </a:r>
          </a:p>
        </p:txBody>
      </p:sp>
      <p:pic>
        <p:nvPicPr>
          <p:cNvPr id="2150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9812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892300" y="5486400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Theory of Natural Selection, AKA, Evolution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762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200">
                <a:solidFill>
                  <a:srgbClr val="0070C0"/>
                </a:solidFill>
                <a:latin typeface="Arial Narrow" panose="020B0606020202030204" pitchFamily="34" charset="0"/>
              </a:rPr>
              <a:t>Darwin’s Approach to Emotions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066800" y="990600"/>
            <a:ext cx="73914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600" dirty="0">
                <a:latin typeface="Arial Narrow" panose="020B0606020202030204" pitchFamily="34" charset="0"/>
              </a:rPr>
              <a:t>Not interested in Emotions, per se. Uses Emotions to show humans evolved from more primitive critters.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600" dirty="0">
                <a:latin typeface="Arial Narrow" panose="020B0606020202030204" pitchFamily="34" charset="0"/>
              </a:rPr>
              <a:t>Human emotions are </a:t>
            </a:r>
            <a:r>
              <a:rPr lang="en-US" altLang="en-US" sz="2600" u="sng" dirty="0">
                <a:latin typeface="Arial Narrow" panose="020B0606020202030204" pitchFamily="34" charset="0"/>
              </a:rPr>
              <a:t>VESTIGIAL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en-US" altLang="en-US" sz="2600" dirty="0">
                <a:latin typeface="Arial Narrow" panose="020B0606020202030204" pitchFamily="34" charset="0"/>
              </a:rPr>
              <a:t>Human emotions reflect animal signals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dirty="0">
                <a:latin typeface="Arial Narrow" panose="020B0606020202030204" pitchFamily="34" charset="0"/>
              </a:rPr>
              <a:t>	</a:t>
            </a:r>
            <a:r>
              <a:rPr lang="en-US" altLang="en-US" sz="2600" i="1" dirty="0">
                <a:latin typeface="Arial Narrow" panose="020B0606020202030204" pitchFamily="34" charset="0"/>
              </a:rPr>
              <a:t>Sneering – revealing teeth – bite threat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i="1" dirty="0">
                <a:latin typeface="Arial Narrow" panose="020B0606020202030204" pitchFamily="34" charset="0"/>
              </a:rPr>
              <a:t>      Eye raise – forehead pulled back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i="1" dirty="0">
                <a:latin typeface="Arial Narrow" panose="020B0606020202030204" pitchFamily="34" charset="0"/>
              </a:rPr>
              <a:t>	– flat ears on dogs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 startAt="4"/>
            </a:pPr>
            <a:r>
              <a:rPr lang="en-US" altLang="en-US" sz="2600" dirty="0">
                <a:latin typeface="Arial Narrow" panose="020B0606020202030204" pitchFamily="34" charset="0"/>
              </a:rPr>
              <a:t>Uselessness of emotions … phone call hand gestures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 startAt="4"/>
            </a:pPr>
            <a:r>
              <a:rPr lang="en-US" altLang="en-US" sz="2600" dirty="0">
                <a:latin typeface="Arial Narrow" panose="020B0606020202030204" pitchFamily="34" charset="0"/>
              </a:rPr>
              <a:t>Darwin a Victorian.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AutoNum type="arabicPeriod" startAt="4"/>
            </a:pPr>
            <a:r>
              <a:rPr lang="en-US" altLang="en-US" sz="2600" dirty="0">
                <a:latin typeface="Arial Narrow" panose="020B0606020202030204" pitchFamily="34" charset="0"/>
              </a:rPr>
              <a:t>Darwin ties emotions to bodily states.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905000"/>
            <a:ext cx="15001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3724275"/>
            <a:ext cx="1471613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Darwin’s Taxonomy of Emotions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95400" y="205740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3556" name="Object 6"/>
          <p:cNvGraphicFramePr>
            <a:graphicFrameLocks noChangeAspect="1"/>
          </p:cNvGraphicFramePr>
          <p:nvPr/>
        </p:nvGraphicFramePr>
        <p:xfrm>
          <a:off x="933450" y="-152400"/>
          <a:ext cx="8524875" cy="72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366228" imgH="6243744" progId="Word.Document.8">
                  <p:embed/>
                </p:oleObj>
              </mc:Choice>
              <mc:Fallback>
                <p:oleObj name="Document" r:id="rId2" imgW="7366228" imgH="6243744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-152400"/>
                        <a:ext cx="8524875" cy="723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D11124-3542-F324-92D9-05F8481E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43" y="914400"/>
            <a:ext cx="2628900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EA5F2-3732-9AE0-F7B5-3C135430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38" y="751360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00209-88B7-7BC1-5C06-4D3583A27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74" t="5918" r="30408" b="10816"/>
          <a:stretch/>
        </p:blipFill>
        <p:spPr>
          <a:xfrm>
            <a:off x="5372100" y="3239799"/>
            <a:ext cx="1828800" cy="282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86CDA-FD58-6B72-E21D-DFC737E29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9" r="31644" b="50000"/>
          <a:stretch/>
        </p:blipFill>
        <p:spPr>
          <a:xfrm>
            <a:off x="1524000" y="3276600"/>
            <a:ext cx="2324522" cy="275272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E4D8BDD-A195-2829-072B-243560B5EB12}"/>
              </a:ext>
            </a:extLst>
          </p:cNvPr>
          <p:cNvSpPr/>
          <p:nvPr/>
        </p:nvSpPr>
        <p:spPr bwMode="auto">
          <a:xfrm>
            <a:off x="4572000" y="1199652"/>
            <a:ext cx="862012" cy="9525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800407-B998-AD18-AD4A-4E72F387D2F0}"/>
              </a:ext>
            </a:extLst>
          </p:cNvPr>
          <p:cNvSpPr txBox="1"/>
          <p:nvPr/>
        </p:nvSpPr>
        <p:spPr>
          <a:xfrm>
            <a:off x="3321844" y="2555233"/>
            <a:ext cx="3181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See a Bear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C680B4-A2A0-8746-CE9C-4FF99907ABEE}"/>
              </a:ext>
            </a:extLst>
          </p:cNvPr>
          <p:cNvSpPr txBox="1"/>
          <p:nvPr/>
        </p:nvSpPr>
        <p:spPr>
          <a:xfrm>
            <a:off x="1676400" y="610850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1DBE2-1C9B-DB7C-1CEA-5E99B21F3EDF}"/>
              </a:ext>
            </a:extLst>
          </p:cNvPr>
          <p:cNvSpPr txBox="1"/>
          <p:nvPr/>
        </p:nvSpPr>
        <p:spPr>
          <a:xfrm>
            <a:off x="5372100" y="616743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D27EE8-FBDA-8DD0-306E-6031CD217567}"/>
              </a:ext>
            </a:extLst>
          </p:cNvPr>
          <p:cNvSpPr txBox="1"/>
          <p:nvPr/>
        </p:nvSpPr>
        <p:spPr>
          <a:xfrm>
            <a:off x="1676400" y="85961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In What Order Do These Things Occur?</a:t>
            </a:r>
          </a:p>
        </p:txBody>
      </p:sp>
    </p:spTree>
    <p:extLst>
      <p:ext uri="{BB962C8B-B14F-4D97-AF65-F5344CB8AC3E}">
        <p14:creationId xmlns:p14="http://schemas.microsoft.com/office/powerpoint/2010/main" val="61846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6963" y="69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  <a:t>James / Lange </a:t>
            </a:r>
            <a:b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altLang="en-US" sz="4200">
                <a:solidFill>
                  <a:srgbClr val="0070C0"/>
                </a:solidFill>
                <a:latin typeface="Arial Narrow" panose="020B0606020202030204" pitchFamily="34" charset="0"/>
              </a:rPr>
              <a:t>Theory of Emotion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914400" y="1905000"/>
            <a:ext cx="7954963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Exciting event </a:t>
            </a:r>
            <a:r>
              <a:rPr lang="en-US" altLang="en-US" sz="2700" b="1" dirty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7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bodily response </a:t>
            </a:r>
            <a:r>
              <a:rPr lang="en-US" altLang="en-US" sz="2700" b="1" dirty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7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 emotion</a:t>
            </a: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“I see a bear, I run, I feel fear.”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Ties emotions to bodily states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Our bodies “know” meaning of events, automatically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Greater intensity of bodily arousal </a:t>
            </a: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more intense emotion.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  <a:cs typeface="Times New Roman" panose="02020603050405020304" pitchFamily="18" charset="0"/>
              </a:rPr>
              <a:t>Emotions give color, warmth to experience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700" dirty="0">
                <a:latin typeface="Arial Narrow" panose="020B0606020202030204" pitchFamily="34" charset="0"/>
              </a:rPr>
              <a:t>But, emotions are still passive.  Reactions, not causes. 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8913"/>
            <a:ext cx="2209800" cy="2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255713" y="152400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Place these events in correct order: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600" i="1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Arial Narrow" panose="020B0606020202030204" pitchFamily="34" charset="0"/>
              </a:rPr>
              <a:t>I see a bear, I run, I feel fear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9838" y="228600"/>
            <a:ext cx="4770437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Freud and the </a:t>
            </a:r>
            <a:b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</a:br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Case of Katherina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19200" y="1752600"/>
            <a:ext cx="762000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Kath.  18 year old daughter of inn keeper,                                         	suffers panic attacks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Freud:  Looks to see when/where fear started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Freud asks: Seen anything embarrassing?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Kath:  Sees father having sex with cousin.  Vomiting fits for 3 days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After telling story, Kath. Improves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  </a:t>
            </a:r>
            <a:r>
              <a:rPr lang="en-US" altLang="en-US" sz="2400" i="1" dirty="0">
                <a:latin typeface="Arial Narrow" panose="020B0606020202030204" pitchFamily="34" charset="0"/>
              </a:rPr>
              <a:t>She was like someone transformed.  The sulky unhappy face  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   had grown lively, here eyes were bright and exalted.</a:t>
            </a:r>
            <a:endParaRPr lang="en-US" altLang="en-US" sz="2400" dirty="0">
              <a:latin typeface="Arial Narrow" panose="020B0606020202030204" pitchFamily="34" charset="0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9669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Sigmund Freud and Emotions</a:t>
            </a:r>
            <a:r>
              <a:rPr lang="en-US" altLang="en-US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66800" y="1524000"/>
            <a:ext cx="8001000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1.  Emotions are tied to bodily states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2.  Emotions reveal underlying, unconscious thoughts and 	perceptions.  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3.  Emotions tied to the self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4.  Emotions can precede conscious awareness of important facts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5.  Humans defend themselves against emotionally-disturbing facts.  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6.  Emotional conflicts lead to psychological and physical ailments  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7.  Putting emotions into language advances coping.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284413" y="415925"/>
            <a:ext cx="556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 Narrow" panose="020B0606020202030204" pitchFamily="34" charset="0"/>
              </a:rPr>
              <a:t>Harber's Research Program</a:t>
            </a:r>
          </a:p>
        </p:txBody>
      </p:sp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293813" y="1828800"/>
            <a:ext cx="7543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Emotions, Resources, and Perception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The Function of Emotional Disclosure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Interracial Feedback</a:t>
            </a:r>
            <a:endParaRPr lang="en-US" altLang="en-US" sz="24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71600"/>
            <a:ext cx="1733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20988"/>
            <a:ext cx="21923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70535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kern="0" dirty="0">
                <a:latin typeface="Arial Narrow" panose="020B0606020202030204" pitchFamily="34" charset="0"/>
              </a:rPr>
              <a:t>What Are You Feeling Now?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DD697D-5AAB-9B31-CCE6-15436CA66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28670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8E23A3-EFC9-47AB-89E4-ACB4C374C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1" r="29166"/>
          <a:stretch/>
        </p:blipFill>
        <p:spPr>
          <a:xfrm>
            <a:off x="3810000" y="2133600"/>
            <a:ext cx="2728409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F292F9-20BE-8453-8547-ECEF370BB6F7}"/>
              </a:ext>
            </a:extLst>
          </p:cNvPr>
          <p:cNvSpPr txBox="1"/>
          <p:nvPr/>
        </p:nvSpPr>
        <p:spPr>
          <a:xfrm>
            <a:off x="14478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What Emotions Do You See?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7CB471-E809-2375-7293-1687BC4AC758}"/>
              </a:ext>
            </a:extLst>
          </p:cNvPr>
          <p:cNvSpPr txBox="1"/>
          <p:nvPr/>
        </p:nvSpPr>
        <p:spPr>
          <a:xfrm>
            <a:off x="1447800" y="8991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What Emotions Do You Feel?</a:t>
            </a:r>
          </a:p>
        </p:txBody>
      </p:sp>
    </p:spTree>
    <p:extLst>
      <p:ext uri="{BB962C8B-B14F-4D97-AF65-F5344CB8AC3E}">
        <p14:creationId xmlns:p14="http://schemas.microsoft.com/office/powerpoint/2010/main" val="32870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F292F9-20BE-8453-8547-ECEF370BB6F7}"/>
              </a:ext>
            </a:extLst>
          </p:cNvPr>
          <p:cNvSpPr txBox="1"/>
          <p:nvPr/>
        </p:nvSpPr>
        <p:spPr>
          <a:xfrm>
            <a:off x="1447800" y="3048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 Narrow" panose="020B0606020202030204" pitchFamily="34" charset="0"/>
              </a:rPr>
              <a:t>What Emotions Do You See and Feel?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71204C-E21D-C802-49CC-C17B3129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555" y="1236258"/>
            <a:ext cx="2811939" cy="1801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0F570-1B60-1E38-4782-C617F26DF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597031"/>
            <a:ext cx="3759686" cy="2386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129D8-BEF2-6F2E-EDEB-E8EB73E47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555" y="3610534"/>
            <a:ext cx="3844834" cy="2372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6B3C4-253A-984E-820A-2BE449753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091" y="1189629"/>
            <a:ext cx="2969009" cy="18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74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1447800" y="152400"/>
            <a:ext cx="746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>
                <a:solidFill>
                  <a:srgbClr val="0070C0"/>
                </a:solidFill>
                <a:latin typeface="Arial Narrow" panose="020B0606020202030204" pitchFamily="34" charset="0"/>
              </a:rPr>
              <a:t>Some “Big Questions” About Emotions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600200" y="1219200"/>
            <a:ext cx="67818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What is an emotion?  How differ from mood? From temperament? 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Why do we have emotions?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Do people everywhere have the same emotions?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Do animals have the same emotions as humans?   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Are emotions helpful or hurtful?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Are there good emotions and bad emotions?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What comes first, thinking or feeling?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Can we have feelings about our feelings? </a:t>
            </a:r>
          </a:p>
          <a:p>
            <a:pPr>
              <a:buFontTx/>
              <a:buAutoNum type="arabicPeriod"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buFontTx/>
              <a:buAutoNum type="arabicPeriod"/>
            </a:pPr>
            <a:r>
              <a:rPr lang="en-US" altLang="en-US" dirty="0">
                <a:latin typeface="Arial Narrow" panose="020B0606020202030204" pitchFamily="34" charset="0"/>
              </a:rPr>
              <a:t>Can machines understand emotions?                           Can machines have emotions? </a:t>
            </a:r>
          </a:p>
        </p:txBody>
      </p:sp>
    </p:spTree>
    <p:extLst>
      <p:ext uri="{BB962C8B-B14F-4D97-AF65-F5344CB8AC3E}">
        <p14:creationId xmlns:p14="http://schemas.microsoft.com/office/powerpoint/2010/main" val="123039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49363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 Narrow" panose="020B0606020202030204" pitchFamily="34" charset="0"/>
              </a:rPr>
              <a:t>Scope of Class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143000" y="1143000"/>
            <a:ext cx="76962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i="1" dirty="0">
                <a:latin typeface="Arial Narrow" panose="020B0606020202030204" pitchFamily="34" charset="0"/>
              </a:rPr>
              <a:t>Might want to follow along on course syllabus.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i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Section I:  	General Background	      	Classes 1-10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Section II:	Functions and Processes	Classes 11-16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Section III:	Specific Emotions and 	Classes 17-24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 Narrow" panose="020B0606020202030204" pitchFamily="34" charset="0"/>
              </a:rPr>
              <a:t>                       Emotion Management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992188"/>
            <a:ext cx="7772400" cy="608012"/>
          </a:xfrm>
        </p:spPr>
        <p:txBody>
          <a:bodyPr/>
          <a:lstStyle/>
          <a:p>
            <a:pPr algn="ctr" eaLnBrk="1" hangingPunct="1"/>
            <a:r>
              <a:rPr lang="en-US" altLang="en-US">
                <a:solidFill>
                  <a:srgbClr val="0070C0"/>
                </a:solidFill>
                <a:latin typeface="Arial Narrow" panose="020B0606020202030204" pitchFamily="34" charset="0"/>
              </a:rPr>
              <a:t>Section I:  General Background and Basic Principles</a:t>
            </a:r>
            <a:endParaRPr lang="en-US" altLang="en-US" sz="320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66800" y="2057400"/>
            <a:ext cx="77724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0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  <a:cs typeface="Times New Roman" panose="02020603050405020304" pitchFamily="18" charset="0"/>
              </a:rPr>
              <a:t> 	</a:t>
            </a: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1.  Approaches to understanding emotions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2.  Evolution of emotions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3.  Culture and emotions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4.  Defining emotion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5.  Development and emotion</a:t>
            </a:r>
            <a:endParaRPr lang="en-US" altLang="en-US" sz="2600"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>
                <a:latin typeface="Arial Narrow" panose="020B0606020202030204" pitchFamily="34" charset="0"/>
                <a:cs typeface="Times New Roman" panose="02020603050405020304" pitchFamily="18" charset="0"/>
              </a:rPr>
              <a:t>	6.  Physiology of emotion</a:t>
            </a:r>
            <a:endParaRPr lang="en-US" altLang="en-US" sz="26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Designs\Dad`s Tie.pot</Template>
  <TotalTime>1693</TotalTime>
  <Words>1326</Words>
  <Application>Microsoft Office PowerPoint</Application>
  <PresentationFormat>On-screen Show (4:3)</PresentationFormat>
  <Paragraphs>193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Times New Roman</vt:lpstr>
      <vt:lpstr>Verdana</vt:lpstr>
      <vt:lpstr>Wingdings</vt:lpstr>
      <vt:lpstr>Dad`s Tie</vt:lpstr>
      <vt:lpstr>Chart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Scope of Class</vt:lpstr>
      <vt:lpstr>Section I:  General Background and Basic Principles</vt:lpstr>
      <vt:lpstr>Section II:   Functions and Processes of Emotions</vt:lpstr>
      <vt:lpstr>Section III Specific Emotions and  Emotion Management</vt:lpstr>
      <vt:lpstr>Class Structure</vt:lpstr>
      <vt:lpstr>Readings and Lectures</vt:lpstr>
      <vt:lpstr>Grading</vt:lpstr>
      <vt:lpstr>Grading:  Previous Class Taught</vt:lpstr>
      <vt:lpstr>PowerPoint Presentation</vt:lpstr>
      <vt:lpstr>PowerPoint Presentation</vt:lpstr>
      <vt:lpstr>Extra Credit</vt:lpstr>
      <vt:lpstr>Neglect of Emotions in Psychology</vt:lpstr>
      <vt:lpstr>Rediscovery of Emotions</vt:lpstr>
      <vt:lpstr>PowerPoint Presentation</vt:lpstr>
      <vt:lpstr>Darwin’s Approach to Emotions</vt:lpstr>
      <vt:lpstr>Darwin’s Taxonomy of Emotions</vt:lpstr>
      <vt:lpstr>PowerPoint Presentation</vt:lpstr>
      <vt:lpstr>James / Lange  Theory of Emotion</vt:lpstr>
      <vt:lpstr>Freud and the  Case of Katherina</vt:lpstr>
      <vt:lpstr>Sigmund Freud and Emotions </vt:lpstr>
    </vt:vector>
  </TitlesOfParts>
  <Company>Psychology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Psychology of Emotions</dc:title>
  <dc:creator>Ken Harber</dc:creator>
  <cp:lastModifiedBy>Kent Harber</cp:lastModifiedBy>
  <cp:revision>113</cp:revision>
  <cp:lastPrinted>1601-01-01T00:00:00Z</cp:lastPrinted>
  <dcterms:created xsi:type="dcterms:W3CDTF">2006-08-08T17:03:05Z</dcterms:created>
  <dcterms:modified xsi:type="dcterms:W3CDTF">2023-01-17T16:23:14Z</dcterms:modified>
</cp:coreProperties>
</file>