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handoutMasterIdLst>
    <p:handoutMasterId r:id="rId43"/>
  </p:handoutMasterIdLst>
  <p:sldIdLst>
    <p:sldId id="256" r:id="rId2"/>
    <p:sldId id="318" r:id="rId3"/>
    <p:sldId id="322" r:id="rId4"/>
    <p:sldId id="278" r:id="rId5"/>
    <p:sldId id="323" r:id="rId6"/>
    <p:sldId id="326" r:id="rId7"/>
    <p:sldId id="327" r:id="rId8"/>
    <p:sldId id="328" r:id="rId9"/>
    <p:sldId id="329" r:id="rId10"/>
    <p:sldId id="330" r:id="rId11"/>
    <p:sldId id="331" r:id="rId12"/>
    <p:sldId id="332" r:id="rId13"/>
    <p:sldId id="337" r:id="rId14"/>
    <p:sldId id="333" r:id="rId15"/>
    <p:sldId id="334" r:id="rId16"/>
    <p:sldId id="335" r:id="rId17"/>
    <p:sldId id="336" r:id="rId18"/>
    <p:sldId id="324" r:id="rId19"/>
    <p:sldId id="345" r:id="rId20"/>
    <p:sldId id="325" r:id="rId21"/>
    <p:sldId id="305" r:id="rId22"/>
    <p:sldId id="281" r:id="rId23"/>
    <p:sldId id="291" r:id="rId24"/>
    <p:sldId id="273" r:id="rId25"/>
    <p:sldId id="292" r:id="rId26"/>
    <p:sldId id="321" r:id="rId27"/>
    <p:sldId id="346" r:id="rId28"/>
    <p:sldId id="347" r:id="rId29"/>
    <p:sldId id="338" r:id="rId30"/>
    <p:sldId id="320" r:id="rId31"/>
    <p:sldId id="317" r:id="rId32"/>
    <p:sldId id="290" r:id="rId33"/>
    <p:sldId id="319" r:id="rId34"/>
    <p:sldId id="306" r:id="rId35"/>
    <p:sldId id="298" r:id="rId36"/>
    <p:sldId id="302" r:id="rId37"/>
    <p:sldId id="342" r:id="rId38"/>
    <p:sldId id="343" r:id="rId39"/>
    <p:sldId id="344" r:id="rId40"/>
    <p:sldId id="340" r:id="rId41"/>
    <p:sldId id="341" r:id="rId4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0C0C0"/>
    <a:srgbClr val="5F5F5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83" autoAdjust="0"/>
  </p:normalViewPr>
  <p:slideViewPr>
    <p:cSldViewPr>
      <p:cViewPr varScale="1">
        <p:scale>
          <a:sx n="105" d="100"/>
          <a:sy n="105" d="100"/>
        </p:scale>
        <p:origin x="1080"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3264"/>
    </p:cViewPr>
  </p:sorterViewPr>
  <p:notesViewPr>
    <p:cSldViewPr>
      <p:cViewPr varScale="1">
        <p:scale>
          <a:sx n="61" d="100"/>
          <a:sy n="61" d="100"/>
        </p:scale>
        <p:origin x="-1698"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36083D76-3F74-49BA-99AE-91AF2AF22D0A}" type="datetimeFigureOut">
              <a:rPr lang="en-US"/>
              <a:pPr>
                <a:defRPr/>
              </a:pPr>
              <a:t>9/7/2023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C62144DB-C059-4060-A930-58AB220608F3}" type="slidenum">
              <a:rPr lang="en-US"/>
              <a:pPr>
                <a:defRPr/>
              </a:pPr>
              <a:t>‹#›</a:t>
            </a:fld>
            <a:endParaRPr lang="en-US"/>
          </a:p>
        </p:txBody>
      </p:sp>
    </p:spTree>
    <p:extLst>
      <p:ext uri="{BB962C8B-B14F-4D97-AF65-F5344CB8AC3E}">
        <p14:creationId xmlns:p14="http://schemas.microsoft.com/office/powerpoint/2010/main" val="18134452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2" cy="638"/>
              <a:chOff x="-2" y="1562"/>
              <a:chExt cx="5762" cy="638"/>
            </a:xfrm>
          </p:grpSpPr>
          <p:sp>
            <p:nvSpPr>
              <p:cNvPr id="8" name="Freeform 4"/>
              <p:cNvSpPr>
                <a:spLocks/>
              </p:cNvSpPr>
              <p:nvPr/>
            </p:nvSpPr>
            <p:spPr bwMode="ltGray">
              <a:xfrm rot="-5400000">
                <a:off x="2559" y="-993"/>
                <a:ext cx="624" cy="5745"/>
              </a:xfrm>
              <a:custGeom>
                <a:avLst/>
                <a:gdLst>
                  <a:gd name="T0" fmla="*/ 0 w 1000"/>
                  <a:gd name="T1" fmla="*/ 0 h 720"/>
                  <a:gd name="T2" fmla="*/ 0 w 1000"/>
                  <a:gd name="T3" fmla="*/ 5745 h 720"/>
                  <a:gd name="T4" fmla="*/ 624 w 1000"/>
                  <a:gd name="T5" fmla="*/ 5745 h 720"/>
                  <a:gd name="T6" fmla="*/ 624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 name="Freeform 5"/>
              <p:cNvSpPr>
                <a:spLocks/>
              </p:cNvSpPr>
              <p:nvPr/>
            </p:nvSpPr>
            <p:spPr bwMode="ltGray">
              <a:xfrm rot="-5400000">
                <a:off x="1323" y="1669"/>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1" name="Freeform 7"/>
              <p:cNvSpPr>
                <a:spLocks/>
              </p:cNvSpPr>
              <p:nvPr/>
            </p:nvSpPr>
            <p:spPr bwMode="ltGray">
              <a:xfrm rot="-5400000">
                <a:off x="-57" y="1752"/>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252 h 317"/>
                  <a:gd name="T4" fmla="*/ 624 w 624"/>
                  <a:gd name="T5" fmla="*/ 2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362 h 272"/>
                  <a:gd name="T4" fmla="*/ 240 w 624"/>
                  <a:gd name="T5" fmla="*/ 319 h 272"/>
                  <a:gd name="T6" fmla="*/ 624 w 624"/>
                  <a:gd name="T7" fmla="*/ 36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4" name="Freeform 10"/>
              <p:cNvSpPr>
                <a:spLocks/>
              </p:cNvSpPr>
              <p:nvPr/>
            </p:nvSpPr>
            <p:spPr bwMode="ltGray">
              <a:xfrm rot="-5400000">
                <a:off x="156" y="1726"/>
                <a:ext cx="632" cy="315"/>
              </a:xfrm>
              <a:custGeom>
                <a:avLst/>
                <a:gdLst>
                  <a:gd name="T0" fmla="*/ 8 w 632"/>
                  <a:gd name="T1" fmla="*/ 39 h 362"/>
                  <a:gd name="T2" fmla="*/ 8 w 632"/>
                  <a:gd name="T3" fmla="*/ 276 h 362"/>
                  <a:gd name="T4" fmla="*/ 248 w 632"/>
                  <a:gd name="T5" fmla="*/ 276 h 362"/>
                  <a:gd name="T6" fmla="*/ 632 w 632"/>
                  <a:gd name="T7" fmla="*/ 276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5" name="Freeform 11"/>
              <p:cNvSpPr>
                <a:spLocks/>
              </p:cNvSpPr>
              <p:nvPr/>
            </p:nvSpPr>
            <p:spPr bwMode="ltGray">
              <a:xfrm rot="-5400000">
                <a:off x="3211" y="1664"/>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7" name="Freeform 13"/>
              <p:cNvSpPr>
                <a:spLocks/>
              </p:cNvSpPr>
              <p:nvPr/>
            </p:nvSpPr>
            <p:spPr bwMode="ltGray">
              <a:xfrm rot="-5400000">
                <a:off x="1830" y="1747"/>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252 h 317"/>
                  <a:gd name="T4" fmla="*/ 624 w 624"/>
                  <a:gd name="T5" fmla="*/ 2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9" name="Freeform 15"/>
              <p:cNvSpPr>
                <a:spLocks/>
              </p:cNvSpPr>
              <p:nvPr/>
            </p:nvSpPr>
            <p:spPr bwMode="ltGray">
              <a:xfrm rot="-5400000">
                <a:off x="2330" y="1694"/>
                <a:ext cx="624" cy="361"/>
              </a:xfrm>
              <a:custGeom>
                <a:avLst/>
                <a:gdLst>
                  <a:gd name="T0" fmla="*/ 0 w 624"/>
                  <a:gd name="T1" fmla="*/ 0 h 272"/>
                  <a:gd name="T2" fmla="*/ 0 w 624"/>
                  <a:gd name="T3" fmla="*/ 361 h 272"/>
                  <a:gd name="T4" fmla="*/ 240 w 624"/>
                  <a:gd name="T5" fmla="*/ 319 h 272"/>
                  <a:gd name="T6" fmla="*/ 624 w 624"/>
                  <a:gd name="T7" fmla="*/ 3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0" name="Freeform 16"/>
              <p:cNvSpPr>
                <a:spLocks/>
              </p:cNvSpPr>
              <p:nvPr/>
            </p:nvSpPr>
            <p:spPr bwMode="ltGray">
              <a:xfrm rot="-5400000">
                <a:off x="2043" y="1721"/>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1" name="Freeform 17"/>
              <p:cNvSpPr>
                <a:spLocks/>
              </p:cNvSpPr>
              <p:nvPr/>
            </p:nvSpPr>
            <p:spPr bwMode="ltGray">
              <a:xfrm rot="-5400000">
                <a:off x="4077" y="1669"/>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3" name="Freeform 19"/>
              <p:cNvSpPr>
                <a:spLocks/>
              </p:cNvSpPr>
              <p:nvPr/>
            </p:nvSpPr>
            <p:spPr bwMode="ltGray">
              <a:xfrm rot="-5400000">
                <a:off x="4584" y="1747"/>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5" name="Freeform 21"/>
              <p:cNvSpPr>
                <a:spLocks/>
              </p:cNvSpPr>
              <p:nvPr/>
            </p:nvSpPr>
            <p:spPr bwMode="ltGray">
              <a:xfrm rot="-5400000">
                <a:off x="5084" y="1694"/>
                <a:ext cx="624" cy="361"/>
              </a:xfrm>
              <a:custGeom>
                <a:avLst/>
                <a:gdLst>
                  <a:gd name="T0" fmla="*/ 0 w 624"/>
                  <a:gd name="T1" fmla="*/ 0 h 272"/>
                  <a:gd name="T2" fmla="*/ 0 w 624"/>
                  <a:gd name="T3" fmla="*/ 361 h 272"/>
                  <a:gd name="T4" fmla="*/ 240 w 624"/>
                  <a:gd name="T5" fmla="*/ 319 h 272"/>
                  <a:gd name="T6" fmla="*/ 624 w 624"/>
                  <a:gd name="T7" fmla="*/ 3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6" name="Freeform 22"/>
              <p:cNvSpPr>
                <a:spLocks/>
              </p:cNvSpPr>
              <p:nvPr/>
            </p:nvSpPr>
            <p:spPr bwMode="ltGray">
              <a:xfrm rot="-5400000">
                <a:off x="4797" y="1721"/>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sp>
          <p:nvSpPr>
            <p:cNvPr id="6" name="Freeform 23"/>
            <p:cNvSpPr>
              <a:spLocks/>
            </p:cNvSpPr>
            <p:nvPr/>
          </p:nvSpPr>
          <p:spPr bwMode="ltGray">
            <a:xfrm flipH="1">
              <a:off x="-2" y="1536"/>
              <a:ext cx="5762" cy="412"/>
            </a:xfrm>
            <a:custGeom>
              <a:avLst/>
              <a:gdLst>
                <a:gd name="T0" fmla="*/ 0 w 5762"/>
                <a:gd name="T1" fmla="*/ 210 h 385"/>
                <a:gd name="T2" fmla="*/ 5762 w 5762"/>
                <a:gd name="T3" fmla="*/ 201 h 385"/>
                <a:gd name="T4" fmla="*/ 5762 w 5762"/>
                <a:gd name="T5" fmla="*/ 4 h 385"/>
                <a:gd name="T6" fmla="*/ 0 w 5762"/>
                <a:gd name="T7" fmla="*/ 0 h 385"/>
                <a:gd name="T8" fmla="*/ 0 w 5762"/>
                <a:gd name="T9" fmla="*/ 210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96281"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pPr lvl="0"/>
            <a:r>
              <a:rPr lang="en-US" noProof="0"/>
              <a:t>Click to edit Master title style</a:t>
            </a:r>
          </a:p>
        </p:txBody>
      </p:sp>
      <p:sp>
        <p:nvSpPr>
          <p:cNvPr id="96282"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pPr lvl="0"/>
            <a:r>
              <a:rPr lang="en-US" noProof="0"/>
              <a:t>Click to edit Master subtitle style</a:t>
            </a:r>
          </a:p>
        </p:txBody>
      </p:sp>
      <p:sp>
        <p:nvSpPr>
          <p:cNvPr id="27" name="Rectangle 27"/>
          <p:cNvSpPr>
            <a:spLocks noGrp="1" noChangeArrowheads="1"/>
          </p:cNvSpPr>
          <p:nvPr>
            <p:ph type="dt" sz="half" idx="10"/>
          </p:nvPr>
        </p:nvSpPr>
        <p:spPr>
          <a:xfrm>
            <a:off x="1166813" y="6248400"/>
            <a:ext cx="1905000" cy="457200"/>
          </a:xfrm>
        </p:spPr>
        <p:txBody>
          <a:bodyPr/>
          <a:lstStyle>
            <a:lvl1pPr>
              <a:defRPr smtClean="0">
                <a:solidFill>
                  <a:srgbClr val="000000"/>
                </a:solidFill>
              </a:defRPr>
            </a:lvl1pPr>
          </a:lstStyle>
          <a:p>
            <a:pPr>
              <a:defRPr/>
            </a:pPr>
            <a:endParaRPr lang="en-US"/>
          </a:p>
        </p:txBody>
      </p:sp>
      <p:sp>
        <p:nvSpPr>
          <p:cNvPr id="28" name="Rectangle 28"/>
          <p:cNvSpPr>
            <a:spLocks noGrp="1" noChangeArrowheads="1"/>
          </p:cNvSpPr>
          <p:nvPr>
            <p:ph type="ftr" sz="quarter" idx="11"/>
          </p:nvPr>
        </p:nvSpPr>
        <p:spPr/>
        <p:txBody>
          <a:bodyPr/>
          <a:lstStyle>
            <a:lvl1pPr>
              <a:defRPr smtClean="0">
                <a:solidFill>
                  <a:srgbClr val="000000"/>
                </a:solidFill>
              </a:defRPr>
            </a:lvl1pPr>
          </a:lstStyle>
          <a:p>
            <a:pPr>
              <a:defRPr/>
            </a:pPr>
            <a:endParaRPr lang="en-US"/>
          </a:p>
        </p:txBody>
      </p:sp>
      <p:sp>
        <p:nvSpPr>
          <p:cNvPr id="29" name="Rectangle 29"/>
          <p:cNvSpPr>
            <a:spLocks noGrp="1" noChangeArrowheads="1"/>
          </p:cNvSpPr>
          <p:nvPr>
            <p:ph type="sldNum" sz="quarter" idx="12"/>
          </p:nvPr>
        </p:nvSpPr>
        <p:spPr/>
        <p:txBody>
          <a:bodyPr/>
          <a:lstStyle>
            <a:lvl1pPr>
              <a:defRPr smtClean="0">
                <a:solidFill>
                  <a:srgbClr val="000000"/>
                </a:solidFill>
              </a:defRPr>
            </a:lvl1pPr>
          </a:lstStyle>
          <a:p>
            <a:pPr>
              <a:defRPr/>
            </a:pPr>
            <a:fld id="{27C1799F-32C9-4072-8B6F-43616CA41488}" type="slidenum">
              <a:rPr lang="en-US"/>
              <a:pPr>
                <a:defRPr/>
              </a:pPr>
              <a:t>‹#›</a:t>
            </a:fld>
            <a:endParaRPr lang="en-US"/>
          </a:p>
        </p:txBody>
      </p:sp>
    </p:spTree>
    <p:extLst>
      <p:ext uri="{BB962C8B-B14F-4D97-AF65-F5344CB8AC3E}">
        <p14:creationId xmlns:p14="http://schemas.microsoft.com/office/powerpoint/2010/main" val="37530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34D11A7B-DB2A-4C18-BBB1-A55AC4C6FC6A}" type="slidenum">
              <a:rPr lang="en-US"/>
              <a:pPr>
                <a:defRPr/>
              </a:pPr>
              <a:t>‹#›</a:t>
            </a:fld>
            <a:endParaRPr lang="en-US"/>
          </a:p>
        </p:txBody>
      </p:sp>
    </p:spTree>
    <p:extLst>
      <p:ext uri="{BB962C8B-B14F-4D97-AF65-F5344CB8AC3E}">
        <p14:creationId xmlns:p14="http://schemas.microsoft.com/office/powerpoint/2010/main" val="2059149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55F2E997-8706-44BE-BB84-2BB62BC7C398}" type="slidenum">
              <a:rPr lang="en-US"/>
              <a:pPr>
                <a:defRPr/>
              </a:pPr>
              <a:t>‹#›</a:t>
            </a:fld>
            <a:endParaRPr lang="en-US"/>
          </a:p>
        </p:txBody>
      </p:sp>
    </p:spTree>
    <p:extLst>
      <p:ext uri="{BB962C8B-B14F-4D97-AF65-F5344CB8AC3E}">
        <p14:creationId xmlns:p14="http://schemas.microsoft.com/office/powerpoint/2010/main" val="569936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73163" y="457200"/>
            <a:ext cx="777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7"/>
          <p:cNvSpPr>
            <a:spLocks noGrp="1" noChangeArrowheads="1"/>
          </p:cNvSpPr>
          <p:nvPr>
            <p:ph type="dt" sz="half" idx="10"/>
          </p:nvPr>
        </p:nvSpPr>
        <p:spPr>
          <a:ln/>
        </p:spPr>
        <p:txBody>
          <a:bodyPr/>
          <a:lstStyle>
            <a:lvl1pPr>
              <a:defRPr/>
            </a:lvl1pPr>
          </a:lstStyle>
          <a:p>
            <a:pPr>
              <a:defRPr/>
            </a:pPr>
            <a:endParaRPr lang="en-US"/>
          </a:p>
        </p:txBody>
      </p:sp>
      <p:sp>
        <p:nvSpPr>
          <p:cNvPr id="4" name="Rectangle 28"/>
          <p:cNvSpPr>
            <a:spLocks noGrp="1" noChangeArrowheads="1"/>
          </p:cNvSpPr>
          <p:nvPr>
            <p:ph type="ftr" sz="quarter" idx="11"/>
          </p:nvPr>
        </p:nvSpPr>
        <p:spPr>
          <a:ln/>
        </p:spPr>
        <p:txBody>
          <a:bodyPr/>
          <a:lstStyle>
            <a:lvl1pPr>
              <a:defRPr/>
            </a:lvl1pPr>
          </a:lstStyle>
          <a:p>
            <a:pPr>
              <a:defRPr/>
            </a:pPr>
            <a:endParaRPr lang="en-US"/>
          </a:p>
        </p:txBody>
      </p:sp>
      <p:sp>
        <p:nvSpPr>
          <p:cNvPr id="5" name="Rectangle 29"/>
          <p:cNvSpPr>
            <a:spLocks noGrp="1" noChangeArrowheads="1"/>
          </p:cNvSpPr>
          <p:nvPr>
            <p:ph type="sldNum" sz="quarter" idx="12"/>
          </p:nvPr>
        </p:nvSpPr>
        <p:spPr>
          <a:ln/>
        </p:spPr>
        <p:txBody>
          <a:bodyPr/>
          <a:lstStyle>
            <a:lvl1pPr>
              <a:defRPr/>
            </a:lvl1pPr>
          </a:lstStyle>
          <a:p>
            <a:pPr>
              <a:defRPr/>
            </a:pPr>
            <a:fld id="{D5707477-25CF-400C-8D83-331DE30C039F}" type="slidenum">
              <a:rPr lang="en-US"/>
              <a:pPr>
                <a:defRPr/>
              </a:pPr>
              <a:t>‹#›</a:t>
            </a:fld>
            <a:endParaRPr lang="en-US"/>
          </a:p>
        </p:txBody>
      </p:sp>
    </p:spTree>
    <p:extLst>
      <p:ext uri="{BB962C8B-B14F-4D97-AF65-F5344CB8AC3E}">
        <p14:creationId xmlns:p14="http://schemas.microsoft.com/office/powerpoint/2010/main" val="12706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C7514BC4-28ED-4DB9-AA78-ECEBC773EA9C}" type="slidenum">
              <a:rPr lang="en-US"/>
              <a:pPr>
                <a:defRPr/>
              </a:pPr>
              <a:t>‹#›</a:t>
            </a:fld>
            <a:endParaRPr lang="en-US"/>
          </a:p>
        </p:txBody>
      </p:sp>
    </p:spTree>
    <p:extLst>
      <p:ext uri="{BB962C8B-B14F-4D97-AF65-F5344CB8AC3E}">
        <p14:creationId xmlns:p14="http://schemas.microsoft.com/office/powerpoint/2010/main" val="4083736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F18D8EC0-F7A8-4256-A715-F60B01650A2F}" type="slidenum">
              <a:rPr lang="en-US"/>
              <a:pPr>
                <a:defRPr/>
              </a:pPr>
              <a:t>‹#›</a:t>
            </a:fld>
            <a:endParaRPr lang="en-US"/>
          </a:p>
        </p:txBody>
      </p:sp>
    </p:spTree>
    <p:extLst>
      <p:ext uri="{BB962C8B-B14F-4D97-AF65-F5344CB8AC3E}">
        <p14:creationId xmlns:p14="http://schemas.microsoft.com/office/powerpoint/2010/main" val="338683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D80E4B68-3E7E-40ED-9607-FE46D07C7230}" type="slidenum">
              <a:rPr lang="en-US"/>
              <a:pPr>
                <a:defRPr/>
              </a:pPr>
              <a:t>‹#›</a:t>
            </a:fld>
            <a:endParaRPr lang="en-US"/>
          </a:p>
        </p:txBody>
      </p:sp>
    </p:spTree>
    <p:extLst>
      <p:ext uri="{BB962C8B-B14F-4D97-AF65-F5344CB8AC3E}">
        <p14:creationId xmlns:p14="http://schemas.microsoft.com/office/powerpoint/2010/main" val="2844632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7"/>
          <p:cNvSpPr>
            <a:spLocks noGrp="1" noChangeArrowheads="1"/>
          </p:cNvSpPr>
          <p:nvPr>
            <p:ph type="dt" sz="half" idx="10"/>
          </p:nvPr>
        </p:nvSpPr>
        <p:spPr>
          <a:ln/>
        </p:spPr>
        <p:txBody>
          <a:bodyPr/>
          <a:lstStyle>
            <a:lvl1pPr>
              <a:defRPr/>
            </a:lvl1pPr>
          </a:lstStyle>
          <a:p>
            <a:pPr>
              <a:defRPr/>
            </a:pPr>
            <a:endParaRPr lang="en-US"/>
          </a:p>
        </p:txBody>
      </p:sp>
      <p:sp>
        <p:nvSpPr>
          <p:cNvPr id="8" name="Rectangle 28"/>
          <p:cNvSpPr>
            <a:spLocks noGrp="1" noChangeArrowheads="1"/>
          </p:cNvSpPr>
          <p:nvPr>
            <p:ph type="ftr" sz="quarter" idx="11"/>
          </p:nvPr>
        </p:nvSpPr>
        <p:spPr>
          <a:ln/>
        </p:spPr>
        <p:txBody>
          <a:bodyPr/>
          <a:lstStyle>
            <a:lvl1pPr>
              <a:defRPr/>
            </a:lvl1pPr>
          </a:lstStyle>
          <a:p>
            <a:pPr>
              <a:defRPr/>
            </a:pPr>
            <a:endParaRPr lang="en-US"/>
          </a:p>
        </p:txBody>
      </p:sp>
      <p:sp>
        <p:nvSpPr>
          <p:cNvPr id="9" name="Rectangle 29"/>
          <p:cNvSpPr>
            <a:spLocks noGrp="1" noChangeArrowheads="1"/>
          </p:cNvSpPr>
          <p:nvPr>
            <p:ph type="sldNum" sz="quarter" idx="12"/>
          </p:nvPr>
        </p:nvSpPr>
        <p:spPr>
          <a:ln/>
        </p:spPr>
        <p:txBody>
          <a:bodyPr/>
          <a:lstStyle>
            <a:lvl1pPr>
              <a:defRPr/>
            </a:lvl1pPr>
          </a:lstStyle>
          <a:p>
            <a:pPr>
              <a:defRPr/>
            </a:pPr>
            <a:fld id="{2598977E-DF2F-4BC4-9156-9113B3681319}" type="slidenum">
              <a:rPr lang="en-US"/>
              <a:pPr>
                <a:defRPr/>
              </a:pPr>
              <a:t>‹#›</a:t>
            </a:fld>
            <a:endParaRPr lang="en-US"/>
          </a:p>
        </p:txBody>
      </p:sp>
    </p:spTree>
    <p:extLst>
      <p:ext uri="{BB962C8B-B14F-4D97-AF65-F5344CB8AC3E}">
        <p14:creationId xmlns:p14="http://schemas.microsoft.com/office/powerpoint/2010/main" val="3535893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7"/>
          <p:cNvSpPr>
            <a:spLocks noGrp="1" noChangeArrowheads="1"/>
          </p:cNvSpPr>
          <p:nvPr>
            <p:ph type="dt" sz="half" idx="10"/>
          </p:nvPr>
        </p:nvSpPr>
        <p:spPr>
          <a:ln/>
        </p:spPr>
        <p:txBody>
          <a:bodyPr/>
          <a:lstStyle>
            <a:lvl1pPr>
              <a:defRPr/>
            </a:lvl1pPr>
          </a:lstStyle>
          <a:p>
            <a:pPr>
              <a:defRPr/>
            </a:pPr>
            <a:endParaRPr lang="en-US"/>
          </a:p>
        </p:txBody>
      </p:sp>
      <p:sp>
        <p:nvSpPr>
          <p:cNvPr id="4" name="Rectangle 28"/>
          <p:cNvSpPr>
            <a:spLocks noGrp="1" noChangeArrowheads="1"/>
          </p:cNvSpPr>
          <p:nvPr>
            <p:ph type="ftr" sz="quarter" idx="11"/>
          </p:nvPr>
        </p:nvSpPr>
        <p:spPr>
          <a:ln/>
        </p:spPr>
        <p:txBody>
          <a:bodyPr/>
          <a:lstStyle>
            <a:lvl1pPr>
              <a:defRPr/>
            </a:lvl1pPr>
          </a:lstStyle>
          <a:p>
            <a:pPr>
              <a:defRPr/>
            </a:pPr>
            <a:endParaRPr lang="en-US"/>
          </a:p>
        </p:txBody>
      </p:sp>
      <p:sp>
        <p:nvSpPr>
          <p:cNvPr id="5" name="Rectangle 29"/>
          <p:cNvSpPr>
            <a:spLocks noGrp="1" noChangeArrowheads="1"/>
          </p:cNvSpPr>
          <p:nvPr>
            <p:ph type="sldNum" sz="quarter" idx="12"/>
          </p:nvPr>
        </p:nvSpPr>
        <p:spPr>
          <a:ln/>
        </p:spPr>
        <p:txBody>
          <a:bodyPr/>
          <a:lstStyle>
            <a:lvl1pPr>
              <a:defRPr/>
            </a:lvl1pPr>
          </a:lstStyle>
          <a:p>
            <a:pPr>
              <a:defRPr/>
            </a:pPr>
            <a:fld id="{9E856C69-7BAC-4DCA-9887-C447355FAEFE}" type="slidenum">
              <a:rPr lang="en-US"/>
              <a:pPr>
                <a:defRPr/>
              </a:pPr>
              <a:t>‹#›</a:t>
            </a:fld>
            <a:endParaRPr lang="en-US"/>
          </a:p>
        </p:txBody>
      </p:sp>
    </p:spTree>
    <p:extLst>
      <p:ext uri="{BB962C8B-B14F-4D97-AF65-F5344CB8AC3E}">
        <p14:creationId xmlns:p14="http://schemas.microsoft.com/office/powerpoint/2010/main" val="606935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US"/>
          </a:p>
        </p:txBody>
      </p:sp>
      <p:sp>
        <p:nvSpPr>
          <p:cNvPr id="3" name="Rectangle 28"/>
          <p:cNvSpPr>
            <a:spLocks noGrp="1" noChangeArrowheads="1"/>
          </p:cNvSpPr>
          <p:nvPr>
            <p:ph type="ftr" sz="quarter" idx="11"/>
          </p:nvPr>
        </p:nvSpPr>
        <p:spPr>
          <a:ln/>
        </p:spPr>
        <p:txBody>
          <a:bodyPr/>
          <a:lstStyle>
            <a:lvl1pPr>
              <a:defRPr/>
            </a:lvl1pPr>
          </a:lstStyle>
          <a:p>
            <a:pPr>
              <a:defRPr/>
            </a:pPr>
            <a:endParaRPr lang="en-US"/>
          </a:p>
        </p:txBody>
      </p:sp>
      <p:sp>
        <p:nvSpPr>
          <p:cNvPr id="4" name="Rectangle 29"/>
          <p:cNvSpPr>
            <a:spLocks noGrp="1" noChangeArrowheads="1"/>
          </p:cNvSpPr>
          <p:nvPr>
            <p:ph type="sldNum" sz="quarter" idx="12"/>
          </p:nvPr>
        </p:nvSpPr>
        <p:spPr>
          <a:ln/>
        </p:spPr>
        <p:txBody>
          <a:bodyPr/>
          <a:lstStyle>
            <a:lvl1pPr>
              <a:defRPr/>
            </a:lvl1pPr>
          </a:lstStyle>
          <a:p>
            <a:pPr>
              <a:defRPr/>
            </a:pPr>
            <a:fld id="{040AE8DA-6B78-4310-8330-A0CE7EE43552}" type="slidenum">
              <a:rPr lang="en-US"/>
              <a:pPr>
                <a:defRPr/>
              </a:pPr>
              <a:t>‹#›</a:t>
            </a:fld>
            <a:endParaRPr lang="en-US"/>
          </a:p>
        </p:txBody>
      </p:sp>
    </p:spTree>
    <p:extLst>
      <p:ext uri="{BB962C8B-B14F-4D97-AF65-F5344CB8AC3E}">
        <p14:creationId xmlns:p14="http://schemas.microsoft.com/office/powerpoint/2010/main" val="134060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B0FF7C80-1032-4055-A0D2-18DC14064DC3}" type="slidenum">
              <a:rPr lang="en-US"/>
              <a:pPr>
                <a:defRPr/>
              </a:pPr>
              <a:t>‹#›</a:t>
            </a:fld>
            <a:endParaRPr lang="en-US"/>
          </a:p>
        </p:txBody>
      </p:sp>
    </p:spTree>
    <p:extLst>
      <p:ext uri="{BB962C8B-B14F-4D97-AF65-F5344CB8AC3E}">
        <p14:creationId xmlns:p14="http://schemas.microsoft.com/office/powerpoint/2010/main" val="3139005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26DE4690-95A8-4538-B1C3-3F4D8D4D8377}" type="slidenum">
              <a:rPr lang="en-US"/>
              <a:pPr>
                <a:defRPr/>
              </a:pPr>
              <a:t>‹#›</a:t>
            </a:fld>
            <a:endParaRPr lang="en-US"/>
          </a:p>
        </p:txBody>
      </p:sp>
    </p:spTree>
    <p:extLst>
      <p:ext uri="{BB962C8B-B14F-4D97-AF65-F5344CB8AC3E}">
        <p14:creationId xmlns:p14="http://schemas.microsoft.com/office/powerpoint/2010/main" val="786471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32" name="Group 3"/>
            <p:cNvGrpSpPr>
              <a:grpSpLocks/>
            </p:cNvGrpSpPr>
            <p:nvPr/>
          </p:nvGrpSpPr>
          <p:grpSpPr bwMode="auto">
            <a:xfrm rot="16200000" flipH="1">
              <a:off x="-1815" y="1838"/>
              <a:ext cx="4320" cy="638"/>
              <a:chOff x="-2" y="1562"/>
              <a:chExt cx="5762" cy="638"/>
            </a:xfrm>
          </p:grpSpPr>
          <p:sp>
            <p:nvSpPr>
              <p:cNvPr id="1035" name="Freeform 4"/>
              <p:cNvSpPr>
                <a:spLocks/>
              </p:cNvSpPr>
              <p:nvPr/>
            </p:nvSpPr>
            <p:spPr bwMode="ltGray">
              <a:xfrm rot="-5400000">
                <a:off x="2559" y="-993"/>
                <a:ext cx="624" cy="5745"/>
              </a:xfrm>
              <a:custGeom>
                <a:avLst/>
                <a:gdLst>
                  <a:gd name="T0" fmla="*/ 0 w 1000"/>
                  <a:gd name="T1" fmla="*/ 0 h 720"/>
                  <a:gd name="T2" fmla="*/ 0 w 1000"/>
                  <a:gd name="T3" fmla="*/ 5745 h 720"/>
                  <a:gd name="T4" fmla="*/ 624 w 1000"/>
                  <a:gd name="T5" fmla="*/ 5745 h 720"/>
                  <a:gd name="T6" fmla="*/ 624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36" name="Freeform 5"/>
              <p:cNvSpPr>
                <a:spLocks/>
              </p:cNvSpPr>
              <p:nvPr/>
            </p:nvSpPr>
            <p:spPr bwMode="ltGray">
              <a:xfrm rot="-5400000">
                <a:off x="1323" y="1669"/>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37" name="Freeform 6"/>
              <p:cNvSpPr>
                <a:spLocks/>
              </p:cNvSpPr>
              <p:nvPr/>
            </p:nvSpPr>
            <p:spPr bwMode="ltGray">
              <a:xfrm rot="-5400000">
                <a:off x="982" y="1669"/>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38" name="Freeform 7"/>
              <p:cNvSpPr>
                <a:spLocks/>
              </p:cNvSpPr>
              <p:nvPr/>
            </p:nvSpPr>
            <p:spPr bwMode="ltGray">
              <a:xfrm rot="-5400000">
                <a:off x="-57" y="1752"/>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039" name="Freeform 8"/>
              <p:cNvSpPr>
                <a:spLocks/>
              </p:cNvSpPr>
              <p:nvPr/>
            </p:nvSpPr>
            <p:spPr bwMode="ltGray">
              <a:xfrm rot="-5400000">
                <a:off x="664" y="1733"/>
                <a:ext cx="624" cy="294"/>
              </a:xfrm>
              <a:custGeom>
                <a:avLst/>
                <a:gdLst>
                  <a:gd name="T0" fmla="*/ 0 w 624"/>
                  <a:gd name="T1" fmla="*/ 0 h 317"/>
                  <a:gd name="T2" fmla="*/ 0 w 624"/>
                  <a:gd name="T3" fmla="*/ 252 h 317"/>
                  <a:gd name="T4" fmla="*/ 624 w 624"/>
                  <a:gd name="T5" fmla="*/ 2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0" name="Freeform 9"/>
              <p:cNvSpPr>
                <a:spLocks/>
              </p:cNvSpPr>
              <p:nvPr/>
            </p:nvSpPr>
            <p:spPr bwMode="ltGray">
              <a:xfrm rot="-5400000">
                <a:off x="442" y="1699"/>
                <a:ext cx="624" cy="362"/>
              </a:xfrm>
              <a:custGeom>
                <a:avLst/>
                <a:gdLst>
                  <a:gd name="T0" fmla="*/ 0 w 624"/>
                  <a:gd name="T1" fmla="*/ 0 h 272"/>
                  <a:gd name="T2" fmla="*/ 0 w 624"/>
                  <a:gd name="T3" fmla="*/ 362 h 272"/>
                  <a:gd name="T4" fmla="*/ 240 w 624"/>
                  <a:gd name="T5" fmla="*/ 319 h 272"/>
                  <a:gd name="T6" fmla="*/ 624 w 624"/>
                  <a:gd name="T7" fmla="*/ 36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1" name="Freeform 10"/>
              <p:cNvSpPr>
                <a:spLocks/>
              </p:cNvSpPr>
              <p:nvPr/>
            </p:nvSpPr>
            <p:spPr bwMode="ltGray">
              <a:xfrm rot="-5400000">
                <a:off x="156" y="1726"/>
                <a:ext cx="632" cy="315"/>
              </a:xfrm>
              <a:custGeom>
                <a:avLst/>
                <a:gdLst>
                  <a:gd name="T0" fmla="*/ 8 w 632"/>
                  <a:gd name="T1" fmla="*/ 39 h 362"/>
                  <a:gd name="T2" fmla="*/ 8 w 632"/>
                  <a:gd name="T3" fmla="*/ 276 h 362"/>
                  <a:gd name="T4" fmla="*/ 248 w 632"/>
                  <a:gd name="T5" fmla="*/ 276 h 362"/>
                  <a:gd name="T6" fmla="*/ 632 w 632"/>
                  <a:gd name="T7" fmla="*/ 276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2" name="Freeform 11"/>
              <p:cNvSpPr>
                <a:spLocks/>
              </p:cNvSpPr>
              <p:nvPr/>
            </p:nvSpPr>
            <p:spPr bwMode="ltGray">
              <a:xfrm rot="-5400000">
                <a:off x="3211" y="1664"/>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3" name="Freeform 12"/>
              <p:cNvSpPr>
                <a:spLocks/>
              </p:cNvSpPr>
              <p:nvPr/>
            </p:nvSpPr>
            <p:spPr bwMode="ltGray">
              <a:xfrm rot="-5400000">
                <a:off x="2870" y="1664"/>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4" name="Freeform 13"/>
              <p:cNvSpPr>
                <a:spLocks/>
              </p:cNvSpPr>
              <p:nvPr/>
            </p:nvSpPr>
            <p:spPr bwMode="ltGray">
              <a:xfrm rot="-5400000">
                <a:off x="1830" y="1747"/>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045" name="Freeform 14"/>
              <p:cNvSpPr>
                <a:spLocks/>
              </p:cNvSpPr>
              <p:nvPr/>
            </p:nvSpPr>
            <p:spPr bwMode="ltGray">
              <a:xfrm rot="-5400000">
                <a:off x="2551" y="1728"/>
                <a:ext cx="624" cy="294"/>
              </a:xfrm>
              <a:custGeom>
                <a:avLst/>
                <a:gdLst>
                  <a:gd name="T0" fmla="*/ 0 w 624"/>
                  <a:gd name="T1" fmla="*/ 0 h 317"/>
                  <a:gd name="T2" fmla="*/ 0 w 624"/>
                  <a:gd name="T3" fmla="*/ 252 h 317"/>
                  <a:gd name="T4" fmla="*/ 624 w 624"/>
                  <a:gd name="T5" fmla="*/ 2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6" name="Freeform 15"/>
              <p:cNvSpPr>
                <a:spLocks/>
              </p:cNvSpPr>
              <p:nvPr/>
            </p:nvSpPr>
            <p:spPr bwMode="ltGray">
              <a:xfrm rot="-5400000">
                <a:off x="2330" y="1694"/>
                <a:ext cx="624" cy="361"/>
              </a:xfrm>
              <a:custGeom>
                <a:avLst/>
                <a:gdLst>
                  <a:gd name="T0" fmla="*/ 0 w 624"/>
                  <a:gd name="T1" fmla="*/ 0 h 272"/>
                  <a:gd name="T2" fmla="*/ 0 w 624"/>
                  <a:gd name="T3" fmla="*/ 361 h 272"/>
                  <a:gd name="T4" fmla="*/ 240 w 624"/>
                  <a:gd name="T5" fmla="*/ 319 h 272"/>
                  <a:gd name="T6" fmla="*/ 624 w 624"/>
                  <a:gd name="T7" fmla="*/ 3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7" name="Freeform 16"/>
              <p:cNvSpPr>
                <a:spLocks/>
              </p:cNvSpPr>
              <p:nvPr/>
            </p:nvSpPr>
            <p:spPr bwMode="ltGray">
              <a:xfrm rot="-5400000">
                <a:off x="2043" y="1721"/>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8" name="Freeform 17"/>
              <p:cNvSpPr>
                <a:spLocks/>
              </p:cNvSpPr>
              <p:nvPr/>
            </p:nvSpPr>
            <p:spPr bwMode="ltGray">
              <a:xfrm rot="-5400000">
                <a:off x="4077" y="1669"/>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9" name="Freeform 18"/>
              <p:cNvSpPr>
                <a:spLocks/>
              </p:cNvSpPr>
              <p:nvPr/>
            </p:nvSpPr>
            <p:spPr bwMode="ltGray">
              <a:xfrm rot="-5400000">
                <a:off x="3736" y="1669"/>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50" name="Freeform 19"/>
              <p:cNvSpPr>
                <a:spLocks/>
              </p:cNvSpPr>
              <p:nvPr/>
            </p:nvSpPr>
            <p:spPr bwMode="ltGray">
              <a:xfrm rot="-5400000">
                <a:off x="4584" y="1747"/>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051"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52" name="Freeform 21"/>
              <p:cNvSpPr>
                <a:spLocks/>
              </p:cNvSpPr>
              <p:nvPr/>
            </p:nvSpPr>
            <p:spPr bwMode="ltGray">
              <a:xfrm rot="-5400000">
                <a:off x="5084" y="1694"/>
                <a:ext cx="624" cy="361"/>
              </a:xfrm>
              <a:custGeom>
                <a:avLst/>
                <a:gdLst>
                  <a:gd name="T0" fmla="*/ 0 w 624"/>
                  <a:gd name="T1" fmla="*/ 0 h 272"/>
                  <a:gd name="T2" fmla="*/ 0 w 624"/>
                  <a:gd name="T3" fmla="*/ 361 h 272"/>
                  <a:gd name="T4" fmla="*/ 240 w 624"/>
                  <a:gd name="T5" fmla="*/ 319 h 272"/>
                  <a:gd name="T6" fmla="*/ 624 w 624"/>
                  <a:gd name="T7" fmla="*/ 3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53" name="Freeform 22"/>
              <p:cNvSpPr>
                <a:spLocks/>
              </p:cNvSpPr>
              <p:nvPr/>
            </p:nvSpPr>
            <p:spPr bwMode="ltGray">
              <a:xfrm rot="-5400000">
                <a:off x="4797" y="1721"/>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sp>
          <p:nvSpPr>
            <p:cNvPr id="1033" name="Freeform 23"/>
            <p:cNvSpPr>
              <a:spLocks/>
            </p:cNvSpPr>
            <p:nvPr/>
          </p:nvSpPr>
          <p:spPr bwMode="ltGray">
            <a:xfrm rot="16200000" flipH="1">
              <a:off x="-1954" y="1951"/>
              <a:ext cx="4320" cy="412"/>
            </a:xfrm>
            <a:custGeom>
              <a:avLst/>
              <a:gdLst>
                <a:gd name="T0" fmla="*/ 0 w 5762"/>
                <a:gd name="T1" fmla="*/ 210 h 385"/>
                <a:gd name="T2" fmla="*/ 4320 w 5762"/>
                <a:gd name="T3" fmla="*/ 201 h 385"/>
                <a:gd name="T4" fmla="*/ 4320 w 5762"/>
                <a:gd name="T5" fmla="*/ 4 h 385"/>
                <a:gd name="T6" fmla="*/ 0 w 5762"/>
                <a:gd name="T7" fmla="*/ 0 h 385"/>
                <a:gd name="T8" fmla="*/ 0 w 5762"/>
                <a:gd name="T9" fmla="*/ 210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4" name="Freeform 24"/>
            <p:cNvSpPr>
              <a:spLocks/>
            </p:cNvSpPr>
            <p:nvPr/>
          </p:nvSpPr>
          <p:spPr bwMode="ltGray">
            <a:xfrm rot="16200000" flipH="1">
              <a:off x="-1584" y="2062"/>
              <a:ext cx="4319" cy="189"/>
            </a:xfrm>
            <a:custGeom>
              <a:avLst/>
              <a:gdLst>
                <a:gd name="T0" fmla="*/ 0 w 5761"/>
                <a:gd name="T1" fmla="*/ 28 h 189"/>
                <a:gd name="T2" fmla="*/ 4319 w 5761"/>
                <a:gd name="T3" fmla="*/ 0 h 189"/>
                <a:gd name="T4" fmla="*/ 4319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27" name="Rectangle 25"/>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26"/>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5259" name="Rectangle 27"/>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smtClean="0">
                <a:latin typeface="+mn-lt"/>
              </a:defRPr>
            </a:lvl1pPr>
          </a:lstStyle>
          <a:p>
            <a:pPr>
              <a:defRPr/>
            </a:pPr>
            <a:endParaRPr lang="en-US"/>
          </a:p>
        </p:txBody>
      </p:sp>
      <p:sp>
        <p:nvSpPr>
          <p:cNvPr id="95260" name="Rectangle 28"/>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smtClean="0">
                <a:latin typeface="+mn-lt"/>
              </a:defRPr>
            </a:lvl1pPr>
          </a:lstStyle>
          <a:p>
            <a:pPr>
              <a:defRPr/>
            </a:pPr>
            <a:endParaRPr lang="en-US"/>
          </a:p>
        </p:txBody>
      </p:sp>
      <p:sp>
        <p:nvSpPr>
          <p:cNvPr id="95261" name="Rectangle 29"/>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smtClean="0">
                <a:latin typeface="+mn-lt"/>
              </a:defRPr>
            </a:lvl1pPr>
          </a:lstStyle>
          <a:p>
            <a:pPr>
              <a:defRPr/>
            </a:pPr>
            <a:fld id="{96A0F7F8-A2FF-4A88-B383-90601557EF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sciencemag.org/search?author1=Diederik+A.+Stapel&amp;sortspec=date&amp;submit=Submit" TargetMode="External"/><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hyperlink" Target="http://www.sciencemag.org/search?author1=Siegwart+Lindenberg&amp;sortspec=date&amp;submit=Submit" TargetMode="External"/><Relationship Id="rId5" Type="http://schemas.openxmlformats.org/officeDocument/2006/relationships/hyperlink" Target="http://www.sciencemag.org/content/332/6026/251.abstract#corresp-1" TargetMode="External"/><Relationship Id="rId4" Type="http://schemas.openxmlformats.org/officeDocument/2006/relationships/hyperlink" Target="http://www.sciencemag.org/content/332/6026/251.abstract#aff-1"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nature.com/neuro/" TargetMode="Externa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hyperlink" Target="http://www.nature.com/neuro/journal/v10/n10/full/nn1979.html#a2" TargetMode="External"/><Relationship Id="rId4" Type="http://schemas.openxmlformats.org/officeDocument/2006/relationships/hyperlink" Target="http://www.nature.com/neuro/journal/v10/n10/full/nn1979.html#a1"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hyperlink" Target="http://www.youtube.com/watch?v=cHuSktaQRuE" TargetMode="External"/><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www.law.umkc.edu/faculty/projects/ftrials/nuremberg/Images/Jodl1.JPG"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73163" y="1295400"/>
            <a:ext cx="7772400" cy="1189038"/>
          </a:xfrm>
        </p:spPr>
        <p:txBody>
          <a:bodyPr/>
          <a:lstStyle/>
          <a:p>
            <a:pPr eaLnBrk="1" hangingPunct="1"/>
            <a:r>
              <a:rPr lang="en-US">
                <a:latin typeface="Arial Narrow" pitchFamily="34" charset="0"/>
              </a:rPr>
              <a:t>Research Ethics</a:t>
            </a:r>
          </a:p>
        </p:txBody>
      </p:sp>
      <p:sp>
        <p:nvSpPr>
          <p:cNvPr id="3075" name="Rectangle 3"/>
          <p:cNvSpPr>
            <a:spLocks noGrp="1" noChangeArrowheads="1"/>
          </p:cNvSpPr>
          <p:nvPr>
            <p:ph type="subTitle" idx="1"/>
          </p:nvPr>
        </p:nvSpPr>
        <p:spPr>
          <a:xfrm>
            <a:off x="1371600" y="3057525"/>
            <a:ext cx="7086600" cy="3114675"/>
          </a:xfrm>
        </p:spPr>
        <p:txBody>
          <a:bodyPr/>
          <a:lstStyle/>
          <a:p>
            <a:pPr eaLnBrk="1" hangingPunct="1"/>
            <a:endParaRPr lang="en-US"/>
          </a:p>
          <a:p>
            <a:pPr eaLnBrk="1" hangingPunct="1"/>
            <a:endParaRPr lang="en-US"/>
          </a:p>
          <a:p>
            <a:pPr eaLnBrk="1" hangingPunct="1"/>
            <a:endParaRPr lang="en-US"/>
          </a:p>
          <a:p>
            <a:pPr eaLnBrk="1" hangingPunct="1"/>
            <a:endParaRPr lang="en-US"/>
          </a:p>
          <a:p>
            <a:pPr eaLnBrk="1" hangingPunct="1"/>
            <a:endParaRPr lang="en-US"/>
          </a:p>
        </p:txBody>
      </p:sp>
      <p:sp>
        <p:nvSpPr>
          <p:cNvPr id="3076" name="Text Box 4"/>
          <p:cNvSpPr txBox="1">
            <a:spLocks noChangeArrowheads="1"/>
          </p:cNvSpPr>
          <p:nvPr/>
        </p:nvSpPr>
        <p:spPr bwMode="auto">
          <a:xfrm>
            <a:off x="2209800" y="4419600"/>
            <a:ext cx="4191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5000" i="1">
                <a:latin typeface="Arial Narrow" pitchFamily="34" charset="0"/>
              </a:rPr>
              <a:t>Class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1312863" y="722313"/>
            <a:ext cx="7145337"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3000">
                <a:solidFill>
                  <a:srgbClr val="0000FF"/>
                </a:solidFill>
                <a:latin typeface="Arial Narrow" pitchFamily="34" charset="0"/>
              </a:rPr>
              <a:t>Emotional Strain in Milgram Study</a:t>
            </a:r>
          </a:p>
          <a:p>
            <a:pPr algn="ctr"/>
            <a:endParaRPr lang="en-US" sz="3000"/>
          </a:p>
          <a:p>
            <a:r>
              <a:rPr lang="en-US" i="1">
                <a:latin typeface="Arial Narrow" pitchFamily="34" charset="0"/>
              </a:rPr>
              <a:t>“</a:t>
            </a:r>
            <a:r>
              <a:rPr lang="en-US" sz="2600" i="1">
                <a:latin typeface="Arial Narrow" pitchFamily="34" charset="0"/>
              </a:rPr>
              <a:t>I observed a mature and initially poised businessman enter the laboratory smiling and confident.  Within 20 minutes he was reduced to a twitching, stuttering wreck who was rapidly approaching a point of nervous collapse.  He constantly pulled on his earlobe, and twisted his hands.  At one point he pushed his fist into his forehead and muttered:  ‘Oh God, let’s stop it.’ And yet he continued to respond to every word of the experimenter, and obeyed to the end”.</a:t>
            </a:r>
          </a:p>
          <a:p>
            <a:endParaRPr lang="en-US" sz="2600">
              <a:latin typeface="Arial Narrow" pitchFamily="34" charset="0"/>
            </a:endParaRPr>
          </a:p>
          <a:p>
            <a:r>
              <a:rPr lang="en-US" sz="2600">
                <a:latin typeface="Arial Narrow" pitchFamily="34" charset="0"/>
              </a:rPr>
              <a:t>Stanley Milgram, 1963</a:t>
            </a:r>
          </a:p>
        </p:txBody>
      </p:sp>
    </p:spTree>
    <p:extLst>
      <p:ext uri="{BB962C8B-B14F-4D97-AF65-F5344CB8AC3E}">
        <p14:creationId xmlns:p14="http://schemas.microsoft.com/office/powerpoint/2010/main" val="782056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1100999" y="763748"/>
            <a:ext cx="51054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dirty="0">
                <a:latin typeface="Arial Narrow" pitchFamily="34" charset="0"/>
              </a:rPr>
              <a:t>1.  Does experiment create suffering?  	 </a:t>
            </a:r>
          </a:p>
          <a:p>
            <a:endParaRPr lang="en-US" dirty="0">
              <a:latin typeface="Arial Narrow" pitchFamily="34" charset="0"/>
            </a:endParaRPr>
          </a:p>
          <a:p>
            <a:r>
              <a:rPr lang="en-US" dirty="0">
                <a:latin typeface="Arial Narrow" pitchFamily="34" charset="0"/>
              </a:rPr>
              <a:t>   2.  Are there long-term scars?			 </a:t>
            </a:r>
          </a:p>
          <a:p>
            <a:r>
              <a:rPr lang="en-US" dirty="0">
                <a:latin typeface="Arial Narrow" pitchFamily="34" charset="0"/>
              </a:rPr>
              <a:t>   3.  Who is complying with edict “The    </a:t>
            </a:r>
          </a:p>
          <a:p>
            <a:r>
              <a:rPr lang="en-US" dirty="0">
                <a:latin typeface="Arial Narrow" pitchFamily="34" charset="0"/>
              </a:rPr>
              <a:t>         experiment must go on”?</a:t>
            </a:r>
          </a:p>
          <a:p>
            <a:endParaRPr lang="en-US" dirty="0">
              <a:latin typeface="Arial Narrow" pitchFamily="34" charset="0"/>
            </a:endParaRPr>
          </a:p>
          <a:p>
            <a:r>
              <a:rPr lang="en-US" dirty="0">
                <a:latin typeface="Arial Narrow" pitchFamily="34" charset="0"/>
              </a:rPr>
              <a:t>     Does </a:t>
            </a:r>
            <a:r>
              <a:rPr lang="en-US" dirty="0" err="1">
                <a:latin typeface="Arial Narrow" pitchFamily="34" charset="0"/>
              </a:rPr>
              <a:t>Expt’r</a:t>
            </a:r>
            <a:r>
              <a:rPr lang="en-US" dirty="0">
                <a:latin typeface="Arial Narrow" pitchFamily="34" charset="0"/>
              </a:rPr>
              <a:t> think subject is suffering?</a:t>
            </a:r>
          </a:p>
          <a:p>
            <a:endParaRPr lang="en-US" dirty="0">
              <a:latin typeface="Arial Narrow" pitchFamily="34" charset="0"/>
            </a:endParaRPr>
          </a:p>
          <a:p>
            <a:r>
              <a:rPr lang="en-US" dirty="0">
                <a:latin typeface="Arial Narrow" pitchFamily="34" charset="0"/>
              </a:rPr>
              <a:t>     Does subject request relief ?</a:t>
            </a:r>
          </a:p>
          <a:p>
            <a:endParaRPr lang="en-US" dirty="0">
              <a:latin typeface="Arial Narrow" pitchFamily="34" charset="0"/>
            </a:endParaRPr>
          </a:p>
          <a:p>
            <a:r>
              <a:rPr lang="en-US" dirty="0">
                <a:latin typeface="Arial Narrow" pitchFamily="34" charset="0"/>
              </a:rPr>
              <a:t>     Does </a:t>
            </a:r>
            <a:r>
              <a:rPr lang="en-US" dirty="0" err="1">
                <a:latin typeface="Arial Narrow" pitchFamily="34" charset="0"/>
              </a:rPr>
              <a:t>Expt’r</a:t>
            </a:r>
            <a:r>
              <a:rPr lang="en-US" dirty="0">
                <a:latin typeface="Arial Narrow" pitchFamily="34" charset="0"/>
              </a:rPr>
              <a:t> prolong subject’s suffering?</a:t>
            </a:r>
          </a:p>
          <a:p>
            <a:endParaRPr lang="en-US" dirty="0">
              <a:latin typeface="Arial Narrow" pitchFamily="34" charset="0"/>
            </a:endParaRPr>
          </a:p>
          <a:p>
            <a:r>
              <a:rPr lang="en-US" dirty="0">
                <a:latin typeface="Arial Narrow" pitchFamily="34" charset="0"/>
              </a:rPr>
              <a:t>     Why doesn’t </a:t>
            </a:r>
            <a:r>
              <a:rPr lang="en-US" dirty="0" err="1">
                <a:latin typeface="Arial Narrow" pitchFamily="34" charset="0"/>
              </a:rPr>
              <a:t>Expt’r</a:t>
            </a:r>
            <a:r>
              <a:rPr lang="en-US" dirty="0">
                <a:latin typeface="Arial Narrow" pitchFamily="34" charset="0"/>
              </a:rPr>
              <a:t> stop the subject’s</a:t>
            </a:r>
          </a:p>
          <a:p>
            <a:r>
              <a:rPr lang="en-US" dirty="0">
                <a:latin typeface="Arial Narrow" pitchFamily="34" charset="0"/>
              </a:rPr>
              <a:t>     suffering?</a:t>
            </a:r>
          </a:p>
        </p:txBody>
      </p:sp>
      <p:sp>
        <p:nvSpPr>
          <p:cNvPr id="15363" name="Text Box 5"/>
          <p:cNvSpPr txBox="1">
            <a:spLocks noChangeArrowheads="1"/>
          </p:cNvSpPr>
          <p:nvPr/>
        </p:nvSpPr>
        <p:spPr bwMode="auto">
          <a:xfrm>
            <a:off x="6206399" y="984697"/>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solidFill>
                  <a:srgbClr val="FF0000"/>
                </a:solidFill>
                <a:latin typeface="Arial Narrow" pitchFamily="34" charset="0"/>
              </a:rPr>
              <a:t>Yes</a:t>
            </a:r>
          </a:p>
        </p:txBody>
      </p:sp>
      <p:sp>
        <p:nvSpPr>
          <p:cNvPr id="15364" name="Text Box 6"/>
          <p:cNvSpPr txBox="1">
            <a:spLocks noChangeArrowheads="1"/>
          </p:cNvSpPr>
          <p:nvPr/>
        </p:nvSpPr>
        <p:spPr bwMode="auto">
          <a:xfrm>
            <a:off x="6206399" y="1598126"/>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solidFill>
                  <a:srgbClr val="FF0000"/>
                </a:solidFill>
                <a:latin typeface="Arial Narrow" pitchFamily="34" charset="0"/>
              </a:rPr>
              <a:t>None reported</a:t>
            </a:r>
          </a:p>
        </p:txBody>
      </p:sp>
      <p:sp>
        <p:nvSpPr>
          <p:cNvPr id="15367" name="Text Box 10"/>
          <p:cNvSpPr txBox="1">
            <a:spLocks noChangeArrowheads="1"/>
          </p:cNvSpPr>
          <p:nvPr/>
        </p:nvSpPr>
        <p:spPr bwMode="auto">
          <a:xfrm>
            <a:off x="6163291" y="3384797"/>
            <a:ext cx="1616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solidFill>
                  <a:srgbClr val="FF0000"/>
                </a:solidFill>
                <a:latin typeface="Arial Narrow" pitchFamily="34" charset="0"/>
              </a:rPr>
              <a:t>Yes</a:t>
            </a:r>
          </a:p>
        </p:txBody>
      </p:sp>
      <p:sp>
        <p:nvSpPr>
          <p:cNvPr id="15368" name="Text Box 11"/>
          <p:cNvSpPr txBox="1">
            <a:spLocks noChangeArrowheads="1"/>
          </p:cNvSpPr>
          <p:nvPr/>
        </p:nvSpPr>
        <p:spPr bwMode="auto">
          <a:xfrm>
            <a:off x="6163291" y="5725729"/>
            <a:ext cx="26066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solidFill>
                  <a:srgbClr val="FF0000"/>
                </a:solidFill>
                <a:latin typeface="Arial Narrow" pitchFamily="34" charset="0"/>
              </a:rPr>
              <a:t>The experiment must go on</a:t>
            </a:r>
          </a:p>
        </p:txBody>
      </p:sp>
      <p:sp>
        <p:nvSpPr>
          <p:cNvPr id="15369" name="Text Box 12"/>
          <p:cNvSpPr txBox="1">
            <a:spLocks noChangeArrowheads="1"/>
          </p:cNvSpPr>
          <p:nvPr/>
        </p:nvSpPr>
        <p:spPr bwMode="auto">
          <a:xfrm>
            <a:off x="2819400" y="64173"/>
            <a:ext cx="504176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600" dirty="0">
                <a:solidFill>
                  <a:srgbClr val="0000FF"/>
                </a:solidFill>
                <a:latin typeface="Arial Narrow" pitchFamily="34" charset="0"/>
              </a:rPr>
              <a:t>The Milgram Ethical Paradox</a:t>
            </a:r>
          </a:p>
        </p:txBody>
      </p:sp>
      <p:sp>
        <p:nvSpPr>
          <p:cNvPr id="10" name="Text Box 10"/>
          <p:cNvSpPr txBox="1">
            <a:spLocks noChangeArrowheads="1"/>
          </p:cNvSpPr>
          <p:nvPr/>
        </p:nvSpPr>
        <p:spPr bwMode="auto">
          <a:xfrm>
            <a:off x="6163291" y="4041217"/>
            <a:ext cx="1616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solidFill>
                  <a:srgbClr val="FF0000"/>
                </a:solidFill>
                <a:latin typeface="Arial Narrow" pitchFamily="34" charset="0"/>
              </a:rPr>
              <a:t>Yes</a:t>
            </a:r>
          </a:p>
        </p:txBody>
      </p:sp>
      <p:sp>
        <p:nvSpPr>
          <p:cNvPr id="11" name="Text Box 10"/>
          <p:cNvSpPr txBox="1">
            <a:spLocks noChangeArrowheads="1"/>
          </p:cNvSpPr>
          <p:nvPr/>
        </p:nvSpPr>
        <p:spPr bwMode="auto">
          <a:xfrm>
            <a:off x="6163291" y="4964173"/>
            <a:ext cx="1616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solidFill>
                  <a:srgbClr val="FF0000"/>
                </a:solidFill>
                <a:latin typeface="Arial Narrow" pitchFamily="34" charset="0"/>
              </a:rPr>
              <a:t>Yes</a:t>
            </a:r>
          </a:p>
        </p:txBody>
      </p:sp>
    </p:spTree>
    <p:extLst>
      <p:ext uri="{BB962C8B-B14F-4D97-AF65-F5344CB8AC3E}">
        <p14:creationId xmlns:p14="http://schemas.microsoft.com/office/powerpoint/2010/main" val="3699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15367" grpId="0"/>
      <p:bldP spid="15368"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1143000" y="228600"/>
            <a:ext cx="746760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3600" dirty="0">
                <a:solidFill>
                  <a:srgbClr val="0000FF"/>
                </a:solidFill>
                <a:latin typeface="Arial Narrow" pitchFamily="34" charset="0"/>
                <a:cs typeface="Times New Roman" pitchFamily="18" charset="0"/>
              </a:rPr>
              <a:t>Deindividuation and Evil</a:t>
            </a:r>
          </a:p>
          <a:p>
            <a:pPr algn="ctr"/>
            <a:endParaRPr lang="en-US" sz="1400" dirty="0">
              <a:solidFill>
                <a:srgbClr val="0000FF"/>
              </a:solidFill>
              <a:latin typeface="Arial Narrow" pitchFamily="34" charset="0"/>
              <a:cs typeface="Times New Roman" pitchFamily="18" charset="0"/>
            </a:endParaRPr>
          </a:p>
          <a:p>
            <a:pPr algn="ctr"/>
            <a:endParaRPr lang="en-US" sz="1400" dirty="0">
              <a:solidFill>
                <a:srgbClr val="0000FF"/>
              </a:solidFill>
              <a:latin typeface="Arial Narrow" pitchFamily="34" charset="0"/>
              <a:cs typeface="Times New Roman" pitchFamily="18" charset="0"/>
            </a:endParaRPr>
          </a:p>
          <a:p>
            <a:pPr algn="ctr"/>
            <a:endParaRPr lang="en-US" sz="1400" dirty="0">
              <a:solidFill>
                <a:srgbClr val="0000FF"/>
              </a:solidFill>
              <a:latin typeface="Arial Narrow" pitchFamily="34" charset="0"/>
              <a:cs typeface="Times New Roman" pitchFamily="18" charset="0"/>
            </a:endParaRPr>
          </a:p>
          <a:p>
            <a:pPr algn="ctr"/>
            <a:endParaRPr lang="en-US" sz="1400" dirty="0">
              <a:solidFill>
                <a:srgbClr val="0000FF"/>
              </a:solidFill>
              <a:latin typeface="Arial Narrow" pitchFamily="34" charset="0"/>
              <a:cs typeface="Times New Roman" pitchFamily="18" charset="0"/>
            </a:endParaRPr>
          </a:p>
          <a:p>
            <a:pPr algn="ctr"/>
            <a:endParaRPr lang="en-US" sz="1400" dirty="0">
              <a:solidFill>
                <a:srgbClr val="0000FF"/>
              </a:solidFill>
              <a:latin typeface="Arial Narrow" pitchFamily="34" charset="0"/>
              <a:cs typeface="Times New Roman" pitchFamily="18" charset="0"/>
            </a:endParaRPr>
          </a:p>
          <a:p>
            <a:pPr algn="ctr"/>
            <a:endParaRPr lang="en-US" sz="1400" dirty="0">
              <a:solidFill>
                <a:srgbClr val="0000FF"/>
              </a:solidFill>
              <a:latin typeface="Arial Narrow" pitchFamily="34" charset="0"/>
              <a:cs typeface="Times New Roman" pitchFamily="18" charset="0"/>
            </a:endParaRPr>
          </a:p>
          <a:p>
            <a:pPr algn="ctr"/>
            <a:endParaRPr lang="en-US" sz="1400" dirty="0">
              <a:solidFill>
                <a:srgbClr val="0000FF"/>
              </a:solidFill>
              <a:latin typeface="Arial Narrow" pitchFamily="34" charset="0"/>
              <a:cs typeface="Times New Roman" pitchFamily="18" charset="0"/>
            </a:endParaRPr>
          </a:p>
          <a:p>
            <a:pPr algn="ctr"/>
            <a:endParaRPr lang="en-US" sz="1400" dirty="0">
              <a:solidFill>
                <a:srgbClr val="0000FF"/>
              </a:solidFill>
              <a:latin typeface="Arial Narrow" pitchFamily="34" charset="0"/>
              <a:cs typeface="Times New Roman" pitchFamily="18" charset="0"/>
            </a:endParaRPr>
          </a:p>
          <a:p>
            <a:pPr eaLnBrk="0" hangingPunct="0"/>
            <a:r>
              <a:rPr lang="en-US" b="1" dirty="0">
                <a:latin typeface="Arial Narrow" pitchFamily="34" charset="0"/>
                <a:cs typeface="Times New Roman" pitchFamily="18" charset="0"/>
              </a:rPr>
              <a:t>Individuation</a:t>
            </a:r>
            <a:r>
              <a:rPr lang="en-US" dirty="0">
                <a:latin typeface="Arial Narrow" pitchFamily="34" charset="0"/>
                <a:cs typeface="Times New Roman" pitchFamily="18" charset="0"/>
              </a:rPr>
              <a:t>:	Actions that assert one’s individual identity.</a:t>
            </a:r>
          </a:p>
          <a:p>
            <a:pPr eaLnBrk="0" hangingPunct="0"/>
            <a:endParaRPr lang="en-US" sz="1000" dirty="0"/>
          </a:p>
          <a:p>
            <a:pPr eaLnBrk="0" hangingPunct="0"/>
            <a:r>
              <a:rPr lang="en-US" b="1" dirty="0">
                <a:latin typeface="Arial Narrow" pitchFamily="34" charset="0"/>
                <a:cs typeface="Times New Roman" pitchFamily="18" charset="0"/>
              </a:rPr>
              <a:t>De-individuation</a:t>
            </a:r>
            <a:r>
              <a:rPr lang="en-US" dirty="0">
                <a:latin typeface="Arial Narrow" pitchFamily="34" charset="0"/>
                <a:cs typeface="Times New Roman" pitchFamily="18" charset="0"/>
              </a:rPr>
              <a:t>:  Circumstances that hide individual identity.</a:t>
            </a:r>
          </a:p>
          <a:p>
            <a:pPr eaLnBrk="0" hangingPunct="0"/>
            <a:endParaRPr lang="en-US" sz="1000" dirty="0"/>
          </a:p>
          <a:p>
            <a:pPr eaLnBrk="0" hangingPunct="0"/>
            <a:r>
              <a:rPr lang="en-US" b="1" dirty="0">
                <a:latin typeface="Arial Narrow" pitchFamily="34" charset="0"/>
                <a:cs typeface="Times New Roman" pitchFamily="18" charset="0"/>
              </a:rPr>
              <a:t>De-individuation </a:t>
            </a:r>
            <a:r>
              <a:rPr lang="en-US" b="1" dirty="0">
                <a:latin typeface="Arial Narrow" pitchFamily="34" charset="0"/>
                <a:cs typeface="Times New Roman" pitchFamily="18" charset="0"/>
                <a:sym typeface="Wingdings" pitchFamily="2" charset="2"/>
              </a:rPr>
              <a:t></a:t>
            </a:r>
            <a:r>
              <a:rPr lang="en-US" b="1" dirty="0">
                <a:latin typeface="Arial Narrow" pitchFamily="34" charset="0"/>
                <a:cs typeface="Times New Roman" pitchFamily="18" charset="0"/>
              </a:rPr>
              <a:t> less inhibition</a:t>
            </a:r>
            <a:r>
              <a:rPr lang="en-US" dirty="0">
                <a:latin typeface="Arial Narrow" pitchFamily="34" charset="0"/>
                <a:cs typeface="Times New Roman" pitchFamily="18" charset="0"/>
              </a:rPr>
              <a:t>:</a:t>
            </a:r>
          </a:p>
          <a:p>
            <a:pPr eaLnBrk="0" hangingPunct="0"/>
            <a:endParaRPr lang="en-US" sz="1000" dirty="0">
              <a:sym typeface="Wingdings" pitchFamily="2" charset="2"/>
            </a:endParaRPr>
          </a:p>
          <a:p>
            <a:pPr eaLnBrk="0" hangingPunct="0"/>
            <a:r>
              <a:rPr lang="en-US" dirty="0">
                <a:latin typeface="Arial Narrow" pitchFamily="34" charset="0"/>
                <a:cs typeface="Times New Roman" pitchFamily="18" charset="0"/>
                <a:sym typeface="Wingdings" pitchFamily="2" charset="2"/>
              </a:rPr>
              <a:t>			*  Masks at Mardi Gras</a:t>
            </a:r>
            <a:endParaRPr lang="en-US" sz="1000" dirty="0">
              <a:sym typeface="Wingdings" pitchFamily="2" charset="2"/>
            </a:endParaRPr>
          </a:p>
          <a:p>
            <a:pPr eaLnBrk="0" hangingPunct="0"/>
            <a:r>
              <a:rPr lang="en-US" dirty="0">
                <a:latin typeface="Arial Narrow" pitchFamily="34" charset="0"/>
                <a:cs typeface="Times New Roman" pitchFamily="18" charset="0"/>
                <a:sym typeface="Wingdings" pitchFamily="2" charset="2"/>
              </a:rPr>
              <a:t>			*  Crowd behavior at sporting events</a:t>
            </a:r>
            <a:endParaRPr lang="en-US" sz="1000" dirty="0">
              <a:sym typeface="Wingdings" pitchFamily="2" charset="2"/>
            </a:endParaRPr>
          </a:p>
          <a:p>
            <a:pPr eaLnBrk="0" hangingPunct="0"/>
            <a:r>
              <a:rPr lang="en-US" dirty="0">
                <a:latin typeface="Arial Narrow" pitchFamily="34" charset="0"/>
                <a:cs typeface="Times New Roman" pitchFamily="18" charset="0"/>
                <a:sym typeface="Wingdings" pitchFamily="2" charset="2"/>
              </a:rPr>
              <a:t>			*  Hoods and sheets for KKK</a:t>
            </a:r>
          </a:p>
          <a:p>
            <a:pPr eaLnBrk="0" hangingPunct="0"/>
            <a:endParaRPr lang="en-US" sz="1000" dirty="0">
              <a:sym typeface="Wingdings" pitchFamily="2" charset="2"/>
            </a:endParaRPr>
          </a:p>
          <a:p>
            <a:pPr eaLnBrk="0" hangingPunct="0"/>
            <a:endParaRPr lang="en-US" sz="1000" dirty="0">
              <a:latin typeface="Arial Narrow" pitchFamily="34" charset="0"/>
              <a:cs typeface="Times New Roman" pitchFamily="18" charset="0"/>
              <a:sym typeface="Wingdings" pitchFamily="2" charset="2"/>
            </a:endParaRPr>
          </a:p>
          <a:p>
            <a:pPr eaLnBrk="0" hangingPunct="0"/>
            <a:r>
              <a:rPr lang="en-US" b="1" dirty="0">
                <a:latin typeface="Arial Narrow" pitchFamily="34" charset="0"/>
                <a:cs typeface="Times New Roman" pitchFamily="18" charset="0"/>
                <a:sym typeface="Wingdings" pitchFamily="2" charset="2"/>
              </a:rPr>
              <a:t>Question:</a:t>
            </a:r>
            <a:r>
              <a:rPr lang="en-US" dirty="0">
                <a:latin typeface="Arial Narrow" pitchFamily="34" charset="0"/>
                <a:cs typeface="Times New Roman" pitchFamily="18" charset="0"/>
                <a:sym typeface="Wingdings" pitchFamily="2" charset="2"/>
              </a:rPr>
              <a:t>  Do formal social roles, especially high vs. low authority, lead to deindividuation?</a:t>
            </a:r>
          </a:p>
        </p:txBody>
      </p:sp>
      <p:pic>
        <p:nvPicPr>
          <p:cNvPr id="1026" name="Picture 2" descr="Members of the American white supremecist organisation the Ku Klux Klan dressed in ceremonial robes and hoods One is holding an American 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23257"/>
            <a:ext cx="1892024" cy="13911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3124200" y="990600"/>
            <a:ext cx="2209800" cy="1447800"/>
          </a:xfrm>
          <a:prstGeom prst="rect">
            <a:avLst/>
          </a:prstGeom>
        </p:spPr>
      </p:pic>
      <p:pic>
        <p:nvPicPr>
          <p:cNvPr id="3" name="Picture 2"/>
          <p:cNvPicPr>
            <a:picLocks noChangeAspect="1"/>
          </p:cNvPicPr>
          <p:nvPr/>
        </p:nvPicPr>
        <p:blipFill>
          <a:blip r:embed="rId4"/>
          <a:stretch>
            <a:fillRect/>
          </a:stretch>
        </p:blipFill>
        <p:spPr>
          <a:xfrm>
            <a:off x="5791200" y="990600"/>
            <a:ext cx="2286000" cy="1447800"/>
          </a:xfrm>
          <a:prstGeom prst="rect">
            <a:avLst/>
          </a:prstGeom>
        </p:spPr>
      </p:pic>
    </p:spTree>
    <p:extLst>
      <p:ext uri="{BB962C8B-B14F-4D97-AF65-F5344CB8AC3E}">
        <p14:creationId xmlns:p14="http://schemas.microsoft.com/office/powerpoint/2010/main" val="3134257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999" y="304800"/>
            <a:ext cx="6324600" cy="646331"/>
          </a:xfrm>
          <a:prstGeom prst="rect">
            <a:avLst/>
          </a:prstGeom>
          <a:noFill/>
        </p:spPr>
        <p:txBody>
          <a:bodyPr wrap="square" rtlCol="0">
            <a:spAutoFit/>
          </a:bodyPr>
          <a:lstStyle/>
          <a:p>
            <a:pPr algn="ctr"/>
            <a:r>
              <a:rPr lang="en-US" sz="3600" dirty="0">
                <a:solidFill>
                  <a:schemeClr val="accent1">
                    <a:lumMod val="75000"/>
                  </a:schemeClr>
                </a:solidFill>
              </a:rPr>
              <a:t>Police Violence</a:t>
            </a:r>
          </a:p>
        </p:txBody>
      </p:sp>
      <p:pic>
        <p:nvPicPr>
          <p:cNvPr id="3" name="Picture 2"/>
          <p:cNvPicPr>
            <a:picLocks noChangeAspect="1"/>
          </p:cNvPicPr>
          <p:nvPr/>
        </p:nvPicPr>
        <p:blipFill>
          <a:blip r:embed="rId2"/>
          <a:stretch>
            <a:fillRect/>
          </a:stretch>
        </p:blipFill>
        <p:spPr>
          <a:xfrm>
            <a:off x="1143000" y="1371600"/>
            <a:ext cx="3853423" cy="4991100"/>
          </a:xfrm>
          <a:prstGeom prst="rect">
            <a:avLst/>
          </a:prstGeom>
        </p:spPr>
      </p:pic>
      <p:pic>
        <p:nvPicPr>
          <p:cNvPr id="4" name="Picture 3"/>
          <p:cNvPicPr>
            <a:picLocks noChangeAspect="1"/>
          </p:cNvPicPr>
          <p:nvPr/>
        </p:nvPicPr>
        <p:blipFill rotWithShape="1">
          <a:blip r:embed="rId3"/>
          <a:srcRect l="22863" r="19606"/>
          <a:stretch/>
        </p:blipFill>
        <p:spPr>
          <a:xfrm>
            <a:off x="5181600" y="1447800"/>
            <a:ext cx="3197972" cy="4914900"/>
          </a:xfrm>
          <a:prstGeom prst="rect">
            <a:avLst/>
          </a:prstGeom>
        </p:spPr>
      </p:pic>
    </p:spTree>
    <p:extLst>
      <p:ext uri="{BB962C8B-B14F-4D97-AF65-F5344CB8AC3E}">
        <p14:creationId xmlns:p14="http://schemas.microsoft.com/office/powerpoint/2010/main" val="1241440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1752600" y="1245375"/>
            <a:ext cx="6553200"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3600" dirty="0">
                <a:solidFill>
                  <a:srgbClr val="0000FF"/>
                </a:solidFill>
                <a:latin typeface="Arial Narrow" pitchFamily="34" charset="0"/>
                <a:cs typeface="Times New Roman" pitchFamily="18" charset="0"/>
              </a:rPr>
              <a:t>Procedure of Stanford Prison Study</a:t>
            </a:r>
          </a:p>
          <a:p>
            <a:pPr algn="ctr"/>
            <a:endParaRPr lang="en-US" sz="3600" dirty="0">
              <a:latin typeface="Arial Narrow" pitchFamily="34" charset="0"/>
              <a:cs typeface="Times New Roman" pitchFamily="18" charset="0"/>
            </a:endParaRPr>
          </a:p>
          <a:p>
            <a:pPr algn="ctr"/>
            <a:endParaRPr lang="en-US" sz="1000" dirty="0"/>
          </a:p>
          <a:p>
            <a:pPr eaLnBrk="0" hangingPunct="0"/>
            <a:r>
              <a:rPr lang="en-US" b="1" dirty="0">
                <a:latin typeface="Arial Narrow" pitchFamily="34" charset="0"/>
                <a:cs typeface="Times New Roman" pitchFamily="18" charset="0"/>
              </a:rPr>
              <a:t>Setting:</a:t>
            </a:r>
            <a:r>
              <a:rPr lang="en-US" dirty="0">
                <a:latin typeface="Arial Narrow" pitchFamily="34" charset="0"/>
                <a:cs typeface="Times New Roman" pitchFamily="18" charset="0"/>
              </a:rPr>
              <a:t>	        Stanford basement is prison</a:t>
            </a:r>
            <a:endParaRPr lang="en-US" sz="1000" dirty="0"/>
          </a:p>
          <a:p>
            <a:pPr eaLnBrk="0" hangingPunct="0"/>
            <a:r>
              <a:rPr lang="en-US" dirty="0">
                <a:latin typeface="Arial Narrow" pitchFamily="34" charset="0"/>
                <a:cs typeface="Times New Roman" pitchFamily="18" charset="0"/>
              </a:rPr>
              <a:t>		        Zimbardo is head warden</a:t>
            </a:r>
            <a:endParaRPr lang="en-US" sz="1000" dirty="0"/>
          </a:p>
          <a:p>
            <a:pPr eaLnBrk="0" hangingPunct="0"/>
            <a:r>
              <a:rPr lang="en-US" dirty="0">
                <a:latin typeface="Arial Narrow" pitchFamily="34" charset="0"/>
                <a:cs typeface="Times New Roman" pitchFamily="18" charset="0"/>
              </a:rPr>
              <a:t>		        Ex-con provides advice</a:t>
            </a:r>
            <a:endParaRPr lang="en-US" sz="1000" dirty="0"/>
          </a:p>
          <a:p>
            <a:pPr eaLnBrk="0" hangingPunct="0"/>
            <a:r>
              <a:rPr lang="en-US" sz="900" dirty="0">
                <a:latin typeface="Arial Narrow" pitchFamily="34" charset="0"/>
                <a:cs typeface="Times New Roman" pitchFamily="18" charset="0"/>
              </a:rPr>
              <a:t>			</a:t>
            </a:r>
            <a:endParaRPr lang="en-US" sz="1000" dirty="0"/>
          </a:p>
          <a:p>
            <a:pPr eaLnBrk="0" hangingPunct="0"/>
            <a:r>
              <a:rPr lang="en-US" b="1" dirty="0">
                <a:latin typeface="Arial Narrow" pitchFamily="34" charset="0"/>
                <a:cs typeface="Times New Roman" pitchFamily="18" charset="0"/>
              </a:rPr>
              <a:t>Subjects:</a:t>
            </a:r>
            <a:r>
              <a:rPr lang="en-US" dirty="0">
                <a:latin typeface="Arial Narrow" pitchFamily="34" charset="0"/>
                <a:cs typeface="Times New Roman" pitchFamily="18" charset="0"/>
              </a:rPr>
              <a:t>	        Young men living in/near Palo Alto</a:t>
            </a:r>
            <a:endParaRPr lang="en-US" sz="1000" dirty="0"/>
          </a:p>
          <a:p>
            <a:pPr eaLnBrk="0" hangingPunct="0"/>
            <a:r>
              <a:rPr lang="en-US" dirty="0">
                <a:latin typeface="Arial Narrow" pitchFamily="34" charset="0"/>
                <a:cs typeface="Times New Roman" pitchFamily="18" charset="0"/>
              </a:rPr>
              <a:t>		        Sign up for 2 weeks, </a:t>
            </a:r>
          </a:p>
          <a:p>
            <a:pPr eaLnBrk="0" hangingPunct="0"/>
            <a:r>
              <a:rPr lang="en-US" dirty="0">
                <a:latin typeface="Arial Narrow" pitchFamily="34" charset="0"/>
                <a:cs typeface="Times New Roman" pitchFamily="18" charset="0"/>
              </a:rPr>
              <a:t>		        $15 per day (= $70 today)</a:t>
            </a:r>
          </a:p>
          <a:p>
            <a:pPr eaLnBrk="0" hangingPunct="0"/>
            <a:endParaRPr lang="en-US" sz="1000" dirty="0"/>
          </a:p>
          <a:p>
            <a:pPr eaLnBrk="0" hangingPunct="0"/>
            <a:r>
              <a:rPr lang="en-US" b="1" dirty="0">
                <a:latin typeface="Arial Narrow" pitchFamily="34" charset="0"/>
                <a:cs typeface="Times New Roman" pitchFamily="18" charset="0"/>
              </a:rPr>
              <a:t>Role Assignment:</a:t>
            </a:r>
            <a:r>
              <a:rPr lang="en-US" dirty="0">
                <a:latin typeface="Arial Narrow" pitchFamily="34" charset="0"/>
                <a:cs typeface="Times New Roman" pitchFamily="18" charset="0"/>
              </a:rPr>
              <a:t>    </a:t>
            </a:r>
            <a:r>
              <a:rPr lang="en-US" u="sng" dirty="0">
                <a:latin typeface="Arial Narrow" pitchFamily="34" charset="0"/>
                <a:cs typeface="Times New Roman" pitchFamily="18" charset="0"/>
              </a:rPr>
              <a:t>Totally random</a:t>
            </a:r>
            <a:endParaRPr lang="en-US" sz="1000" dirty="0"/>
          </a:p>
          <a:p>
            <a:pPr algn="ctr" eaLnBrk="0" hangingPunct="0"/>
            <a:r>
              <a:rPr lang="en-US" sz="900" dirty="0">
                <a:latin typeface="Arial Narrow" pitchFamily="34" charset="0"/>
                <a:cs typeface="Times New Roman" pitchFamily="18" charset="0"/>
              </a:rPr>
              <a:t>		</a:t>
            </a:r>
          </a:p>
        </p:txBody>
      </p:sp>
    </p:spTree>
    <p:extLst>
      <p:ext uri="{BB962C8B-B14F-4D97-AF65-F5344CB8AC3E}">
        <p14:creationId xmlns:p14="http://schemas.microsoft.com/office/powerpoint/2010/main" val="341795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1905000" y="963613"/>
            <a:ext cx="5638800" cy="493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indent="457200"/>
            <a:r>
              <a:rPr lang="en-US" b="1">
                <a:latin typeface="Arial Narrow" pitchFamily="34" charset="0"/>
                <a:cs typeface="Times New Roman" pitchFamily="18" charset="0"/>
              </a:rPr>
              <a:t>Becoming a prisoner</a:t>
            </a:r>
            <a:r>
              <a:rPr lang="en-US">
                <a:latin typeface="Arial Narrow" pitchFamily="34" charset="0"/>
                <a:cs typeface="Times New Roman" pitchFamily="18" charset="0"/>
              </a:rPr>
              <a:t>:</a:t>
            </a:r>
          </a:p>
          <a:p>
            <a:pPr indent="457200"/>
            <a:endParaRPr lang="en-US" sz="1000"/>
          </a:p>
          <a:p>
            <a:pPr indent="457200" eaLnBrk="0" hangingPunct="0"/>
            <a:r>
              <a:rPr lang="en-US">
                <a:latin typeface="Arial Narrow" pitchFamily="34" charset="0"/>
                <a:cs typeface="Times New Roman" pitchFamily="18" charset="0"/>
              </a:rPr>
              <a:t>	Arrested at home, taken to police HQ</a:t>
            </a:r>
            <a:endParaRPr lang="en-US" sz="1000"/>
          </a:p>
          <a:p>
            <a:pPr indent="457200" eaLnBrk="0" hangingPunct="0"/>
            <a:r>
              <a:rPr lang="en-US">
                <a:latin typeface="Arial Narrow" pitchFamily="34" charset="0"/>
                <a:cs typeface="Times New Roman" pitchFamily="18" charset="0"/>
              </a:rPr>
              <a:t>	Deindividuation at Stanford Prison</a:t>
            </a:r>
            <a:endParaRPr lang="en-US" sz="1000"/>
          </a:p>
          <a:p>
            <a:pPr indent="457200" eaLnBrk="0" hangingPunct="0"/>
            <a:r>
              <a:rPr lang="en-US">
                <a:latin typeface="Arial Narrow" pitchFamily="34" charset="0"/>
                <a:cs typeface="Times New Roman" pitchFamily="18" charset="0"/>
              </a:rPr>
              <a:t>		-- search and stripped</a:t>
            </a:r>
            <a:endParaRPr lang="en-US" sz="1000"/>
          </a:p>
          <a:p>
            <a:pPr indent="457200" eaLnBrk="0" hangingPunct="0"/>
            <a:r>
              <a:rPr lang="en-US">
                <a:latin typeface="Arial Narrow" pitchFamily="34" charset="0"/>
                <a:cs typeface="Times New Roman" pitchFamily="18" charset="0"/>
              </a:rPr>
              <a:t>		-- deloused</a:t>
            </a:r>
            <a:endParaRPr lang="en-US" sz="1000"/>
          </a:p>
          <a:p>
            <a:pPr indent="457200" eaLnBrk="0" hangingPunct="0"/>
            <a:r>
              <a:rPr lang="en-US">
                <a:latin typeface="Arial Narrow" pitchFamily="34" charset="0"/>
                <a:cs typeface="Times New Roman" pitchFamily="18" charset="0"/>
              </a:rPr>
              <a:t>		-- issued emasculating uniform</a:t>
            </a:r>
            <a:endParaRPr lang="en-US" sz="1000"/>
          </a:p>
          <a:p>
            <a:pPr indent="457200" eaLnBrk="0" hangingPunct="0"/>
            <a:r>
              <a:rPr lang="en-US">
                <a:latin typeface="Arial Narrow" pitchFamily="34" charset="0"/>
                <a:cs typeface="Times New Roman" pitchFamily="18" charset="0"/>
              </a:rPr>
              <a:t>		-- wear chain</a:t>
            </a:r>
            <a:endParaRPr lang="en-US" sz="1000"/>
          </a:p>
          <a:p>
            <a:pPr indent="457200" eaLnBrk="0" hangingPunct="0"/>
            <a:r>
              <a:rPr lang="en-US">
                <a:latin typeface="Arial Narrow" pitchFamily="34" charset="0"/>
                <a:cs typeface="Times New Roman" pitchFamily="18" charset="0"/>
              </a:rPr>
              <a:t>		-- issued prison number</a:t>
            </a:r>
          </a:p>
          <a:p>
            <a:pPr indent="457200" eaLnBrk="0" hangingPunct="0"/>
            <a:endParaRPr lang="en-US" sz="1000"/>
          </a:p>
          <a:p>
            <a:pPr indent="457200" eaLnBrk="0" hangingPunct="0"/>
            <a:r>
              <a:rPr lang="en-US" b="1">
                <a:latin typeface="Arial Narrow" pitchFamily="34" charset="0"/>
                <a:cs typeface="Times New Roman" pitchFamily="18" charset="0"/>
              </a:rPr>
              <a:t>Becoming a guard:</a:t>
            </a:r>
          </a:p>
          <a:p>
            <a:pPr indent="457200" eaLnBrk="0" hangingPunct="0"/>
            <a:endParaRPr lang="en-US" sz="1000" b="1"/>
          </a:p>
          <a:p>
            <a:pPr indent="457200" eaLnBrk="0" hangingPunct="0"/>
            <a:r>
              <a:rPr lang="en-US">
                <a:latin typeface="Arial Narrow" pitchFamily="34" charset="0"/>
                <a:cs typeface="Times New Roman" pitchFamily="18" charset="0"/>
              </a:rPr>
              <a:t>	No specific training</a:t>
            </a:r>
            <a:endParaRPr lang="en-US"/>
          </a:p>
          <a:p>
            <a:pPr indent="457200" eaLnBrk="0" hangingPunct="0"/>
            <a:r>
              <a:rPr lang="en-US">
                <a:latin typeface="Arial Narrow" pitchFamily="34" charset="0"/>
                <a:cs typeface="Times New Roman" pitchFamily="18" charset="0"/>
              </a:rPr>
              <a:t>	Issued uniform that confers authority</a:t>
            </a:r>
            <a:endParaRPr lang="en-US"/>
          </a:p>
          <a:p>
            <a:pPr indent="457200" eaLnBrk="0" hangingPunct="0"/>
            <a:r>
              <a:rPr lang="en-US">
                <a:latin typeface="Arial Narrow" pitchFamily="34" charset="0"/>
                <a:cs typeface="Times New Roman" pitchFamily="18" charset="0"/>
              </a:rPr>
              <a:t>	Reflective sunglasses </a:t>
            </a:r>
            <a:r>
              <a:rPr lang="en-US">
                <a:latin typeface="Arial Narrow" pitchFamily="34" charset="0"/>
                <a:cs typeface="Times New Roman" pitchFamily="18" charset="0"/>
                <a:sym typeface="Wingdings" pitchFamily="2" charset="2"/>
              </a:rPr>
              <a:t></a:t>
            </a:r>
            <a:r>
              <a:rPr lang="en-US">
                <a:latin typeface="Arial Narrow" pitchFamily="34" charset="0"/>
                <a:cs typeface="Times New Roman" pitchFamily="18" charset="0"/>
              </a:rPr>
              <a:t> deindividuation</a:t>
            </a:r>
          </a:p>
        </p:txBody>
      </p:sp>
    </p:spTree>
    <p:extLst>
      <p:ext uri="{BB962C8B-B14F-4D97-AF65-F5344CB8AC3E}">
        <p14:creationId xmlns:p14="http://schemas.microsoft.com/office/powerpoint/2010/main" val="1679082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1371600" y="304800"/>
            <a:ext cx="739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a:solidFill>
                  <a:schemeClr val="accent2"/>
                </a:solidFill>
                <a:latin typeface="Arial Narrow" pitchFamily="34" charset="0"/>
              </a:rPr>
              <a:t>Key Episodes in Zimbardo Prison Study</a:t>
            </a:r>
          </a:p>
        </p:txBody>
      </p:sp>
      <p:sp>
        <p:nvSpPr>
          <p:cNvPr id="19459" name="Rectangle 2"/>
          <p:cNvSpPr>
            <a:spLocks noChangeArrowheads="1"/>
          </p:cNvSpPr>
          <p:nvPr/>
        </p:nvSpPr>
        <p:spPr bwMode="auto">
          <a:xfrm>
            <a:off x="2274888" y="554355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http://www.prisonexp.org/psychology/40</a:t>
            </a:r>
          </a:p>
        </p:txBody>
      </p:sp>
      <p:sp>
        <p:nvSpPr>
          <p:cNvPr id="19460" name="Rectangle 3"/>
          <p:cNvSpPr>
            <a:spLocks noChangeArrowheads="1"/>
          </p:cNvSpPr>
          <p:nvPr/>
        </p:nvSpPr>
        <p:spPr bwMode="auto">
          <a:xfrm>
            <a:off x="2286000" y="462915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t>http://www.prisonexp.org/psychology/31</a:t>
            </a:r>
          </a:p>
        </p:txBody>
      </p:sp>
      <p:sp>
        <p:nvSpPr>
          <p:cNvPr id="19461" name="Rectangle 4"/>
          <p:cNvSpPr>
            <a:spLocks noChangeArrowheads="1"/>
          </p:cNvSpPr>
          <p:nvPr/>
        </p:nvSpPr>
        <p:spPr bwMode="auto">
          <a:xfrm>
            <a:off x="2362200" y="363855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http://www.prisonexp.org/psychology/22</a:t>
            </a:r>
          </a:p>
        </p:txBody>
      </p:sp>
      <p:sp>
        <p:nvSpPr>
          <p:cNvPr id="19462" name="Rectangle 5"/>
          <p:cNvSpPr>
            <a:spLocks noChangeArrowheads="1"/>
          </p:cNvSpPr>
          <p:nvPr/>
        </p:nvSpPr>
        <p:spPr bwMode="auto">
          <a:xfrm>
            <a:off x="2438400" y="249555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http://www.prisonexp.org/psychology/14</a:t>
            </a:r>
          </a:p>
        </p:txBody>
      </p:sp>
      <p:pic>
        <p:nvPicPr>
          <p:cNvPr id="194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375" y="1828800"/>
            <a:ext cx="1163638"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4" name="Rectangle 6"/>
          <p:cNvSpPr>
            <a:spLocks noChangeArrowheads="1"/>
          </p:cNvSpPr>
          <p:nvPr/>
        </p:nvSpPr>
        <p:spPr bwMode="auto">
          <a:xfrm>
            <a:off x="2438400" y="142875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t>http://www.prisonexp.org/psychology/2</a:t>
            </a:r>
          </a:p>
        </p:txBody>
      </p:sp>
      <p:pic>
        <p:nvPicPr>
          <p:cNvPr id="194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1236663"/>
            <a:ext cx="1095375"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465513"/>
            <a:ext cx="1081088" cy="88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4260850"/>
            <a:ext cx="1025525"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5029200"/>
            <a:ext cx="1046162"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178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1406525" y="77788"/>
            <a:ext cx="6975475" cy="468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457200" algn="ctr"/>
            <a:r>
              <a:rPr lang="en-US" sz="3400">
                <a:solidFill>
                  <a:srgbClr val="0000FF"/>
                </a:solidFill>
                <a:latin typeface="Arial Narrow" pitchFamily="34" charset="0"/>
                <a:cs typeface="Times New Roman" pitchFamily="18" charset="0"/>
              </a:rPr>
              <a:t>Termination of Prison Study</a:t>
            </a:r>
          </a:p>
          <a:p>
            <a:pPr indent="457200" algn="ctr"/>
            <a:endParaRPr lang="en-US" sz="2800">
              <a:latin typeface="Arial Narrow" pitchFamily="34" charset="0"/>
              <a:cs typeface="Times New Roman" pitchFamily="18" charset="0"/>
            </a:endParaRPr>
          </a:p>
          <a:p>
            <a:pPr indent="457200" algn="ctr"/>
            <a:r>
              <a:rPr lang="en-US">
                <a:latin typeface="Arial Narrow" pitchFamily="34" charset="0"/>
                <a:cs typeface="Times New Roman" pitchFamily="18" charset="0"/>
              </a:rPr>
              <a:t>Prison Study terminated in 6 days, rather than 2 weeks.</a:t>
            </a:r>
          </a:p>
          <a:p>
            <a:pPr indent="457200" algn="ctr"/>
            <a:r>
              <a:rPr lang="en-US">
                <a:latin typeface="Arial Narrow" pitchFamily="34" charset="0"/>
                <a:cs typeface="Times New Roman" pitchFamily="18" charset="0"/>
              </a:rPr>
              <a:t> </a:t>
            </a:r>
            <a:endParaRPr lang="en-US" sz="1000"/>
          </a:p>
          <a:p>
            <a:pPr indent="457200" algn="ctr" eaLnBrk="0" hangingPunct="0"/>
            <a:r>
              <a:rPr lang="en-US">
                <a:latin typeface="Arial Narrow" pitchFamily="34" charset="0"/>
                <a:cs typeface="Times New Roman" pitchFamily="18" charset="0"/>
              </a:rPr>
              <a:t>   *  Guards becoming increasing sadistic, especially</a:t>
            </a:r>
            <a:endParaRPr lang="en-US" sz="1000"/>
          </a:p>
          <a:p>
            <a:pPr indent="457200" algn="ctr" eaLnBrk="0" hangingPunct="0"/>
            <a:r>
              <a:rPr lang="en-US">
                <a:latin typeface="Arial Narrow" pitchFamily="34" charset="0"/>
                <a:cs typeface="Times New Roman" pitchFamily="18" charset="0"/>
              </a:rPr>
              <a:t>	late at night when presumed to be unobserved.</a:t>
            </a:r>
            <a:endParaRPr lang="en-US" sz="1000"/>
          </a:p>
          <a:p>
            <a:pPr indent="457200" algn="ctr" eaLnBrk="0" hangingPunct="0"/>
            <a:r>
              <a:rPr lang="en-US">
                <a:latin typeface="Arial Narrow" pitchFamily="34" charset="0"/>
                <a:cs typeface="Times New Roman" pitchFamily="18" charset="0"/>
              </a:rPr>
              <a:t>*  Prisoners becoming increasingly pathological; depressed, demoralized.</a:t>
            </a:r>
            <a:endParaRPr lang="en-US" sz="1000"/>
          </a:p>
          <a:p>
            <a:pPr indent="457200" algn="ctr" eaLnBrk="0" hangingPunct="0"/>
            <a:r>
              <a:rPr lang="en-US">
                <a:latin typeface="Arial Narrow" pitchFamily="34" charset="0"/>
                <a:cs typeface="Times New Roman" pitchFamily="18" charset="0"/>
              </a:rPr>
              <a:t>*  Experimenters lose distinction between roles of “warden” and researcher.</a:t>
            </a:r>
          </a:p>
          <a:p>
            <a:pPr indent="457200" eaLnBrk="0" hangingPunct="0"/>
            <a:endParaRPr lang="en-US">
              <a:latin typeface="Arial Narrow" pitchFamily="34" charset="0"/>
              <a:cs typeface="Times New Roman" pitchFamily="18" charset="0"/>
            </a:endParaRPr>
          </a:p>
          <a:p>
            <a:pPr indent="457200" eaLnBrk="0" hangingPunct="0"/>
            <a:r>
              <a:rPr lang="en-US" b="1">
                <a:latin typeface="Arial Narrow" pitchFamily="34" charset="0"/>
                <a:cs typeface="Times New Roman" pitchFamily="18" charset="0"/>
              </a:rPr>
              <a:t>TAKE HOME POINTS???</a:t>
            </a:r>
          </a:p>
        </p:txBody>
      </p:sp>
      <p:sp>
        <p:nvSpPr>
          <p:cNvPr id="174086" name="Text Box 6"/>
          <p:cNvSpPr txBox="1">
            <a:spLocks noChangeArrowheads="1"/>
          </p:cNvSpPr>
          <p:nvPr/>
        </p:nvSpPr>
        <p:spPr bwMode="auto">
          <a:xfrm>
            <a:off x="1143000" y="4864100"/>
            <a:ext cx="7620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Narrow" pitchFamily="34" charset="0"/>
              </a:rPr>
              <a:t>1.  Situations can rob people sense of self, reduce them to 	dependent compliance</a:t>
            </a:r>
          </a:p>
          <a:p>
            <a:pPr eaLnBrk="1" hangingPunct="1"/>
            <a:r>
              <a:rPr lang="en-US">
                <a:latin typeface="Arial Narrow" pitchFamily="34" charset="0"/>
              </a:rPr>
              <a:t>2.  Positions of authority can lead to abuse of power, and to 	expression of “dark impulses”.  Thanatos (Freud), impulse </a:t>
            </a:r>
          </a:p>
          <a:p>
            <a:pPr eaLnBrk="1" hangingPunct="1"/>
            <a:r>
              <a:rPr lang="en-US">
                <a:latin typeface="Arial Narrow" pitchFamily="34" charset="0"/>
              </a:rPr>
              <a:t>	to destroy.</a:t>
            </a:r>
          </a:p>
        </p:txBody>
      </p:sp>
    </p:spTree>
    <p:extLst>
      <p:ext uri="{BB962C8B-B14F-4D97-AF65-F5344CB8AC3E}">
        <p14:creationId xmlns:p14="http://schemas.microsoft.com/office/powerpoint/2010/main" val="2424459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990600" y="94189"/>
            <a:ext cx="77724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457200" algn="ctr"/>
            <a:r>
              <a:rPr lang="en-US" sz="3000" dirty="0">
                <a:solidFill>
                  <a:srgbClr val="0000FF"/>
                </a:solidFill>
                <a:latin typeface="Arial Narrow" pitchFamily="34" charset="0"/>
                <a:cs typeface="Times New Roman" pitchFamily="18" charset="0"/>
              </a:rPr>
              <a:t>Ethical Concerns in Psychology Research</a:t>
            </a:r>
          </a:p>
          <a:p>
            <a:pPr indent="457200" algn="ctr" eaLnBrk="0" hangingPunct="0"/>
            <a:r>
              <a:rPr lang="en-US" sz="1000" dirty="0">
                <a:latin typeface="Arial Narrow" pitchFamily="34" charset="0"/>
                <a:cs typeface="Times New Roman" pitchFamily="18" charset="0"/>
              </a:rPr>
              <a:t> </a:t>
            </a:r>
            <a:endParaRPr lang="en-US" sz="1000" dirty="0">
              <a:cs typeface="Times New Roman" pitchFamily="18" charset="0"/>
            </a:endParaRPr>
          </a:p>
          <a:p>
            <a:pPr indent="457200" eaLnBrk="0" hangingPunct="0"/>
            <a:r>
              <a:rPr lang="en-US" dirty="0">
                <a:latin typeface="Arial Narrow" pitchFamily="34" charset="0"/>
                <a:cs typeface="Times New Roman" pitchFamily="18" charset="0"/>
              </a:rPr>
              <a:t>            Infamous Research:  Tuskegee Syphilis Study</a:t>
            </a:r>
            <a:endParaRPr lang="en-US" sz="2200" dirty="0">
              <a:cs typeface="Times New Roman" pitchFamily="18" charset="0"/>
            </a:endParaRPr>
          </a:p>
          <a:p>
            <a:pPr indent="457200" eaLnBrk="0" hangingPunct="0"/>
            <a:r>
              <a:rPr lang="en-US" sz="2000" dirty="0">
                <a:latin typeface="Arial Narrow" pitchFamily="34" charset="0"/>
                <a:cs typeface="Times New Roman" pitchFamily="18" charset="0"/>
              </a:rPr>
              <a:t> </a:t>
            </a:r>
            <a:endParaRPr lang="en-US" sz="2200" dirty="0">
              <a:cs typeface="Times New Roman" pitchFamily="18" charset="0"/>
            </a:endParaRPr>
          </a:p>
          <a:p>
            <a:pPr indent="457200" eaLnBrk="0" hangingPunct="0"/>
            <a:r>
              <a:rPr lang="en-US" u="sng" dirty="0">
                <a:latin typeface="Arial Narrow" pitchFamily="34" charset="0"/>
                <a:cs typeface="Times New Roman" pitchFamily="18" charset="0"/>
              </a:rPr>
              <a:t> </a:t>
            </a:r>
          </a:p>
          <a:p>
            <a:pPr indent="457200" eaLnBrk="0" hangingPunct="0"/>
            <a:endParaRPr lang="en-US" u="sng" dirty="0">
              <a:latin typeface="Arial Narrow" pitchFamily="34" charset="0"/>
              <a:cs typeface="Times New Roman" pitchFamily="18" charset="0"/>
            </a:endParaRPr>
          </a:p>
          <a:p>
            <a:pPr indent="457200" eaLnBrk="0" hangingPunct="0"/>
            <a:endParaRPr lang="en-US" dirty="0">
              <a:latin typeface="Arial" charset="0"/>
            </a:endParaRP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6061" y="1219200"/>
            <a:ext cx="2286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90600" y="3354541"/>
            <a:ext cx="8001000" cy="3477875"/>
          </a:xfrm>
          <a:prstGeom prst="rect">
            <a:avLst/>
          </a:prstGeom>
          <a:noFill/>
        </p:spPr>
        <p:txBody>
          <a:bodyPr wrap="square" rtlCol="0">
            <a:spAutoFit/>
          </a:bodyPr>
          <a:lstStyle/>
          <a:p>
            <a:r>
              <a:rPr lang="en-US" sz="2200" b="1" dirty="0">
                <a:latin typeface="Arial Narrow" panose="020B0606020202030204" pitchFamily="34" charset="0"/>
              </a:rPr>
              <a:t>Deception</a:t>
            </a:r>
            <a:r>
              <a:rPr lang="en-US" sz="2200" dirty="0">
                <a:latin typeface="Arial Narrow" panose="020B0606020202030204" pitchFamily="34" charset="0"/>
              </a:rPr>
              <a:t>:  Subjects </a:t>
            </a:r>
            <a:r>
              <a:rPr lang="en-US" sz="2200" u="sng" dirty="0">
                <a:latin typeface="Arial Narrow" panose="020B0606020202030204" pitchFamily="34" charset="0"/>
              </a:rPr>
              <a:t>not told </a:t>
            </a:r>
            <a:r>
              <a:rPr lang="en-US" sz="2200" dirty="0">
                <a:latin typeface="Arial Narrow" panose="020B0606020202030204" pitchFamily="34" charset="0"/>
              </a:rPr>
              <a:t>they could get treatment elsewhere, local MDs told </a:t>
            </a:r>
            <a:r>
              <a:rPr lang="en-US" sz="2200" u="sng" dirty="0">
                <a:latin typeface="Arial Narrow" panose="020B0606020202030204" pitchFamily="34" charset="0"/>
              </a:rPr>
              <a:t>not to treat subjects</a:t>
            </a:r>
            <a:r>
              <a:rPr lang="en-US" sz="2200" dirty="0">
                <a:latin typeface="Arial Narrow" panose="020B0606020202030204" pitchFamily="34" charset="0"/>
              </a:rPr>
              <a:t>.  Subjects told study provided treatment; not true.</a:t>
            </a:r>
          </a:p>
          <a:p>
            <a:endParaRPr lang="en-US" sz="2200" dirty="0">
              <a:latin typeface="Arial Narrow" panose="020B0606020202030204" pitchFamily="34" charset="0"/>
            </a:endParaRPr>
          </a:p>
          <a:p>
            <a:r>
              <a:rPr lang="en-US" sz="2200" b="1" dirty="0">
                <a:latin typeface="Arial Narrow" panose="020B0606020202030204" pitchFamily="34" charset="0"/>
              </a:rPr>
              <a:t>Racism:  </a:t>
            </a:r>
            <a:r>
              <a:rPr lang="en-US" sz="2200" dirty="0">
                <a:latin typeface="Arial Narrow" panose="020B0606020202030204" pitchFamily="34" charset="0"/>
              </a:rPr>
              <a:t>Why only Black men?</a:t>
            </a:r>
          </a:p>
          <a:p>
            <a:endParaRPr lang="en-US" sz="2200" dirty="0">
              <a:latin typeface="Arial Narrow" panose="020B0606020202030204" pitchFamily="34" charset="0"/>
            </a:endParaRPr>
          </a:p>
          <a:p>
            <a:r>
              <a:rPr lang="en-US" sz="2200" b="1" dirty="0">
                <a:latin typeface="Arial Narrow" panose="020B0606020202030204" pitchFamily="34" charset="0"/>
              </a:rPr>
              <a:t>Harm:  </a:t>
            </a:r>
            <a:r>
              <a:rPr lang="en-US" sz="2200" dirty="0">
                <a:latin typeface="Arial Narrow" panose="020B0606020202030204" pitchFamily="34" charset="0"/>
              </a:rPr>
              <a:t>Untreated men, their partners, their county all suffer unnecessarily. </a:t>
            </a:r>
          </a:p>
          <a:p>
            <a:endParaRPr lang="en-US" sz="2200" dirty="0">
              <a:latin typeface="Arial Narrow" panose="020B0606020202030204" pitchFamily="34" charset="0"/>
            </a:endParaRPr>
          </a:p>
          <a:p>
            <a:r>
              <a:rPr lang="en-US" sz="2200" b="1" dirty="0">
                <a:latin typeface="Arial Narrow" panose="020B0606020202030204" pitchFamily="34" charset="0"/>
              </a:rPr>
              <a:t>Justifications</a:t>
            </a:r>
            <a:r>
              <a:rPr lang="en-US" sz="2200" dirty="0">
                <a:latin typeface="Arial Narrow" panose="020B0606020202030204" pitchFamily="34" charset="0"/>
              </a:rPr>
              <a:t>:  To show that treatment was effective, to limit disease spread.</a:t>
            </a:r>
          </a:p>
          <a:p>
            <a:r>
              <a:rPr lang="en-US" sz="2200" i="1" dirty="0">
                <a:latin typeface="Arial Narrow" panose="020B0606020202030204" pitchFamily="34" charset="0"/>
              </a:rPr>
              <a:t>Which ethical system does this justification represent?</a:t>
            </a:r>
          </a:p>
          <a:p>
            <a:endParaRPr lang="en-US" sz="2200" dirty="0">
              <a:latin typeface="Arial Narrow" panose="020B0606020202030204" pitchFamily="34" charset="0"/>
            </a:endParaRPr>
          </a:p>
        </p:txBody>
      </p:sp>
      <p:sp>
        <p:nvSpPr>
          <p:cNvPr id="3" name="TextBox 2"/>
          <p:cNvSpPr txBox="1"/>
          <p:nvPr/>
        </p:nvSpPr>
        <p:spPr>
          <a:xfrm>
            <a:off x="914400" y="1401200"/>
            <a:ext cx="5181600" cy="1569660"/>
          </a:xfrm>
          <a:prstGeom prst="rect">
            <a:avLst/>
          </a:prstGeom>
          <a:noFill/>
        </p:spPr>
        <p:txBody>
          <a:bodyPr wrap="square" rtlCol="0">
            <a:spAutoFit/>
          </a:bodyPr>
          <a:lstStyle/>
          <a:p>
            <a:r>
              <a:rPr lang="en-US" b="1" dirty="0">
                <a:latin typeface="Arial Narrow" panose="020B0606020202030204" pitchFamily="34" charset="0"/>
              </a:rPr>
              <a:t>Background:  </a:t>
            </a:r>
            <a:r>
              <a:rPr lang="en-US" dirty="0">
                <a:latin typeface="Arial Narrow" panose="020B0606020202030204" pitchFamily="34" charset="0"/>
              </a:rPr>
              <a:t>1932-1972 US Public Health Service (USPHS) observed 399 Black men with syphilis, 201 without syphilis to chart effects of untreated disease. </a:t>
            </a:r>
          </a:p>
        </p:txBody>
      </p:sp>
      <p:sp>
        <p:nvSpPr>
          <p:cNvPr id="4" name="TextBox 3"/>
          <p:cNvSpPr txBox="1"/>
          <p:nvPr/>
        </p:nvSpPr>
        <p:spPr>
          <a:xfrm>
            <a:off x="6781800" y="6019800"/>
            <a:ext cx="1890261" cy="461665"/>
          </a:xfrm>
          <a:prstGeom prst="rect">
            <a:avLst/>
          </a:prstGeom>
          <a:noFill/>
        </p:spPr>
        <p:txBody>
          <a:bodyPr wrap="none" rtlCol="0">
            <a:spAutoFit/>
          </a:bodyPr>
          <a:lstStyle/>
          <a:p>
            <a:r>
              <a:rPr lang="en-US" dirty="0">
                <a:solidFill>
                  <a:srgbClr val="FF0000"/>
                </a:solidFill>
              </a:rPr>
              <a:t>Utilitarianism</a:t>
            </a:r>
          </a:p>
        </p:txBody>
      </p:sp>
    </p:spTree>
    <p:extLst>
      <p:ext uri="{BB962C8B-B14F-4D97-AF65-F5344CB8AC3E}">
        <p14:creationId xmlns:p14="http://schemas.microsoft.com/office/powerpoint/2010/main" val="167785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924B53B-0305-01F6-2DA8-5371E28C9E12}"/>
              </a:ext>
            </a:extLst>
          </p:cNvPr>
          <p:cNvSpPr>
            <a:spLocks noChangeArrowheads="1"/>
          </p:cNvSpPr>
          <p:nvPr/>
        </p:nvSpPr>
        <p:spPr bwMode="auto">
          <a:xfrm>
            <a:off x="990600" y="94189"/>
            <a:ext cx="7772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457200" algn="ctr"/>
            <a:r>
              <a:rPr lang="en-US" sz="3000" dirty="0">
                <a:solidFill>
                  <a:srgbClr val="0000FF"/>
                </a:solidFill>
                <a:latin typeface="Arial Narrow" pitchFamily="34" charset="0"/>
                <a:cs typeface="Times New Roman" pitchFamily="18" charset="0"/>
              </a:rPr>
              <a:t>Did Tuskegee Atrocity Erode Trust in Medicine Among African Americans?</a:t>
            </a:r>
            <a:endParaRPr lang="en-US" dirty="0">
              <a:latin typeface="Arial" charset="0"/>
            </a:endParaRPr>
          </a:p>
        </p:txBody>
      </p:sp>
      <p:sp>
        <p:nvSpPr>
          <p:cNvPr id="3" name="TextBox 2">
            <a:extLst>
              <a:ext uri="{FF2B5EF4-FFF2-40B4-BE49-F238E27FC236}">
                <a16:creationId xmlns:a16="http://schemas.microsoft.com/office/drawing/2014/main" id="{3EC07B88-7E3C-5F51-E090-86E6E074242A}"/>
              </a:ext>
            </a:extLst>
          </p:cNvPr>
          <p:cNvSpPr txBox="1"/>
          <p:nvPr/>
        </p:nvSpPr>
        <p:spPr>
          <a:xfrm>
            <a:off x="1295400" y="1600200"/>
            <a:ext cx="7315200" cy="4524315"/>
          </a:xfrm>
          <a:prstGeom prst="rect">
            <a:avLst/>
          </a:prstGeom>
          <a:noFill/>
        </p:spPr>
        <p:txBody>
          <a:bodyPr wrap="square" rtlCol="0">
            <a:spAutoFit/>
          </a:bodyPr>
          <a:lstStyle/>
          <a:p>
            <a:r>
              <a:rPr lang="en-US" dirty="0">
                <a:latin typeface="Arial Narrow" panose="020B0606020202030204" pitchFamily="34" charset="0"/>
              </a:rPr>
              <a:t>Is there distrust in medical authority?  Yes.  </a:t>
            </a:r>
          </a:p>
          <a:p>
            <a:endParaRPr lang="en-US" dirty="0">
              <a:latin typeface="Arial Narrow" panose="020B0606020202030204" pitchFamily="34" charset="0"/>
            </a:endParaRPr>
          </a:p>
          <a:p>
            <a:r>
              <a:rPr lang="en-US" dirty="0">
                <a:latin typeface="Arial Narrow" panose="020B0606020202030204" pitchFamily="34" charset="0"/>
              </a:rPr>
              <a:t>Early in COVID 14% of Blacks regarded vaccine as safe.</a:t>
            </a:r>
          </a:p>
          <a:p>
            <a:r>
              <a:rPr lang="en-US" dirty="0">
                <a:latin typeface="Arial Narrow" panose="020B0606020202030204" pitchFamily="34" charset="0"/>
              </a:rPr>
              <a:t>		18% would definitely get vaccine.</a:t>
            </a:r>
          </a:p>
          <a:p>
            <a:endParaRPr lang="en-US" dirty="0">
              <a:latin typeface="Arial Narrow" panose="020B0606020202030204" pitchFamily="34" charset="0"/>
            </a:endParaRPr>
          </a:p>
          <a:p>
            <a:endParaRPr lang="en-US" dirty="0">
              <a:latin typeface="Arial Narrow" panose="020B0606020202030204" pitchFamily="34" charset="0"/>
            </a:endParaRPr>
          </a:p>
          <a:p>
            <a:r>
              <a:rPr lang="en-US" dirty="0">
                <a:latin typeface="Arial Narrow" panose="020B0606020202030204" pitchFamily="34" charset="0"/>
              </a:rPr>
              <a:t>Is distrust due to Tuskegee, other race-based medical abuses?</a:t>
            </a:r>
          </a:p>
          <a:p>
            <a:endParaRPr lang="en-US" dirty="0">
              <a:latin typeface="Arial Narrow" panose="020B0606020202030204" pitchFamily="34" charset="0"/>
            </a:endParaRPr>
          </a:p>
          <a:p>
            <a:r>
              <a:rPr lang="en-US" dirty="0">
                <a:latin typeface="Arial Narrow" panose="020B0606020202030204" pitchFamily="34" charset="0"/>
              </a:rPr>
              <a:t>	NO.</a:t>
            </a:r>
          </a:p>
          <a:p>
            <a:endParaRPr lang="en-US" dirty="0">
              <a:latin typeface="Arial Narrow" panose="020B0606020202030204" pitchFamily="34" charset="0"/>
            </a:endParaRPr>
          </a:p>
          <a:p>
            <a:r>
              <a:rPr lang="en-US" dirty="0">
                <a:latin typeface="Arial Narrow" panose="020B0606020202030204" pitchFamily="34" charset="0"/>
              </a:rPr>
              <a:t>What is cause?  Everyday racism, in encounters generally, in encounters with medical system. </a:t>
            </a:r>
          </a:p>
        </p:txBody>
      </p:sp>
    </p:spTree>
    <p:extLst>
      <p:ext uri="{BB962C8B-B14F-4D97-AF65-F5344CB8AC3E}">
        <p14:creationId xmlns:p14="http://schemas.microsoft.com/office/powerpoint/2010/main" val="4222061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6900" y="152400"/>
            <a:ext cx="6324600" cy="646331"/>
          </a:xfrm>
          <a:prstGeom prst="rect">
            <a:avLst/>
          </a:prstGeom>
          <a:noFill/>
        </p:spPr>
        <p:txBody>
          <a:bodyPr wrap="square" rtlCol="0">
            <a:spAutoFit/>
          </a:bodyPr>
          <a:lstStyle/>
          <a:p>
            <a:pPr algn="ctr"/>
            <a:r>
              <a:rPr lang="en-US" sz="3600" dirty="0">
                <a:solidFill>
                  <a:schemeClr val="accent2">
                    <a:lumMod val="75000"/>
                  </a:schemeClr>
                </a:solidFill>
                <a:latin typeface="Arial Narrow" panose="020B0606020202030204" pitchFamily="34" charset="0"/>
              </a:rPr>
              <a:t>Philosophy of Science Debate</a:t>
            </a:r>
          </a:p>
        </p:txBody>
      </p:sp>
      <p:sp>
        <p:nvSpPr>
          <p:cNvPr id="3" name="TextBox 2"/>
          <p:cNvSpPr txBox="1"/>
          <p:nvPr/>
        </p:nvSpPr>
        <p:spPr>
          <a:xfrm>
            <a:off x="1295400" y="1219200"/>
            <a:ext cx="7543800" cy="4124206"/>
          </a:xfrm>
          <a:prstGeom prst="rect">
            <a:avLst/>
          </a:prstGeom>
          <a:noFill/>
        </p:spPr>
        <p:txBody>
          <a:bodyPr wrap="square" rtlCol="0">
            <a:spAutoFit/>
          </a:bodyPr>
          <a:lstStyle/>
          <a:p>
            <a:r>
              <a:rPr lang="en-US" sz="2200" u="sng" dirty="0">
                <a:latin typeface="Arial Narrow" panose="020B0606020202030204" pitchFamily="34" charset="0"/>
              </a:rPr>
              <a:t>When</a:t>
            </a:r>
            <a:r>
              <a:rPr lang="en-US" sz="2200" dirty="0">
                <a:latin typeface="Arial Narrow" panose="020B0606020202030204" pitchFamily="34" charset="0"/>
              </a:rPr>
              <a:t>:  Class 4 (9/12)</a:t>
            </a:r>
          </a:p>
          <a:p>
            <a:endParaRPr lang="en-US" sz="600" dirty="0">
              <a:latin typeface="Arial Narrow" panose="020B0606020202030204" pitchFamily="34" charset="0"/>
            </a:endParaRPr>
          </a:p>
          <a:p>
            <a:r>
              <a:rPr lang="en-US" sz="2200" u="sng" dirty="0">
                <a:latin typeface="Arial Narrow" panose="020B0606020202030204" pitchFamily="34" charset="0"/>
              </a:rPr>
              <a:t>Purpose:  </a:t>
            </a:r>
            <a:r>
              <a:rPr lang="en-US" sz="2200" dirty="0">
                <a:latin typeface="Arial Narrow" panose="020B0606020202030204" pitchFamily="34" charset="0"/>
              </a:rPr>
              <a:t>Integrate Popper and Kuhn readings</a:t>
            </a:r>
          </a:p>
          <a:p>
            <a:endParaRPr lang="en-US" sz="600" dirty="0">
              <a:latin typeface="Arial Narrow" panose="020B0606020202030204" pitchFamily="34" charset="0"/>
            </a:endParaRPr>
          </a:p>
          <a:p>
            <a:r>
              <a:rPr lang="en-US" sz="2200" u="sng" dirty="0">
                <a:latin typeface="Arial Narrow" panose="020B0606020202030204" pitchFamily="34" charset="0"/>
              </a:rPr>
              <a:t>Team Project </a:t>
            </a:r>
            <a:r>
              <a:rPr lang="en-US" sz="2200" dirty="0">
                <a:latin typeface="Arial Narrow" panose="020B0606020202030204" pitchFamily="34" charset="0"/>
              </a:rPr>
              <a:t>– 5% of course grade </a:t>
            </a:r>
          </a:p>
          <a:p>
            <a:endParaRPr lang="en-US" sz="600" dirty="0">
              <a:latin typeface="Arial Narrow" panose="020B0606020202030204" pitchFamily="34" charset="0"/>
            </a:endParaRPr>
          </a:p>
          <a:p>
            <a:r>
              <a:rPr lang="en-US" sz="2200" u="sng" dirty="0">
                <a:latin typeface="Arial Narrow" panose="020B0606020202030204" pitchFamily="34" charset="0"/>
              </a:rPr>
              <a:t>Prep</a:t>
            </a:r>
            <a:r>
              <a:rPr lang="en-US" sz="2200" dirty="0">
                <a:latin typeface="Arial Narrow" panose="020B0606020202030204" pitchFamily="34" charset="0"/>
              </a:rPr>
              <a:t>	Team meets at outside class (two times is best)</a:t>
            </a:r>
          </a:p>
          <a:p>
            <a:r>
              <a:rPr lang="en-US" sz="2200" dirty="0">
                <a:latin typeface="Arial Narrow" panose="020B0606020202030204" pitchFamily="34" charset="0"/>
              </a:rPr>
              <a:t>	Preps questions and preps answers</a:t>
            </a:r>
          </a:p>
          <a:p>
            <a:endParaRPr lang="en-US" sz="600" dirty="0">
              <a:latin typeface="Arial Narrow" panose="020B0606020202030204" pitchFamily="34" charset="0"/>
            </a:endParaRPr>
          </a:p>
          <a:p>
            <a:r>
              <a:rPr lang="en-US" sz="2200" u="sng" dirty="0">
                <a:latin typeface="Arial Narrow" panose="020B0606020202030204" pitchFamily="34" charset="0"/>
              </a:rPr>
              <a:t>Debate</a:t>
            </a:r>
            <a:r>
              <a:rPr lang="en-US" sz="2200" dirty="0">
                <a:latin typeface="Arial Narrow" panose="020B0606020202030204" pitchFamily="34" charset="0"/>
              </a:rPr>
              <a:t>  Teams take turns as question asker/question answerer</a:t>
            </a:r>
          </a:p>
          <a:p>
            <a:endParaRPr lang="en-US" sz="800" dirty="0">
              <a:latin typeface="Arial Narrow" panose="020B0606020202030204" pitchFamily="34" charset="0"/>
            </a:endParaRPr>
          </a:p>
          <a:p>
            <a:r>
              <a:rPr lang="en-US" sz="2200" dirty="0">
                <a:latin typeface="Arial Narrow" panose="020B0606020202030204" pitchFamily="34" charset="0"/>
              </a:rPr>
              <a:t>	Each member of team must ask/answer at least 1 question</a:t>
            </a:r>
          </a:p>
          <a:p>
            <a:endParaRPr lang="en-US" sz="600" dirty="0">
              <a:latin typeface="Arial Narrow" panose="020B0606020202030204" pitchFamily="34" charset="0"/>
            </a:endParaRPr>
          </a:p>
          <a:p>
            <a:r>
              <a:rPr lang="en-US" sz="2200" dirty="0">
                <a:latin typeface="Arial Narrow" panose="020B0606020202030204" pitchFamily="34" charset="0"/>
              </a:rPr>
              <a:t>	Performance determined by quality of questions/answers. </a:t>
            </a:r>
            <a:endParaRPr lang="en-US" sz="2200" dirty="0">
              <a:solidFill>
                <a:schemeClr val="accent2">
                  <a:lumMod val="75000"/>
                </a:schemeClr>
              </a:solidFill>
              <a:latin typeface="Arial Narrow" panose="020B0606020202030204" pitchFamily="34" charset="0"/>
            </a:endParaRPr>
          </a:p>
          <a:p>
            <a:endParaRPr lang="en-US" dirty="0">
              <a:solidFill>
                <a:schemeClr val="accent2">
                  <a:lumMod val="75000"/>
                </a:schemeClr>
              </a:solidFill>
              <a:latin typeface="Arial Narrow" panose="020B0606020202030204" pitchFamily="34" charset="0"/>
            </a:endParaRPr>
          </a:p>
          <a:p>
            <a:r>
              <a:rPr lang="en-US" dirty="0">
                <a:latin typeface="Arial Narrow" panose="020B0606020202030204" pitchFamily="34" charset="0"/>
              </a:rPr>
              <a:t>See handout for details. </a:t>
            </a:r>
            <a:r>
              <a:rPr lang="en-US" dirty="0">
                <a:solidFill>
                  <a:schemeClr val="accent2">
                    <a:lumMod val="75000"/>
                  </a:schemeClr>
                </a:solidFill>
                <a:latin typeface="Arial Narrow" panose="020B0606020202030204" pitchFamily="34" charset="0"/>
              </a:rPr>
              <a:t>	</a:t>
            </a:r>
          </a:p>
        </p:txBody>
      </p:sp>
    </p:spTree>
    <p:extLst>
      <p:ext uri="{BB962C8B-B14F-4D97-AF65-F5344CB8AC3E}">
        <p14:creationId xmlns:p14="http://schemas.microsoft.com/office/powerpoint/2010/main" val="1147264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990600" y="76200"/>
            <a:ext cx="7772400"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457200" algn="ctr"/>
            <a:r>
              <a:rPr lang="en-US" sz="3000" dirty="0">
                <a:solidFill>
                  <a:srgbClr val="0000FF"/>
                </a:solidFill>
                <a:latin typeface="Arial Narrow" pitchFamily="34" charset="0"/>
                <a:cs typeface="Times New Roman" pitchFamily="18" charset="0"/>
              </a:rPr>
              <a:t>Ethical Concerns in Psychology Research</a:t>
            </a:r>
          </a:p>
          <a:p>
            <a:pPr indent="457200" algn="ctr" eaLnBrk="0" hangingPunct="0"/>
            <a:r>
              <a:rPr lang="en-US" sz="2000" dirty="0">
                <a:latin typeface="Arial Narrow" pitchFamily="34" charset="0"/>
                <a:cs typeface="Times New Roman" pitchFamily="18" charset="0"/>
              </a:rPr>
              <a:t> </a:t>
            </a:r>
            <a:endParaRPr lang="en-US" sz="2200" dirty="0">
              <a:cs typeface="Times New Roman" pitchFamily="18" charset="0"/>
            </a:endParaRPr>
          </a:p>
          <a:p>
            <a:pPr indent="457200" eaLnBrk="0" hangingPunct="0"/>
            <a:r>
              <a:rPr lang="en-US" dirty="0">
                <a:latin typeface="Arial Narrow" pitchFamily="34" charset="0"/>
                <a:cs typeface="Times New Roman" pitchFamily="18" charset="0"/>
              </a:rPr>
              <a:t>			Deception</a:t>
            </a:r>
          </a:p>
          <a:p>
            <a:pPr indent="457200" eaLnBrk="0" hangingPunct="0"/>
            <a:r>
              <a:rPr lang="en-US" dirty="0">
                <a:latin typeface="Arial Narrow" pitchFamily="34" charset="0"/>
                <a:cs typeface="Times New Roman" pitchFamily="18" charset="0"/>
              </a:rPr>
              <a:t>			Emotional pain </a:t>
            </a:r>
          </a:p>
          <a:p>
            <a:pPr indent="457200" eaLnBrk="0" hangingPunct="0"/>
            <a:r>
              <a:rPr lang="en-US" dirty="0">
                <a:latin typeface="Arial Narrow" pitchFamily="34" charset="0"/>
                <a:cs typeface="Times New Roman" pitchFamily="18" charset="0"/>
              </a:rPr>
              <a:t>			Threats to dignity  </a:t>
            </a:r>
          </a:p>
          <a:p>
            <a:pPr indent="457200" eaLnBrk="0" hangingPunct="0"/>
            <a:r>
              <a:rPr lang="en-US" sz="2200" dirty="0">
                <a:latin typeface="Arial Narrow" pitchFamily="34" charset="0"/>
                <a:cs typeface="Times New Roman" pitchFamily="18" charset="0"/>
              </a:rPr>
              <a:t>			</a:t>
            </a:r>
            <a:r>
              <a:rPr lang="en-US" dirty="0">
                <a:latin typeface="Arial Narrow" pitchFamily="34" charset="0"/>
                <a:cs typeface="Times New Roman" pitchFamily="18" charset="0"/>
              </a:rPr>
              <a:t>Physical Pain</a:t>
            </a:r>
            <a:endParaRPr lang="en-US" dirty="0">
              <a:cs typeface="Times New Roman" pitchFamily="18" charset="0"/>
            </a:endParaRPr>
          </a:p>
          <a:p>
            <a:pPr indent="457200" eaLnBrk="0" hangingPunct="0"/>
            <a:r>
              <a:rPr lang="en-US" sz="2000" dirty="0">
                <a:latin typeface="Arial Narrow" pitchFamily="34" charset="0"/>
                <a:cs typeface="Times New Roman" pitchFamily="18" charset="0"/>
              </a:rPr>
              <a:t> </a:t>
            </a:r>
            <a:endParaRPr lang="en-US" sz="2200" dirty="0">
              <a:cs typeface="Times New Roman" pitchFamily="18" charset="0"/>
            </a:endParaRPr>
          </a:p>
          <a:p>
            <a:pPr indent="457200" eaLnBrk="0" hangingPunct="0"/>
            <a:r>
              <a:rPr lang="en-US" u="sng" dirty="0">
                <a:latin typeface="Arial Narrow" pitchFamily="34" charset="0"/>
                <a:cs typeface="Times New Roman" pitchFamily="18" charset="0"/>
              </a:rPr>
              <a:t> </a:t>
            </a:r>
          </a:p>
          <a:p>
            <a:pPr indent="457200" eaLnBrk="0" hangingPunct="0"/>
            <a:endParaRPr lang="en-US" u="sng" dirty="0">
              <a:latin typeface="Arial Narrow" pitchFamily="34" charset="0"/>
              <a:cs typeface="Times New Roman" pitchFamily="18" charset="0"/>
            </a:endParaRPr>
          </a:p>
          <a:p>
            <a:pPr indent="457200" eaLnBrk="0" hangingPunct="0"/>
            <a:endParaRPr lang="en-US" dirty="0">
              <a:latin typeface="Arial" charset="0"/>
            </a:endParaRP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050" y="2828925"/>
            <a:ext cx="1600200" cy="216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5"/>
          <p:cNvPicPr>
            <a:picLocks noChangeAspect="1" noChangeArrowheads="1"/>
          </p:cNvPicPr>
          <p:nvPr/>
        </p:nvPicPr>
        <p:blipFill>
          <a:blip r:embed="rId3">
            <a:extLst>
              <a:ext uri="{28A0092B-C50C-407E-A947-70E740481C1C}">
                <a14:useLocalDpi xmlns:a14="http://schemas.microsoft.com/office/drawing/2010/main" val="0"/>
              </a:ext>
            </a:extLst>
          </a:blip>
          <a:srcRect l="9866" t="12599" r="13332" b="4066"/>
          <a:stretch>
            <a:fillRect/>
          </a:stretch>
        </p:blipFill>
        <p:spPr bwMode="auto">
          <a:xfrm>
            <a:off x="2814088" y="2828925"/>
            <a:ext cx="1882957" cy="2099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56050" y="5105400"/>
            <a:ext cx="1752600" cy="1107996"/>
          </a:xfrm>
          <a:prstGeom prst="rect">
            <a:avLst/>
          </a:prstGeom>
          <a:noFill/>
        </p:spPr>
        <p:txBody>
          <a:bodyPr wrap="square" rtlCol="0">
            <a:spAutoFit/>
          </a:bodyPr>
          <a:lstStyle/>
          <a:p>
            <a:pPr algn="ctr"/>
            <a:r>
              <a:rPr lang="en-US" sz="2200" dirty="0"/>
              <a:t>Milgram:</a:t>
            </a:r>
          </a:p>
          <a:p>
            <a:pPr algn="ctr"/>
            <a:r>
              <a:rPr lang="en-US" sz="2200" i="1" dirty="0"/>
              <a:t>Dangers of Obedience</a:t>
            </a:r>
          </a:p>
        </p:txBody>
      </p:sp>
      <p:sp>
        <p:nvSpPr>
          <p:cNvPr id="7" name="TextBox 6"/>
          <p:cNvSpPr txBox="1"/>
          <p:nvPr/>
        </p:nvSpPr>
        <p:spPr>
          <a:xfrm>
            <a:off x="2808650" y="4987744"/>
            <a:ext cx="1600200" cy="1446550"/>
          </a:xfrm>
          <a:prstGeom prst="rect">
            <a:avLst/>
          </a:prstGeom>
          <a:noFill/>
        </p:spPr>
        <p:txBody>
          <a:bodyPr wrap="square" rtlCol="0">
            <a:spAutoFit/>
          </a:bodyPr>
          <a:lstStyle/>
          <a:p>
            <a:pPr algn="ctr"/>
            <a:r>
              <a:rPr lang="en-US" sz="2200" dirty="0"/>
              <a:t>Cohen &amp; </a:t>
            </a:r>
          </a:p>
          <a:p>
            <a:pPr algn="ctr"/>
            <a:r>
              <a:rPr lang="en-US" sz="2200" dirty="0" err="1"/>
              <a:t>Nisbett</a:t>
            </a:r>
            <a:r>
              <a:rPr lang="en-US" sz="2200" dirty="0"/>
              <a:t>:</a:t>
            </a:r>
          </a:p>
          <a:p>
            <a:pPr algn="ctr"/>
            <a:r>
              <a:rPr lang="en-US" sz="2200" i="1" dirty="0"/>
              <a:t>Culture and Violence</a:t>
            </a:r>
          </a:p>
        </p:txBody>
      </p:sp>
      <p:pic>
        <p:nvPicPr>
          <p:cNvPr id="3" name="Picture 2"/>
          <p:cNvPicPr>
            <a:picLocks noChangeAspect="1"/>
          </p:cNvPicPr>
          <p:nvPr/>
        </p:nvPicPr>
        <p:blipFill>
          <a:blip r:embed="rId4"/>
          <a:stretch>
            <a:fillRect/>
          </a:stretch>
        </p:blipFill>
        <p:spPr>
          <a:xfrm>
            <a:off x="4670919" y="2828925"/>
            <a:ext cx="1507285" cy="2025921"/>
          </a:xfrm>
          <a:prstGeom prst="rect">
            <a:avLst/>
          </a:prstGeom>
        </p:spPr>
      </p:pic>
      <p:sp>
        <p:nvSpPr>
          <p:cNvPr id="12" name="TextBox 11"/>
          <p:cNvSpPr txBox="1"/>
          <p:nvPr/>
        </p:nvSpPr>
        <p:spPr>
          <a:xfrm>
            <a:off x="4561250" y="5068345"/>
            <a:ext cx="1550126" cy="1107996"/>
          </a:xfrm>
          <a:prstGeom prst="rect">
            <a:avLst/>
          </a:prstGeom>
          <a:noFill/>
        </p:spPr>
        <p:txBody>
          <a:bodyPr wrap="square" rtlCol="0">
            <a:spAutoFit/>
          </a:bodyPr>
          <a:lstStyle/>
          <a:p>
            <a:pPr algn="ctr"/>
            <a:r>
              <a:rPr lang="en-US" sz="2200" dirty="0"/>
              <a:t>Zimbardo:</a:t>
            </a:r>
          </a:p>
          <a:p>
            <a:pPr algn="ctr"/>
            <a:r>
              <a:rPr lang="en-US" sz="2200" i="1" dirty="0"/>
              <a:t>Authority and Cruelty</a:t>
            </a:r>
          </a:p>
        </p:txBody>
      </p:sp>
      <p:pic>
        <p:nvPicPr>
          <p:cNvPr id="5" name="Picture 4"/>
          <p:cNvPicPr>
            <a:picLocks noChangeAspect="1"/>
          </p:cNvPicPr>
          <p:nvPr/>
        </p:nvPicPr>
        <p:blipFill>
          <a:blip r:embed="rId5"/>
          <a:stretch>
            <a:fillRect/>
          </a:stretch>
        </p:blipFill>
        <p:spPr>
          <a:xfrm>
            <a:off x="6861002" y="2154239"/>
            <a:ext cx="1611823" cy="1200966"/>
          </a:xfrm>
          <a:prstGeom prst="rect">
            <a:avLst/>
          </a:prstGeom>
        </p:spPr>
      </p:pic>
      <p:sp>
        <p:nvSpPr>
          <p:cNvPr id="14" name="TextBox 13"/>
          <p:cNvSpPr txBox="1"/>
          <p:nvPr/>
        </p:nvSpPr>
        <p:spPr>
          <a:xfrm>
            <a:off x="6861002" y="3415575"/>
            <a:ext cx="1967448" cy="769441"/>
          </a:xfrm>
          <a:prstGeom prst="rect">
            <a:avLst/>
          </a:prstGeom>
          <a:noFill/>
        </p:spPr>
        <p:txBody>
          <a:bodyPr wrap="square" rtlCol="0">
            <a:spAutoFit/>
          </a:bodyPr>
          <a:lstStyle/>
          <a:p>
            <a:pPr algn="ctr"/>
            <a:r>
              <a:rPr lang="en-US" sz="2200" dirty="0"/>
              <a:t>Stress and Cold </a:t>
            </a:r>
            <a:r>
              <a:rPr lang="en-US" sz="2200" dirty="0" err="1"/>
              <a:t>Pressor</a:t>
            </a:r>
            <a:endParaRPr lang="en-US" sz="2200" dirty="0"/>
          </a:p>
        </p:txBody>
      </p:sp>
      <p:pic>
        <p:nvPicPr>
          <p:cNvPr id="6" name="Picture 5"/>
          <p:cNvPicPr>
            <a:picLocks noChangeAspect="1"/>
          </p:cNvPicPr>
          <p:nvPr/>
        </p:nvPicPr>
        <p:blipFill>
          <a:blip r:embed="rId6"/>
          <a:stretch>
            <a:fillRect/>
          </a:stretch>
        </p:blipFill>
        <p:spPr>
          <a:xfrm>
            <a:off x="7162800" y="4516123"/>
            <a:ext cx="1219200" cy="1219200"/>
          </a:xfrm>
          <a:prstGeom prst="rect">
            <a:avLst/>
          </a:prstGeom>
        </p:spPr>
      </p:pic>
      <p:sp>
        <p:nvSpPr>
          <p:cNvPr id="16" name="TextBox 15"/>
          <p:cNvSpPr txBox="1"/>
          <p:nvPr/>
        </p:nvSpPr>
        <p:spPr>
          <a:xfrm>
            <a:off x="6477000" y="5818934"/>
            <a:ext cx="2351450" cy="769441"/>
          </a:xfrm>
          <a:prstGeom prst="rect">
            <a:avLst/>
          </a:prstGeom>
          <a:noFill/>
        </p:spPr>
        <p:txBody>
          <a:bodyPr wrap="square" rtlCol="0">
            <a:spAutoFit/>
          </a:bodyPr>
          <a:lstStyle/>
          <a:p>
            <a:pPr algn="ctr"/>
            <a:r>
              <a:rPr lang="en-US" sz="2200" dirty="0"/>
              <a:t>Social Support &amp; Cold Virus</a:t>
            </a:r>
          </a:p>
        </p:txBody>
      </p:sp>
    </p:spTree>
    <p:extLst>
      <p:ext uri="{BB962C8B-B14F-4D97-AF65-F5344CB8AC3E}">
        <p14:creationId xmlns:p14="http://schemas.microsoft.com/office/powerpoint/2010/main" val="792036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219200" y="3429000"/>
            <a:ext cx="7620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eaLnBrk="0" hangingPunct="0"/>
            <a:r>
              <a:rPr lang="en-US" sz="1000">
                <a:latin typeface="Arial Narrow" pitchFamily="34" charset="0"/>
                <a:cs typeface="Times New Roman" pitchFamily="18" charset="0"/>
              </a:rPr>
              <a:t> </a:t>
            </a:r>
            <a:endParaRPr lang="en-US" sz="2200">
              <a:cs typeface="Times New Roman" pitchFamily="18" charset="0"/>
            </a:endParaRPr>
          </a:p>
          <a:p>
            <a:pPr indent="457200" eaLnBrk="0" hangingPunct="0"/>
            <a:r>
              <a:rPr lang="en-US">
                <a:latin typeface="Arial Narrow" pitchFamily="34" charset="0"/>
                <a:cs typeface="Times New Roman" pitchFamily="18" charset="0"/>
              </a:rPr>
              <a:t>1.  Invasion of privacy: </a:t>
            </a:r>
            <a:endParaRPr lang="en-US" sz="2200">
              <a:cs typeface="Times New Roman" pitchFamily="18" charset="0"/>
            </a:endParaRPr>
          </a:p>
          <a:p>
            <a:pPr indent="457200" eaLnBrk="0" hangingPunct="0"/>
            <a:r>
              <a:rPr lang="en-US">
                <a:latin typeface="Arial Narrow" pitchFamily="34" charset="0"/>
                <a:cs typeface="Times New Roman" pitchFamily="18" charset="0"/>
              </a:rPr>
              <a:t>	* Reveal personal information</a:t>
            </a:r>
            <a:endParaRPr lang="en-US" sz="2200">
              <a:cs typeface="Times New Roman" pitchFamily="18" charset="0"/>
            </a:endParaRPr>
          </a:p>
          <a:p>
            <a:pPr indent="457200" eaLnBrk="0" hangingPunct="0"/>
            <a:r>
              <a:rPr lang="en-US">
                <a:latin typeface="Arial Narrow" pitchFamily="34" charset="0"/>
                <a:cs typeface="Times New Roman" pitchFamily="18" charset="0"/>
              </a:rPr>
              <a:t>	* Face </a:t>
            </a:r>
            <a:r>
              <a:rPr lang="en-US" u="sng">
                <a:latin typeface="Arial Narrow" pitchFamily="34" charset="0"/>
                <a:cs typeface="Times New Roman" pitchFamily="18" charset="0"/>
              </a:rPr>
              <a:t>unpleasant </a:t>
            </a:r>
            <a:r>
              <a:rPr lang="en-US">
                <a:latin typeface="Arial Narrow" pitchFamily="34" charset="0"/>
                <a:cs typeface="Times New Roman" pitchFamily="18" charset="0"/>
              </a:rPr>
              <a:t>facts about self (Milgram, Stan. Prison)</a:t>
            </a:r>
            <a:endParaRPr lang="en-US" sz="2200">
              <a:cs typeface="Times New Roman" pitchFamily="18" charset="0"/>
            </a:endParaRPr>
          </a:p>
          <a:p>
            <a:pPr indent="457200" eaLnBrk="0" hangingPunct="0"/>
            <a:r>
              <a:rPr lang="en-US">
                <a:latin typeface="Arial Narrow" pitchFamily="34" charset="0"/>
                <a:cs typeface="Times New Roman" pitchFamily="18" charset="0"/>
              </a:rPr>
              <a:t>	* Learn </a:t>
            </a:r>
            <a:r>
              <a:rPr lang="en-US" u="sng">
                <a:latin typeface="Arial Narrow" pitchFamily="34" charset="0"/>
                <a:cs typeface="Times New Roman" pitchFamily="18" charset="0"/>
              </a:rPr>
              <a:t>false</a:t>
            </a:r>
            <a:r>
              <a:rPr lang="en-US">
                <a:latin typeface="Arial Narrow" pitchFamily="34" charset="0"/>
                <a:cs typeface="Times New Roman" pitchFamily="18" charset="0"/>
              </a:rPr>
              <a:t> facts about self (IAT, maybe)</a:t>
            </a:r>
            <a:endParaRPr lang="en-US" sz="2200">
              <a:cs typeface="Times New Roman" pitchFamily="18" charset="0"/>
            </a:endParaRPr>
          </a:p>
          <a:p>
            <a:pPr indent="457200" eaLnBrk="0" hangingPunct="0"/>
            <a:r>
              <a:rPr lang="en-US">
                <a:latin typeface="Arial Narrow" pitchFamily="34" charset="0"/>
                <a:cs typeface="Times New Roman" pitchFamily="18" charset="0"/>
              </a:rPr>
              <a:t>2.  Erodes informed consent safeguards</a:t>
            </a:r>
            <a:endParaRPr lang="en-US" sz="2200">
              <a:cs typeface="Times New Roman" pitchFamily="18" charset="0"/>
            </a:endParaRPr>
          </a:p>
          <a:p>
            <a:pPr indent="457200" eaLnBrk="0" hangingPunct="0"/>
            <a:r>
              <a:rPr lang="en-US">
                <a:latin typeface="Arial Narrow" pitchFamily="34" charset="0"/>
                <a:cs typeface="Times New Roman" pitchFamily="18" charset="0"/>
              </a:rPr>
              <a:t>3.  Erodes faith in social institutions (Bok)</a:t>
            </a:r>
            <a:endParaRPr lang="en-US" sz="2200">
              <a:cs typeface="Times New Roman" pitchFamily="18" charset="0"/>
            </a:endParaRPr>
          </a:p>
          <a:p>
            <a:pPr indent="457200" eaLnBrk="0" hangingPunct="0"/>
            <a:r>
              <a:rPr lang="en-US">
                <a:latin typeface="Arial Narrow" pitchFamily="34" charset="0"/>
                <a:cs typeface="Times New Roman" pitchFamily="18" charset="0"/>
              </a:rPr>
              <a:t>4.  Actual costs are generally trivial (90% volunteer at UM)</a:t>
            </a:r>
            <a:endParaRPr lang="en-US" sz="2200">
              <a:cs typeface="Times New Roman" pitchFamily="18" charset="0"/>
            </a:endParaRPr>
          </a:p>
          <a:p>
            <a:pPr indent="457200" eaLnBrk="0" hangingPunct="0"/>
            <a:r>
              <a:rPr lang="en-US">
                <a:latin typeface="Arial Narrow" pitchFamily="34" charset="0"/>
                <a:cs typeface="Times New Roman" pitchFamily="18" charset="0"/>
              </a:rPr>
              <a:t>5.  Forbidden deception:  deceiving during debriefing</a:t>
            </a:r>
            <a:r>
              <a:rPr lang="en-US" sz="1100"/>
              <a:t> </a:t>
            </a:r>
            <a:endParaRPr lang="en-US">
              <a:latin typeface="Arial" charset="0"/>
            </a:endParaRPr>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143000"/>
            <a:ext cx="21431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TextBox 2"/>
          <p:cNvSpPr txBox="1">
            <a:spLocks noChangeArrowheads="1"/>
          </p:cNvSpPr>
          <p:nvPr/>
        </p:nvSpPr>
        <p:spPr bwMode="auto">
          <a:xfrm>
            <a:off x="1752600" y="762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a:solidFill>
                  <a:schemeClr val="accent2"/>
                </a:solidFill>
                <a:latin typeface="Arial Narrow" pitchFamily="34" charset="0"/>
              </a:rPr>
              <a:t>The Special Problem of Deception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143000" y="155027"/>
            <a:ext cx="7772400" cy="6547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3200" dirty="0">
                <a:solidFill>
                  <a:srgbClr val="0000FF"/>
                </a:solidFill>
                <a:latin typeface="Arial Narrow" pitchFamily="34" charset="0"/>
              </a:rPr>
              <a:t>Critique of Bok Critique of Deception</a:t>
            </a:r>
          </a:p>
          <a:p>
            <a:pPr eaLnBrk="1" hangingPunct="1">
              <a:spcBef>
                <a:spcPct val="50000"/>
              </a:spcBef>
            </a:pPr>
            <a:r>
              <a:rPr lang="en-US" sz="2500" b="1" dirty="0">
                <a:latin typeface="Arial Narrow" pitchFamily="34" charset="0"/>
              </a:rPr>
              <a:t>Valid Points</a:t>
            </a:r>
            <a:r>
              <a:rPr lang="en-US" sz="2500" dirty="0">
                <a:latin typeface="Arial Narrow" pitchFamily="34" charset="0"/>
              </a:rPr>
              <a:t>	Invasion of privacy                                               		Ss might learn things they don’t want to know    		Some researchers uncaring, calloused           			Value of alternatives to deception                    			Can’t assume shallow debriefing resolves distress</a:t>
            </a:r>
          </a:p>
          <a:p>
            <a:pPr eaLnBrk="1" hangingPunct="1">
              <a:spcBef>
                <a:spcPct val="50000"/>
              </a:spcBef>
            </a:pPr>
            <a:r>
              <a:rPr lang="en-US" sz="2500" b="1" dirty="0">
                <a:latin typeface="Arial Narrow" pitchFamily="34" charset="0"/>
              </a:rPr>
              <a:t>Unverified</a:t>
            </a:r>
            <a:r>
              <a:rPr lang="en-US" sz="2500" dirty="0">
                <a:latin typeface="Arial Narrow" pitchFamily="34" charset="0"/>
              </a:rPr>
              <a:t>   	Deception erodes faith in social institutions                                                                            </a:t>
            </a:r>
            <a:r>
              <a:rPr lang="en-US" sz="2500" b="1" dirty="0">
                <a:latin typeface="Arial Narrow" pitchFamily="34" charset="0"/>
              </a:rPr>
              <a:t>Points</a:t>
            </a:r>
            <a:r>
              <a:rPr lang="en-US" sz="2500" dirty="0">
                <a:latin typeface="Arial Narrow" pitchFamily="34" charset="0"/>
              </a:rPr>
              <a:t>		Deception makes </a:t>
            </a:r>
            <a:r>
              <a:rPr lang="en-US" sz="2500" dirty="0" err="1">
                <a:latin typeface="Arial Narrow" pitchFamily="34" charset="0"/>
              </a:rPr>
              <a:t>expt’rs</a:t>
            </a:r>
            <a:r>
              <a:rPr lang="en-US" sz="2500" dirty="0">
                <a:latin typeface="Arial Narrow" pitchFamily="34" charset="0"/>
              </a:rPr>
              <a:t> immoral, psychopathic</a:t>
            </a:r>
          </a:p>
          <a:p>
            <a:pPr eaLnBrk="1" hangingPunct="1">
              <a:spcBef>
                <a:spcPct val="50000"/>
              </a:spcBef>
            </a:pPr>
            <a:r>
              <a:rPr lang="en-US" sz="2500" b="1" dirty="0">
                <a:latin typeface="Arial Narrow" pitchFamily="34" charset="0"/>
              </a:rPr>
              <a:t>Silly Points</a:t>
            </a:r>
            <a:r>
              <a:rPr lang="en-US" sz="2500" dirty="0">
                <a:latin typeface="Arial Narrow" pitchFamily="34" charset="0"/>
              </a:rPr>
              <a:t>	Claims review committees not always used            		Don’t use deception for replication studies  			No need to train in deception methods              			Use observation rather than deception</a:t>
            </a:r>
          </a:p>
          <a:p>
            <a:pPr eaLnBrk="1" hangingPunct="1">
              <a:spcBef>
                <a:spcPct val="50000"/>
              </a:spcBef>
            </a:pPr>
            <a:r>
              <a:rPr lang="en-US" sz="2500" dirty="0">
                <a:solidFill>
                  <a:srgbClr val="0070C0"/>
                </a:solidFill>
                <a:latin typeface="Arial Narrow" pitchFamily="34" charset="0"/>
              </a:rPr>
              <a:t>Bok Ethical Paradox:  </a:t>
            </a:r>
          </a:p>
          <a:p>
            <a:pPr eaLnBrk="1" hangingPunct="1">
              <a:spcBef>
                <a:spcPct val="50000"/>
              </a:spcBef>
            </a:pPr>
            <a:r>
              <a:rPr lang="en-US" sz="2500" dirty="0">
                <a:latin typeface="Arial Narrow" pitchFamily="34" charset="0"/>
              </a:rPr>
              <a:t>How can her assertions be reliably verified?   </a:t>
            </a:r>
          </a:p>
        </p:txBody>
      </p:sp>
      <p:sp>
        <p:nvSpPr>
          <p:cNvPr id="2" name="TextBox 1">
            <a:extLst>
              <a:ext uri="{FF2B5EF4-FFF2-40B4-BE49-F238E27FC236}">
                <a16:creationId xmlns:a16="http://schemas.microsoft.com/office/drawing/2014/main" id="{22CDCDE5-C3EA-71AD-5849-244F696F11F3}"/>
              </a:ext>
            </a:extLst>
          </p:cNvPr>
          <p:cNvSpPr txBox="1"/>
          <p:nvPr/>
        </p:nvSpPr>
        <p:spPr>
          <a:xfrm>
            <a:off x="6553200" y="6172200"/>
            <a:ext cx="2241319" cy="461665"/>
          </a:xfrm>
          <a:prstGeom prst="rect">
            <a:avLst/>
          </a:prstGeom>
          <a:noFill/>
        </p:spPr>
        <p:txBody>
          <a:bodyPr wrap="none" rtlCol="0">
            <a:spAutoFit/>
          </a:bodyPr>
          <a:lstStyle/>
          <a:p>
            <a:r>
              <a:rPr lang="en-US" dirty="0">
                <a:latin typeface="Arial Narrow" panose="020B0606020202030204" pitchFamily="34" charset="0"/>
              </a:rPr>
              <a:t>Deception Studies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371600" y="533400"/>
            <a:ext cx="708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3600">
                <a:solidFill>
                  <a:srgbClr val="0000FF"/>
                </a:solidFill>
                <a:latin typeface="Arial Narrow" pitchFamily="34" charset="0"/>
              </a:rPr>
              <a:t>Alternatives to Deception</a:t>
            </a:r>
          </a:p>
        </p:txBody>
      </p:sp>
      <p:sp>
        <p:nvSpPr>
          <p:cNvPr id="21507" name="Text Box 3"/>
          <p:cNvSpPr txBox="1">
            <a:spLocks noChangeArrowheads="1"/>
          </p:cNvSpPr>
          <p:nvPr/>
        </p:nvSpPr>
        <p:spPr bwMode="auto">
          <a:xfrm>
            <a:off x="1295400" y="2640013"/>
            <a:ext cx="3200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600" dirty="0">
                <a:latin typeface="Arial Narrow" pitchFamily="34" charset="0"/>
              </a:rPr>
              <a:t>Observational studies   </a:t>
            </a:r>
          </a:p>
        </p:txBody>
      </p:sp>
      <p:sp>
        <p:nvSpPr>
          <p:cNvPr id="21508" name="Text Box 4"/>
          <p:cNvSpPr txBox="1">
            <a:spLocks noChangeArrowheads="1"/>
          </p:cNvSpPr>
          <p:nvPr/>
        </p:nvSpPr>
        <p:spPr bwMode="auto">
          <a:xfrm>
            <a:off x="1371600" y="3686175"/>
            <a:ext cx="2290763"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600">
                <a:latin typeface="Arial Narrow" pitchFamily="34" charset="0"/>
              </a:rPr>
              <a:t>Role playing and </a:t>
            </a:r>
          </a:p>
          <a:p>
            <a:pPr eaLnBrk="1" hangingPunct="1"/>
            <a:r>
              <a:rPr lang="en-US" sz="2600">
                <a:latin typeface="Arial Narrow" pitchFamily="34" charset="0"/>
              </a:rPr>
              <a:t>mutual disclosure</a:t>
            </a:r>
          </a:p>
        </p:txBody>
      </p:sp>
      <p:sp>
        <p:nvSpPr>
          <p:cNvPr id="21509" name="Text Box 5"/>
          <p:cNvSpPr txBox="1">
            <a:spLocks noChangeArrowheads="1"/>
          </p:cNvSpPr>
          <p:nvPr/>
        </p:nvSpPr>
        <p:spPr bwMode="auto">
          <a:xfrm>
            <a:off x="1219200" y="1439863"/>
            <a:ext cx="2590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2600" i="1">
                <a:latin typeface="Arial Narrow" pitchFamily="34" charset="0"/>
              </a:rPr>
              <a:t>Alternative</a:t>
            </a:r>
          </a:p>
        </p:txBody>
      </p:sp>
      <p:sp>
        <p:nvSpPr>
          <p:cNvPr id="21510" name="Text Box 6"/>
          <p:cNvSpPr txBox="1">
            <a:spLocks noChangeArrowheads="1"/>
          </p:cNvSpPr>
          <p:nvPr/>
        </p:nvSpPr>
        <p:spPr bwMode="auto">
          <a:xfrm>
            <a:off x="5105400" y="1447800"/>
            <a:ext cx="3581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600" i="1">
                <a:latin typeface="Arial Narrow" pitchFamily="34" charset="0"/>
              </a:rPr>
              <a:t>Problem w’ Alternative</a:t>
            </a:r>
          </a:p>
        </p:txBody>
      </p:sp>
      <p:sp>
        <p:nvSpPr>
          <p:cNvPr id="176135" name="Text Box 7"/>
          <p:cNvSpPr txBox="1">
            <a:spLocks noChangeArrowheads="1"/>
          </p:cNvSpPr>
          <p:nvPr/>
        </p:nvSpPr>
        <p:spPr bwMode="auto">
          <a:xfrm>
            <a:off x="4800600" y="2743200"/>
            <a:ext cx="3886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600">
                <a:latin typeface="Arial Narrow" pitchFamily="34" charset="0"/>
              </a:rPr>
              <a:t>No control</a:t>
            </a:r>
          </a:p>
        </p:txBody>
      </p:sp>
      <p:sp>
        <p:nvSpPr>
          <p:cNvPr id="176136" name="Text Box 8"/>
          <p:cNvSpPr txBox="1">
            <a:spLocks noChangeArrowheads="1"/>
          </p:cNvSpPr>
          <p:nvPr/>
        </p:nvSpPr>
        <p:spPr bwMode="auto">
          <a:xfrm>
            <a:off x="4800600" y="3657600"/>
            <a:ext cx="388620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600" dirty="0">
                <a:latin typeface="Arial Narrow" pitchFamily="34" charset="0"/>
              </a:rPr>
              <a:t>People can’t predict own motives, cognitive processes</a:t>
            </a:r>
          </a:p>
          <a:p>
            <a:pPr eaLnBrk="1" hangingPunct="1">
              <a:spcBef>
                <a:spcPct val="50000"/>
              </a:spcBef>
            </a:pPr>
            <a:r>
              <a:rPr lang="en-US" sz="2600" dirty="0">
                <a:latin typeface="Arial Narrow" pitchFamily="34" charset="0"/>
              </a:rPr>
              <a:t>People can’t predict interactive effects</a:t>
            </a:r>
          </a:p>
          <a:p>
            <a:pPr eaLnBrk="1" hangingPunct="1">
              <a:spcBef>
                <a:spcPct val="50000"/>
              </a:spcBef>
            </a:pPr>
            <a:r>
              <a:rPr lang="en-US" sz="2600" dirty="0">
                <a:latin typeface="Arial Narrow" pitchFamily="34" charset="0"/>
              </a:rPr>
              <a:t>Biased responses: social desirability, e.g.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61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613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613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61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5" grpId="0" build="p" autoUpdateAnimBg="0"/>
      <p:bldP spid="176136"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066800" y="511175"/>
            <a:ext cx="7696200" cy="512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457200"/>
            <a:r>
              <a:rPr lang="en-US" sz="3000">
                <a:solidFill>
                  <a:srgbClr val="0000FF"/>
                </a:solidFill>
                <a:latin typeface="Arial Narrow" pitchFamily="34" charset="0"/>
                <a:cs typeface="Times New Roman" pitchFamily="18" charset="0"/>
              </a:rPr>
              <a:t>Remedies and Safeguards to Deception Research</a:t>
            </a:r>
          </a:p>
          <a:p>
            <a:pPr indent="457200"/>
            <a:endParaRPr lang="en-US" sz="3000">
              <a:cs typeface="Times New Roman" pitchFamily="18" charset="0"/>
            </a:endParaRPr>
          </a:p>
          <a:p>
            <a:pPr indent="457200" eaLnBrk="0" hangingPunct="0"/>
            <a:r>
              <a:rPr lang="en-US" sz="1000">
                <a:latin typeface="Arial Narrow" pitchFamily="34" charset="0"/>
                <a:cs typeface="Times New Roman" pitchFamily="18" charset="0"/>
              </a:rPr>
              <a:t> </a:t>
            </a:r>
            <a:endParaRPr lang="en-US" sz="2200">
              <a:cs typeface="Times New Roman" pitchFamily="18" charset="0"/>
            </a:endParaRPr>
          </a:p>
          <a:p>
            <a:pPr indent="457200" eaLnBrk="0" hangingPunct="0"/>
            <a:r>
              <a:rPr lang="en-US" sz="2600">
                <a:latin typeface="Arial Narrow" pitchFamily="34" charset="0"/>
                <a:cs typeface="Times New Roman" pitchFamily="18" charset="0"/>
              </a:rPr>
              <a:t>	1.  Provide Ss as much info as possible</a:t>
            </a:r>
            <a:endParaRPr lang="en-US" sz="2600">
              <a:cs typeface="Times New Roman" pitchFamily="18" charset="0"/>
            </a:endParaRPr>
          </a:p>
          <a:p>
            <a:pPr indent="457200" eaLnBrk="0" hangingPunct="0"/>
            <a:r>
              <a:rPr lang="en-US" sz="2600">
                <a:latin typeface="Arial Narrow" pitchFamily="34" charset="0"/>
                <a:cs typeface="Times New Roman" pitchFamily="18" charset="0"/>
              </a:rPr>
              <a:t>	2.  Option to not participate is clear and easy</a:t>
            </a:r>
            <a:endParaRPr lang="en-US" sz="2600">
              <a:cs typeface="Times New Roman" pitchFamily="18" charset="0"/>
            </a:endParaRPr>
          </a:p>
          <a:p>
            <a:pPr indent="457200" eaLnBrk="0" hangingPunct="0"/>
            <a:r>
              <a:rPr lang="en-US" sz="2600">
                <a:latin typeface="Arial Narrow" pitchFamily="34" charset="0"/>
                <a:cs typeface="Times New Roman" pitchFamily="18" charset="0"/>
              </a:rPr>
              <a:t>	3.  Option to quit at any time is clear and easy</a:t>
            </a:r>
            <a:endParaRPr lang="en-US" sz="2600">
              <a:cs typeface="Times New Roman" pitchFamily="18" charset="0"/>
            </a:endParaRPr>
          </a:p>
          <a:p>
            <a:pPr indent="457200" eaLnBrk="0" hangingPunct="0"/>
            <a:r>
              <a:rPr lang="en-US" sz="2600">
                <a:latin typeface="Arial Narrow" pitchFamily="34" charset="0"/>
                <a:cs typeface="Times New Roman" pitchFamily="18" charset="0"/>
              </a:rPr>
              <a:t>	4.  Carefully monitor Ss in high-stress designs</a:t>
            </a:r>
            <a:endParaRPr lang="en-US" sz="2600">
              <a:cs typeface="Times New Roman" pitchFamily="18" charset="0"/>
            </a:endParaRPr>
          </a:p>
          <a:p>
            <a:pPr indent="457200" eaLnBrk="0" hangingPunct="0"/>
            <a:r>
              <a:rPr lang="en-US" sz="2600">
                <a:latin typeface="Arial Narrow" pitchFamily="34" charset="0"/>
                <a:cs typeface="Times New Roman" pitchFamily="18" charset="0"/>
              </a:rPr>
              <a:t>	5.  Apply no more stress than can be easily alleviated</a:t>
            </a:r>
            <a:endParaRPr lang="en-US" sz="2600">
              <a:cs typeface="Times New Roman" pitchFamily="18" charset="0"/>
            </a:endParaRPr>
          </a:p>
          <a:p>
            <a:pPr indent="457200" eaLnBrk="0" hangingPunct="0"/>
            <a:r>
              <a:rPr lang="en-US" sz="2600">
                <a:latin typeface="Arial Narrow" pitchFamily="34" charset="0"/>
                <a:cs typeface="Times New Roman" pitchFamily="18" charset="0"/>
              </a:rPr>
              <a:t>	6.  Experimenters expertly trained</a:t>
            </a:r>
            <a:endParaRPr lang="en-US" sz="2600">
              <a:cs typeface="Times New Roman" pitchFamily="18" charset="0"/>
            </a:endParaRPr>
          </a:p>
          <a:p>
            <a:pPr indent="457200" eaLnBrk="0" hangingPunct="0"/>
            <a:r>
              <a:rPr lang="en-US" sz="2600">
                <a:latin typeface="Arial Narrow" pitchFamily="34" charset="0"/>
                <a:cs typeface="Times New Roman" pitchFamily="18" charset="0"/>
              </a:rPr>
              <a:t>	7.  Treat Ss with courtesy and respect.  Restore dignity</a:t>
            </a:r>
            <a:endParaRPr lang="en-US" sz="2600">
              <a:cs typeface="Times New Roman" pitchFamily="18" charset="0"/>
            </a:endParaRPr>
          </a:p>
          <a:p>
            <a:pPr indent="457200" eaLnBrk="0" hangingPunct="0"/>
            <a:r>
              <a:rPr lang="en-US" sz="2600">
                <a:latin typeface="Arial Narrow" pitchFamily="34" charset="0"/>
                <a:cs typeface="Times New Roman" pitchFamily="18" charset="0"/>
              </a:rPr>
              <a:t>	8.  Debriefing:  careful, thorough.  </a:t>
            </a:r>
            <a:endParaRPr lang="en-US" sz="2600">
              <a:cs typeface="Times New Roman" pitchFamily="18" charset="0"/>
            </a:endParaRPr>
          </a:p>
          <a:p>
            <a:pPr indent="457200" eaLnBrk="0" hangingPunct="0"/>
            <a:r>
              <a:rPr lang="en-US" sz="2600">
                <a:latin typeface="Arial Narrow" pitchFamily="34" charset="0"/>
                <a:cs typeface="Times New Roman" pitchFamily="18" charset="0"/>
              </a:rPr>
              <a:t>	9.  Process debrief for false feedback</a:t>
            </a:r>
            <a:endParaRPr lang="en-US" sz="2600">
              <a:cs typeface="Times New Roman" pitchFamily="18" charset="0"/>
            </a:endParaRPr>
          </a:p>
          <a:p>
            <a:pPr indent="457200" eaLnBrk="0" hangingPunct="0"/>
            <a:r>
              <a:rPr lang="en-US" sz="2600">
                <a:latin typeface="Arial Narrow" pitchFamily="34" charset="0"/>
                <a:cs typeface="Times New Roman" pitchFamily="18" charset="0"/>
              </a:rPr>
              <a:t>	10. Provide way to volunteer for deception at outset</a:t>
            </a:r>
            <a:r>
              <a:rPr lang="en-US" sz="2600"/>
              <a:t> </a:t>
            </a:r>
            <a:endParaRPr lang="en-US" sz="2600">
              <a:latin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838200" y="304800"/>
            <a:ext cx="8077200" cy="117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3200">
                <a:solidFill>
                  <a:srgbClr val="0000FF"/>
                </a:solidFill>
                <a:latin typeface="Arial Narrow" pitchFamily="34" charset="0"/>
              </a:rPr>
              <a:t>Social Contributions of Deception Research</a:t>
            </a:r>
          </a:p>
          <a:p>
            <a:pPr algn="ctr" eaLnBrk="1" hangingPunct="1">
              <a:spcBef>
                <a:spcPct val="50000"/>
              </a:spcBef>
            </a:pPr>
            <a:r>
              <a:rPr lang="en-US" sz="2600">
                <a:solidFill>
                  <a:srgbClr val="0000FF"/>
                </a:solidFill>
                <a:latin typeface="Arial Narrow" pitchFamily="34" charset="0"/>
              </a:rPr>
              <a:t>(A Very Small Sample)</a:t>
            </a:r>
          </a:p>
        </p:txBody>
      </p:sp>
      <p:sp>
        <p:nvSpPr>
          <p:cNvPr id="22531" name="Text Box 5"/>
          <p:cNvSpPr txBox="1">
            <a:spLocks noChangeArrowheads="1"/>
          </p:cNvSpPr>
          <p:nvPr/>
        </p:nvSpPr>
        <p:spPr bwMode="auto">
          <a:xfrm>
            <a:off x="914400" y="1752600"/>
            <a:ext cx="3886200"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u="sng" dirty="0">
                <a:latin typeface="Arial Narrow" pitchFamily="34" charset="0"/>
              </a:rPr>
              <a:t>Social Issue</a:t>
            </a:r>
          </a:p>
          <a:p>
            <a:pPr eaLnBrk="1" hangingPunct="1">
              <a:spcBef>
                <a:spcPct val="50000"/>
              </a:spcBef>
            </a:pPr>
            <a:r>
              <a:rPr lang="en-US" sz="2200" dirty="0">
                <a:latin typeface="Arial Narrow" pitchFamily="34" charset="0"/>
              </a:rPr>
              <a:t>Do people stand up for beliefs, even if others disagree?</a:t>
            </a:r>
          </a:p>
          <a:p>
            <a:pPr eaLnBrk="1" hangingPunct="1">
              <a:spcBef>
                <a:spcPct val="50000"/>
              </a:spcBef>
            </a:pPr>
            <a:r>
              <a:rPr lang="en-US" sz="2200" dirty="0">
                <a:latin typeface="Arial Narrow" pitchFamily="34" charset="0"/>
              </a:rPr>
              <a:t>Will people resist immoral authority?</a:t>
            </a:r>
          </a:p>
          <a:p>
            <a:pPr eaLnBrk="1" hangingPunct="1">
              <a:spcBef>
                <a:spcPct val="50000"/>
              </a:spcBef>
            </a:pPr>
            <a:endParaRPr lang="en-US" sz="1000" dirty="0">
              <a:latin typeface="Arial Narrow" pitchFamily="34" charset="0"/>
            </a:endParaRPr>
          </a:p>
          <a:p>
            <a:pPr eaLnBrk="1" hangingPunct="1">
              <a:spcBef>
                <a:spcPct val="50000"/>
              </a:spcBef>
            </a:pPr>
            <a:r>
              <a:rPr lang="en-US" sz="2200" dirty="0">
                <a:latin typeface="Arial Narrow" pitchFamily="34" charset="0"/>
              </a:rPr>
              <a:t>Do people see their own prejudices?</a:t>
            </a:r>
          </a:p>
          <a:p>
            <a:pPr eaLnBrk="1" hangingPunct="1">
              <a:spcBef>
                <a:spcPct val="50000"/>
              </a:spcBef>
            </a:pPr>
            <a:r>
              <a:rPr lang="en-US" sz="2200" dirty="0">
                <a:latin typeface="Arial Narrow" pitchFamily="34" charset="0"/>
              </a:rPr>
              <a:t>Group conflict require history of tension?</a:t>
            </a:r>
          </a:p>
          <a:p>
            <a:pPr eaLnBrk="1" hangingPunct="1">
              <a:spcBef>
                <a:spcPct val="50000"/>
              </a:spcBef>
            </a:pPr>
            <a:r>
              <a:rPr lang="en-US" sz="2200" dirty="0">
                <a:latin typeface="Arial Narrow" pitchFamily="34" charset="0"/>
              </a:rPr>
              <a:t>Can group conflict be resolved?</a:t>
            </a:r>
          </a:p>
        </p:txBody>
      </p:sp>
      <p:sp>
        <p:nvSpPr>
          <p:cNvPr id="22532" name="Text Box 6"/>
          <p:cNvSpPr txBox="1">
            <a:spLocks noChangeArrowheads="1"/>
          </p:cNvSpPr>
          <p:nvPr/>
        </p:nvSpPr>
        <p:spPr bwMode="auto">
          <a:xfrm>
            <a:off x="4953000" y="1828800"/>
            <a:ext cx="4114800"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u="sng" dirty="0">
                <a:latin typeface="Arial Narrow" pitchFamily="34" charset="0"/>
              </a:rPr>
              <a:t>Deception Research</a:t>
            </a:r>
          </a:p>
          <a:p>
            <a:pPr eaLnBrk="1" hangingPunct="1">
              <a:spcBef>
                <a:spcPct val="50000"/>
              </a:spcBef>
            </a:pPr>
            <a:r>
              <a:rPr lang="en-US" sz="2200" dirty="0">
                <a:latin typeface="Arial Narrow" pitchFamily="34" charset="0"/>
              </a:rPr>
              <a:t>People compliant to consensus (Asch)</a:t>
            </a:r>
          </a:p>
          <a:p>
            <a:pPr eaLnBrk="1" hangingPunct="1">
              <a:spcBef>
                <a:spcPct val="50000"/>
              </a:spcBef>
            </a:pPr>
            <a:r>
              <a:rPr lang="en-US" sz="1000" dirty="0">
                <a:latin typeface="Arial Narrow" pitchFamily="34" charset="0"/>
              </a:rPr>
              <a:t> </a:t>
            </a:r>
          </a:p>
          <a:p>
            <a:pPr eaLnBrk="1" hangingPunct="1">
              <a:spcBef>
                <a:spcPct val="50000"/>
              </a:spcBef>
            </a:pPr>
            <a:r>
              <a:rPr lang="en-US" sz="2200" dirty="0">
                <a:latin typeface="Arial Narrow" pitchFamily="34" charset="0"/>
              </a:rPr>
              <a:t>People comply with authority, even at peril to others (Milgram)</a:t>
            </a:r>
          </a:p>
          <a:p>
            <a:pPr eaLnBrk="1" hangingPunct="1">
              <a:spcBef>
                <a:spcPct val="50000"/>
              </a:spcBef>
            </a:pPr>
            <a:r>
              <a:rPr lang="en-US" sz="2200" dirty="0">
                <a:latin typeface="Arial Narrow" pitchFamily="34" charset="0"/>
              </a:rPr>
              <a:t>Often not (</a:t>
            </a:r>
            <a:r>
              <a:rPr lang="en-US" sz="2200" dirty="0" err="1">
                <a:latin typeface="Arial Narrow" pitchFamily="34" charset="0"/>
              </a:rPr>
              <a:t>Gaertner</a:t>
            </a:r>
            <a:r>
              <a:rPr lang="en-US" sz="2200" dirty="0">
                <a:latin typeface="Arial Narrow" pitchFamily="34" charset="0"/>
              </a:rPr>
              <a:t> &amp; Dovidio)</a:t>
            </a:r>
          </a:p>
          <a:p>
            <a:pPr eaLnBrk="1" hangingPunct="1">
              <a:spcBef>
                <a:spcPct val="50000"/>
              </a:spcBef>
            </a:pPr>
            <a:r>
              <a:rPr lang="en-US" sz="2200" dirty="0">
                <a:latin typeface="Arial Narrow" pitchFamily="34" charset="0"/>
              </a:rPr>
              <a:t>Group conflict can be created quickly, based on minimal diffs. (Sharif).</a:t>
            </a:r>
          </a:p>
          <a:p>
            <a:pPr eaLnBrk="1" hangingPunct="1">
              <a:spcBef>
                <a:spcPct val="50000"/>
              </a:spcBef>
            </a:pPr>
            <a:r>
              <a:rPr lang="en-US" sz="2200" dirty="0">
                <a:latin typeface="Arial Narrow" pitchFamily="34" charset="0"/>
              </a:rPr>
              <a:t>Yes, focus on common goals (Sharif)</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affirm"/>
          <p:cNvPicPr>
            <a:picLocks noChangeAspect="1" noChangeArrowheads="1"/>
          </p:cNvPicPr>
          <p:nvPr/>
        </p:nvPicPr>
        <p:blipFill>
          <a:blip r:embed="rId2">
            <a:extLst>
              <a:ext uri="{28A0092B-C50C-407E-A947-70E740481C1C}">
                <a14:useLocalDpi xmlns:a14="http://schemas.microsoft.com/office/drawing/2010/main" val="0"/>
              </a:ext>
            </a:extLst>
          </a:blip>
          <a:srcRect t="12000" r="49484" b="8000"/>
          <a:stretch>
            <a:fillRect/>
          </a:stretch>
        </p:blipFill>
        <p:spPr bwMode="auto">
          <a:xfrm>
            <a:off x="2438400" y="1919288"/>
            <a:ext cx="5032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ChangeArrowheads="1"/>
          </p:cNvSpPr>
          <p:nvPr/>
        </p:nvSpPr>
        <p:spPr bwMode="auto">
          <a:xfrm>
            <a:off x="1447800" y="1082675"/>
            <a:ext cx="75438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a:latin typeface="Arial Narrow" pitchFamily="34" charset="0"/>
              </a:rPr>
              <a:t>Cohen, G. L., Garcia, J., Apfel, N., &amp; Master, A. (2006). Reducing the racial achievement gap: A social-psychological intervention. </a:t>
            </a:r>
            <a:r>
              <a:rPr lang="en-US" sz="1400" i="1">
                <a:latin typeface="Arial Narrow" pitchFamily="34" charset="0"/>
              </a:rPr>
              <a:t>Science, 313,</a:t>
            </a:r>
            <a:r>
              <a:rPr lang="en-US" sz="1400">
                <a:latin typeface="Arial Narrow" pitchFamily="34" charset="0"/>
              </a:rPr>
              <a:t> 1307-1310</a:t>
            </a:r>
            <a:r>
              <a:rPr lang="en-US" sz="1400"/>
              <a:t>.</a:t>
            </a:r>
            <a:r>
              <a:rPr lang="en-US"/>
              <a:t> </a:t>
            </a:r>
          </a:p>
        </p:txBody>
      </p:sp>
      <p:sp>
        <p:nvSpPr>
          <p:cNvPr id="24580" name="Text Box 4"/>
          <p:cNvSpPr txBox="1">
            <a:spLocks noChangeArrowheads="1"/>
          </p:cNvSpPr>
          <p:nvPr/>
        </p:nvSpPr>
        <p:spPr bwMode="auto">
          <a:xfrm>
            <a:off x="762000" y="76200"/>
            <a:ext cx="815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2800">
                <a:solidFill>
                  <a:srgbClr val="0000FF"/>
                </a:solidFill>
                <a:latin typeface="Arial Narrow" pitchFamily="34" charset="0"/>
              </a:rPr>
              <a:t>Self-Affirmation Reverses Racial Achievement Gap:                     A Deception Study</a:t>
            </a:r>
            <a:r>
              <a:rPr lang="en-US"/>
              <a:t> </a:t>
            </a:r>
          </a:p>
        </p:txBody>
      </p:sp>
    </p:spTree>
    <p:extLst>
      <p:ext uri="{BB962C8B-B14F-4D97-AF65-F5344CB8AC3E}">
        <p14:creationId xmlns:p14="http://schemas.microsoft.com/office/powerpoint/2010/main" val="123875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E6747E-FD36-39EC-5E45-FD9157E0784E}"/>
              </a:ext>
            </a:extLst>
          </p:cNvPr>
          <p:cNvSpPr txBox="1"/>
          <p:nvPr/>
        </p:nvSpPr>
        <p:spPr>
          <a:xfrm>
            <a:off x="1298448" y="18288"/>
            <a:ext cx="7696200" cy="615553"/>
          </a:xfrm>
          <a:prstGeom prst="rect">
            <a:avLst/>
          </a:prstGeom>
          <a:noFill/>
        </p:spPr>
        <p:txBody>
          <a:bodyPr wrap="square" rtlCol="0">
            <a:spAutoFit/>
          </a:bodyPr>
          <a:lstStyle/>
          <a:p>
            <a:pPr algn="ctr"/>
            <a:r>
              <a:rPr lang="en-US" sz="3400" dirty="0">
                <a:solidFill>
                  <a:srgbClr val="0070C0"/>
                </a:solidFill>
                <a:latin typeface="Arial Narrow" panose="020B0606020202030204" pitchFamily="34" charset="0"/>
              </a:rPr>
              <a:t>Empirical Costs of Not Deceiving</a:t>
            </a:r>
          </a:p>
        </p:txBody>
      </p:sp>
      <p:pic>
        <p:nvPicPr>
          <p:cNvPr id="5" name="Picture 4">
            <a:extLst>
              <a:ext uri="{FF2B5EF4-FFF2-40B4-BE49-F238E27FC236}">
                <a16:creationId xmlns:a16="http://schemas.microsoft.com/office/drawing/2014/main" id="{97FEF87E-C311-C1D4-387D-C5E37E0FD04F}"/>
              </a:ext>
            </a:extLst>
          </p:cNvPr>
          <p:cNvPicPr>
            <a:picLocks noChangeAspect="1"/>
          </p:cNvPicPr>
          <p:nvPr/>
        </p:nvPicPr>
        <p:blipFill>
          <a:blip r:embed="rId2"/>
          <a:stretch>
            <a:fillRect/>
          </a:stretch>
        </p:blipFill>
        <p:spPr>
          <a:xfrm>
            <a:off x="7511496" y="1251347"/>
            <a:ext cx="1461816" cy="1415653"/>
          </a:xfrm>
          <a:prstGeom prst="rect">
            <a:avLst/>
          </a:prstGeom>
        </p:spPr>
      </p:pic>
      <p:sp>
        <p:nvSpPr>
          <p:cNvPr id="6" name="TextBox 5">
            <a:extLst>
              <a:ext uri="{FF2B5EF4-FFF2-40B4-BE49-F238E27FC236}">
                <a16:creationId xmlns:a16="http://schemas.microsoft.com/office/drawing/2014/main" id="{CA5675E5-8B1F-F3F8-8FE3-EB26BFFE919F}"/>
              </a:ext>
            </a:extLst>
          </p:cNvPr>
          <p:cNvSpPr txBox="1"/>
          <p:nvPr/>
        </p:nvSpPr>
        <p:spPr>
          <a:xfrm>
            <a:off x="1049736" y="627745"/>
            <a:ext cx="6722664" cy="5786199"/>
          </a:xfrm>
          <a:prstGeom prst="rect">
            <a:avLst/>
          </a:prstGeom>
          <a:noFill/>
        </p:spPr>
        <p:txBody>
          <a:bodyPr wrap="square" rtlCol="0">
            <a:spAutoFit/>
          </a:bodyPr>
          <a:lstStyle/>
          <a:p>
            <a:r>
              <a:rPr lang="en-US" sz="2200" b="1" dirty="0">
                <a:latin typeface="Arial Narrow" panose="020B0606020202030204" pitchFamily="34" charset="0"/>
              </a:rPr>
              <a:t>Uncontrollable Noise </a:t>
            </a:r>
          </a:p>
          <a:p>
            <a:endParaRPr lang="en-US" sz="1200" dirty="0">
              <a:latin typeface="Arial Narrow" panose="020B0606020202030204" pitchFamily="34" charset="0"/>
            </a:endParaRPr>
          </a:p>
          <a:p>
            <a:r>
              <a:rPr lang="en-US" sz="2200" dirty="0">
                <a:latin typeface="Arial Narrow" panose="020B0606020202030204" pitchFamily="34" charset="0"/>
              </a:rPr>
              <a:t>Glass &amp; Singer (1972):  Uncontrollable noise depresses task performance.  </a:t>
            </a:r>
          </a:p>
          <a:p>
            <a:endParaRPr lang="en-US" sz="1200" dirty="0">
              <a:latin typeface="Arial Narrow" panose="020B0606020202030204" pitchFamily="34" charset="0"/>
            </a:endParaRPr>
          </a:p>
          <a:p>
            <a:r>
              <a:rPr lang="en-US" sz="2200" dirty="0">
                <a:latin typeface="Arial Narrow" panose="020B0606020202030204" pitchFamily="34" charset="0"/>
              </a:rPr>
              <a:t>Gardner (1978): Cannot fully replicate Glass &amp; Singer.   WHY?</a:t>
            </a:r>
          </a:p>
          <a:p>
            <a:endParaRPr lang="en-US" sz="1200" dirty="0">
              <a:latin typeface="Arial Narrow" panose="020B0606020202030204" pitchFamily="34" charset="0"/>
            </a:endParaRPr>
          </a:p>
          <a:p>
            <a:r>
              <a:rPr lang="en-US" sz="2200" dirty="0">
                <a:latin typeface="Arial Narrow" panose="020B0606020202030204" pitchFamily="34" charset="0"/>
              </a:rPr>
              <a:t>IRBs introduced after 1972, require fully informing subjects.</a:t>
            </a:r>
          </a:p>
          <a:p>
            <a:endParaRPr lang="en-US" sz="1200" dirty="0">
              <a:latin typeface="Arial Narrow" panose="020B0606020202030204" pitchFamily="34" charset="0"/>
            </a:endParaRPr>
          </a:p>
          <a:p>
            <a:r>
              <a:rPr lang="en-US" sz="2200" dirty="0">
                <a:latin typeface="Arial Narrow" panose="020B0606020202030204" pitchFamily="34" charset="0"/>
              </a:rPr>
              <a:t>Gardner (1978) informs/does not inform subjects.  </a:t>
            </a:r>
          </a:p>
          <a:p>
            <a:r>
              <a:rPr lang="en-US" sz="2200" dirty="0">
                <a:latin typeface="Arial Narrow" panose="020B0606020202030204" pitchFamily="34" charset="0"/>
              </a:rPr>
              <a:t>	Not informed:  Replicate Glass &amp; Singer</a:t>
            </a:r>
          </a:p>
          <a:p>
            <a:r>
              <a:rPr lang="en-US" sz="2200" dirty="0">
                <a:latin typeface="Arial Narrow" panose="020B0606020202030204" pitchFamily="34" charset="0"/>
              </a:rPr>
              <a:t>	Informed:  Do not replicate.</a:t>
            </a:r>
          </a:p>
          <a:p>
            <a:endParaRPr lang="en-US" sz="1200" dirty="0">
              <a:latin typeface="Arial Narrow" panose="020B0606020202030204" pitchFamily="34" charset="0"/>
            </a:endParaRPr>
          </a:p>
          <a:p>
            <a:r>
              <a:rPr lang="en-US" sz="2200" dirty="0">
                <a:latin typeface="Arial Narrow" panose="020B0606020202030204" pitchFamily="34" charset="0"/>
              </a:rPr>
              <a:t>Reason:  Informed now have subjective control!</a:t>
            </a:r>
          </a:p>
          <a:p>
            <a:endParaRPr lang="en-US" sz="1200" dirty="0">
              <a:latin typeface="Arial Narrow" panose="020B0606020202030204" pitchFamily="34" charset="0"/>
            </a:endParaRPr>
          </a:p>
          <a:p>
            <a:r>
              <a:rPr lang="en-US" sz="2200" dirty="0">
                <a:latin typeface="Arial Narrow" panose="020B0606020202030204" pitchFamily="34" charset="0"/>
              </a:rPr>
              <a:t>Social cost:  Dangers of noise pollution, uncontrollable   </a:t>
            </a:r>
          </a:p>
          <a:p>
            <a:r>
              <a:rPr lang="en-US" sz="2200" dirty="0">
                <a:latin typeface="Arial Narrow" panose="020B0606020202030204" pitchFamily="34" charset="0"/>
              </a:rPr>
              <a:t>events, not known or are regarded as a non-issue. </a:t>
            </a:r>
          </a:p>
          <a:p>
            <a:endParaRPr lang="en-US" sz="1200" dirty="0">
              <a:latin typeface="Arial Narrow" panose="020B0606020202030204" pitchFamily="34" charset="0"/>
            </a:endParaRPr>
          </a:p>
          <a:p>
            <a:r>
              <a:rPr lang="en-US" sz="2200" dirty="0">
                <a:latin typeface="Arial Narrow" panose="020B0606020202030204" pitchFamily="34" charset="0"/>
              </a:rPr>
              <a:t>Schwartz (1973) Informed consent can lead to “subject paranoia”.  Second guess experiment, give contrary responses. </a:t>
            </a:r>
          </a:p>
        </p:txBody>
      </p:sp>
      <p:pic>
        <p:nvPicPr>
          <p:cNvPr id="7" name="Picture 6">
            <a:extLst>
              <a:ext uri="{FF2B5EF4-FFF2-40B4-BE49-F238E27FC236}">
                <a16:creationId xmlns:a16="http://schemas.microsoft.com/office/drawing/2014/main" id="{C01BF891-2B6A-A431-E762-992AF9ABFB14}"/>
              </a:ext>
            </a:extLst>
          </p:cNvPr>
          <p:cNvPicPr>
            <a:picLocks noChangeAspect="1"/>
          </p:cNvPicPr>
          <p:nvPr/>
        </p:nvPicPr>
        <p:blipFill>
          <a:blip r:embed="rId3"/>
          <a:stretch>
            <a:fillRect/>
          </a:stretch>
        </p:blipFill>
        <p:spPr>
          <a:xfrm>
            <a:off x="7010400" y="4495800"/>
            <a:ext cx="1752600" cy="1428750"/>
          </a:xfrm>
          <a:prstGeom prst="rect">
            <a:avLst/>
          </a:prstGeom>
        </p:spPr>
      </p:pic>
    </p:spTree>
    <p:extLst>
      <p:ext uri="{BB962C8B-B14F-4D97-AF65-F5344CB8AC3E}">
        <p14:creationId xmlns:p14="http://schemas.microsoft.com/office/powerpoint/2010/main" val="3779462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F65CC3-B1D0-FEEE-6C76-AB4415D5942F}"/>
              </a:ext>
            </a:extLst>
          </p:cNvPr>
          <p:cNvSpPr txBox="1"/>
          <p:nvPr/>
        </p:nvSpPr>
        <p:spPr>
          <a:xfrm>
            <a:off x="1328928" y="152400"/>
            <a:ext cx="7696200" cy="615553"/>
          </a:xfrm>
          <a:prstGeom prst="rect">
            <a:avLst/>
          </a:prstGeom>
          <a:noFill/>
        </p:spPr>
        <p:txBody>
          <a:bodyPr wrap="square" rtlCol="0">
            <a:spAutoFit/>
          </a:bodyPr>
          <a:lstStyle/>
          <a:p>
            <a:pPr algn="ctr"/>
            <a:r>
              <a:rPr lang="en-US" sz="3400" dirty="0">
                <a:solidFill>
                  <a:srgbClr val="0070C0"/>
                </a:solidFill>
                <a:latin typeface="Arial Narrow" panose="020B0606020202030204" pitchFamily="34" charset="0"/>
              </a:rPr>
              <a:t>Societal Costs of Not Deceiving</a:t>
            </a:r>
          </a:p>
        </p:txBody>
      </p:sp>
      <p:sp>
        <p:nvSpPr>
          <p:cNvPr id="3" name="TextBox 2">
            <a:extLst>
              <a:ext uri="{FF2B5EF4-FFF2-40B4-BE49-F238E27FC236}">
                <a16:creationId xmlns:a16="http://schemas.microsoft.com/office/drawing/2014/main" id="{B7A9EF3F-0708-64BE-F687-D61BCEA900B9}"/>
              </a:ext>
            </a:extLst>
          </p:cNvPr>
          <p:cNvSpPr txBox="1"/>
          <p:nvPr/>
        </p:nvSpPr>
        <p:spPr>
          <a:xfrm>
            <a:off x="1328928" y="752713"/>
            <a:ext cx="6934200" cy="5909310"/>
          </a:xfrm>
          <a:prstGeom prst="rect">
            <a:avLst/>
          </a:prstGeom>
          <a:noFill/>
        </p:spPr>
        <p:txBody>
          <a:bodyPr wrap="square" rtlCol="0">
            <a:spAutoFit/>
          </a:bodyPr>
          <a:lstStyle/>
          <a:p>
            <a:pPr marL="457200" indent="-457200">
              <a:buFont typeface="+mj-lt"/>
              <a:buAutoNum type="arabicPeriod"/>
            </a:pPr>
            <a:r>
              <a:rPr lang="en-US" dirty="0"/>
              <a:t>Decades of valuable research would be lost, or;</a:t>
            </a:r>
          </a:p>
          <a:p>
            <a:endParaRPr lang="en-US" sz="1000" dirty="0"/>
          </a:p>
          <a:p>
            <a:r>
              <a:rPr lang="en-US" dirty="0"/>
              <a:t>2.  Important phenomena would be misunderstood</a:t>
            </a:r>
          </a:p>
          <a:p>
            <a:pPr marL="914400" lvl="1" indent="-457200">
              <a:buAutoNum type="alphaLcPeriod"/>
            </a:pPr>
            <a:r>
              <a:rPr lang="en-US" dirty="0"/>
              <a:t>Uncontrollable noise (and other stimuli) has no effect on performance (and other outcomes).</a:t>
            </a:r>
          </a:p>
          <a:p>
            <a:pPr marL="914400" lvl="1" indent="-457200">
              <a:buAutoNum type="alphaLcPeriod"/>
            </a:pPr>
            <a:r>
              <a:rPr lang="en-US" dirty="0"/>
              <a:t>Perceived control fundamental to well being.</a:t>
            </a:r>
          </a:p>
          <a:p>
            <a:endParaRPr lang="en-US" sz="1000" dirty="0"/>
          </a:p>
          <a:p>
            <a:r>
              <a:rPr lang="en-US" dirty="0"/>
              <a:t>3.   Science pathways disrupted</a:t>
            </a:r>
          </a:p>
          <a:p>
            <a:pPr marL="914400" lvl="1" indent="-457200">
              <a:buAutoNum type="alphaLcPeriod"/>
            </a:pPr>
            <a:r>
              <a:rPr lang="en-US" dirty="0"/>
              <a:t>Value of subjective autonomy</a:t>
            </a:r>
          </a:p>
          <a:p>
            <a:pPr marL="914400" lvl="1" indent="-457200">
              <a:buAutoNum type="alphaLcPeriod"/>
            </a:pPr>
            <a:r>
              <a:rPr lang="en-US" dirty="0"/>
              <a:t>Nature of attention, attentional resources.</a:t>
            </a:r>
          </a:p>
          <a:p>
            <a:pPr lvl="1"/>
            <a:endParaRPr lang="en-US" sz="1000" dirty="0"/>
          </a:p>
          <a:p>
            <a:r>
              <a:rPr lang="en-US" dirty="0"/>
              <a:t>4.  Social changes not made.</a:t>
            </a:r>
          </a:p>
          <a:p>
            <a:pPr marL="914400" lvl="1" indent="-457200">
              <a:buAutoNum type="alphaLcPeriod"/>
            </a:pPr>
            <a:r>
              <a:rPr lang="en-US" dirty="0"/>
              <a:t>Value of noise reduction at school, work, home.</a:t>
            </a:r>
          </a:p>
          <a:p>
            <a:pPr marL="914400" lvl="1" indent="-457200">
              <a:buAutoNum type="alphaLcPeriod"/>
            </a:pPr>
            <a:r>
              <a:rPr lang="en-US" dirty="0"/>
              <a:t>Value of personal control in pain medication</a:t>
            </a:r>
          </a:p>
          <a:p>
            <a:endParaRPr lang="en-US" sz="1200" dirty="0"/>
          </a:p>
          <a:p>
            <a:r>
              <a:rPr lang="en-US" b="1" dirty="0"/>
              <a:t>Solution:  </a:t>
            </a:r>
            <a:r>
              <a:rPr lang="en-US" dirty="0"/>
              <a:t>Partial informed consent at start, full disclosure at debriefing.  </a:t>
            </a:r>
          </a:p>
          <a:p>
            <a:pPr marL="457200" indent="-457200">
              <a:buAutoNum type="arabicPeriod"/>
            </a:pPr>
            <a:endParaRPr lang="en-US" dirty="0"/>
          </a:p>
        </p:txBody>
      </p:sp>
    </p:spTree>
    <p:extLst>
      <p:ext uri="{BB962C8B-B14F-4D97-AF65-F5344CB8AC3E}">
        <p14:creationId xmlns:p14="http://schemas.microsoft.com/office/powerpoint/2010/main" val="2877221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z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822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313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914400"/>
            <a:ext cx="6553200" cy="1754326"/>
          </a:xfrm>
          <a:prstGeom prst="rect">
            <a:avLst/>
          </a:prstGeom>
          <a:noFill/>
        </p:spPr>
        <p:txBody>
          <a:bodyPr wrap="square" rtlCol="0">
            <a:spAutoFit/>
          </a:bodyPr>
          <a:lstStyle/>
          <a:p>
            <a:pPr algn="ctr"/>
            <a:r>
              <a:rPr lang="en-US" sz="3600" dirty="0">
                <a:solidFill>
                  <a:schemeClr val="tx2">
                    <a:lumMod val="60000"/>
                    <a:lumOff val="40000"/>
                  </a:schemeClr>
                </a:solidFill>
                <a:latin typeface="Arial Narrow" pitchFamily="34" charset="0"/>
              </a:rPr>
              <a:t>Research Ethics Debate:  </a:t>
            </a:r>
          </a:p>
          <a:p>
            <a:pPr algn="ctr"/>
            <a:endParaRPr lang="en-US" sz="3600" dirty="0">
              <a:solidFill>
                <a:schemeClr val="tx2">
                  <a:lumMod val="60000"/>
                  <a:lumOff val="40000"/>
                </a:schemeClr>
              </a:solidFill>
              <a:latin typeface="Arial Narrow" pitchFamily="34" charset="0"/>
            </a:endParaRPr>
          </a:p>
          <a:p>
            <a:pPr algn="ctr"/>
            <a:r>
              <a:rPr lang="en-US" sz="3600" dirty="0">
                <a:solidFill>
                  <a:schemeClr val="tx2">
                    <a:lumMod val="60000"/>
                    <a:lumOff val="40000"/>
                  </a:schemeClr>
                </a:solidFill>
                <a:latin typeface="Arial Narrow" pitchFamily="34" charset="0"/>
              </a:rPr>
              <a:t>One Eyed </a:t>
            </a:r>
            <a:r>
              <a:rPr lang="en-US" sz="3600" dirty="0" err="1">
                <a:solidFill>
                  <a:schemeClr val="tx2">
                    <a:lumMod val="60000"/>
                    <a:lumOff val="40000"/>
                  </a:schemeClr>
                </a:solidFill>
                <a:latin typeface="Arial Narrow" pitchFamily="34" charset="0"/>
              </a:rPr>
              <a:t>Ghaks</a:t>
            </a:r>
            <a:endParaRPr lang="en-US" sz="3600" dirty="0">
              <a:solidFill>
                <a:schemeClr val="tx2">
                  <a:lumMod val="60000"/>
                  <a:lumOff val="40000"/>
                </a:schemeClr>
              </a:solidFill>
              <a:latin typeface="Arial Narrow" pitchFamily="34" charset="0"/>
            </a:endParaRPr>
          </a:p>
        </p:txBody>
      </p:sp>
      <p:pic>
        <p:nvPicPr>
          <p:cNvPr id="19458" name="Picture 2" descr="https://encrypted-tbn2.gstatic.com/images?q=tbn:ANd9GcR9TZzS3N_9yAZdCdXw4oGwU0_onxC639n2STlN4kLkrCu6Q6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276600"/>
            <a:ext cx="507076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722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066800" y="511175"/>
            <a:ext cx="7696200" cy="512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457200"/>
            <a:r>
              <a:rPr lang="en-US" sz="3000">
                <a:solidFill>
                  <a:srgbClr val="0000FF"/>
                </a:solidFill>
                <a:latin typeface="Arial Narrow" pitchFamily="34" charset="0"/>
                <a:cs typeface="Times New Roman" pitchFamily="18" charset="0"/>
              </a:rPr>
              <a:t>Remedies and Safeguards to Deception Research</a:t>
            </a:r>
          </a:p>
          <a:p>
            <a:pPr indent="457200"/>
            <a:endParaRPr lang="en-US" sz="3000">
              <a:cs typeface="Times New Roman" pitchFamily="18" charset="0"/>
            </a:endParaRPr>
          </a:p>
          <a:p>
            <a:pPr indent="457200" eaLnBrk="0" hangingPunct="0"/>
            <a:r>
              <a:rPr lang="en-US" sz="1000">
                <a:latin typeface="Arial Narrow" pitchFamily="34" charset="0"/>
                <a:cs typeface="Times New Roman" pitchFamily="18" charset="0"/>
              </a:rPr>
              <a:t> </a:t>
            </a:r>
            <a:endParaRPr lang="en-US" sz="2200">
              <a:cs typeface="Times New Roman" pitchFamily="18" charset="0"/>
            </a:endParaRPr>
          </a:p>
          <a:p>
            <a:pPr indent="457200" eaLnBrk="0" hangingPunct="0"/>
            <a:r>
              <a:rPr lang="en-US" sz="2600">
                <a:latin typeface="Arial Narrow" pitchFamily="34" charset="0"/>
                <a:cs typeface="Times New Roman" pitchFamily="18" charset="0"/>
              </a:rPr>
              <a:t>	1.  Provide Ss as much info as possible</a:t>
            </a:r>
            <a:endParaRPr lang="en-US" sz="2600">
              <a:cs typeface="Times New Roman" pitchFamily="18" charset="0"/>
            </a:endParaRPr>
          </a:p>
          <a:p>
            <a:pPr indent="457200" eaLnBrk="0" hangingPunct="0"/>
            <a:r>
              <a:rPr lang="en-US" sz="2600">
                <a:latin typeface="Arial Narrow" pitchFamily="34" charset="0"/>
                <a:cs typeface="Times New Roman" pitchFamily="18" charset="0"/>
              </a:rPr>
              <a:t>	2.  Option to not participate is clear and easy</a:t>
            </a:r>
            <a:endParaRPr lang="en-US" sz="2600">
              <a:cs typeface="Times New Roman" pitchFamily="18" charset="0"/>
            </a:endParaRPr>
          </a:p>
          <a:p>
            <a:pPr indent="457200" eaLnBrk="0" hangingPunct="0"/>
            <a:r>
              <a:rPr lang="en-US" sz="2600">
                <a:latin typeface="Arial Narrow" pitchFamily="34" charset="0"/>
                <a:cs typeface="Times New Roman" pitchFamily="18" charset="0"/>
              </a:rPr>
              <a:t>	3.  Option to quit at any time is clear and easy</a:t>
            </a:r>
            <a:endParaRPr lang="en-US" sz="2600">
              <a:cs typeface="Times New Roman" pitchFamily="18" charset="0"/>
            </a:endParaRPr>
          </a:p>
          <a:p>
            <a:pPr indent="457200" eaLnBrk="0" hangingPunct="0"/>
            <a:r>
              <a:rPr lang="en-US" sz="2600">
                <a:latin typeface="Arial Narrow" pitchFamily="34" charset="0"/>
                <a:cs typeface="Times New Roman" pitchFamily="18" charset="0"/>
              </a:rPr>
              <a:t>	4.  Carefully monitor Ss in high-stress designs</a:t>
            </a:r>
            <a:endParaRPr lang="en-US" sz="2600">
              <a:cs typeface="Times New Roman" pitchFamily="18" charset="0"/>
            </a:endParaRPr>
          </a:p>
          <a:p>
            <a:pPr indent="457200" eaLnBrk="0" hangingPunct="0"/>
            <a:r>
              <a:rPr lang="en-US" sz="2600">
                <a:latin typeface="Arial Narrow" pitchFamily="34" charset="0"/>
                <a:cs typeface="Times New Roman" pitchFamily="18" charset="0"/>
              </a:rPr>
              <a:t>	5.  Apply no more stress than can be easily alleviated</a:t>
            </a:r>
            <a:endParaRPr lang="en-US" sz="2600">
              <a:cs typeface="Times New Roman" pitchFamily="18" charset="0"/>
            </a:endParaRPr>
          </a:p>
          <a:p>
            <a:pPr indent="457200" eaLnBrk="0" hangingPunct="0"/>
            <a:r>
              <a:rPr lang="en-US" sz="2600">
                <a:latin typeface="Arial Narrow" pitchFamily="34" charset="0"/>
                <a:cs typeface="Times New Roman" pitchFamily="18" charset="0"/>
              </a:rPr>
              <a:t>	6.  Experimenters expertly trained</a:t>
            </a:r>
            <a:endParaRPr lang="en-US" sz="2600">
              <a:cs typeface="Times New Roman" pitchFamily="18" charset="0"/>
            </a:endParaRPr>
          </a:p>
          <a:p>
            <a:pPr indent="457200" eaLnBrk="0" hangingPunct="0"/>
            <a:r>
              <a:rPr lang="en-US" sz="2600">
                <a:latin typeface="Arial Narrow" pitchFamily="34" charset="0"/>
                <a:cs typeface="Times New Roman" pitchFamily="18" charset="0"/>
              </a:rPr>
              <a:t>	7.  Treat Ss with courtesy and respect.  Restore dignity</a:t>
            </a:r>
            <a:endParaRPr lang="en-US" sz="2600">
              <a:cs typeface="Times New Roman" pitchFamily="18" charset="0"/>
            </a:endParaRPr>
          </a:p>
          <a:p>
            <a:pPr indent="457200" eaLnBrk="0" hangingPunct="0"/>
            <a:r>
              <a:rPr lang="en-US" sz="2600">
                <a:latin typeface="Arial Narrow" pitchFamily="34" charset="0"/>
                <a:cs typeface="Times New Roman" pitchFamily="18" charset="0"/>
              </a:rPr>
              <a:t>	8.  Debriefing:  careful, thorough.  </a:t>
            </a:r>
            <a:endParaRPr lang="en-US" sz="2600">
              <a:cs typeface="Times New Roman" pitchFamily="18" charset="0"/>
            </a:endParaRPr>
          </a:p>
          <a:p>
            <a:pPr indent="457200" eaLnBrk="0" hangingPunct="0"/>
            <a:r>
              <a:rPr lang="en-US" sz="2600">
                <a:latin typeface="Arial Narrow" pitchFamily="34" charset="0"/>
                <a:cs typeface="Times New Roman" pitchFamily="18" charset="0"/>
              </a:rPr>
              <a:t>	9.  Process debrief for false feedback</a:t>
            </a:r>
            <a:endParaRPr lang="en-US" sz="2600">
              <a:cs typeface="Times New Roman" pitchFamily="18" charset="0"/>
            </a:endParaRPr>
          </a:p>
          <a:p>
            <a:pPr indent="457200" eaLnBrk="0" hangingPunct="0"/>
            <a:r>
              <a:rPr lang="en-US" sz="2600">
                <a:latin typeface="Arial Narrow" pitchFamily="34" charset="0"/>
                <a:cs typeface="Times New Roman" pitchFamily="18" charset="0"/>
              </a:rPr>
              <a:t>	10. Provide way to volunteer for deception at outset</a:t>
            </a:r>
            <a:r>
              <a:rPr lang="en-US" sz="2600"/>
              <a:t> </a:t>
            </a:r>
            <a:endParaRPr lang="en-US" sz="2600">
              <a:latin typeface="Arial" charset="0"/>
            </a:endParaRPr>
          </a:p>
        </p:txBody>
      </p:sp>
    </p:spTree>
    <p:extLst>
      <p:ext uri="{BB962C8B-B14F-4D97-AF65-F5344CB8AC3E}">
        <p14:creationId xmlns:p14="http://schemas.microsoft.com/office/powerpoint/2010/main" val="3224336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914400" y="152400"/>
            <a:ext cx="799071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000" b="1" i="0" u="none" strike="noStrike" cap="none" normalizeH="0" baseline="0" dirty="0">
                <a:ln>
                  <a:noFill/>
                </a:ln>
                <a:solidFill>
                  <a:schemeClr val="tx1"/>
                </a:solidFill>
                <a:effectLst/>
                <a:latin typeface="Times New Roman" pitchFamily="18" charset="0"/>
              </a:rPr>
              <a:t>Dutch University Sacks Social Psychologist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000" b="1" i="0" u="none" strike="noStrike" cap="none" normalizeH="0" baseline="0" dirty="0">
                <a:ln>
                  <a:noFill/>
                </a:ln>
                <a:solidFill>
                  <a:schemeClr val="tx1"/>
                </a:solidFill>
                <a:effectLst/>
                <a:latin typeface="Times New Roman" pitchFamily="18" charset="0"/>
              </a:rPr>
              <a:t>Over Faked Data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Times New Roman" pitchFamily="18" charset="0"/>
              </a:rPr>
              <a:t>by </a:t>
            </a:r>
            <a:r>
              <a:rPr kumimoji="0" lang="en-US" sz="2400" b="0" i="0" u="none" strike="noStrike" cap="none" normalizeH="0" baseline="0" dirty="0">
                <a:ln>
                  <a:noFill/>
                </a:ln>
                <a:solidFill>
                  <a:schemeClr val="tx1"/>
                </a:solidFill>
                <a:effectLst/>
                <a:latin typeface="Times New Roman" pitchFamily="18" charset="0"/>
              </a:rPr>
              <a:t>Martin </a:t>
            </a:r>
            <a:r>
              <a:rPr kumimoji="0" lang="en-US" sz="2400" b="0" i="0" u="none" strike="noStrike" cap="none" normalizeH="0" baseline="0" dirty="0" err="1">
                <a:ln>
                  <a:noFill/>
                </a:ln>
                <a:solidFill>
                  <a:schemeClr val="tx1"/>
                </a:solidFill>
                <a:effectLst/>
                <a:latin typeface="Times New Roman" pitchFamily="18" charset="0"/>
              </a:rPr>
              <a:t>Enserink</a:t>
            </a:r>
            <a:r>
              <a:rPr lang="en-US" dirty="0"/>
              <a:t>, </a:t>
            </a:r>
            <a:r>
              <a:rPr lang="en-US" i="1" dirty="0"/>
              <a:t>Science Insider, </a:t>
            </a:r>
            <a:r>
              <a:rPr kumimoji="0" lang="en-US" sz="2400" b="1" i="0" u="none" strike="noStrike" cap="none" normalizeH="0" baseline="0" dirty="0">
                <a:ln>
                  <a:noFill/>
                </a:ln>
                <a:solidFill>
                  <a:schemeClr val="tx1"/>
                </a:solidFill>
                <a:effectLst/>
                <a:latin typeface="Times New Roman" pitchFamily="18" charset="0"/>
              </a:rPr>
              <a:t>7 September 2011</a:t>
            </a:r>
            <a:r>
              <a:rPr kumimoji="0" lang="en-US" sz="2400" b="0" i="0" u="none" strike="noStrike" cap="none" normalizeH="0" baseline="0" dirty="0">
                <a:ln>
                  <a:noFill/>
                </a:ln>
                <a:solidFill>
                  <a:schemeClr val="tx1"/>
                </a:solidFill>
                <a:effectLst/>
                <a:latin typeface="Times New Roman" pitchFamily="18" charset="0"/>
              </a:rPr>
              <a:t>, 5:50 PM</a:t>
            </a: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286" y="1905000"/>
            <a:ext cx="2249714"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4343400"/>
            <a:ext cx="3164114" cy="1077218"/>
          </a:xfrm>
          <a:prstGeom prst="rect">
            <a:avLst/>
          </a:prstGeom>
          <a:noFill/>
        </p:spPr>
        <p:txBody>
          <a:bodyPr wrap="square" rtlCol="0">
            <a:spAutoFit/>
          </a:bodyPr>
          <a:lstStyle/>
          <a:p>
            <a:r>
              <a:rPr lang="en-US" dirty="0" err="1"/>
              <a:t>Diederik</a:t>
            </a:r>
            <a:r>
              <a:rPr lang="en-US" dirty="0"/>
              <a:t> </a:t>
            </a:r>
            <a:r>
              <a:rPr lang="en-US" dirty="0" err="1"/>
              <a:t>Stapel</a:t>
            </a:r>
            <a:endParaRPr lang="en-US" dirty="0"/>
          </a:p>
          <a:p>
            <a:r>
              <a:rPr lang="en-US" sz="2000" dirty="0"/>
              <a:t>Tilburg U., Holland</a:t>
            </a:r>
          </a:p>
          <a:p>
            <a:r>
              <a:rPr lang="en-US" sz="2000" dirty="0"/>
              <a:t>Editor:  Psych Sci.,  PSPB</a:t>
            </a:r>
          </a:p>
        </p:txBody>
      </p:sp>
      <p:sp>
        <p:nvSpPr>
          <p:cNvPr id="6" name="TextBox 5"/>
          <p:cNvSpPr txBox="1"/>
          <p:nvPr/>
        </p:nvSpPr>
        <p:spPr>
          <a:xfrm>
            <a:off x="3810000" y="2133600"/>
            <a:ext cx="4800600" cy="2308324"/>
          </a:xfrm>
          <a:prstGeom prst="rect">
            <a:avLst/>
          </a:prstGeom>
          <a:noFill/>
        </p:spPr>
        <p:txBody>
          <a:bodyPr wrap="square" rtlCol="0">
            <a:spAutoFit/>
          </a:bodyPr>
          <a:lstStyle/>
          <a:p>
            <a:r>
              <a:rPr lang="en-US" b="1" dirty="0"/>
              <a:t>Coping with Chaos: How Disordered Contexts Promote Stereotyping and Discrimination</a:t>
            </a:r>
          </a:p>
          <a:p>
            <a:r>
              <a:rPr lang="en-US" dirty="0" err="1">
                <a:hlinkClick r:id="rId3"/>
              </a:rPr>
              <a:t>Diederik</a:t>
            </a:r>
            <a:r>
              <a:rPr lang="en-US" dirty="0">
                <a:hlinkClick r:id="rId3"/>
              </a:rPr>
              <a:t> A. Stapel</a:t>
            </a:r>
            <a:r>
              <a:rPr lang="en-US" baseline="30000" dirty="0">
                <a:hlinkClick r:id="rId4"/>
              </a:rPr>
              <a:t>1</a:t>
            </a:r>
            <a:r>
              <a:rPr lang="en-US" dirty="0"/>
              <a:t>,</a:t>
            </a:r>
            <a:r>
              <a:rPr lang="en-US" dirty="0">
                <a:hlinkClick r:id="rId5"/>
              </a:rPr>
              <a:t>*</a:t>
            </a:r>
            <a:r>
              <a:rPr lang="en-US" dirty="0"/>
              <a:t> and </a:t>
            </a:r>
          </a:p>
          <a:p>
            <a:r>
              <a:rPr lang="en-US" dirty="0" err="1">
                <a:hlinkClick r:id="rId6"/>
              </a:rPr>
              <a:t>Siegwart</a:t>
            </a:r>
            <a:r>
              <a:rPr lang="en-US" dirty="0">
                <a:hlinkClick r:id="rId6"/>
              </a:rPr>
              <a:t> </a:t>
            </a:r>
            <a:r>
              <a:rPr lang="en-US" dirty="0" err="1">
                <a:hlinkClick r:id="rId6"/>
              </a:rPr>
              <a:t>Lindenber</a:t>
            </a:r>
            <a:r>
              <a:rPr lang="en-US" dirty="0"/>
              <a:t> </a:t>
            </a:r>
            <a:r>
              <a:rPr lang="en-US" i="1" dirty="0"/>
              <a:t>Science 8 April 2011: Vol. 332 no. 6026 pp. 251-253 </a:t>
            </a:r>
            <a:endParaRPr lang="en-US" dirty="0"/>
          </a:p>
        </p:txBody>
      </p:sp>
      <p:sp>
        <p:nvSpPr>
          <p:cNvPr id="7" name="TextBox 6"/>
          <p:cNvSpPr txBox="1"/>
          <p:nvPr/>
        </p:nvSpPr>
        <p:spPr>
          <a:xfrm>
            <a:off x="1066800" y="5505271"/>
            <a:ext cx="7838314" cy="1200329"/>
          </a:xfrm>
          <a:prstGeom prst="rect">
            <a:avLst/>
          </a:prstGeom>
          <a:noFill/>
        </p:spPr>
        <p:txBody>
          <a:bodyPr wrap="square" rtlCol="0">
            <a:spAutoFit/>
          </a:bodyPr>
          <a:lstStyle/>
          <a:p>
            <a:r>
              <a:rPr lang="en-US" dirty="0"/>
              <a:t>As to the whistleblowers, [Dean] </a:t>
            </a:r>
            <a:r>
              <a:rPr lang="en-US" dirty="0" err="1"/>
              <a:t>Eijlander</a:t>
            </a:r>
            <a:r>
              <a:rPr lang="en-US" dirty="0"/>
              <a:t> told the television interviewer that "I have a lot of respect for them, because they found it very difficult." </a:t>
            </a:r>
          </a:p>
        </p:txBody>
      </p:sp>
    </p:spTree>
    <p:extLst>
      <p:ext uri="{BB962C8B-B14F-4D97-AF65-F5344CB8AC3E}">
        <p14:creationId xmlns:p14="http://schemas.microsoft.com/office/powerpoint/2010/main" val="64328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219200" y="30480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3200">
                <a:solidFill>
                  <a:srgbClr val="0000FF"/>
                </a:solidFill>
                <a:latin typeface="Arial Narrow" pitchFamily="34" charset="0"/>
              </a:rPr>
              <a:t>Ethics Unrelated to Methods or Procedures</a:t>
            </a:r>
          </a:p>
        </p:txBody>
      </p:sp>
      <p:sp>
        <p:nvSpPr>
          <p:cNvPr id="25603" name="Text Box 3"/>
          <p:cNvSpPr txBox="1">
            <a:spLocks noChangeArrowheads="1"/>
          </p:cNvSpPr>
          <p:nvPr/>
        </p:nvSpPr>
        <p:spPr bwMode="auto">
          <a:xfrm>
            <a:off x="1371600" y="1577975"/>
            <a:ext cx="72390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600" b="1" dirty="0">
                <a:latin typeface="Arial Narrow" pitchFamily="34" charset="0"/>
              </a:rPr>
              <a:t>Intellectual property</a:t>
            </a:r>
            <a:r>
              <a:rPr lang="en-US" sz="2600" dirty="0">
                <a:latin typeface="Arial Narrow" pitchFamily="34" charset="0"/>
              </a:rPr>
              <a:t>:  Who owns an idea?</a:t>
            </a:r>
          </a:p>
          <a:p>
            <a:pPr eaLnBrk="1" hangingPunct="1">
              <a:spcBef>
                <a:spcPct val="50000"/>
              </a:spcBef>
            </a:pPr>
            <a:r>
              <a:rPr lang="en-US" sz="2600" b="1" dirty="0">
                <a:latin typeface="Arial Narrow" pitchFamily="34" charset="0"/>
              </a:rPr>
              <a:t>Fraud:</a:t>
            </a:r>
            <a:r>
              <a:rPr lang="en-US" sz="2600" dirty="0">
                <a:latin typeface="Arial Narrow" pitchFamily="34" charset="0"/>
              </a:rPr>
              <a:t>  </a:t>
            </a:r>
            <a:r>
              <a:rPr lang="en-US" sz="2600" i="1" dirty="0">
                <a:latin typeface="Arial Narrow" pitchFamily="34" charset="0"/>
              </a:rPr>
              <a:t>p </a:t>
            </a:r>
            <a:r>
              <a:rPr lang="en-US" sz="2600" dirty="0">
                <a:latin typeface="Arial Narrow" pitchFamily="34" charset="0"/>
              </a:rPr>
              <a:t>= .056;  Overselling</a:t>
            </a:r>
          </a:p>
          <a:p>
            <a:pPr eaLnBrk="1" hangingPunct="1">
              <a:spcBef>
                <a:spcPct val="50000"/>
              </a:spcBef>
            </a:pPr>
            <a:r>
              <a:rPr lang="en-US" sz="2600" b="1" dirty="0">
                <a:latin typeface="Arial Narrow" pitchFamily="34" charset="0"/>
              </a:rPr>
              <a:t>Authorship:</a:t>
            </a:r>
            <a:r>
              <a:rPr lang="en-US" sz="2600" dirty="0">
                <a:latin typeface="Arial Narrow" pitchFamily="34" charset="0"/>
              </a:rPr>
              <a:t>  Order, power-assertion, conformity</a:t>
            </a:r>
          </a:p>
          <a:p>
            <a:pPr eaLnBrk="1" hangingPunct="1">
              <a:spcBef>
                <a:spcPct val="50000"/>
              </a:spcBef>
            </a:pPr>
            <a:r>
              <a:rPr lang="en-US" sz="2600" b="1" dirty="0">
                <a:latin typeface="Arial Narrow" pitchFamily="34" charset="0"/>
              </a:rPr>
              <a:t>Reviewing manuscripts, grants:</a:t>
            </a:r>
            <a:r>
              <a:rPr lang="en-US" sz="2600" dirty="0">
                <a:latin typeface="Arial Narrow" pitchFamily="34" charset="0"/>
              </a:rPr>
              <a:t>  How many, well, fairly? </a:t>
            </a:r>
          </a:p>
          <a:p>
            <a:pPr eaLnBrk="1" hangingPunct="1">
              <a:spcBef>
                <a:spcPct val="50000"/>
              </a:spcBef>
            </a:pPr>
            <a:r>
              <a:rPr lang="en-US" sz="2600" b="1" dirty="0">
                <a:latin typeface="Arial Narrow" pitchFamily="34" charset="0"/>
              </a:rPr>
              <a:t>Departmental citizenship:</a:t>
            </a:r>
            <a:r>
              <a:rPr lang="en-US" sz="2600" dirty="0">
                <a:latin typeface="Arial Narrow" pitchFamily="34" charset="0"/>
              </a:rPr>
              <a:t>    Teaching, committees, etc.</a:t>
            </a:r>
          </a:p>
          <a:p>
            <a:pPr eaLnBrk="1" hangingPunct="1">
              <a:spcBef>
                <a:spcPct val="50000"/>
              </a:spcBef>
            </a:pPr>
            <a:r>
              <a:rPr lang="en-US" sz="2600" b="1" dirty="0">
                <a:latin typeface="Arial Narrow" pitchFamily="34" charset="0"/>
              </a:rPr>
              <a:t>Subject pools:</a:t>
            </a:r>
            <a:r>
              <a:rPr lang="en-US" sz="2600" dirty="0">
                <a:latin typeface="Arial Narrow" pitchFamily="34" charset="0"/>
              </a:rPr>
              <a:t>  Forced labor? Distribution of R pts.</a:t>
            </a:r>
          </a:p>
          <a:p>
            <a:pPr eaLnBrk="1" hangingPunct="1">
              <a:spcBef>
                <a:spcPct val="50000"/>
              </a:spcBef>
            </a:pPr>
            <a:r>
              <a:rPr lang="en-US" sz="2600" b="1" dirty="0">
                <a:latin typeface="Arial Narrow" pitchFamily="34" charset="0"/>
              </a:rPr>
              <a:t>Socially disruptive findings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5400" y="228600"/>
            <a:ext cx="5715000" cy="1600200"/>
          </a:xfrm>
          <a:prstGeom prst="rect">
            <a:avLst/>
          </a:prstGeom>
        </p:spPr>
      </p:pic>
      <p:sp>
        <p:nvSpPr>
          <p:cNvPr id="3" name="Rectangle 2"/>
          <p:cNvSpPr/>
          <p:nvPr/>
        </p:nvSpPr>
        <p:spPr>
          <a:xfrm>
            <a:off x="3505200" y="1597967"/>
            <a:ext cx="2719014" cy="461665"/>
          </a:xfrm>
          <a:prstGeom prst="rect">
            <a:avLst/>
          </a:prstGeom>
        </p:spPr>
        <p:txBody>
          <a:bodyPr wrap="none">
            <a:spAutoFit/>
          </a:bodyPr>
          <a:lstStyle/>
          <a:p>
            <a:r>
              <a:rPr lang="en-US" dirty="0">
                <a:solidFill>
                  <a:schemeClr val="tx2">
                    <a:lumMod val="60000"/>
                    <a:lumOff val="40000"/>
                  </a:schemeClr>
                </a:solidFill>
              </a:rPr>
              <a:t>https://cos.io/prereg/</a:t>
            </a:r>
          </a:p>
        </p:txBody>
      </p:sp>
      <p:sp>
        <p:nvSpPr>
          <p:cNvPr id="4" name="Rectangle 3"/>
          <p:cNvSpPr/>
          <p:nvPr/>
        </p:nvSpPr>
        <p:spPr>
          <a:xfrm>
            <a:off x="1219200" y="2590800"/>
            <a:ext cx="7543800" cy="3816429"/>
          </a:xfrm>
          <a:prstGeom prst="rect">
            <a:avLst/>
          </a:prstGeom>
        </p:spPr>
        <p:txBody>
          <a:bodyPr wrap="square">
            <a:spAutoFit/>
          </a:bodyPr>
          <a:lstStyle/>
          <a:p>
            <a:r>
              <a:rPr lang="en-US" sz="2200" i="1" dirty="0">
                <a:latin typeface="Arial Narrow" panose="020B0606020202030204" pitchFamily="34" charset="0"/>
              </a:rPr>
              <a:t>When you preregister your research, you're simply committing to your plan in advance, before you gather data. Preregistration separates hypothesis-generating  (exploratory) from hypothesis-testing (confirmatory) research. Both are important, but the same data cannot be used to generate and test a hypothesis, which can happen unintentionally and reduce the clarity and quality of your results. Removing these potential conflicts through planning improves the quality and transparency of your research, helping others who may wish to build on it.</a:t>
            </a:r>
          </a:p>
          <a:p>
            <a:endParaRPr lang="en-US" sz="2200" dirty="0">
              <a:latin typeface="Arial Narrow" panose="020B0606020202030204" pitchFamily="34" charset="0"/>
            </a:endParaRPr>
          </a:p>
          <a:p>
            <a:r>
              <a:rPr lang="en-US" sz="2200" dirty="0">
                <a:latin typeface="Arial Narrow" panose="020B0606020202030204" pitchFamily="34" charset="0"/>
              </a:rPr>
              <a:t> </a:t>
            </a:r>
          </a:p>
        </p:txBody>
      </p:sp>
    </p:spTree>
    <p:extLst>
      <p:ext uri="{BB962C8B-B14F-4D97-AF65-F5344CB8AC3E}">
        <p14:creationId xmlns:p14="http://schemas.microsoft.com/office/powerpoint/2010/main" val="4010371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rol 3"/>
          <p:cNvSpPr>
            <a:spLocks noChangeArrowheads="1" noChangeShapeType="1"/>
          </p:cNvSpPr>
          <p:nvPr/>
        </p:nvSpPr>
        <p:spPr bwMode="auto">
          <a:xfrm>
            <a:off x="0" y="0"/>
            <a:ext cx="914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27" name="Control 4"/>
          <p:cNvSpPr>
            <a:spLocks noChangeArrowheads="1" noChangeShapeType="1"/>
          </p:cNvSpPr>
          <p:nvPr/>
        </p:nvSpPr>
        <p:spPr bwMode="auto">
          <a:xfrm>
            <a:off x="0" y="0"/>
            <a:ext cx="914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28" name="Control 5"/>
          <p:cNvSpPr>
            <a:spLocks noChangeArrowheads="1" noChangeShapeType="1"/>
          </p:cNvSpPr>
          <p:nvPr/>
        </p:nvSpPr>
        <p:spPr bwMode="auto">
          <a:xfrm>
            <a:off x="0" y="0"/>
            <a:ext cx="914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29" name="Control 6"/>
          <p:cNvSpPr>
            <a:spLocks noChangeArrowheads="1" noChangeShapeType="1"/>
          </p:cNvSpPr>
          <p:nvPr/>
        </p:nvSpPr>
        <p:spPr bwMode="auto">
          <a:xfrm>
            <a:off x="0" y="0"/>
            <a:ext cx="914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30" name="Control 7"/>
          <p:cNvSpPr>
            <a:spLocks noChangeArrowheads="1" noChangeShapeType="1"/>
          </p:cNvSpPr>
          <p:nvPr/>
        </p:nvSpPr>
        <p:spPr bwMode="auto">
          <a:xfrm>
            <a:off x="0" y="0"/>
            <a:ext cx="914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31" name="Control 8"/>
          <p:cNvSpPr>
            <a:spLocks noChangeArrowheads="1" noChangeShapeType="1"/>
          </p:cNvSpPr>
          <p:nvPr/>
        </p:nvSpPr>
        <p:spPr bwMode="auto">
          <a:xfrm>
            <a:off x="0" y="0"/>
            <a:ext cx="914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32" name="Control 9"/>
          <p:cNvSpPr>
            <a:spLocks noChangeArrowheads="1" noChangeShapeType="1"/>
          </p:cNvSpPr>
          <p:nvPr/>
        </p:nvSpPr>
        <p:spPr bwMode="auto">
          <a:xfrm>
            <a:off x="0" y="0"/>
            <a:ext cx="914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33" name="Control 10"/>
          <p:cNvSpPr>
            <a:spLocks noChangeArrowheads="1" noChangeShapeType="1"/>
          </p:cNvSpPr>
          <p:nvPr/>
        </p:nvSpPr>
        <p:spPr bwMode="auto">
          <a:xfrm>
            <a:off x="0" y="0"/>
            <a:ext cx="914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34" name="Control 11"/>
          <p:cNvSpPr>
            <a:spLocks noChangeArrowheads="1" noChangeShapeType="1"/>
          </p:cNvSpPr>
          <p:nvPr/>
        </p:nvSpPr>
        <p:spPr bwMode="auto">
          <a:xfrm>
            <a:off x="0" y="0"/>
            <a:ext cx="914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35" name="Control 12"/>
          <p:cNvSpPr>
            <a:spLocks noChangeArrowheads="1" noChangeShapeType="1"/>
          </p:cNvSpPr>
          <p:nvPr/>
        </p:nvSpPr>
        <p:spPr bwMode="auto">
          <a:xfrm>
            <a:off x="0" y="0"/>
            <a:ext cx="914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36" name="Control 13"/>
          <p:cNvSpPr>
            <a:spLocks noChangeArrowheads="1" noChangeShapeType="1"/>
          </p:cNvSpPr>
          <p:nvPr/>
        </p:nvSpPr>
        <p:spPr bwMode="auto">
          <a:xfrm>
            <a:off x="0" y="0"/>
            <a:ext cx="914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37" name="Control 14"/>
          <p:cNvSpPr>
            <a:spLocks noChangeArrowheads="1" noChangeShapeType="1"/>
          </p:cNvSpPr>
          <p:nvPr/>
        </p:nvSpPr>
        <p:spPr bwMode="auto">
          <a:xfrm>
            <a:off x="0" y="0"/>
            <a:ext cx="914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38" name="Control 15"/>
          <p:cNvSpPr>
            <a:spLocks noChangeArrowheads="1" noChangeShapeType="1"/>
          </p:cNvSpPr>
          <p:nvPr/>
        </p:nvSpPr>
        <p:spPr bwMode="auto">
          <a:xfrm>
            <a:off x="0" y="0"/>
            <a:ext cx="914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639" name="Rectangle 18"/>
          <p:cNvSpPr>
            <a:spLocks noChangeArrowheads="1"/>
          </p:cNvSpPr>
          <p:nvPr/>
        </p:nvSpPr>
        <p:spPr bwMode="auto">
          <a:xfrm>
            <a:off x="0" y="930275"/>
            <a:ext cx="9144000" cy="15875"/>
          </a:xfrm>
          <a:prstGeom prst="rect">
            <a:avLst/>
          </a:prstGeom>
          <a:solidFill>
            <a:srgbClr val="00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6640" name="Rectangle 19"/>
          <p:cNvSpPr>
            <a:spLocks noChangeArrowheads="1"/>
          </p:cNvSpPr>
          <p:nvPr/>
        </p:nvSpPr>
        <p:spPr bwMode="auto">
          <a:xfrm>
            <a:off x="1301750" y="2786063"/>
            <a:ext cx="7213600"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sz="1500" b="1">
                <a:latin typeface="Arial" charset="0"/>
              </a:rPr>
              <a:t>Abstract</a:t>
            </a:r>
          </a:p>
          <a:p>
            <a:pPr eaLnBrk="0" hangingPunct="0"/>
            <a:r>
              <a:rPr lang="en-US" sz="1500">
                <a:latin typeface="Arial" charset="0"/>
              </a:rPr>
              <a:t>Political scientists and psychologists have noted that, on average, conservatives show more structured and persistent cognitive styles, whereas liberals are more responsive to informational complexity, ambiguity and novelty. We tested the hypothesis that these profiles relate to differences in general neurocognitive functioning using event-related potentials, and found that greater liberalism was associated with stronger conflict-related anterior cingulate activity, suggesting greater neurocognitive sensitivity to cues for altering a habitual response pattern.</a:t>
            </a:r>
          </a:p>
        </p:txBody>
      </p:sp>
      <p:pic>
        <p:nvPicPr>
          <p:cNvPr id="26641" name="Picture 2" descr="Nature Neuroscience homepage">
            <a:hlinkClick r:id="rId2" tooltip="Nature Neuroscience homepag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0" y="1066800"/>
            <a:ext cx="7213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2" name="Rectangle 20"/>
          <p:cNvSpPr>
            <a:spLocks noChangeArrowheads="1"/>
          </p:cNvSpPr>
          <p:nvPr/>
        </p:nvSpPr>
        <p:spPr bwMode="auto">
          <a:xfrm>
            <a:off x="990600" y="2057400"/>
            <a:ext cx="848995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000" b="1">
                <a:latin typeface="Arial" charset="0"/>
              </a:rPr>
              <a:t>Neurocognitive correlates of liberalism and conservatism</a:t>
            </a:r>
          </a:p>
          <a:p>
            <a:pPr eaLnBrk="0" hangingPunct="0"/>
            <a:r>
              <a:rPr lang="en-US" sz="1800">
                <a:latin typeface="Arial" charset="0"/>
              </a:rPr>
              <a:t>David M Amodio</a:t>
            </a:r>
            <a:r>
              <a:rPr lang="en-US" sz="1800" baseline="30000">
                <a:latin typeface="Arial" charset="0"/>
                <a:hlinkClick r:id="rId4" tooltip="affiliated with "/>
              </a:rPr>
              <a:t>1</a:t>
            </a:r>
            <a:r>
              <a:rPr lang="en-US" sz="1800">
                <a:latin typeface="Arial" charset="0"/>
              </a:rPr>
              <a:t>, John T Jost</a:t>
            </a:r>
            <a:r>
              <a:rPr lang="en-US" sz="1800" baseline="30000">
                <a:latin typeface="Arial" charset="0"/>
                <a:hlinkClick r:id="rId4" tooltip="affiliated with "/>
              </a:rPr>
              <a:t>1</a:t>
            </a:r>
            <a:r>
              <a:rPr lang="en-US" sz="1800">
                <a:latin typeface="Arial" charset="0"/>
              </a:rPr>
              <a:t>, Sarah L Master</a:t>
            </a:r>
            <a:r>
              <a:rPr lang="en-US" sz="1800" baseline="30000">
                <a:latin typeface="Arial" charset="0"/>
                <a:hlinkClick r:id="rId5" tooltip="affiliated with "/>
              </a:rPr>
              <a:t>2</a:t>
            </a:r>
            <a:r>
              <a:rPr lang="en-US" sz="1800">
                <a:latin typeface="Arial" charset="0"/>
              </a:rPr>
              <a:t> &amp; Cindy M Yee</a:t>
            </a:r>
            <a:r>
              <a:rPr lang="en-US" sz="1800" baseline="30000">
                <a:latin typeface="Arial" charset="0"/>
                <a:hlinkClick r:id="rId5" tooltip="affiliated with "/>
              </a:rPr>
              <a:t>2</a:t>
            </a:r>
            <a:endParaRPr lang="en-US" sz="1800">
              <a:latin typeface="Arial" charset="0"/>
            </a:endParaRPr>
          </a:p>
        </p:txBody>
      </p:sp>
      <p:sp>
        <p:nvSpPr>
          <p:cNvPr id="26643" name="Rectangle 21"/>
          <p:cNvSpPr>
            <a:spLocks noChangeArrowheads="1"/>
          </p:cNvSpPr>
          <p:nvPr/>
        </p:nvSpPr>
        <p:spPr bwMode="auto">
          <a:xfrm>
            <a:off x="0" y="457200"/>
            <a:ext cx="9144000" cy="15875"/>
          </a:xfrm>
          <a:prstGeom prst="rect">
            <a:avLst/>
          </a:prstGeom>
          <a:solidFill>
            <a:srgbClr val="00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6644" name="Rectangle 24"/>
          <p:cNvSpPr>
            <a:spLocks noChangeArrowheads="1"/>
          </p:cNvSpPr>
          <p:nvPr/>
        </p:nvSpPr>
        <p:spPr bwMode="auto">
          <a:xfrm>
            <a:off x="0" y="457200"/>
            <a:ext cx="9144000" cy="15875"/>
          </a:xfrm>
          <a:prstGeom prst="rect">
            <a:avLst/>
          </a:prstGeom>
          <a:solidFill>
            <a:srgbClr val="00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90490" name="Picture 26"/>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19200" y="5418369"/>
            <a:ext cx="3105150" cy="48002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6646" name="Rectangle 26"/>
          <p:cNvSpPr>
            <a:spLocks noChangeArrowheads="1"/>
          </p:cNvSpPr>
          <p:nvPr/>
        </p:nvSpPr>
        <p:spPr bwMode="auto">
          <a:xfrm>
            <a:off x="4724400" y="5243513"/>
            <a:ext cx="3733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t>Study finds left-wing brain, right-wing brain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1371600" y="0"/>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4000">
                <a:solidFill>
                  <a:schemeClr val="accent2"/>
                </a:solidFill>
                <a:latin typeface="Arial Narrow" pitchFamily="34" charset="0"/>
              </a:rPr>
              <a:t>Science Charging Blindly</a:t>
            </a:r>
          </a:p>
        </p:txBody>
      </p:sp>
      <p:pic>
        <p:nvPicPr>
          <p:cNvPr id="27651" name="Picture 5"/>
          <p:cNvPicPr>
            <a:picLocks noChangeAspect="1" noChangeArrowheads="1"/>
          </p:cNvPicPr>
          <p:nvPr/>
        </p:nvPicPr>
        <p:blipFill>
          <a:blip r:embed="rId2">
            <a:extLst>
              <a:ext uri="{28A0092B-C50C-407E-A947-70E740481C1C}">
                <a14:useLocalDpi xmlns:a14="http://schemas.microsoft.com/office/drawing/2010/main" val="0"/>
              </a:ext>
            </a:extLst>
          </a:blip>
          <a:srcRect t="23412"/>
          <a:stretch>
            <a:fillRect/>
          </a:stretch>
        </p:blipFill>
        <p:spPr bwMode="auto">
          <a:xfrm>
            <a:off x="3048000" y="990600"/>
            <a:ext cx="3376613"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2" name="Text Box 6"/>
          <p:cNvSpPr txBox="1">
            <a:spLocks noChangeArrowheads="1"/>
          </p:cNvSpPr>
          <p:nvPr/>
        </p:nvSpPr>
        <p:spPr bwMode="auto">
          <a:xfrm>
            <a:off x="1295400" y="5076825"/>
            <a:ext cx="7543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ial Narrow" pitchFamily="34" charset="0"/>
              </a:rPr>
              <a:t>“Singularity 1” – Artificial intelligence, "Moore's Law" </a:t>
            </a:r>
            <a:endParaRPr lang="en-US" sz="600">
              <a:latin typeface="Arial Narrow" pitchFamily="34" charset="0"/>
            </a:endParaRPr>
          </a:p>
          <a:p>
            <a:pPr eaLnBrk="1" hangingPunct="1">
              <a:spcBef>
                <a:spcPct val="50000"/>
              </a:spcBef>
            </a:pPr>
            <a:r>
              <a:rPr lang="en-US">
                <a:latin typeface="Arial Narrow" pitchFamily="34" charset="0"/>
              </a:rPr>
              <a:t>“Singularity 2”– Health care and (im)mortality</a:t>
            </a:r>
          </a:p>
          <a:p>
            <a:pPr eaLnBrk="1" hangingPunct="1">
              <a:spcBef>
                <a:spcPct val="50000"/>
              </a:spcBef>
            </a:pPr>
            <a:r>
              <a:rPr lang="en-US">
                <a:latin typeface="Arial Narrow" pitchFamily="34" charset="0"/>
              </a:rPr>
              <a:t>Should there be limits on science?  What kind? Set by whom?</a:t>
            </a:r>
          </a:p>
        </p:txBody>
      </p:sp>
      <p:pic>
        <p:nvPicPr>
          <p:cNvPr id="2765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743200"/>
            <a:ext cx="320040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4" name="Text Box 8"/>
          <p:cNvSpPr txBox="1">
            <a:spLocks noChangeArrowheads="1"/>
          </p:cNvSpPr>
          <p:nvPr/>
        </p:nvSpPr>
        <p:spPr bwMode="auto">
          <a:xfrm>
            <a:off x="1371600" y="3521075"/>
            <a:ext cx="2971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atin typeface="Arial Narrow" pitchFamily="34" charset="0"/>
              </a:rPr>
              <a:t>Exponential change is catastrophic.</a:t>
            </a:r>
          </a:p>
        </p:txBody>
      </p:sp>
      <p:pic>
        <p:nvPicPr>
          <p:cNvPr id="2765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990600"/>
            <a:ext cx="1290638"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1143000"/>
            <a:ext cx="11493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1487488" y="315912"/>
            <a:ext cx="7086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dirty="0">
                <a:solidFill>
                  <a:srgbClr val="0070C0"/>
                </a:solidFill>
                <a:latin typeface="Arial Narrow" pitchFamily="34" charset="0"/>
              </a:rPr>
              <a:t>Meet Albert, Your New Friend</a:t>
            </a:r>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447800"/>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287838"/>
            <a:ext cx="18478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9713" y="4411663"/>
            <a:ext cx="196215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1913" y="4392613"/>
            <a:ext cx="2362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0E40AAF1-EB2D-31B0-C4A3-3832B4A1B11C}"/>
              </a:ext>
            </a:extLst>
          </p:cNvPr>
          <p:cNvSpPr txBox="1"/>
          <p:nvPr/>
        </p:nvSpPr>
        <p:spPr>
          <a:xfrm>
            <a:off x="2438400" y="3886200"/>
            <a:ext cx="4267200" cy="307777"/>
          </a:xfrm>
          <a:prstGeom prst="rect">
            <a:avLst/>
          </a:prstGeom>
          <a:noFill/>
        </p:spPr>
        <p:txBody>
          <a:bodyPr wrap="square" rtlCol="0">
            <a:spAutoFit/>
          </a:bodyPr>
          <a:lstStyle/>
          <a:p>
            <a:r>
              <a:rPr lang="en-US" sz="1400" dirty="0"/>
              <a:t>https://www.youtube.com/watch?v=pkpWCu1k0ZI</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1066800" y="2590800"/>
            <a:ext cx="45720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a:latin typeface="Arial Narrow" panose="020B0606020202030204" pitchFamily="34" charset="0"/>
              </a:rPr>
              <a:t>       Die Gedanken Sind Frie</a:t>
            </a:r>
          </a:p>
          <a:p>
            <a:pPr>
              <a:spcBef>
                <a:spcPct val="0"/>
              </a:spcBef>
              <a:buClrTx/>
              <a:buSzTx/>
              <a:buFontTx/>
              <a:buNone/>
            </a:pPr>
            <a:r>
              <a:rPr lang="en-US" altLang="en-US" sz="1800">
                <a:latin typeface="Arial Narrow" panose="020B0606020202030204" pitchFamily="34" charset="0"/>
              </a:rPr>
              <a:t>Thoughts are free, who can guess them?</a:t>
            </a:r>
            <a:br>
              <a:rPr lang="en-US" altLang="en-US" sz="1800">
                <a:latin typeface="Arial Narrow" panose="020B0606020202030204" pitchFamily="34" charset="0"/>
              </a:rPr>
            </a:br>
            <a:r>
              <a:rPr lang="en-US" altLang="en-US" sz="1800">
                <a:latin typeface="Arial Narrow" panose="020B0606020202030204" pitchFamily="34" charset="0"/>
              </a:rPr>
              <a:t>They fly by like nocturnal shadows.</a:t>
            </a:r>
            <a:br>
              <a:rPr lang="en-US" altLang="en-US" sz="1800">
                <a:latin typeface="Arial Narrow" panose="020B0606020202030204" pitchFamily="34" charset="0"/>
              </a:rPr>
            </a:br>
            <a:r>
              <a:rPr lang="en-US" altLang="en-US" sz="1800">
                <a:latin typeface="Arial Narrow" panose="020B0606020202030204" pitchFamily="34" charset="0"/>
              </a:rPr>
              <a:t>No man can know them, no hunter can shoot them</a:t>
            </a:r>
            <a:br>
              <a:rPr lang="en-US" altLang="en-US" sz="1800">
                <a:latin typeface="Arial Narrow" panose="020B0606020202030204" pitchFamily="34" charset="0"/>
              </a:rPr>
            </a:br>
            <a:r>
              <a:rPr lang="en-US" altLang="en-US" sz="1800">
                <a:latin typeface="Arial Narrow" panose="020B0606020202030204" pitchFamily="34" charset="0"/>
              </a:rPr>
              <a:t>with powder and lead: Thoughts are free!</a:t>
            </a:r>
            <a:br>
              <a:rPr lang="en-US" altLang="en-US" sz="1800">
                <a:latin typeface="Arial Narrow" panose="020B0606020202030204" pitchFamily="34" charset="0"/>
              </a:rPr>
            </a:br>
            <a:br>
              <a:rPr lang="en-US" altLang="en-US" sz="800">
                <a:latin typeface="Arial Narrow" panose="020B0606020202030204" pitchFamily="34" charset="0"/>
              </a:rPr>
            </a:br>
            <a:r>
              <a:rPr lang="en-US" altLang="en-US" sz="1800">
                <a:latin typeface="Arial Narrow" panose="020B0606020202030204" pitchFamily="34" charset="0"/>
              </a:rPr>
              <a:t>I think what I want, and what delights me,</a:t>
            </a:r>
            <a:br>
              <a:rPr lang="en-US" altLang="en-US" sz="1800">
                <a:latin typeface="Arial Narrow" panose="020B0606020202030204" pitchFamily="34" charset="0"/>
              </a:rPr>
            </a:br>
            <a:r>
              <a:rPr lang="en-US" altLang="en-US" sz="1800">
                <a:latin typeface="Arial Narrow" panose="020B0606020202030204" pitchFamily="34" charset="0"/>
              </a:rPr>
              <a:t>still always reticent, and as it is suitable.</a:t>
            </a:r>
            <a:br>
              <a:rPr lang="en-US" altLang="en-US" sz="1800">
                <a:latin typeface="Arial Narrow" panose="020B0606020202030204" pitchFamily="34" charset="0"/>
              </a:rPr>
            </a:br>
            <a:r>
              <a:rPr lang="en-US" altLang="en-US" sz="1800">
                <a:latin typeface="Arial Narrow" panose="020B0606020202030204" pitchFamily="34" charset="0"/>
              </a:rPr>
              <a:t>My wish and desire, no one can deny me</a:t>
            </a:r>
            <a:br>
              <a:rPr lang="en-US" altLang="en-US" sz="1800">
                <a:latin typeface="Arial Narrow" panose="020B0606020202030204" pitchFamily="34" charset="0"/>
              </a:rPr>
            </a:br>
            <a:r>
              <a:rPr lang="en-US" altLang="en-US" sz="1800">
                <a:latin typeface="Arial Narrow" panose="020B0606020202030204" pitchFamily="34" charset="0"/>
              </a:rPr>
              <a:t>and so it will always be: Thoughts are free!</a:t>
            </a:r>
            <a:br>
              <a:rPr lang="en-US" altLang="en-US" sz="1800">
                <a:latin typeface="Arial Narrow" panose="020B0606020202030204" pitchFamily="34" charset="0"/>
              </a:rPr>
            </a:br>
            <a:br>
              <a:rPr lang="en-US" altLang="en-US" sz="800">
                <a:latin typeface="Arial Narrow" panose="020B0606020202030204" pitchFamily="34" charset="0"/>
              </a:rPr>
            </a:br>
            <a:r>
              <a:rPr lang="en-US" altLang="en-US" sz="1800">
                <a:latin typeface="Arial Narrow" panose="020B0606020202030204" pitchFamily="34" charset="0"/>
              </a:rPr>
              <a:t>And if I am thrown into the darkest dungeon,</a:t>
            </a:r>
            <a:br>
              <a:rPr lang="en-US" altLang="en-US" sz="1800">
                <a:latin typeface="Arial Narrow" panose="020B0606020202030204" pitchFamily="34" charset="0"/>
              </a:rPr>
            </a:br>
            <a:r>
              <a:rPr lang="en-US" altLang="en-US" sz="1800">
                <a:latin typeface="Arial Narrow" panose="020B0606020202030204" pitchFamily="34" charset="0"/>
              </a:rPr>
              <a:t>all these are futile works,</a:t>
            </a:r>
            <a:br>
              <a:rPr lang="en-US" altLang="en-US" sz="1800">
                <a:latin typeface="Arial Narrow" panose="020B0606020202030204" pitchFamily="34" charset="0"/>
              </a:rPr>
            </a:br>
            <a:r>
              <a:rPr lang="en-US" altLang="en-US" sz="1800">
                <a:latin typeface="Arial Narrow" panose="020B0606020202030204" pitchFamily="34" charset="0"/>
              </a:rPr>
              <a:t>because my thoughts tear all gates</a:t>
            </a:r>
            <a:br>
              <a:rPr lang="en-US" altLang="en-US" sz="1800">
                <a:latin typeface="Arial Narrow" panose="020B0606020202030204" pitchFamily="34" charset="0"/>
              </a:rPr>
            </a:br>
            <a:r>
              <a:rPr lang="en-US" altLang="en-US" sz="1800">
                <a:latin typeface="Arial Narrow" panose="020B0606020202030204" pitchFamily="34" charset="0"/>
              </a:rPr>
              <a:t>and walls apart: Thoughts are free!</a:t>
            </a:r>
          </a:p>
        </p:txBody>
      </p:sp>
      <p:pic>
        <p:nvPicPr>
          <p:cNvPr id="409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04800"/>
            <a:ext cx="2895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3"/>
          <p:cNvSpPr>
            <a:spLocks noChangeArrowheads="1"/>
          </p:cNvSpPr>
          <p:nvPr/>
        </p:nvSpPr>
        <p:spPr bwMode="auto">
          <a:xfrm>
            <a:off x="6362700" y="2759075"/>
            <a:ext cx="2209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i="1">
                <a:latin typeface="Times New Roman" panose="02020603050405020304" pitchFamily="18" charset="0"/>
                <a:hlinkClick r:id="rId3"/>
              </a:rPr>
              <a:t>www.youtube.com/watch?v=cHuSktaQRuE</a:t>
            </a:r>
            <a:endParaRPr lang="en-US" altLang="en-US" sz="2000" i="1">
              <a:latin typeface="Times New Roman" panose="02020603050405020304" pitchFamily="18" charset="0"/>
            </a:endParaRPr>
          </a:p>
        </p:txBody>
      </p:sp>
      <p:pic>
        <p:nvPicPr>
          <p:cNvPr id="4101" name="Picture 2" descr="Samsung's new Galaxy Gear smartwatch marks a new generation of wearable devi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038600"/>
            <a:ext cx="14700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http://i.huffpost.com/gen/1335782/thumbs/r-GOOGLE-GLASS-PRIVACY-medium26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5410200"/>
            <a:ext cx="149225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7"/>
          <p:cNvSpPr txBox="1">
            <a:spLocks noChangeArrowheads="1"/>
          </p:cNvSpPr>
          <p:nvPr/>
        </p:nvSpPr>
        <p:spPr bwMode="auto">
          <a:xfrm>
            <a:off x="1066800" y="1524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solidFill>
                  <a:srgbClr val="0070C0"/>
                </a:solidFill>
                <a:latin typeface="Arial Narrow" panose="020B0606020202030204" pitchFamily="34" charset="0"/>
              </a:rPr>
              <a:t>Mind Mapping—and Trapping?</a:t>
            </a:r>
          </a:p>
        </p:txBody>
      </p:sp>
      <p:pic>
        <p:nvPicPr>
          <p:cNvPr id="4104" name="Picture 2" descr="https://encrypted-tbn3.gstatic.com/images?q=tbn:ANd9GcQiQtiqRfoCfDckdEDR74kNgZ7I_IDrozzWRBwii4HXgRgMP4W8C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695325"/>
            <a:ext cx="17240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9470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53118-F279-B356-F0A5-FAD03B760D29}"/>
              </a:ext>
            </a:extLst>
          </p:cNvPr>
          <p:cNvSpPr txBox="1"/>
          <p:nvPr/>
        </p:nvSpPr>
        <p:spPr>
          <a:xfrm>
            <a:off x="1143000" y="260711"/>
            <a:ext cx="7315200" cy="584775"/>
          </a:xfrm>
          <a:prstGeom prst="rect">
            <a:avLst/>
          </a:prstGeom>
          <a:noFill/>
        </p:spPr>
        <p:txBody>
          <a:bodyPr wrap="square" rtlCol="0">
            <a:spAutoFit/>
          </a:bodyPr>
          <a:lstStyle/>
          <a:p>
            <a:pPr algn="ctr"/>
            <a:r>
              <a:rPr lang="en-US" sz="3200" dirty="0">
                <a:solidFill>
                  <a:srgbClr val="0070C0"/>
                </a:solidFill>
                <a:latin typeface="Arial Narrow" panose="020B0606020202030204" pitchFamily="34" charset="0"/>
              </a:rPr>
              <a:t>Are Reliability and Validity Sufficient?</a:t>
            </a:r>
          </a:p>
        </p:txBody>
      </p:sp>
      <p:sp>
        <p:nvSpPr>
          <p:cNvPr id="3" name="TextBox 2">
            <a:extLst>
              <a:ext uri="{FF2B5EF4-FFF2-40B4-BE49-F238E27FC236}">
                <a16:creationId xmlns:a16="http://schemas.microsoft.com/office/drawing/2014/main" id="{3A70D247-B813-E1A0-DFED-ABB34A694716}"/>
              </a:ext>
            </a:extLst>
          </p:cNvPr>
          <p:cNvSpPr txBox="1"/>
          <p:nvPr/>
        </p:nvSpPr>
        <p:spPr>
          <a:xfrm>
            <a:off x="1121664" y="1600200"/>
            <a:ext cx="5334000" cy="461665"/>
          </a:xfrm>
          <a:prstGeom prst="rect">
            <a:avLst/>
          </a:prstGeom>
          <a:noFill/>
        </p:spPr>
        <p:txBody>
          <a:bodyPr wrap="square" rtlCol="0">
            <a:spAutoFit/>
          </a:bodyPr>
          <a:lstStyle/>
          <a:p>
            <a:r>
              <a:rPr lang="en-US" dirty="0">
                <a:latin typeface="Arial Narrow" panose="020B0606020202030204" pitchFamily="34" charset="0"/>
              </a:rPr>
              <a:t>Study locates gene that predicts altruism.  </a:t>
            </a:r>
          </a:p>
        </p:txBody>
      </p:sp>
      <p:sp>
        <p:nvSpPr>
          <p:cNvPr id="4" name="TextBox 3">
            <a:extLst>
              <a:ext uri="{FF2B5EF4-FFF2-40B4-BE49-F238E27FC236}">
                <a16:creationId xmlns:a16="http://schemas.microsoft.com/office/drawing/2014/main" id="{E2C3BFC9-CBC4-ED0B-2F3C-3B4C404850C2}"/>
              </a:ext>
            </a:extLst>
          </p:cNvPr>
          <p:cNvSpPr txBox="1"/>
          <p:nvPr/>
        </p:nvSpPr>
        <p:spPr>
          <a:xfrm>
            <a:off x="7146036" y="952499"/>
            <a:ext cx="1600200" cy="461665"/>
          </a:xfrm>
          <a:prstGeom prst="rect">
            <a:avLst/>
          </a:prstGeom>
          <a:noFill/>
        </p:spPr>
        <p:txBody>
          <a:bodyPr wrap="square" rtlCol="0">
            <a:spAutoFit/>
          </a:bodyPr>
          <a:lstStyle/>
          <a:p>
            <a:pPr algn="ctr"/>
            <a:r>
              <a:rPr lang="en-US" b="1" u="sng" dirty="0">
                <a:latin typeface="Arial Narrow" panose="020B0606020202030204" pitchFamily="34" charset="0"/>
              </a:rPr>
              <a:t>Publish?</a:t>
            </a:r>
          </a:p>
        </p:txBody>
      </p:sp>
      <p:sp>
        <p:nvSpPr>
          <p:cNvPr id="5" name="TextBox 4">
            <a:extLst>
              <a:ext uri="{FF2B5EF4-FFF2-40B4-BE49-F238E27FC236}">
                <a16:creationId xmlns:a16="http://schemas.microsoft.com/office/drawing/2014/main" id="{E744435D-D08E-5641-A3A4-1D5F22D1E489}"/>
              </a:ext>
            </a:extLst>
          </p:cNvPr>
          <p:cNvSpPr txBox="1"/>
          <p:nvPr/>
        </p:nvSpPr>
        <p:spPr>
          <a:xfrm>
            <a:off x="6955536" y="1600199"/>
            <a:ext cx="871728" cy="461665"/>
          </a:xfrm>
          <a:prstGeom prst="rect">
            <a:avLst/>
          </a:prstGeom>
          <a:noFill/>
        </p:spPr>
        <p:txBody>
          <a:bodyPr wrap="square" rtlCol="0">
            <a:spAutoFit/>
          </a:bodyPr>
          <a:lstStyle/>
          <a:p>
            <a:pPr algn="ctr"/>
            <a:r>
              <a:rPr lang="en-US" dirty="0">
                <a:latin typeface="Arial Narrow" panose="020B0606020202030204" pitchFamily="34" charset="0"/>
              </a:rPr>
              <a:t>Yes</a:t>
            </a:r>
          </a:p>
        </p:txBody>
      </p:sp>
      <p:sp>
        <p:nvSpPr>
          <p:cNvPr id="6" name="TextBox 5">
            <a:extLst>
              <a:ext uri="{FF2B5EF4-FFF2-40B4-BE49-F238E27FC236}">
                <a16:creationId xmlns:a16="http://schemas.microsoft.com/office/drawing/2014/main" id="{2BA387FC-2994-6A06-17AB-2D5099F129F6}"/>
              </a:ext>
            </a:extLst>
          </p:cNvPr>
          <p:cNvSpPr txBox="1"/>
          <p:nvPr/>
        </p:nvSpPr>
        <p:spPr>
          <a:xfrm>
            <a:off x="7967472" y="1600199"/>
            <a:ext cx="871728" cy="461665"/>
          </a:xfrm>
          <a:prstGeom prst="rect">
            <a:avLst/>
          </a:prstGeom>
          <a:noFill/>
        </p:spPr>
        <p:txBody>
          <a:bodyPr wrap="square" rtlCol="0">
            <a:spAutoFit/>
          </a:bodyPr>
          <a:lstStyle/>
          <a:p>
            <a:pPr algn="ctr"/>
            <a:r>
              <a:rPr lang="en-US" dirty="0">
                <a:latin typeface="Arial Narrow" panose="020B0606020202030204" pitchFamily="34" charset="0"/>
              </a:rPr>
              <a:t>No</a:t>
            </a:r>
          </a:p>
        </p:txBody>
      </p:sp>
      <p:sp>
        <p:nvSpPr>
          <p:cNvPr id="7" name="TextBox 6">
            <a:extLst>
              <a:ext uri="{FF2B5EF4-FFF2-40B4-BE49-F238E27FC236}">
                <a16:creationId xmlns:a16="http://schemas.microsoft.com/office/drawing/2014/main" id="{382F3E61-1C6C-501C-13CB-01C192A2627E}"/>
              </a:ext>
            </a:extLst>
          </p:cNvPr>
          <p:cNvSpPr txBox="1"/>
          <p:nvPr/>
        </p:nvSpPr>
        <p:spPr>
          <a:xfrm>
            <a:off x="1121664" y="3450510"/>
            <a:ext cx="5151120" cy="461665"/>
          </a:xfrm>
          <a:prstGeom prst="rect">
            <a:avLst/>
          </a:prstGeom>
          <a:noFill/>
        </p:spPr>
        <p:txBody>
          <a:bodyPr wrap="square" rtlCol="0">
            <a:spAutoFit/>
          </a:bodyPr>
          <a:lstStyle/>
          <a:p>
            <a:r>
              <a:rPr lang="en-US" dirty="0">
                <a:latin typeface="Arial Narrow" panose="020B0606020202030204" pitchFamily="34" charset="0"/>
              </a:rPr>
              <a:t>Study locates gene that predicts sociopathy.  </a:t>
            </a:r>
          </a:p>
        </p:txBody>
      </p:sp>
      <p:sp>
        <p:nvSpPr>
          <p:cNvPr id="9" name="TextBox 8">
            <a:extLst>
              <a:ext uri="{FF2B5EF4-FFF2-40B4-BE49-F238E27FC236}">
                <a16:creationId xmlns:a16="http://schemas.microsoft.com/office/drawing/2014/main" id="{5942B5A2-1203-30F5-5377-5C29C65AC081}"/>
              </a:ext>
            </a:extLst>
          </p:cNvPr>
          <p:cNvSpPr txBox="1"/>
          <p:nvPr/>
        </p:nvSpPr>
        <p:spPr>
          <a:xfrm>
            <a:off x="1121664" y="4191000"/>
            <a:ext cx="5379720" cy="830997"/>
          </a:xfrm>
          <a:prstGeom prst="rect">
            <a:avLst/>
          </a:prstGeom>
          <a:noFill/>
        </p:spPr>
        <p:txBody>
          <a:bodyPr wrap="square" rtlCol="0">
            <a:spAutoFit/>
          </a:bodyPr>
          <a:lstStyle/>
          <a:p>
            <a:r>
              <a:rPr lang="en-US" dirty="0">
                <a:latin typeface="Arial Narrow" panose="020B0606020202030204" pitchFamily="34" charset="0"/>
              </a:rPr>
              <a:t>Study reports sociopathy gene slightly </a:t>
            </a:r>
          </a:p>
          <a:p>
            <a:r>
              <a:rPr lang="en-US" dirty="0">
                <a:latin typeface="Arial Narrow" panose="020B0606020202030204" pitchFamily="34" charset="0"/>
              </a:rPr>
              <a:t>higher amongst Bulgarian females.  </a:t>
            </a:r>
          </a:p>
        </p:txBody>
      </p:sp>
      <p:sp>
        <p:nvSpPr>
          <p:cNvPr id="10" name="TextBox 9">
            <a:extLst>
              <a:ext uri="{FF2B5EF4-FFF2-40B4-BE49-F238E27FC236}">
                <a16:creationId xmlns:a16="http://schemas.microsoft.com/office/drawing/2014/main" id="{6C8191ED-62AD-F56B-7F2E-AB529994DAA3}"/>
              </a:ext>
            </a:extLst>
          </p:cNvPr>
          <p:cNvSpPr txBox="1"/>
          <p:nvPr/>
        </p:nvSpPr>
        <p:spPr>
          <a:xfrm>
            <a:off x="1121664" y="2340689"/>
            <a:ext cx="5379720" cy="830997"/>
          </a:xfrm>
          <a:prstGeom prst="rect">
            <a:avLst/>
          </a:prstGeom>
          <a:noFill/>
        </p:spPr>
        <p:txBody>
          <a:bodyPr wrap="square" rtlCol="0">
            <a:spAutoFit/>
          </a:bodyPr>
          <a:lstStyle/>
          <a:p>
            <a:r>
              <a:rPr lang="en-US" dirty="0">
                <a:latin typeface="Arial Narrow" panose="020B0606020202030204" pitchFamily="34" charset="0"/>
              </a:rPr>
              <a:t>Study reports altruism gene slightly </a:t>
            </a:r>
          </a:p>
          <a:p>
            <a:r>
              <a:rPr lang="en-US" dirty="0">
                <a:latin typeface="Arial Narrow" panose="020B0606020202030204" pitchFamily="34" charset="0"/>
              </a:rPr>
              <a:t>higher amongst Bulgarian females.  </a:t>
            </a:r>
          </a:p>
        </p:txBody>
      </p:sp>
      <p:sp>
        <p:nvSpPr>
          <p:cNvPr id="11" name="TextBox 10">
            <a:extLst>
              <a:ext uri="{FF2B5EF4-FFF2-40B4-BE49-F238E27FC236}">
                <a16:creationId xmlns:a16="http://schemas.microsoft.com/office/drawing/2014/main" id="{C259E872-2EA7-8CB9-D63E-D3E86162DFF2}"/>
              </a:ext>
            </a:extLst>
          </p:cNvPr>
          <p:cNvSpPr txBox="1"/>
          <p:nvPr/>
        </p:nvSpPr>
        <p:spPr>
          <a:xfrm>
            <a:off x="6934200" y="2357735"/>
            <a:ext cx="871728" cy="461665"/>
          </a:xfrm>
          <a:prstGeom prst="rect">
            <a:avLst/>
          </a:prstGeom>
          <a:noFill/>
        </p:spPr>
        <p:txBody>
          <a:bodyPr wrap="square" rtlCol="0">
            <a:spAutoFit/>
          </a:bodyPr>
          <a:lstStyle/>
          <a:p>
            <a:pPr algn="ctr"/>
            <a:r>
              <a:rPr lang="en-US" dirty="0">
                <a:latin typeface="Arial Narrow" panose="020B0606020202030204" pitchFamily="34" charset="0"/>
              </a:rPr>
              <a:t>Yes</a:t>
            </a:r>
          </a:p>
        </p:txBody>
      </p:sp>
      <p:sp>
        <p:nvSpPr>
          <p:cNvPr id="12" name="TextBox 11">
            <a:extLst>
              <a:ext uri="{FF2B5EF4-FFF2-40B4-BE49-F238E27FC236}">
                <a16:creationId xmlns:a16="http://schemas.microsoft.com/office/drawing/2014/main" id="{5953E4F6-72BC-59C3-8548-11697B541957}"/>
              </a:ext>
            </a:extLst>
          </p:cNvPr>
          <p:cNvSpPr txBox="1"/>
          <p:nvPr/>
        </p:nvSpPr>
        <p:spPr>
          <a:xfrm>
            <a:off x="7946136" y="2357735"/>
            <a:ext cx="871728" cy="461665"/>
          </a:xfrm>
          <a:prstGeom prst="rect">
            <a:avLst/>
          </a:prstGeom>
          <a:noFill/>
        </p:spPr>
        <p:txBody>
          <a:bodyPr wrap="square" rtlCol="0">
            <a:spAutoFit/>
          </a:bodyPr>
          <a:lstStyle/>
          <a:p>
            <a:pPr algn="ctr"/>
            <a:r>
              <a:rPr lang="en-US" dirty="0">
                <a:latin typeface="Arial Narrow" panose="020B0606020202030204" pitchFamily="34" charset="0"/>
              </a:rPr>
              <a:t>No</a:t>
            </a:r>
          </a:p>
        </p:txBody>
      </p:sp>
      <p:sp>
        <p:nvSpPr>
          <p:cNvPr id="13" name="TextBox 12">
            <a:extLst>
              <a:ext uri="{FF2B5EF4-FFF2-40B4-BE49-F238E27FC236}">
                <a16:creationId xmlns:a16="http://schemas.microsoft.com/office/drawing/2014/main" id="{6D5D05B5-2F53-6E24-2598-AF24DF017928}"/>
              </a:ext>
            </a:extLst>
          </p:cNvPr>
          <p:cNvSpPr txBox="1"/>
          <p:nvPr/>
        </p:nvSpPr>
        <p:spPr>
          <a:xfrm>
            <a:off x="6955536" y="3352800"/>
            <a:ext cx="871728" cy="461665"/>
          </a:xfrm>
          <a:prstGeom prst="rect">
            <a:avLst/>
          </a:prstGeom>
          <a:noFill/>
        </p:spPr>
        <p:txBody>
          <a:bodyPr wrap="square" rtlCol="0">
            <a:spAutoFit/>
          </a:bodyPr>
          <a:lstStyle/>
          <a:p>
            <a:pPr algn="ctr"/>
            <a:r>
              <a:rPr lang="en-US" dirty="0">
                <a:latin typeface="Arial Narrow" panose="020B0606020202030204" pitchFamily="34" charset="0"/>
              </a:rPr>
              <a:t>Yes</a:t>
            </a:r>
          </a:p>
        </p:txBody>
      </p:sp>
      <p:sp>
        <p:nvSpPr>
          <p:cNvPr id="14" name="TextBox 13">
            <a:extLst>
              <a:ext uri="{FF2B5EF4-FFF2-40B4-BE49-F238E27FC236}">
                <a16:creationId xmlns:a16="http://schemas.microsoft.com/office/drawing/2014/main" id="{0B3CA20D-97C5-3424-DF02-6B3E9DA73890}"/>
              </a:ext>
            </a:extLst>
          </p:cNvPr>
          <p:cNvSpPr txBox="1"/>
          <p:nvPr/>
        </p:nvSpPr>
        <p:spPr>
          <a:xfrm>
            <a:off x="7967472" y="3352800"/>
            <a:ext cx="871728" cy="461665"/>
          </a:xfrm>
          <a:prstGeom prst="rect">
            <a:avLst/>
          </a:prstGeom>
          <a:noFill/>
        </p:spPr>
        <p:txBody>
          <a:bodyPr wrap="square" rtlCol="0">
            <a:spAutoFit/>
          </a:bodyPr>
          <a:lstStyle/>
          <a:p>
            <a:pPr algn="ctr"/>
            <a:r>
              <a:rPr lang="en-US" dirty="0">
                <a:latin typeface="Arial Narrow" panose="020B0606020202030204" pitchFamily="34" charset="0"/>
              </a:rPr>
              <a:t>No</a:t>
            </a:r>
          </a:p>
        </p:txBody>
      </p:sp>
      <p:sp>
        <p:nvSpPr>
          <p:cNvPr id="15" name="TextBox 14">
            <a:extLst>
              <a:ext uri="{FF2B5EF4-FFF2-40B4-BE49-F238E27FC236}">
                <a16:creationId xmlns:a16="http://schemas.microsoft.com/office/drawing/2014/main" id="{DC3DAFFD-A5E7-5851-75EB-EE15BF8B0EBC}"/>
              </a:ext>
            </a:extLst>
          </p:cNvPr>
          <p:cNvSpPr txBox="1"/>
          <p:nvPr/>
        </p:nvSpPr>
        <p:spPr>
          <a:xfrm>
            <a:off x="6955536" y="4186535"/>
            <a:ext cx="871728" cy="461665"/>
          </a:xfrm>
          <a:prstGeom prst="rect">
            <a:avLst/>
          </a:prstGeom>
          <a:noFill/>
        </p:spPr>
        <p:txBody>
          <a:bodyPr wrap="square" rtlCol="0">
            <a:spAutoFit/>
          </a:bodyPr>
          <a:lstStyle/>
          <a:p>
            <a:pPr algn="ctr"/>
            <a:r>
              <a:rPr lang="en-US" dirty="0">
                <a:latin typeface="Arial Narrow" panose="020B0606020202030204" pitchFamily="34" charset="0"/>
              </a:rPr>
              <a:t>Yes</a:t>
            </a:r>
          </a:p>
        </p:txBody>
      </p:sp>
      <p:sp>
        <p:nvSpPr>
          <p:cNvPr id="16" name="TextBox 15">
            <a:extLst>
              <a:ext uri="{FF2B5EF4-FFF2-40B4-BE49-F238E27FC236}">
                <a16:creationId xmlns:a16="http://schemas.microsoft.com/office/drawing/2014/main" id="{6C2B389F-8BF9-ABA7-0377-DD47CF8EED7D}"/>
              </a:ext>
            </a:extLst>
          </p:cNvPr>
          <p:cNvSpPr txBox="1"/>
          <p:nvPr/>
        </p:nvSpPr>
        <p:spPr>
          <a:xfrm>
            <a:off x="7967472" y="4186535"/>
            <a:ext cx="871728" cy="461665"/>
          </a:xfrm>
          <a:prstGeom prst="rect">
            <a:avLst/>
          </a:prstGeom>
          <a:noFill/>
        </p:spPr>
        <p:txBody>
          <a:bodyPr wrap="square" rtlCol="0">
            <a:spAutoFit/>
          </a:bodyPr>
          <a:lstStyle/>
          <a:p>
            <a:pPr algn="ctr"/>
            <a:r>
              <a:rPr lang="en-US" dirty="0">
                <a:latin typeface="Arial Narrow" panose="020B0606020202030204" pitchFamily="34" charset="0"/>
              </a:rPr>
              <a:t>No</a:t>
            </a:r>
          </a:p>
        </p:txBody>
      </p:sp>
    </p:spTree>
    <p:extLst>
      <p:ext uri="{BB962C8B-B14F-4D97-AF65-F5344CB8AC3E}">
        <p14:creationId xmlns:p14="http://schemas.microsoft.com/office/powerpoint/2010/main" val="46647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0" grpId="0"/>
      <p:bldP spid="11" grpId="0"/>
      <p:bldP spid="12" grpId="0"/>
      <p:bldP spid="13" grpId="0"/>
      <p:bldP spid="14" grpId="0"/>
      <p:bldP spid="15"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A4EC4D-35A4-F7BD-926B-87ED71297583}"/>
              </a:ext>
            </a:extLst>
          </p:cNvPr>
          <p:cNvSpPr txBox="1"/>
          <p:nvPr/>
        </p:nvSpPr>
        <p:spPr>
          <a:xfrm>
            <a:off x="1676400" y="533400"/>
            <a:ext cx="6934200" cy="584775"/>
          </a:xfrm>
          <a:prstGeom prst="rect">
            <a:avLst/>
          </a:prstGeom>
          <a:noFill/>
        </p:spPr>
        <p:txBody>
          <a:bodyPr wrap="square" rtlCol="0">
            <a:spAutoFit/>
          </a:bodyPr>
          <a:lstStyle/>
          <a:p>
            <a:pPr algn="ctr"/>
            <a:r>
              <a:rPr lang="en-US" sz="3200" dirty="0">
                <a:solidFill>
                  <a:srgbClr val="0070C0"/>
                </a:solidFill>
                <a:latin typeface="Arial Narrow" panose="020B0606020202030204" pitchFamily="34" charset="0"/>
              </a:rPr>
              <a:t>Ramifications of Publication Decisions</a:t>
            </a:r>
          </a:p>
        </p:txBody>
      </p:sp>
      <p:sp>
        <p:nvSpPr>
          <p:cNvPr id="3" name="TextBox 2">
            <a:extLst>
              <a:ext uri="{FF2B5EF4-FFF2-40B4-BE49-F238E27FC236}">
                <a16:creationId xmlns:a16="http://schemas.microsoft.com/office/drawing/2014/main" id="{83B70F82-B59B-8626-3D32-0251467ADFBB}"/>
              </a:ext>
            </a:extLst>
          </p:cNvPr>
          <p:cNvSpPr txBox="1"/>
          <p:nvPr/>
        </p:nvSpPr>
        <p:spPr>
          <a:xfrm>
            <a:off x="2686811" y="1611242"/>
            <a:ext cx="1143000" cy="461665"/>
          </a:xfrm>
          <a:prstGeom prst="rect">
            <a:avLst/>
          </a:prstGeom>
          <a:noFill/>
        </p:spPr>
        <p:txBody>
          <a:bodyPr wrap="square" rtlCol="0">
            <a:spAutoFit/>
          </a:bodyPr>
          <a:lstStyle/>
          <a:p>
            <a:r>
              <a:rPr lang="en-US" u="sng" dirty="0">
                <a:latin typeface="Arial Narrow" panose="020B0606020202030204" pitchFamily="34" charset="0"/>
              </a:rPr>
              <a:t>Publish</a:t>
            </a:r>
          </a:p>
        </p:txBody>
      </p:sp>
      <p:cxnSp>
        <p:nvCxnSpPr>
          <p:cNvPr id="5" name="Straight Arrow Connector 4">
            <a:extLst>
              <a:ext uri="{FF2B5EF4-FFF2-40B4-BE49-F238E27FC236}">
                <a16:creationId xmlns:a16="http://schemas.microsoft.com/office/drawing/2014/main" id="{EFE8B2F6-4C29-EEC1-A63C-48C981D773CE}"/>
              </a:ext>
            </a:extLst>
          </p:cNvPr>
          <p:cNvCxnSpPr>
            <a:cxnSpLocks/>
          </p:cNvCxnSpPr>
          <p:nvPr/>
        </p:nvCxnSpPr>
        <p:spPr bwMode="auto">
          <a:xfrm flipH="1">
            <a:off x="1828803" y="2366665"/>
            <a:ext cx="1066800" cy="121473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6" name="TextBox 5">
            <a:extLst>
              <a:ext uri="{FF2B5EF4-FFF2-40B4-BE49-F238E27FC236}">
                <a16:creationId xmlns:a16="http://schemas.microsoft.com/office/drawing/2014/main" id="{7A4C6557-546F-4DFB-FA28-1EB6E61E93A6}"/>
              </a:ext>
            </a:extLst>
          </p:cNvPr>
          <p:cNvSpPr txBox="1"/>
          <p:nvPr/>
        </p:nvSpPr>
        <p:spPr>
          <a:xfrm>
            <a:off x="1028704" y="3581400"/>
            <a:ext cx="1524000" cy="707886"/>
          </a:xfrm>
          <a:prstGeom prst="rect">
            <a:avLst/>
          </a:prstGeom>
          <a:noFill/>
        </p:spPr>
        <p:txBody>
          <a:bodyPr wrap="square" rtlCol="0">
            <a:spAutoFit/>
          </a:bodyPr>
          <a:lstStyle/>
          <a:p>
            <a:r>
              <a:rPr lang="en-US" sz="2000" dirty="0">
                <a:latin typeface="Arial Narrow" panose="020B0606020202030204" pitchFamily="34" charset="0"/>
              </a:rPr>
              <a:t>Stereotypes reinforced.  </a:t>
            </a:r>
          </a:p>
        </p:txBody>
      </p:sp>
      <p:sp>
        <p:nvSpPr>
          <p:cNvPr id="8" name="TextBox 7">
            <a:extLst>
              <a:ext uri="{FF2B5EF4-FFF2-40B4-BE49-F238E27FC236}">
                <a16:creationId xmlns:a16="http://schemas.microsoft.com/office/drawing/2014/main" id="{0E9664B5-8075-3EB5-6E08-CDB854D8EFC3}"/>
              </a:ext>
            </a:extLst>
          </p:cNvPr>
          <p:cNvSpPr txBox="1"/>
          <p:nvPr/>
        </p:nvSpPr>
        <p:spPr>
          <a:xfrm>
            <a:off x="805439" y="5410200"/>
            <a:ext cx="1449323" cy="707886"/>
          </a:xfrm>
          <a:prstGeom prst="rect">
            <a:avLst/>
          </a:prstGeom>
          <a:noFill/>
        </p:spPr>
        <p:txBody>
          <a:bodyPr wrap="square" rtlCol="0">
            <a:spAutoFit/>
          </a:bodyPr>
          <a:lstStyle/>
          <a:p>
            <a:pPr algn="ctr"/>
            <a:r>
              <a:rPr lang="en-US" sz="2000" dirty="0">
                <a:latin typeface="Arial Narrow" panose="020B0606020202030204" pitchFamily="34" charset="0"/>
              </a:rPr>
              <a:t>Legal implications</a:t>
            </a:r>
          </a:p>
        </p:txBody>
      </p:sp>
      <p:cxnSp>
        <p:nvCxnSpPr>
          <p:cNvPr id="9" name="Straight Arrow Connector 8">
            <a:extLst>
              <a:ext uri="{FF2B5EF4-FFF2-40B4-BE49-F238E27FC236}">
                <a16:creationId xmlns:a16="http://schemas.microsoft.com/office/drawing/2014/main" id="{F30E59F7-8A21-041D-45CF-BAFCF4CFCB6D}"/>
              </a:ext>
            </a:extLst>
          </p:cNvPr>
          <p:cNvCxnSpPr>
            <a:cxnSpLocks/>
          </p:cNvCxnSpPr>
          <p:nvPr/>
        </p:nvCxnSpPr>
        <p:spPr bwMode="auto">
          <a:xfrm>
            <a:off x="3258315" y="2401669"/>
            <a:ext cx="0" cy="117973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1" name="TextBox 10">
            <a:extLst>
              <a:ext uri="{FF2B5EF4-FFF2-40B4-BE49-F238E27FC236}">
                <a16:creationId xmlns:a16="http://schemas.microsoft.com/office/drawing/2014/main" id="{626C8D6D-A119-FBCD-9EAA-9740DEE1613B}"/>
              </a:ext>
            </a:extLst>
          </p:cNvPr>
          <p:cNvSpPr txBox="1"/>
          <p:nvPr/>
        </p:nvSpPr>
        <p:spPr>
          <a:xfrm>
            <a:off x="2803023" y="3621251"/>
            <a:ext cx="1066799" cy="707886"/>
          </a:xfrm>
          <a:prstGeom prst="rect">
            <a:avLst/>
          </a:prstGeom>
          <a:noFill/>
        </p:spPr>
        <p:txBody>
          <a:bodyPr wrap="square" rtlCol="0">
            <a:spAutoFit/>
          </a:bodyPr>
          <a:lstStyle/>
          <a:p>
            <a:r>
              <a:rPr lang="en-US" sz="2000" dirty="0">
                <a:latin typeface="Arial Narrow" panose="020B0606020202030204" pitchFamily="34" charset="0"/>
              </a:rPr>
              <a:t>Genetic Profiling</a:t>
            </a:r>
          </a:p>
        </p:txBody>
      </p:sp>
      <p:sp>
        <p:nvSpPr>
          <p:cNvPr id="12" name="TextBox 11">
            <a:extLst>
              <a:ext uri="{FF2B5EF4-FFF2-40B4-BE49-F238E27FC236}">
                <a16:creationId xmlns:a16="http://schemas.microsoft.com/office/drawing/2014/main" id="{6C1A2CEB-CF86-7568-5D9A-01160D63F798}"/>
              </a:ext>
            </a:extLst>
          </p:cNvPr>
          <p:cNvSpPr txBox="1"/>
          <p:nvPr/>
        </p:nvSpPr>
        <p:spPr>
          <a:xfrm>
            <a:off x="6172200" y="1306255"/>
            <a:ext cx="1143000" cy="830997"/>
          </a:xfrm>
          <a:prstGeom prst="rect">
            <a:avLst/>
          </a:prstGeom>
          <a:noFill/>
        </p:spPr>
        <p:txBody>
          <a:bodyPr wrap="square" rtlCol="0">
            <a:spAutoFit/>
          </a:bodyPr>
          <a:lstStyle/>
          <a:p>
            <a:pPr algn="ctr"/>
            <a:r>
              <a:rPr lang="en-US" dirty="0">
                <a:latin typeface="Arial Narrow" panose="020B0606020202030204" pitchFamily="34" charset="0"/>
              </a:rPr>
              <a:t>Don’t</a:t>
            </a:r>
          </a:p>
          <a:p>
            <a:pPr algn="ctr"/>
            <a:r>
              <a:rPr lang="en-US" u="sng" dirty="0">
                <a:latin typeface="Arial Narrow" panose="020B0606020202030204" pitchFamily="34" charset="0"/>
              </a:rPr>
              <a:t>Publish</a:t>
            </a:r>
          </a:p>
        </p:txBody>
      </p:sp>
      <p:cxnSp>
        <p:nvCxnSpPr>
          <p:cNvPr id="13" name="Straight Arrow Connector 12">
            <a:extLst>
              <a:ext uri="{FF2B5EF4-FFF2-40B4-BE49-F238E27FC236}">
                <a16:creationId xmlns:a16="http://schemas.microsoft.com/office/drawing/2014/main" id="{67B2DF13-D8D5-73BE-D574-EEC9AD73D96B}"/>
              </a:ext>
            </a:extLst>
          </p:cNvPr>
          <p:cNvCxnSpPr>
            <a:cxnSpLocks/>
          </p:cNvCxnSpPr>
          <p:nvPr/>
        </p:nvCxnSpPr>
        <p:spPr bwMode="auto">
          <a:xfrm flipH="1">
            <a:off x="4800600" y="2160966"/>
            <a:ext cx="1752601" cy="126803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4" name="TextBox 13">
            <a:extLst>
              <a:ext uri="{FF2B5EF4-FFF2-40B4-BE49-F238E27FC236}">
                <a16:creationId xmlns:a16="http://schemas.microsoft.com/office/drawing/2014/main" id="{3EDDD8CF-3A88-FEE7-F1BE-F3CCD83B8361}"/>
              </a:ext>
            </a:extLst>
          </p:cNvPr>
          <p:cNvSpPr txBox="1"/>
          <p:nvPr/>
        </p:nvSpPr>
        <p:spPr>
          <a:xfrm>
            <a:off x="3881630" y="3467362"/>
            <a:ext cx="1524000" cy="1015663"/>
          </a:xfrm>
          <a:prstGeom prst="rect">
            <a:avLst/>
          </a:prstGeom>
          <a:noFill/>
        </p:spPr>
        <p:txBody>
          <a:bodyPr wrap="square" rtlCol="0">
            <a:spAutoFit/>
          </a:bodyPr>
          <a:lstStyle/>
          <a:p>
            <a:pPr algn="ctr"/>
            <a:r>
              <a:rPr lang="en-US" sz="2000" dirty="0">
                <a:latin typeface="Arial Narrow" panose="020B0606020202030204" pitchFamily="34" charset="0"/>
              </a:rPr>
              <a:t>Trust in Science Erodes</a:t>
            </a:r>
          </a:p>
        </p:txBody>
      </p:sp>
      <p:cxnSp>
        <p:nvCxnSpPr>
          <p:cNvPr id="16" name="Straight Arrow Connector 15">
            <a:extLst>
              <a:ext uri="{FF2B5EF4-FFF2-40B4-BE49-F238E27FC236}">
                <a16:creationId xmlns:a16="http://schemas.microsoft.com/office/drawing/2014/main" id="{474E81C3-D8D1-8445-0CAF-4E436DCCF3C2}"/>
              </a:ext>
            </a:extLst>
          </p:cNvPr>
          <p:cNvCxnSpPr>
            <a:cxnSpLocks/>
          </p:cNvCxnSpPr>
          <p:nvPr/>
        </p:nvCxnSpPr>
        <p:spPr bwMode="auto">
          <a:xfrm>
            <a:off x="3771904" y="2205117"/>
            <a:ext cx="934211" cy="122388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8" name="Straight Arrow Connector 17">
            <a:extLst>
              <a:ext uri="{FF2B5EF4-FFF2-40B4-BE49-F238E27FC236}">
                <a16:creationId xmlns:a16="http://schemas.microsoft.com/office/drawing/2014/main" id="{A16AAC96-9402-EF89-FE74-4300C176CD6C}"/>
              </a:ext>
            </a:extLst>
          </p:cNvPr>
          <p:cNvCxnSpPr>
            <a:cxnSpLocks/>
          </p:cNvCxnSpPr>
          <p:nvPr/>
        </p:nvCxnSpPr>
        <p:spPr bwMode="auto">
          <a:xfrm>
            <a:off x="6705600" y="2124988"/>
            <a:ext cx="0" cy="118848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1" name="TextBox 20">
            <a:extLst>
              <a:ext uri="{FF2B5EF4-FFF2-40B4-BE49-F238E27FC236}">
                <a16:creationId xmlns:a16="http://schemas.microsoft.com/office/drawing/2014/main" id="{017954C4-4FF8-9945-59F4-F68EFA4B6002}"/>
              </a:ext>
            </a:extLst>
          </p:cNvPr>
          <p:cNvSpPr txBox="1"/>
          <p:nvPr/>
        </p:nvSpPr>
        <p:spPr>
          <a:xfrm>
            <a:off x="5867401" y="3304624"/>
            <a:ext cx="1447799" cy="1015663"/>
          </a:xfrm>
          <a:prstGeom prst="rect">
            <a:avLst/>
          </a:prstGeom>
          <a:noFill/>
        </p:spPr>
        <p:txBody>
          <a:bodyPr wrap="square" rtlCol="0">
            <a:spAutoFit/>
          </a:bodyPr>
          <a:lstStyle/>
          <a:p>
            <a:pPr algn="ctr"/>
            <a:r>
              <a:rPr lang="en-US" sz="2000" dirty="0">
                <a:latin typeface="Arial Narrow" panose="020B0606020202030204" pitchFamily="34" charset="0"/>
              </a:rPr>
              <a:t>What are rules for not publishing?</a:t>
            </a:r>
          </a:p>
        </p:txBody>
      </p:sp>
      <p:cxnSp>
        <p:nvCxnSpPr>
          <p:cNvPr id="22" name="Straight Arrow Connector 21">
            <a:extLst>
              <a:ext uri="{FF2B5EF4-FFF2-40B4-BE49-F238E27FC236}">
                <a16:creationId xmlns:a16="http://schemas.microsoft.com/office/drawing/2014/main" id="{61BC84B9-D356-F3FE-9DEC-8371AB724170}"/>
              </a:ext>
            </a:extLst>
          </p:cNvPr>
          <p:cNvCxnSpPr>
            <a:cxnSpLocks/>
          </p:cNvCxnSpPr>
          <p:nvPr/>
        </p:nvCxnSpPr>
        <p:spPr bwMode="auto">
          <a:xfrm>
            <a:off x="6934200" y="2124988"/>
            <a:ext cx="1066800" cy="118848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4" name="TextBox 23">
            <a:extLst>
              <a:ext uri="{FF2B5EF4-FFF2-40B4-BE49-F238E27FC236}">
                <a16:creationId xmlns:a16="http://schemas.microsoft.com/office/drawing/2014/main" id="{67E049FF-2464-D7DF-0A09-285F8E232B63}"/>
              </a:ext>
            </a:extLst>
          </p:cNvPr>
          <p:cNvSpPr txBox="1"/>
          <p:nvPr/>
        </p:nvSpPr>
        <p:spPr>
          <a:xfrm>
            <a:off x="7429500" y="3360382"/>
            <a:ext cx="1523999" cy="1015663"/>
          </a:xfrm>
          <a:prstGeom prst="rect">
            <a:avLst/>
          </a:prstGeom>
          <a:noFill/>
        </p:spPr>
        <p:txBody>
          <a:bodyPr wrap="square" rtlCol="0">
            <a:spAutoFit/>
          </a:bodyPr>
          <a:lstStyle/>
          <a:p>
            <a:pPr algn="ctr"/>
            <a:r>
              <a:rPr lang="en-US" sz="2000" dirty="0">
                <a:latin typeface="Arial Narrow" panose="020B0606020202030204" pitchFamily="34" charset="0"/>
              </a:rPr>
              <a:t>Who are rule makers? Rule enforcers?</a:t>
            </a:r>
          </a:p>
        </p:txBody>
      </p:sp>
      <p:sp>
        <p:nvSpPr>
          <p:cNvPr id="25" name="TextBox 24">
            <a:extLst>
              <a:ext uri="{FF2B5EF4-FFF2-40B4-BE49-F238E27FC236}">
                <a16:creationId xmlns:a16="http://schemas.microsoft.com/office/drawing/2014/main" id="{441A7341-E4DF-9367-3201-F157531B3D43}"/>
              </a:ext>
            </a:extLst>
          </p:cNvPr>
          <p:cNvSpPr txBox="1"/>
          <p:nvPr/>
        </p:nvSpPr>
        <p:spPr>
          <a:xfrm>
            <a:off x="2160274" y="5450051"/>
            <a:ext cx="1449323" cy="707886"/>
          </a:xfrm>
          <a:prstGeom prst="rect">
            <a:avLst/>
          </a:prstGeom>
          <a:noFill/>
        </p:spPr>
        <p:txBody>
          <a:bodyPr wrap="square" rtlCol="0">
            <a:spAutoFit/>
          </a:bodyPr>
          <a:lstStyle/>
          <a:p>
            <a:pPr algn="ctr"/>
            <a:r>
              <a:rPr lang="en-US" sz="2000" dirty="0">
                <a:latin typeface="Arial Narrow" panose="020B0606020202030204" pitchFamily="34" charset="0"/>
              </a:rPr>
              <a:t>Employment implications</a:t>
            </a:r>
          </a:p>
        </p:txBody>
      </p:sp>
      <p:sp>
        <p:nvSpPr>
          <p:cNvPr id="26" name="TextBox 25">
            <a:extLst>
              <a:ext uri="{FF2B5EF4-FFF2-40B4-BE49-F238E27FC236}">
                <a16:creationId xmlns:a16="http://schemas.microsoft.com/office/drawing/2014/main" id="{EB4902A2-F8B8-61D0-65CE-D152E4853D05}"/>
              </a:ext>
            </a:extLst>
          </p:cNvPr>
          <p:cNvSpPr txBox="1"/>
          <p:nvPr/>
        </p:nvSpPr>
        <p:spPr>
          <a:xfrm>
            <a:off x="3582923" y="5443728"/>
            <a:ext cx="1449323" cy="707886"/>
          </a:xfrm>
          <a:prstGeom prst="rect">
            <a:avLst/>
          </a:prstGeom>
          <a:noFill/>
        </p:spPr>
        <p:txBody>
          <a:bodyPr wrap="square" rtlCol="0">
            <a:spAutoFit/>
          </a:bodyPr>
          <a:lstStyle/>
          <a:p>
            <a:pPr algn="ctr"/>
            <a:r>
              <a:rPr lang="en-US" sz="2000" dirty="0">
                <a:latin typeface="Arial Narrow" panose="020B0606020202030204" pitchFamily="34" charset="0"/>
              </a:rPr>
              <a:t>Interpersonal implications</a:t>
            </a:r>
          </a:p>
        </p:txBody>
      </p:sp>
      <p:cxnSp>
        <p:nvCxnSpPr>
          <p:cNvPr id="27" name="Straight Arrow Connector 26">
            <a:extLst>
              <a:ext uri="{FF2B5EF4-FFF2-40B4-BE49-F238E27FC236}">
                <a16:creationId xmlns:a16="http://schemas.microsoft.com/office/drawing/2014/main" id="{EF4767EE-B423-AB5E-14B4-AFD99BA3B407}"/>
              </a:ext>
            </a:extLst>
          </p:cNvPr>
          <p:cNvCxnSpPr>
            <a:cxnSpLocks/>
          </p:cNvCxnSpPr>
          <p:nvPr/>
        </p:nvCxnSpPr>
        <p:spPr bwMode="auto">
          <a:xfrm>
            <a:off x="1496572" y="4230469"/>
            <a:ext cx="0" cy="117973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8" name="Straight Arrow Connector 27">
            <a:extLst>
              <a:ext uri="{FF2B5EF4-FFF2-40B4-BE49-F238E27FC236}">
                <a16:creationId xmlns:a16="http://schemas.microsoft.com/office/drawing/2014/main" id="{BD05AEDE-0A04-E29E-CC77-35C0D80769BA}"/>
              </a:ext>
            </a:extLst>
          </p:cNvPr>
          <p:cNvCxnSpPr>
            <a:cxnSpLocks/>
            <a:endCxn id="25" idx="0"/>
          </p:cNvCxnSpPr>
          <p:nvPr/>
        </p:nvCxnSpPr>
        <p:spPr bwMode="auto">
          <a:xfrm>
            <a:off x="1817378" y="4289286"/>
            <a:ext cx="1067558" cy="116076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0" name="Straight Arrow Connector 29">
            <a:extLst>
              <a:ext uri="{FF2B5EF4-FFF2-40B4-BE49-F238E27FC236}">
                <a16:creationId xmlns:a16="http://schemas.microsoft.com/office/drawing/2014/main" id="{36B27681-9382-CD93-CE0B-204EB932C53B}"/>
              </a:ext>
            </a:extLst>
          </p:cNvPr>
          <p:cNvCxnSpPr>
            <a:cxnSpLocks/>
          </p:cNvCxnSpPr>
          <p:nvPr/>
        </p:nvCxnSpPr>
        <p:spPr bwMode="auto">
          <a:xfrm>
            <a:off x="1752600" y="4230468"/>
            <a:ext cx="2372105" cy="121326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3" name="Straight Arrow Connector 32">
            <a:extLst>
              <a:ext uri="{FF2B5EF4-FFF2-40B4-BE49-F238E27FC236}">
                <a16:creationId xmlns:a16="http://schemas.microsoft.com/office/drawing/2014/main" id="{C92DC8AF-634B-8C6E-0F95-A176D9EECAF1}"/>
              </a:ext>
            </a:extLst>
          </p:cNvPr>
          <p:cNvCxnSpPr>
            <a:cxnSpLocks/>
          </p:cNvCxnSpPr>
          <p:nvPr/>
        </p:nvCxnSpPr>
        <p:spPr bwMode="auto">
          <a:xfrm>
            <a:off x="6519671" y="4281736"/>
            <a:ext cx="0" cy="114391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4" name="Straight Arrow Connector 33">
            <a:extLst>
              <a:ext uri="{FF2B5EF4-FFF2-40B4-BE49-F238E27FC236}">
                <a16:creationId xmlns:a16="http://schemas.microsoft.com/office/drawing/2014/main" id="{8C87860F-CE08-E7D2-C9AE-C6785815F3F0}"/>
              </a:ext>
            </a:extLst>
          </p:cNvPr>
          <p:cNvCxnSpPr>
            <a:cxnSpLocks/>
          </p:cNvCxnSpPr>
          <p:nvPr/>
        </p:nvCxnSpPr>
        <p:spPr bwMode="auto">
          <a:xfrm flipH="1">
            <a:off x="8113773" y="4336452"/>
            <a:ext cx="1" cy="106768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37" name="TextBox 36">
            <a:extLst>
              <a:ext uri="{FF2B5EF4-FFF2-40B4-BE49-F238E27FC236}">
                <a16:creationId xmlns:a16="http://schemas.microsoft.com/office/drawing/2014/main" id="{36767104-4742-7154-B10A-DA52C48AE25C}"/>
              </a:ext>
            </a:extLst>
          </p:cNvPr>
          <p:cNvSpPr txBox="1"/>
          <p:nvPr/>
        </p:nvSpPr>
        <p:spPr>
          <a:xfrm>
            <a:off x="7130797" y="5498062"/>
            <a:ext cx="1664206" cy="1015663"/>
          </a:xfrm>
          <a:prstGeom prst="rect">
            <a:avLst/>
          </a:prstGeom>
          <a:noFill/>
        </p:spPr>
        <p:txBody>
          <a:bodyPr wrap="square" rtlCol="0">
            <a:spAutoFit/>
          </a:bodyPr>
          <a:lstStyle/>
          <a:p>
            <a:pPr algn="ctr"/>
            <a:r>
              <a:rPr lang="en-US" sz="2000" dirty="0">
                <a:latin typeface="Arial Narrow" panose="020B0606020202030204" pitchFamily="34" charset="0"/>
              </a:rPr>
              <a:t>Will valuable science be deterred?</a:t>
            </a:r>
          </a:p>
        </p:txBody>
      </p:sp>
      <p:sp>
        <p:nvSpPr>
          <p:cNvPr id="38" name="TextBox 37">
            <a:extLst>
              <a:ext uri="{FF2B5EF4-FFF2-40B4-BE49-F238E27FC236}">
                <a16:creationId xmlns:a16="http://schemas.microsoft.com/office/drawing/2014/main" id="{E49C1712-9163-E348-6F43-DEF22A26B0AC}"/>
              </a:ext>
            </a:extLst>
          </p:cNvPr>
          <p:cNvSpPr txBox="1"/>
          <p:nvPr/>
        </p:nvSpPr>
        <p:spPr>
          <a:xfrm>
            <a:off x="5721098" y="5410201"/>
            <a:ext cx="1409699" cy="1015663"/>
          </a:xfrm>
          <a:prstGeom prst="rect">
            <a:avLst/>
          </a:prstGeom>
          <a:noFill/>
        </p:spPr>
        <p:txBody>
          <a:bodyPr wrap="square" rtlCol="0">
            <a:spAutoFit/>
          </a:bodyPr>
          <a:lstStyle/>
          <a:p>
            <a:pPr algn="ctr"/>
            <a:r>
              <a:rPr lang="en-US" sz="2000" dirty="0">
                <a:latin typeface="Arial Narrow" panose="020B0606020202030204" pitchFamily="34" charset="0"/>
              </a:rPr>
              <a:t>Will science become politicized? </a:t>
            </a:r>
          </a:p>
        </p:txBody>
      </p:sp>
      <p:cxnSp>
        <p:nvCxnSpPr>
          <p:cNvPr id="43" name="Straight Arrow Connector 42">
            <a:extLst>
              <a:ext uri="{FF2B5EF4-FFF2-40B4-BE49-F238E27FC236}">
                <a16:creationId xmlns:a16="http://schemas.microsoft.com/office/drawing/2014/main" id="{0E9422EA-1ABA-1721-1D14-71D75A4F4CDE}"/>
              </a:ext>
            </a:extLst>
          </p:cNvPr>
          <p:cNvCxnSpPr>
            <a:cxnSpLocks/>
            <a:stCxn id="21" idx="2"/>
          </p:cNvCxnSpPr>
          <p:nvPr/>
        </p:nvCxnSpPr>
        <p:spPr bwMode="auto">
          <a:xfrm>
            <a:off x="6591301" y="4320287"/>
            <a:ext cx="1259584" cy="108381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45" name="Straight Arrow Connector 44">
            <a:extLst>
              <a:ext uri="{FF2B5EF4-FFF2-40B4-BE49-F238E27FC236}">
                <a16:creationId xmlns:a16="http://schemas.microsoft.com/office/drawing/2014/main" id="{07B086A2-8FB1-3C76-488B-900387DA59F6}"/>
              </a:ext>
            </a:extLst>
          </p:cNvPr>
          <p:cNvCxnSpPr>
            <a:cxnSpLocks/>
          </p:cNvCxnSpPr>
          <p:nvPr/>
        </p:nvCxnSpPr>
        <p:spPr bwMode="auto">
          <a:xfrm flipH="1">
            <a:off x="6845047" y="4336452"/>
            <a:ext cx="1232152" cy="103448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10148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4" grpId="0"/>
      <p:bldP spid="21" grpId="0"/>
      <p:bldP spid="24" grpId="0"/>
      <p:bldP spid="25" grpId="0"/>
      <p:bldP spid="2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447800" y="228600"/>
            <a:ext cx="754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3600">
                <a:solidFill>
                  <a:srgbClr val="0000FF"/>
                </a:solidFill>
                <a:latin typeface="Arial Narrow" pitchFamily="34" charset="0"/>
              </a:rPr>
              <a:t>GHAK OF ALL TRADE-OFFS</a:t>
            </a:r>
          </a:p>
        </p:txBody>
      </p:sp>
      <p:sp>
        <p:nvSpPr>
          <p:cNvPr id="159747" name="Text Box 3"/>
          <p:cNvSpPr txBox="1">
            <a:spLocks noChangeArrowheads="1"/>
          </p:cNvSpPr>
          <p:nvPr/>
        </p:nvSpPr>
        <p:spPr bwMode="auto">
          <a:xfrm>
            <a:off x="1143000" y="2409825"/>
            <a:ext cx="350520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b="1" dirty="0">
                <a:latin typeface="Arial Narrow" pitchFamily="34" charset="0"/>
              </a:rPr>
              <a:t>One-Eyed </a:t>
            </a:r>
            <a:r>
              <a:rPr lang="en-US" b="1" dirty="0" err="1">
                <a:latin typeface="Arial Narrow" pitchFamily="34" charset="0"/>
              </a:rPr>
              <a:t>Ghaks</a:t>
            </a:r>
            <a:endParaRPr lang="en-US" b="1" dirty="0">
              <a:latin typeface="Arial Narrow" pitchFamily="34" charset="0"/>
            </a:endParaRPr>
          </a:p>
          <a:p>
            <a:pPr eaLnBrk="1" hangingPunct="1">
              <a:spcBef>
                <a:spcPct val="50000"/>
              </a:spcBef>
            </a:pPr>
            <a:r>
              <a:rPr lang="en-US" sz="2200" dirty="0">
                <a:latin typeface="Arial Narrow" pitchFamily="34" charset="0"/>
              </a:rPr>
              <a:t>You are a new MD, sworn to uphold the standards of modern medicine, but also to respect people from other cultures.  </a:t>
            </a:r>
          </a:p>
          <a:p>
            <a:pPr eaLnBrk="1" hangingPunct="1">
              <a:spcBef>
                <a:spcPct val="50000"/>
              </a:spcBef>
            </a:pPr>
            <a:r>
              <a:rPr lang="en-US" sz="2200" i="1" dirty="0">
                <a:latin typeface="Arial Narrow" pitchFamily="34" charset="0"/>
              </a:rPr>
              <a:t>You are starting a 5-year foreign service program to bring modern health care to </a:t>
            </a:r>
            <a:r>
              <a:rPr lang="en-US" sz="2200" i="1" dirty="0" err="1">
                <a:latin typeface="Arial Narrow" pitchFamily="34" charset="0"/>
              </a:rPr>
              <a:t>Ghakistan</a:t>
            </a:r>
            <a:r>
              <a:rPr lang="en-US" sz="2200" i="1" dirty="0">
                <a:latin typeface="Arial Narrow" pitchFamily="34" charset="0"/>
              </a:rPr>
              <a:t>.</a:t>
            </a:r>
            <a:r>
              <a:rPr lang="en-US" sz="2200" dirty="0">
                <a:latin typeface="Arial Narrow" pitchFamily="34" charset="0"/>
              </a:rPr>
              <a:t>  </a:t>
            </a:r>
            <a:r>
              <a:rPr lang="en-US" sz="2200" i="1" dirty="0">
                <a:latin typeface="Arial Narrow" pitchFamily="34" charset="0"/>
              </a:rPr>
              <a:t>You are stationed in a remote village and you are the only trained MD in the region.</a:t>
            </a:r>
          </a:p>
        </p:txBody>
      </p:sp>
      <p:sp>
        <p:nvSpPr>
          <p:cNvPr id="159748" name="Text Box 4"/>
          <p:cNvSpPr txBox="1">
            <a:spLocks noChangeArrowheads="1"/>
          </p:cNvSpPr>
          <p:nvPr/>
        </p:nvSpPr>
        <p:spPr bwMode="auto">
          <a:xfrm>
            <a:off x="5029200" y="2409825"/>
            <a:ext cx="3657600"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b="1" dirty="0">
                <a:latin typeface="Arial Narrow" pitchFamily="34" charset="0"/>
              </a:rPr>
              <a:t>One-Eyed </a:t>
            </a:r>
            <a:r>
              <a:rPr lang="en-US" b="1" dirty="0" err="1">
                <a:latin typeface="Arial Narrow" pitchFamily="34" charset="0"/>
              </a:rPr>
              <a:t>Ghaks</a:t>
            </a:r>
            <a:endParaRPr lang="en-US" b="1" dirty="0">
              <a:latin typeface="Arial Narrow" pitchFamily="34" charset="0"/>
            </a:endParaRPr>
          </a:p>
          <a:p>
            <a:pPr eaLnBrk="1" hangingPunct="1">
              <a:spcBef>
                <a:spcPct val="50000"/>
              </a:spcBef>
            </a:pPr>
            <a:r>
              <a:rPr lang="en-US" sz="2200" dirty="0">
                <a:latin typeface="Arial Narrow" pitchFamily="34" charset="0"/>
              </a:rPr>
              <a:t>You are a new MD, sworn to uphold the standards of modern medicine, but also to respect people from other cultures.  </a:t>
            </a:r>
          </a:p>
          <a:p>
            <a:pPr eaLnBrk="1" hangingPunct="1">
              <a:spcBef>
                <a:spcPct val="50000"/>
              </a:spcBef>
            </a:pPr>
            <a:r>
              <a:rPr lang="en-US" sz="2200" i="1" dirty="0">
                <a:latin typeface="Arial Narrow" pitchFamily="34" charset="0"/>
              </a:rPr>
              <a:t>You are starting a 5-year residency in upstate New York, which has many excellent medical institutions and private practices.</a:t>
            </a:r>
          </a:p>
        </p:txBody>
      </p:sp>
      <p:sp>
        <p:nvSpPr>
          <p:cNvPr id="5125" name="Text Box 5"/>
          <p:cNvSpPr txBox="1">
            <a:spLocks noChangeArrowheads="1"/>
          </p:cNvSpPr>
          <p:nvPr/>
        </p:nvSpPr>
        <p:spPr bwMode="auto">
          <a:xfrm>
            <a:off x="1447800" y="1371600"/>
            <a:ext cx="7162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3200">
                <a:solidFill>
                  <a:srgbClr val="0000FF"/>
                </a:solidFill>
                <a:latin typeface="Arial Narrow" pitchFamily="34" charset="0"/>
              </a:rPr>
              <a:t>OR:  Is Justice Blind-ing?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7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9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p:bldP spid="15974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4345" t="17300" r="5655" b="25397"/>
          <a:stretch/>
        </p:blipFill>
        <p:spPr>
          <a:xfrm>
            <a:off x="1143000" y="381000"/>
            <a:ext cx="7727830" cy="5943600"/>
          </a:xfrm>
          <a:prstGeom prst="rect">
            <a:avLst/>
          </a:prstGeom>
        </p:spPr>
      </p:pic>
    </p:spTree>
    <p:extLst>
      <p:ext uri="{BB962C8B-B14F-4D97-AF65-F5344CB8AC3E}">
        <p14:creationId xmlns:p14="http://schemas.microsoft.com/office/powerpoint/2010/main" val="216331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9417" y="245824"/>
            <a:ext cx="8458200" cy="1077218"/>
          </a:xfrm>
          <a:prstGeom prst="rect">
            <a:avLst/>
          </a:prstGeom>
          <a:noFill/>
        </p:spPr>
        <p:txBody>
          <a:bodyPr wrap="square" rtlCol="0">
            <a:spAutoFit/>
          </a:bodyPr>
          <a:lstStyle/>
          <a:p>
            <a:pPr algn="ctr"/>
            <a:r>
              <a:rPr lang="en-US" sz="3200" dirty="0">
                <a:solidFill>
                  <a:schemeClr val="accent6">
                    <a:lumMod val="75000"/>
                  </a:schemeClr>
                </a:solidFill>
              </a:rPr>
              <a:t>“Disruptive” Science vs. </a:t>
            </a:r>
          </a:p>
          <a:p>
            <a:pPr algn="ctr"/>
            <a:r>
              <a:rPr lang="en-US" sz="3200" dirty="0">
                <a:solidFill>
                  <a:schemeClr val="accent6">
                    <a:lumMod val="75000"/>
                  </a:schemeClr>
                </a:solidFill>
              </a:rPr>
              <a:t>“Comforting” Non-Science</a:t>
            </a:r>
          </a:p>
        </p:txBody>
      </p:sp>
      <p:pic>
        <p:nvPicPr>
          <p:cNvPr id="3" name="Picture 2"/>
          <p:cNvPicPr>
            <a:picLocks noChangeAspect="1"/>
          </p:cNvPicPr>
          <p:nvPr/>
        </p:nvPicPr>
        <p:blipFill rotWithShape="1">
          <a:blip r:embed="rId2"/>
          <a:srcRect l="2564" t="15396" r="12797" b="19168"/>
          <a:stretch/>
        </p:blipFill>
        <p:spPr>
          <a:xfrm>
            <a:off x="4648200" y="1684670"/>
            <a:ext cx="3957918" cy="2667000"/>
          </a:xfrm>
          <a:prstGeom prst="rect">
            <a:avLst/>
          </a:prstGeom>
        </p:spPr>
      </p:pic>
      <p:sp>
        <p:nvSpPr>
          <p:cNvPr id="4" name="Rectangle 3"/>
          <p:cNvSpPr/>
          <p:nvPr/>
        </p:nvSpPr>
        <p:spPr>
          <a:xfrm>
            <a:off x="4191000" y="4920817"/>
            <a:ext cx="4572000" cy="1200329"/>
          </a:xfrm>
          <a:prstGeom prst="rect">
            <a:avLst/>
          </a:prstGeom>
        </p:spPr>
        <p:txBody>
          <a:bodyPr>
            <a:spAutoFit/>
          </a:bodyPr>
          <a:lstStyle/>
          <a:p>
            <a:r>
              <a:rPr lang="en-US" dirty="0"/>
              <a:t>Commerce Chief Threatened Firings at NOAA After Trump’s Dorian Tweets, Sources Say</a:t>
            </a:r>
          </a:p>
        </p:txBody>
      </p:sp>
      <p:pic>
        <p:nvPicPr>
          <p:cNvPr id="5" name="Picture 4"/>
          <p:cNvPicPr>
            <a:picLocks noChangeAspect="1"/>
          </p:cNvPicPr>
          <p:nvPr/>
        </p:nvPicPr>
        <p:blipFill>
          <a:blip r:embed="rId3"/>
          <a:stretch>
            <a:fillRect/>
          </a:stretch>
        </p:blipFill>
        <p:spPr>
          <a:xfrm>
            <a:off x="1676399" y="3505200"/>
            <a:ext cx="1790700" cy="2552700"/>
          </a:xfrm>
          <a:prstGeom prst="rect">
            <a:avLst/>
          </a:prstGeom>
        </p:spPr>
      </p:pic>
      <p:pic>
        <p:nvPicPr>
          <p:cNvPr id="6" name="Picture 5"/>
          <p:cNvPicPr>
            <a:picLocks noChangeAspect="1"/>
          </p:cNvPicPr>
          <p:nvPr/>
        </p:nvPicPr>
        <p:blipFill>
          <a:blip r:embed="rId4"/>
          <a:stretch>
            <a:fillRect/>
          </a:stretch>
        </p:blipFill>
        <p:spPr>
          <a:xfrm>
            <a:off x="1338261" y="1455794"/>
            <a:ext cx="2466975" cy="1847850"/>
          </a:xfrm>
          <a:prstGeom prst="rect">
            <a:avLst/>
          </a:prstGeom>
        </p:spPr>
      </p:pic>
    </p:spTree>
    <p:extLst>
      <p:ext uri="{BB962C8B-B14F-4D97-AF65-F5344CB8AC3E}">
        <p14:creationId xmlns:p14="http://schemas.microsoft.com/office/powerpoint/2010/main" val="324027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219200" y="76200"/>
            <a:ext cx="701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3600" dirty="0">
                <a:solidFill>
                  <a:srgbClr val="0000FF"/>
                </a:solidFill>
                <a:latin typeface="Arial Narrow" pitchFamily="34" charset="0"/>
              </a:rPr>
              <a:t>Ethical Systems</a:t>
            </a:r>
          </a:p>
        </p:txBody>
      </p:sp>
      <p:sp>
        <p:nvSpPr>
          <p:cNvPr id="6147" name="Text Box 3"/>
          <p:cNvSpPr txBox="1">
            <a:spLocks noChangeArrowheads="1"/>
          </p:cNvSpPr>
          <p:nvPr/>
        </p:nvSpPr>
        <p:spPr bwMode="auto">
          <a:xfrm>
            <a:off x="1295400" y="685800"/>
            <a:ext cx="76962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dirty="0">
                <a:latin typeface="Arial Narrow" pitchFamily="34" charset="0"/>
              </a:rPr>
              <a:t>Utilitarianism</a:t>
            </a:r>
            <a:r>
              <a:rPr lang="en-US" dirty="0">
                <a:latin typeface="Arial Narrow" pitchFamily="34" charset="0"/>
              </a:rPr>
              <a:t>	(John Stuart Mills)</a:t>
            </a:r>
          </a:p>
          <a:p>
            <a:pPr eaLnBrk="1" hangingPunct="1">
              <a:spcBef>
                <a:spcPct val="50000"/>
              </a:spcBef>
            </a:pPr>
            <a:r>
              <a:rPr lang="en-US" dirty="0">
                <a:latin typeface="Arial Narrow" pitchFamily="34" charset="0"/>
              </a:rPr>
              <a:t>	* Goal—the most good for the most people    		</a:t>
            </a:r>
          </a:p>
          <a:p>
            <a:pPr eaLnBrk="1" hangingPunct="1">
              <a:spcBef>
                <a:spcPct val="50000"/>
              </a:spcBef>
            </a:pPr>
            <a:r>
              <a:rPr lang="en-US" dirty="0">
                <a:latin typeface="Arial Narrow" pitchFamily="34" charset="0"/>
              </a:rPr>
              <a:t>	* Ends justify the means            				</a:t>
            </a:r>
          </a:p>
          <a:p>
            <a:pPr eaLnBrk="1" hangingPunct="1">
              <a:spcBef>
                <a:spcPct val="50000"/>
              </a:spcBef>
            </a:pPr>
            <a:r>
              <a:rPr lang="en-US" dirty="0">
                <a:latin typeface="Arial Narrow" pitchFamily="34" charset="0"/>
              </a:rPr>
              <a:t>	* OK to make people the means to other’s needs</a:t>
            </a:r>
          </a:p>
          <a:p>
            <a:pPr eaLnBrk="1" hangingPunct="1">
              <a:spcBef>
                <a:spcPct val="50000"/>
              </a:spcBef>
            </a:pPr>
            <a:r>
              <a:rPr lang="en-US" b="1" dirty="0">
                <a:latin typeface="Arial Narrow" pitchFamily="34" charset="0"/>
              </a:rPr>
              <a:t>Individual Rights</a:t>
            </a:r>
            <a:r>
              <a:rPr lang="en-US" dirty="0">
                <a:latin typeface="Arial Narrow" pitchFamily="34" charset="0"/>
              </a:rPr>
              <a:t> (Immanuel Kant, Martin Buber)</a:t>
            </a:r>
          </a:p>
          <a:p>
            <a:pPr eaLnBrk="1" hangingPunct="1">
              <a:spcBef>
                <a:spcPct val="50000"/>
              </a:spcBef>
            </a:pPr>
            <a:r>
              <a:rPr lang="en-US" dirty="0">
                <a:latin typeface="Arial Narrow" pitchFamily="34" charset="0"/>
              </a:rPr>
              <a:t>	* Goal—protection, sanctity of the individual		</a:t>
            </a:r>
          </a:p>
          <a:p>
            <a:pPr eaLnBrk="1" hangingPunct="1">
              <a:spcBef>
                <a:spcPct val="50000"/>
              </a:spcBef>
            </a:pPr>
            <a:r>
              <a:rPr lang="en-US" dirty="0">
                <a:latin typeface="Arial Narrow" pitchFamily="34" charset="0"/>
              </a:rPr>
              <a:t>	* Benign ends never justify harmful means</a:t>
            </a:r>
          </a:p>
          <a:p>
            <a:pPr eaLnBrk="1" hangingPunct="1">
              <a:spcBef>
                <a:spcPct val="50000"/>
              </a:spcBef>
            </a:pPr>
            <a:r>
              <a:rPr lang="en-US" b="1" dirty="0">
                <a:latin typeface="Arial Narrow" pitchFamily="34" charset="0"/>
              </a:rPr>
              <a:t>Fairness</a:t>
            </a:r>
            <a:r>
              <a:rPr lang="en-US" dirty="0">
                <a:latin typeface="Arial Narrow" pitchFamily="34" charset="0"/>
              </a:rPr>
              <a:t> (John Rawls)</a:t>
            </a:r>
          </a:p>
          <a:p>
            <a:pPr eaLnBrk="1" hangingPunct="1">
              <a:spcBef>
                <a:spcPct val="50000"/>
              </a:spcBef>
            </a:pPr>
            <a:r>
              <a:rPr lang="en-US" dirty="0">
                <a:latin typeface="Arial Narrow" pitchFamily="34" charset="0"/>
              </a:rPr>
              <a:t>	* Goal—balance individual rights with group needs</a:t>
            </a:r>
          </a:p>
          <a:p>
            <a:pPr eaLnBrk="1" hangingPunct="1">
              <a:spcBef>
                <a:spcPct val="50000"/>
              </a:spcBef>
            </a:pPr>
            <a:r>
              <a:rPr lang="en-US" dirty="0">
                <a:latin typeface="Arial Narrow" pitchFamily="34" charset="0"/>
              </a:rPr>
              <a:t>	* Produce rules that you would accept if applied to yourself</a:t>
            </a:r>
          </a:p>
          <a:p>
            <a:pPr eaLnBrk="1" hangingPunct="1">
              <a:spcBef>
                <a:spcPct val="50000"/>
              </a:spcBef>
            </a:pPr>
            <a:r>
              <a:rPr lang="en-US" dirty="0">
                <a:latin typeface="Arial Narrow" pitchFamily="34" charset="0"/>
              </a:rPr>
              <a:t>	* The perfect is the enemy of the good.</a:t>
            </a:r>
            <a:r>
              <a:rPr lang="en-US" dirty="0"/>
              <a:t>	</a:t>
            </a:r>
          </a:p>
        </p:txBody>
      </p:sp>
      <p:pic>
        <p:nvPicPr>
          <p:cNvPr id="2" name="Picture 1"/>
          <p:cNvPicPr>
            <a:picLocks noChangeAspect="1"/>
          </p:cNvPicPr>
          <p:nvPr/>
        </p:nvPicPr>
        <p:blipFill>
          <a:blip r:embed="rId2"/>
          <a:stretch>
            <a:fillRect/>
          </a:stretch>
        </p:blipFill>
        <p:spPr>
          <a:xfrm>
            <a:off x="1066800" y="1219200"/>
            <a:ext cx="962025" cy="1209675"/>
          </a:xfrm>
          <a:prstGeom prst="rect">
            <a:avLst/>
          </a:prstGeom>
        </p:spPr>
      </p:pic>
      <p:pic>
        <p:nvPicPr>
          <p:cNvPr id="3" name="Picture 2"/>
          <p:cNvPicPr>
            <a:picLocks noChangeAspect="1"/>
          </p:cNvPicPr>
          <p:nvPr/>
        </p:nvPicPr>
        <p:blipFill>
          <a:blip r:embed="rId3"/>
          <a:stretch>
            <a:fillRect/>
          </a:stretch>
        </p:blipFill>
        <p:spPr>
          <a:xfrm>
            <a:off x="1062446" y="3352800"/>
            <a:ext cx="1143000" cy="1123950"/>
          </a:xfrm>
          <a:prstGeom prst="rect">
            <a:avLst/>
          </a:prstGeom>
        </p:spPr>
      </p:pic>
      <p:pic>
        <p:nvPicPr>
          <p:cNvPr id="4" name="Picture 3"/>
          <p:cNvPicPr>
            <a:picLocks noChangeAspect="1"/>
          </p:cNvPicPr>
          <p:nvPr/>
        </p:nvPicPr>
        <p:blipFill>
          <a:blip r:embed="rId4"/>
          <a:stretch>
            <a:fillRect/>
          </a:stretch>
        </p:blipFill>
        <p:spPr>
          <a:xfrm>
            <a:off x="7620000" y="3249049"/>
            <a:ext cx="990600" cy="1331452"/>
          </a:xfrm>
          <a:prstGeom prst="rect">
            <a:avLst/>
          </a:prstGeom>
        </p:spPr>
      </p:pic>
      <p:pic>
        <p:nvPicPr>
          <p:cNvPr id="6" name="Picture 5"/>
          <p:cNvPicPr>
            <a:picLocks noChangeAspect="1"/>
          </p:cNvPicPr>
          <p:nvPr/>
        </p:nvPicPr>
        <p:blipFill>
          <a:blip r:embed="rId5"/>
          <a:stretch>
            <a:fillRect/>
          </a:stretch>
        </p:blipFill>
        <p:spPr>
          <a:xfrm>
            <a:off x="1066800" y="5181600"/>
            <a:ext cx="1138646" cy="1416417"/>
          </a:xfrm>
          <a:prstGeom prst="rect">
            <a:avLst/>
          </a:prstGeom>
        </p:spPr>
      </p:pic>
    </p:spTree>
    <p:extLst>
      <p:ext uri="{BB962C8B-B14F-4D97-AF65-F5344CB8AC3E}">
        <p14:creationId xmlns:p14="http://schemas.microsoft.com/office/powerpoint/2010/main" val="4224718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1219200" y="152400"/>
            <a:ext cx="79248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3400" dirty="0">
                <a:solidFill>
                  <a:srgbClr val="0000FF"/>
                </a:solidFill>
                <a:latin typeface="Arial Narrow" pitchFamily="34" charset="0"/>
              </a:rPr>
              <a:t>Understanding the Horror of Fascism:                    Who Follows Orders?</a:t>
            </a:r>
          </a:p>
        </p:txBody>
      </p:sp>
      <p:pic>
        <p:nvPicPr>
          <p:cNvPr id="3" name="Picture 2"/>
          <p:cNvPicPr>
            <a:picLocks noChangeAspect="1"/>
          </p:cNvPicPr>
          <p:nvPr/>
        </p:nvPicPr>
        <p:blipFill>
          <a:blip r:embed="rId2"/>
          <a:stretch>
            <a:fillRect/>
          </a:stretch>
        </p:blipFill>
        <p:spPr>
          <a:xfrm>
            <a:off x="3200400" y="1447800"/>
            <a:ext cx="3810000" cy="2541984"/>
          </a:xfrm>
          <a:prstGeom prst="rect">
            <a:avLst/>
          </a:prstGeom>
        </p:spPr>
      </p:pic>
      <p:pic>
        <p:nvPicPr>
          <p:cNvPr id="4" name="Picture 3"/>
          <p:cNvPicPr>
            <a:picLocks noChangeAspect="1"/>
          </p:cNvPicPr>
          <p:nvPr/>
        </p:nvPicPr>
        <p:blipFill>
          <a:blip r:embed="rId3"/>
          <a:stretch>
            <a:fillRect/>
          </a:stretch>
        </p:blipFill>
        <p:spPr>
          <a:xfrm>
            <a:off x="1371600" y="4415244"/>
            <a:ext cx="2743200" cy="1842149"/>
          </a:xfrm>
          <a:prstGeom prst="rect">
            <a:avLst/>
          </a:prstGeom>
        </p:spPr>
      </p:pic>
      <p:pic>
        <p:nvPicPr>
          <p:cNvPr id="6" name="Picture 5"/>
          <p:cNvPicPr>
            <a:picLocks noChangeAspect="1"/>
          </p:cNvPicPr>
          <p:nvPr/>
        </p:nvPicPr>
        <p:blipFill>
          <a:blip r:embed="rId4"/>
          <a:stretch>
            <a:fillRect/>
          </a:stretch>
        </p:blipFill>
        <p:spPr>
          <a:xfrm>
            <a:off x="4953000" y="4275902"/>
            <a:ext cx="2819400" cy="1887589"/>
          </a:xfrm>
          <a:prstGeom prst="rect">
            <a:avLst/>
          </a:prstGeom>
        </p:spPr>
      </p:pic>
    </p:spTree>
    <p:extLst>
      <p:ext uri="{BB962C8B-B14F-4D97-AF65-F5344CB8AC3E}">
        <p14:creationId xmlns:p14="http://schemas.microsoft.com/office/powerpoint/2010/main" val="2121482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066800"/>
            <a:ext cx="24003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5373" name="Group 29"/>
          <p:cNvGraphicFramePr>
            <a:graphicFrameLocks noGrp="1"/>
          </p:cNvGraphicFramePr>
          <p:nvPr/>
        </p:nvGraphicFramePr>
        <p:xfrm>
          <a:off x="3200400" y="4572000"/>
          <a:ext cx="5638800" cy="1737326"/>
        </p:xfrm>
        <a:graphic>
          <a:graphicData uri="http://schemas.openxmlformats.org/drawingml/2006/table">
            <a:tbl>
              <a:tblPr/>
              <a:tblGrid>
                <a:gridCol w="398463">
                  <a:extLst>
                    <a:ext uri="{9D8B030D-6E8A-4147-A177-3AD203B41FA5}">
                      <a16:colId xmlns:a16="http://schemas.microsoft.com/office/drawing/2014/main" val="20000"/>
                    </a:ext>
                  </a:extLst>
                </a:gridCol>
                <a:gridCol w="5240337">
                  <a:extLst>
                    <a:ext uri="{9D8B030D-6E8A-4147-A177-3AD203B41FA5}">
                      <a16:colId xmlns:a16="http://schemas.microsoft.com/office/drawing/2014/main" val="20001"/>
                    </a:ext>
                  </a:extLst>
                </a:gridCol>
              </a:tblGrid>
              <a:tr h="1736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03" marB="45703" anchor="ct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"I don't see how they can fail to recognize a soldier's obligation to obey orders.  That's the code I've live by all my life."  (11/1/45)</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Arial" charset="0"/>
                        </a:rPr>
                        <a:t>Alfred </a:t>
                      </a:r>
                      <a:r>
                        <a:rPr kumimoji="0" lang="en-US" sz="1800" b="0" i="1" u="none" strike="noStrike" cap="none" normalizeH="0" baseline="0" dirty="0" err="1">
                          <a:ln>
                            <a:noFill/>
                          </a:ln>
                          <a:solidFill>
                            <a:schemeClr val="tx1"/>
                          </a:solidFill>
                          <a:effectLst/>
                          <a:latin typeface="Arial" charset="0"/>
                        </a:rPr>
                        <a:t>Jodl</a:t>
                      </a:r>
                      <a:r>
                        <a:rPr kumimoji="0" lang="en-US" sz="1800" b="0" i="1" u="none" strike="noStrike" cap="none" normalizeH="0" baseline="0" dirty="0">
                          <a:ln>
                            <a:noFill/>
                          </a:ln>
                          <a:solidFill>
                            <a:schemeClr val="tx1"/>
                          </a:solidFill>
                          <a:effectLst/>
                          <a:latin typeface="Arial" charset="0"/>
                        </a:rPr>
                        <a:t>, Chief of Operations, Nazi High Command, Nuremberg, 1945</a:t>
                      </a:r>
                    </a:p>
                  </a:txBody>
                  <a:tcPr marT="45703" marB="45703"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1270" name="Picture 7" descr="80Jodl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19600"/>
            <a:ext cx="15652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24"/>
          <p:cNvSpPr txBox="1">
            <a:spLocks noChangeArrowheads="1"/>
          </p:cNvSpPr>
          <p:nvPr/>
        </p:nvSpPr>
        <p:spPr bwMode="auto">
          <a:xfrm>
            <a:off x="1219200" y="152400"/>
            <a:ext cx="7924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3400" dirty="0">
                <a:solidFill>
                  <a:srgbClr val="0000FF"/>
                </a:solidFill>
                <a:latin typeface="Arial Narrow" pitchFamily="34" charset="0"/>
              </a:rPr>
              <a:t>STANLEY MILGRAM STUDIES IN OBEDIENCE</a:t>
            </a:r>
          </a:p>
        </p:txBody>
      </p:sp>
    </p:spTree>
    <p:extLst>
      <p:ext uri="{BB962C8B-B14F-4D97-AF65-F5344CB8AC3E}">
        <p14:creationId xmlns:p14="http://schemas.microsoft.com/office/powerpoint/2010/main" val="153319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427038" y="1738313"/>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Arial" charset="0"/>
            </a:endParaRPr>
          </a:p>
        </p:txBody>
      </p:sp>
      <p:graphicFrame>
        <p:nvGraphicFramePr>
          <p:cNvPr id="164796" name="Group 956"/>
          <p:cNvGraphicFramePr>
            <a:graphicFrameLocks noGrp="1"/>
          </p:cNvGraphicFramePr>
          <p:nvPr>
            <p:ph/>
          </p:nvPr>
        </p:nvGraphicFramePr>
        <p:xfrm>
          <a:off x="1093788" y="2043113"/>
          <a:ext cx="7847013" cy="3443367"/>
        </p:xfrm>
        <a:graphic>
          <a:graphicData uri="http://schemas.openxmlformats.org/drawingml/2006/table">
            <a:tbl>
              <a:tblPr/>
              <a:tblGrid>
                <a:gridCol w="427020">
                  <a:extLst>
                    <a:ext uri="{9D8B030D-6E8A-4147-A177-3AD203B41FA5}">
                      <a16:colId xmlns:a16="http://schemas.microsoft.com/office/drawing/2014/main" val="20000"/>
                    </a:ext>
                  </a:extLst>
                </a:gridCol>
                <a:gridCol w="533378">
                  <a:extLst>
                    <a:ext uri="{9D8B030D-6E8A-4147-A177-3AD203B41FA5}">
                      <a16:colId xmlns:a16="http://schemas.microsoft.com/office/drawing/2014/main" val="20001"/>
                    </a:ext>
                  </a:extLst>
                </a:gridCol>
                <a:gridCol w="182556">
                  <a:extLst>
                    <a:ext uri="{9D8B030D-6E8A-4147-A177-3AD203B41FA5}">
                      <a16:colId xmlns:a16="http://schemas.microsoft.com/office/drawing/2014/main" val="20002"/>
                    </a:ext>
                  </a:extLst>
                </a:gridCol>
                <a:gridCol w="274626">
                  <a:extLst>
                    <a:ext uri="{9D8B030D-6E8A-4147-A177-3AD203B41FA5}">
                      <a16:colId xmlns:a16="http://schemas.microsoft.com/office/drawing/2014/main" val="20003"/>
                    </a:ext>
                  </a:extLst>
                </a:gridCol>
                <a:gridCol w="660373">
                  <a:extLst>
                    <a:ext uri="{9D8B030D-6E8A-4147-A177-3AD203B41FA5}">
                      <a16:colId xmlns:a16="http://schemas.microsoft.com/office/drawing/2014/main" val="20004"/>
                    </a:ext>
                  </a:extLst>
                </a:gridCol>
                <a:gridCol w="634974">
                  <a:extLst>
                    <a:ext uri="{9D8B030D-6E8A-4147-A177-3AD203B41FA5}">
                      <a16:colId xmlns:a16="http://schemas.microsoft.com/office/drawing/2014/main" val="20005"/>
                    </a:ext>
                  </a:extLst>
                </a:gridCol>
                <a:gridCol w="325425">
                  <a:extLst>
                    <a:ext uri="{9D8B030D-6E8A-4147-A177-3AD203B41FA5}">
                      <a16:colId xmlns:a16="http://schemas.microsoft.com/office/drawing/2014/main" val="20006"/>
                    </a:ext>
                  </a:extLst>
                </a:gridCol>
                <a:gridCol w="207954">
                  <a:extLst>
                    <a:ext uri="{9D8B030D-6E8A-4147-A177-3AD203B41FA5}">
                      <a16:colId xmlns:a16="http://schemas.microsoft.com/office/drawing/2014/main" val="20007"/>
                    </a:ext>
                  </a:extLst>
                </a:gridCol>
                <a:gridCol w="568302">
                  <a:extLst>
                    <a:ext uri="{9D8B030D-6E8A-4147-A177-3AD203B41FA5}">
                      <a16:colId xmlns:a16="http://schemas.microsoft.com/office/drawing/2014/main" val="20008"/>
                    </a:ext>
                  </a:extLst>
                </a:gridCol>
                <a:gridCol w="223829">
                  <a:extLst>
                    <a:ext uri="{9D8B030D-6E8A-4147-A177-3AD203B41FA5}">
                      <a16:colId xmlns:a16="http://schemas.microsoft.com/office/drawing/2014/main" val="20009"/>
                    </a:ext>
                  </a:extLst>
                </a:gridCol>
                <a:gridCol w="274626">
                  <a:extLst>
                    <a:ext uri="{9D8B030D-6E8A-4147-A177-3AD203B41FA5}">
                      <a16:colId xmlns:a16="http://schemas.microsoft.com/office/drawing/2014/main" val="20010"/>
                    </a:ext>
                  </a:extLst>
                </a:gridCol>
                <a:gridCol w="461944">
                  <a:extLst>
                    <a:ext uri="{9D8B030D-6E8A-4147-A177-3AD203B41FA5}">
                      <a16:colId xmlns:a16="http://schemas.microsoft.com/office/drawing/2014/main" val="20011"/>
                    </a:ext>
                  </a:extLst>
                </a:gridCol>
                <a:gridCol w="182555">
                  <a:extLst>
                    <a:ext uri="{9D8B030D-6E8A-4147-A177-3AD203B41FA5}">
                      <a16:colId xmlns:a16="http://schemas.microsoft.com/office/drawing/2014/main" val="20012"/>
                    </a:ext>
                  </a:extLst>
                </a:gridCol>
                <a:gridCol w="269864">
                  <a:extLst>
                    <a:ext uri="{9D8B030D-6E8A-4147-A177-3AD203B41FA5}">
                      <a16:colId xmlns:a16="http://schemas.microsoft.com/office/drawing/2014/main" val="20013"/>
                    </a:ext>
                  </a:extLst>
                </a:gridCol>
                <a:gridCol w="507979">
                  <a:extLst>
                    <a:ext uri="{9D8B030D-6E8A-4147-A177-3AD203B41FA5}">
                      <a16:colId xmlns:a16="http://schemas.microsoft.com/office/drawing/2014/main" val="20014"/>
                    </a:ext>
                  </a:extLst>
                </a:gridCol>
                <a:gridCol w="182556">
                  <a:extLst>
                    <a:ext uri="{9D8B030D-6E8A-4147-A177-3AD203B41FA5}">
                      <a16:colId xmlns:a16="http://schemas.microsoft.com/office/drawing/2014/main" val="20015"/>
                    </a:ext>
                  </a:extLst>
                </a:gridCol>
                <a:gridCol w="300025">
                  <a:extLst>
                    <a:ext uri="{9D8B030D-6E8A-4147-A177-3AD203B41FA5}">
                      <a16:colId xmlns:a16="http://schemas.microsoft.com/office/drawing/2014/main" val="20016"/>
                    </a:ext>
                  </a:extLst>
                </a:gridCol>
                <a:gridCol w="487343">
                  <a:extLst>
                    <a:ext uri="{9D8B030D-6E8A-4147-A177-3AD203B41FA5}">
                      <a16:colId xmlns:a16="http://schemas.microsoft.com/office/drawing/2014/main" val="20017"/>
                    </a:ext>
                  </a:extLst>
                </a:gridCol>
                <a:gridCol w="457181">
                  <a:extLst>
                    <a:ext uri="{9D8B030D-6E8A-4147-A177-3AD203B41FA5}">
                      <a16:colId xmlns:a16="http://schemas.microsoft.com/office/drawing/2014/main" val="20018"/>
                    </a:ext>
                  </a:extLst>
                </a:gridCol>
                <a:gridCol w="476231">
                  <a:extLst>
                    <a:ext uri="{9D8B030D-6E8A-4147-A177-3AD203B41FA5}">
                      <a16:colId xmlns:a16="http://schemas.microsoft.com/office/drawing/2014/main" val="20019"/>
                    </a:ext>
                  </a:extLst>
                </a:gridCol>
                <a:gridCol w="208272">
                  <a:extLst>
                    <a:ext uri="{9D8B030D-6E8A-4147-A177-3AD203B41FA5}">
                      <a16:colId xmlns:a16="http://schemas.microsoft.com/office/drawing/2014/main" val="20020"/>
                    </a:ext>
                  </a:extLst>
                </a:gridCol>
              </a:tblGrid>
              <a:tr h="106660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Narrow" pitchFamily="34" charset="0"/>
                          <a:cs typeface="Times New Roman" pitchFamily="18" charset="0"/>
                        </a:rPr>
                        <a:t>15</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txBody>
                  <a:tcPr marL="91436" marR="91436" marT="45712" marB="4571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Narrow" pitchFamily="34" charset="0"/>
                          <a:cs typeface="Times New Roman" pitchFamily="18" charset="0"/>
                        </a:rPr>
                        <a:t>45</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Narrow" pitchFamily="34" charset="0"/>
                          <a:cs typeface="Times New Roman" pitchFamily="18" charset="0"/>
                        </a:rPr>
                        <a:t>90</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Narrow" pitchFamily="34" charset="0"/>
                          <a:cs typeface="Times New Roman" pitchFamily="18" charset="0"/>
                        </a:rPr>
                        <a:t>120</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Narrow" pitchFamily="34" charset="0"/>
                          <a:cs typeface="Times New Roman" pitchFamily="18" charset="0"/>
                        </a:rPr>
                        <a:t>150</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Narrow" pitchFamily="34" charset="0"/>
                          <a:cs typeface="Times New Roman" pitchFamily="18" charset="0"/>
                        </a:rPr>
                        <a:t>180</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Narrow" pitchFamily="34" charset="0"/>
                          <a:cs typeface="Times New Roman" pitchFamily="18" charset="0"/>
                        </a:rPr>
                        <a:t>210</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Narrow" pitchFamily="34" charset="0"/>
                          <a:cs typeface="Times New Roman" pitchFamily="18" charset="0"/>
                        </a:rPr>
                        <a:t>240</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Narrow" pitchFamily="34" charset="0"/>
                          <a:cs typeface="Times New Roman" pitchFamily="18" charset="0"/>
                        </a:rPr>
                        <a:t>270</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Narrow" pitchFamily="34" charset="0"/>
                          <a:cs typeface="Times New Roman" pitchFamily="18" charset="0"/>
                        </a:rPr>
                        <a:t>300</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Narrow" pitchFamily="34" charset="0"/>
                          <a:cs typeface="Times New Roman" pitchFamily="18" charset="0"/>
                        </a:rPr>
                        <a:t>330</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Narrow" pitchFamily="34" charset="0"/>
                          <a:cs typeface="Times New Roman" pitchFamily="18" charset="0"/>
                        </a:rPr>
                        <a:t>360</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Narrow" pitchFamily="34" charset="0"/>
                          <a:cs typeface="Times New Roman" pitchFamily="18" charset="0"/>
                        </a:rPr>
                        <a:t>390</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Narrow" pitchFamily="34" charset="0"/>
                          <a:cs typeface="Times New Roman" pitchFamily="18" charset="0"/>
                        </a:rPr>
                        <a:t>420</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Arial Narrow" pitchFamily="34" charset="0"/>
                          <a:cs typeface="Times New Roman" pitchFamily="18" charset="0"/>
                        </a:rPr>
                        <a:t>450</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06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marL="91436" marR="91436" marT="45712" marB="45712"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820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a:ln>
                            <a:noFill/>
                          </a:ln>
                          <a:solidFill>
                            <a:schemeClr val="tx1"/>
                          </a:solidFill>
                          <a:effectLst/>
                          <a:latin typeface="Arial Narrow" pitchFamily="34" charset="0"/>
                          <a:cs typeface="Times New Roman" pitchFamily="18" charset="0"/>
                        </a:rPr>
                        <a:t>╩</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a:ln>
                            <a:noFill/>
                          </a:ln>
                          <a:solidFill>
                            <a:schemeClr val="tx1"/>
                          </a:solidFill>
                          <a:effectLst/>
                          <a:latin typeface="Arial Narrow" pitchFamily="34" charset="0"/>
                          <a:cs typeface="Times New Roman" pitchFamily="18" charset="0"/>
                        </a:rPr>
                        <a:t>╩</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a:ln>
                            <a:noFill/>
                          </a:ln>
                          <a:solidFill>
                            <a:schemeClr val="tx1"/>
                          </a:solidFill>
                          <a:effectLst/>
                          <a:latin typeface="Arial Narrow" pitchFamily="34" charset="0"/>
                          <a:cs typeface="Times New Roman" pitchFamily="18" charset="0"/>
                        </a:rPr>
                        <a:t>╩</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a:ln>
                            <a:noFill/>
                          </a:ln>
                          <a:solidFill>
                            <a:schemeClr val="tx1"/>
                          </a:solidFill>
                          <a:effectLst/>
                          <a:latin typeface="Arial Narrow" pitchFamily="34" charset="0"/>
                          <a:cs typeface="Times New Roman" pitchFamily="18" charset="0"/>
                        </a:rPr>
                        <a:t>╩</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a:ln>
                            <a:noFill/>
                          </a:ln>
                          <a:solidFill>
                            <a:schemeClr val="tx1"/>
                          </a:solidFill>
                          <a:effectLst/>
                          <a:latin typeface="Arial Narrow" pitchFamily="34" charset="0"/>
                          <a:cs typeface="Times New Roman" pitchFamily="18" charset="0"/>
                        </a:rPr>
                        <a:t>╩</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a:ln>
                            <a:noFill/>
                          </a:ln>
                          <a:solidFill>
                            <a:schemeClr val="tx1"/>
                          </a:solidFill>
                          <a:effectLst/>
                          <a:latin typeface="Arial Narrow" pitchFamily="34" charset="0"/>
                          <a:cs typeface="Times New Roman" pitchFamily="18" charset="0"/>
                        </a:rPr>
                        <a:t>╩</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a:ln>
                            <a:noFill/>
                          </a:ln>
                          <a:solidFill>
                            <a:schemeClr val="tx1"/>
                          </a:solidFill>
                          <a:effectLst/>
                          <a:latin typeface="Arial Narrow" pitchFamily="34" charset="0"/>
                          <a:cs typeface="Times New Roman" pitchFamily="18" charset="0"/>
                        </a:rPr>
                        <a:t>╩</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a:ln>
                            <a:noFill/>
                          </a:ln>
                          <a:solidFill>
                            <a:schemeClr val="tx1"/>
                          </a:solidFill>
                          <a:effectLst/>
                          <a:latin typeface="Arial Narrow" pitchFamily="34" charset="0"/>
                          <a:cs typeface="Times New Roman" pitchFamily="18" charset="0"/>
                        </a:rPr>
                        <a:t>╩</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a:ln>
                            <a:noFill/>
                          </a:ln>
                          <a:solidFill>
                            <a:schemeClr val="tx1"/>
                          </a:solidFill>
                          <a:effectLst/>
                          <a:latin typeface="Arial Narrow" pitchFamily="34" charset="0"/>
                          <a:cs typeface="Times New Roman" pitchFamily="18" charset="0"/>
                        </a:rPr>
                        <a:t>╩</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a:ln>
                            <a:noFill/>
                          </a:ln>
                          <a:solidFill>
                            <a:schemeClr val="tx1"/>
                          </a:solidFill>
                          <a:effectLst/>
                          <a:latin typeface="Arial Narrow" pitchFamily="34" charset="0"/>
                          <a:cs typeface="Times New Roman" pitchFamily="18" charset="0"/>
                        </a:rPr>
                        <a:t>╩</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a:ln>
                            <a:noFill/>
                          </a:ln>
                          <a:solidFill>
                            <a:schemeClr val="tx1"/>
                          </a:solidFill>
                          <a:effectLst/>
                          <a:latin typeface="Arial Narrow" pitchFamily="34" charset="0"/>
                          <a:cs typeface="Times New Roman" pitchFamily="18" charset="0"/>
                        </a:rPr>
                        <a:t>╩</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a:ln>
                            <a:noFill/>
                          </a:ln>
                          <a:solidFill>
                            <a:schemeClr val="tx1"/>
                          </a:solidFill>
                          <a:effectLst/>
                          <a:latin typeface="Arial Narrow" pitchFamily="34" charset="0"/>
                          <a:cs typeface="Times New Roman" pitchFamily="18" charset="0"/>
                        </a:rPr>
                        <a:t>╩</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a:ln>
                            <a:noFill/>
                          </a:ln>
                          <a:solidFill>
                            <a:schemeClr val="tx1"/>
                          </a:solidFill>
                          <a:effectLst/>
                          <a:latin typeface="Arial Narrow" pitchFamily="34" charset="0"/>
                          <a:cs typeface="Times New Roman" pitchFamily="18" charset="0"/>
                        </a:rPr>
                        <a:t>╩</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a:ln>
                            <a:noFill/>
                          </a:ln>
                          <a:solidFill>
                            <a:schemeClr val="tx1"/>
                          </a:solidFill>
                          <a:effectLst/>
                          <a:latin typeface="Arial Narrow" pitchFamily="34" charset="0"/>
                          <a:cs typeface="Times New Roman" pitchFamily="18" charset="0"/>
                        </a:rPr>
                        <a:t>╩</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a:ln>
                            <a:noFill/>
                          </a:ln>
                          <a:solidFill>
                            <a:schemeClr val="tx1"/>
                          </a:solidFill>
                          <a:effectLst/>
                          <a:latin typeface="Arial Narrow" pitchFamily="34" charset="0"/>
                          <a:cs typeface="Times New Roman" pitchFamily="18" charset="0"/>
                        </a:rPr>
                        <a:t>╩</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a:ln>
                          <a:noFill/>
                        </a:ln>
                        <a:solidFill>
                          <a:schemeClr val="tx1"/>
                        </a:solidFill>
                        <a:effectLst/>
                        <a:latin typeface="Arial" charset="0"/>
                      </a:endParaRPr>
                    </a:p>
                  </a:txBody>
                  <a:tcPr marL="91436" marR="91436" marT="45712" marB="45712" anchor="ctr"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90412">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Narrow" pitchFamily="34" charset="0"/>
                          <a:cs typeface="Times New Roman" pitchFamily="18" charset="0"/>
                        </a:rPr>
                        <a:t>Slight </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Narrow" pitchFamily="34" charset="0"/>
                          <a:cs typeface="Times New Roman" pitchFamily="18" charset="0"/>
                        </a:rPr>
                        <a:t>Shock</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Narrow" pitchFamily="34" charset="0"/>
                          <a:cs typeface="Times New Roman" pitchFamily="18" charset="0"/>
                        </a:rPr>
                        <a:t>Moder.</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Narrow" pitchFamily="34" charset="0"/>
                          <a:cs typeface="Times New Roman" pitchFamily="18" charset="0"/>
                        </a:rPr>
                        <a:t>Shock</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Narrow" pitchFamily="34" charset="0"/>
                          <a:cs typeface="Times New Roman" pitchFamily="18" charset="0"/>
                        </a:rPr>
                        <a:t>Strong</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Narrow" pitchFamily="34" charset="0"/>
                          <a:cs typeface="Times New Roman" pitchFamily="18" charset="0"/>
                        </a:rPr>
                        <a:t>Shock</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Narrow" pitchFamily="34" charset="0"/>
                          <a:cs typeface="Times New Roman" pitchFamily="18" charset="0"/>
                        </a:rPr>
                        <a:t>Very Strong</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Narrow" pitchFamily="34" charset="0"/>
                          <a:cs typeface="Times New Roman" pitchFamily="18" charset="0"/>
                        </a:rPr>
                        <a:t>Intense</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Narrow" pitchFamily="34" charset="0"/>
                          <a:cs typeface="Times New Roman" pitchFamily="18" charset="0"/>
                        </a:rPr>
                        <a:t>Shock</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Narrow" pitchFamily="34" charset="0"/>
                          <a:cs typeface="Times New Roman" pitchFamily="18" charset="0"/>
                        </a:rPr>
                        <a:t>Extreme Intensity</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Narrow" pitchFamily="34" charset="0"/>
                          <a:cs typeface="Times New Roman" pitchFamily="18" charset="0"/>
                        </a:rPr>
                        <a:t>Shock</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Narrow" pitchFamily="34" charset="0"/>
                          <a:cs typeface="Times New Roman" pitchFamily="18" charset="0"/>
                        </a:rPr>
                        <a:t>Danger:</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Narrow" pitchFamily="34" charset="0"/>
                          <a:cs typeface="Times New Roman" pitchFamily="18" charset="0"/>
                        </a:rPr>
                        <a:t>Severe</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Narrow" pitchFamily="34" charset="0"/>
                          <a:cs typeface="Times New Roman" pitchFamily="18" charset="0"/>
                        </a:rPr>
                        <a:t>Shock</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Arial Narrow" pitchFamily="34" charset="0"/>
                          <a:cs typeface="Times New Roman" pitchFamily="18" charset="0"/>
                        </a:rPr>
                        <a:t>XXX</a:t>
                      </a:r>
                      <a:endParaRPr kumimoji="0" lang="en-US" sz="2400" b="0" i="0" u="none" strike="noStrike" cap="none" normalizeH="0" baseline="0">
                        <a:ln>
                          <a:noFill/>
                        </a:ln>
                        <a:solidFill>
                          <a:schemeClr val="tx1"/>
                        </a:solidFill>
                        <a:effectLst/>
                        <a:latin typeface="Arial" charset="0"/>
                      </a:endParaRPr>
                    </a:p>
                  </a:txBody>
                  <a:tcPr marL="91436" marR="91436" marT="45712" marB="45712" horzOverflow="overflow">
                    <a:lnL w="952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12392" name="Rectangle 955"/>
          <p:cNvSpPr>
            <a:spLocks noChangeArrowheads="1"/>
          </p:cNvSpPr>
          <p:nvPr/>
        </p:nvSpPr>
        <p:spPr bwMode="auto">
          <a:xfrm>
            <a:off x="2324100" y="822325"/>
            <a:ext cx="44973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3600">
                <a:solidFill>
                  <a:srgbClr val="0000FF"/>
                </a:solidFill>
                <a:latin typeface="Arial Narrow" pitchFamily="34" charset="0"/>
              </a:rPr>
              <a:t>Panel of Shock Generator</a:t>
            </a:r>
          </a:p>
        </p:txBody>
      </p:sp>
    </p:spTree>
    <p:extLst>
      <p:ext uri="{BB962C8B-B14F-4D97-AF65-F5344CB8AC3E}">
        <p14:creationId xmlns:p14="http://schemas.microsoft.com/office/powerpoint/2010/main" val="448420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7138" name="Group 226"/>
          <p:cNvGraphicFramePr>
            <a:graphicFrameLocks noGrp="1"/>
          </p:cNvGraphicFramePr>
          <p:nvPr/>
        </p:nvGraphicFramePr>
        <p:xfrm>
          <a:off x="1185863" y="1325563"/>
          <a:ext cx="7653337" cy="5090028"/>
        </p:xfrm>
        <a:graphic>
          <a:graphicData uri="http://schemas.openxmlformats.org/drawingml/2006/table">
            <a:tbl>
              <a:tblPr/>
              <a:tblGrid>
                <a:gridCol w="2533650">
                  <a:extLst>
                    <a:ext uri="{9D8B030D-6E8A-4147-A177-3AD203B41FA5}">
                      <a16:colId xmlns:a16="http://schemas.microsoft.com/office/drawing/2014/main" val="20000"/>
                    </a:ext>
                  </a:extLst>
                </a:gridCol>
                <a:gridCol w="2557462">
                  <a:extLst>
                    <a:ext uri="{9D8B030D-6E8A-4147-A177-3AD203B41FA5}">
                      <a16:colId xmlns:a16="http://schemas.microsoft.com/office/drawing/2014/main" val="20001"/>
                    </a:ext>
                  </a:extLst>
                </a:gridCol>
                <a:gridCol w="2562225">
                  <a:extLst>
                    <a:ext uri="{9D8B030D-6E8A-4147-A177-3AD203B41FA5}">
                      <a16:colId xmlns:a16="http://schemas.microsoft.com/office/drawing/2014/main" val="20002"/>
                    </a:ext>
                  </a:extLst>
                </a:gridCol>
              </a:tblGrid>
              <a:tr h="8228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Narrow" pitchFamily="34" charset="0"/>
                          <a:cs typeface="Times New Roman" pitchFamily="18" charset="0"/>
                        </a:rPr>
                        <a:t>Designation</a:t>
                      </a:r>
                      <a:endParaRPr kumimoji="0" lang="en-US" sz="2400" b="0" i="0" u="none" strike="noStrike" cap="none" normalizeH="0" baseline="0" dirty="0">
                        <a:ln>
                          <a:noFill/>
                        </a:ln>
                        <a:solidFill>
                          <a:schemeClr val="tx1"/>
                        </a:solidFill>
                        <a:effectLst/>
                        <a:latin typeface="Arial" charset="0"/>
                      </a:endParaRPr>
                    </a:p>
                  </a:txBody>
                  <a:tcPr marT="45714" marB="4571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Narrow" pitchFamily="34" charset="0"/>
                          <a:cs typeface="Times New Roman" pitchFamily="18" charset="0"/>
                        </a:rPr>
                        <a:t>Volts</a:t>
                      </a:r>
                      <a:endParaRPr kumimoji="0" lang="en-US" sz="24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Narrow" pitchFamily="34" charset="0"/>
                          <a:cs typeface="Times New Roman" pitchFamily="18" charset="0"/>
                        </a:rPr>
                        <a:t>No. of Subjects Who Stopped at this Point</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T="45714" marB="4571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66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Narrow" pitchFamily="34" charset="0"/>
                          <a:cs typeface="Times New Roman" pitchFamily="18" charset="0"/>
                        </a:rPr>
                        <a:t>Slight</a:t>
                      </a:r>
                      <a:endParaRPr kumimoji="0" lang="en-US" sz="22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Narrow" pitchFamily="34" charset="0"/>
                          <a:cs typeface="Times New Roman" pitchFamily="18" charset="0"/>
                        </a:rPr>
                        <a:t>15-60</a:t>
                      </a:r>
                      <a:endParaRPr kumimoji="0" lang="en-US" sz="22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Narrow" pitchFamily="34" charset="0"/>
                          <a:cs typeface="Times New Roman" pitchFamily="18" charset="0"/>
                        </a:rPr>
                        <a:t>0</a:t>
                      </a:r>
                      <a:endParaRPr kumimoji="0" lang="en-US" sz="22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66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Narrow" pitchFamily="34" charset="0"/>
                          <a:cs typeface="Times New Roman" pitchFamily="18" charset="0"/>
                        </a:rPr>
                        <a:t>Moderate</a:t>
                      </a:r>
                      <a:endParaRPr kumimoji="0" lang="en-US" sz="22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Narrow" pitchFamily="34" charset="0"/>
                          <a:cs typeface="Times New Roman" pitchFamily="18" charset="0"/>
                        </a:rPr>
                        <a:t>75-120</a:t>
                      </a:r>
                      <a:endParaRPr kumimoji="0" lang="en-US" sz="22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Narrow" pitchFamily="34" charset="0"/>
                          <a:cs typeface="Times New Roman" pitchFamily="18" charset="0"/>
                        </a:rPr>
                        <a:t>0</a:t>
                      </a:r>
                      <a:endParaRPr kumimoji="0" lang="en-US" sz="22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66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Narrow" pitchFamily="34" charset="0"/>
                          <a:cs typeface="Times New Roman" pitchFamily="18" charset="0"/>
                        </a:rPr>
                        <a:t>Strong</a:t>
                      </a:r>
                      <a:endParaRPr kumimoji="0" lang="en-US" sz="22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Narrow" pitchFamily="34" charset="0"/>
                          <a:cs typeface="Times New Roman" pitchFamily="18" charset="0"/>
                        </a:rPr>
                        <a:t>135-180</a:t>
                      </a:r>
                      <a:endParaRPr kumimoji="0" lang="en-US" sz="22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Narrow" pitchFamily="34" charset="0"/>
                          <a:cs typeface="Times New Roman" pitchFamily="18" charset="0"/>
                        </a:rPr>
                        <a:t>0</a:t>
                      </a:r>
                      <a:endParaRPr kumimoji="0" lang="en-US" sz="22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66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Narrow" pitchFamily="34" charset="0"/>
                          <a:cs typeface="Times New Roman" pitchFamily="18" charset="0"/>
                        </a:rPr>
                        <a:t>Very Strong</a:t>
                      </a:r>
                      <a:endParaRPr kumimoji="0" lang="en-US" sz="22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Narrow" pitchFamily="34" charset="0"/>
                          <a:cs typeface="Times New Roman" pitchFamily="18" charset="0"/>
                        </a:rPr>
                        <a:t>195-240</a:t>
                      </a:r>
                      <a:endParaRPr kumimoji="0" lang="en-US" sz="22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Narrow" pitchFamily="34" charset="0"/>
                          <a:cs typeface="Times New Roman" pitchFamily="18" charset="0"/>
                        </a:rPr>
                        <a:t>0</a:t>
                      </a:r>
                      <a:endParaRPr kumimoji="0" lang="en-US" sz="22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66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Narrow" pitchFamily="34" charset="0"/>
                          <a:cs typeface="Times New Roman" pitchFamily="18" charset="0"/>
                        </a:rPr>
                        <a:t>Intense &lt; 300</a:t>
                      </a:r>
                      <a:endParaRPr kumimoji="0" lang="en-US" sz="22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Narrow" pitchFamily="34" charset="0"/>
                          <a:cs typeface="Times New Roman" pitchFamily="18" charset="0"/>
                        </a:rPr>
                        <a:t>255-285</a:t>
                      </a:r>
                      <a:endParaRPr kumimoji="0" lang="en-US" sz="22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Narrow" pitchFamily="34" charset="0"/>
                          <a:cs typeface="Times New Roman" pitchFamily="18" charset="0"/>
                        </a:rPr>
                        <a:t>0</a:t>
                      </a:r>
                      <a:endParaRPr kumimoji="0" lang="en-US" sz="22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66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Narrow" pitchFamily="34" charset="0"/>
                          <a:cs typeface="Times New Roman" pitchFamily="18" charset="0"/>
                        </a:rPr>
                        <a:t>Intense = 300</a:t>
                      </a:r>
                      <a:endParaRPr kumimoji="0" lang="en-US" sz="2200" b="0" i="0" u="none" strike="noStrike" cap="none" normalizeH="0" baseline="0" dirty="0">
                        <a:ln>
                          <a:noFill/>
                        </a:ln>
                        <a:solidFill>
                          <a:schemeClr val="tx1"/>
                        </a:solidFill>
                        <a:effectLst/>
                        <a:latin typeface="Arial" charset="0"/>
                      </a:endParaRPr>
                    </a:p>
                  </a:txBody>
                  <a:tcPr marT="45714" marB="4571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Narrow" pitchFamily="34" charset="0"/>
                          <a:cs typeface="Times New Roman" pitchFamily="18" charset="0"/>
                        </a:rPr>
                        <a:t>300</a:t>
                      </a:r>
                      <a:endParaRPr kumimoji="0" lang="en-US" sz="2200" b="0" i="0" u="none" strike="noStrike" cap="none" normalizeH="0" baseline="0" dirty="0">
                        <a:ln>
                          <a:noFill/>
                        </a:ln>
                        <a:solidFill>
                          <a:schemeClr val="tx1"/>
                        </a:solidFill>
                        <a:effectLst/>
                        <a:latin typeface="Arial" charset="0"/>
                      </a:endParaRPr>
                    </a:p>
                  </a:txBody>
                  <a:tcPr marT="45714" marB="4571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Narrow" pitchFamily="34" charset="0"/>
                          <a:cs typeface="Times New Roman" pitchFamily="18" charset="0"/>
                        </a:rPr>
                        <a:t>5</a:t>
                      </a:r>
                      <a:endParaRPr kumimoji="0" lang="en-US" sz="22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6"/>
                  </a:ext>
                </a:extLst>
              </a:tr>
              <a:tr h="4266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Narrow" pitchFamily="34" charset="0"/>
                          <a:cs typeface="Times New Roman" pitchFamily="18" charset="0"/>
                        </a:rPr>
                        <a:t>Extreme Intensity</a:t>
                      </a:r>
                      <a:endParaRPr kumimoji="0" lang="en-US" sz="22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Narrow" pitchFamily="34" charset="0"/>
                          <a:cs typeface="Times New Roman" pitchFamily="18" charset="0"/>
                        </a:rPr>
                        <a:t>315-360</a:t>
                      </a:r>
                      <a:endParaRPr kumimoji="0" lang="en-US" sz="2200" b="0" i="0" u="none" strike="noStrike" cap="none" normalizeH="0" baseline="0" dirty="0">
                        <a:ln>
                          <a:noFill/>
                        </a:ln>
                        <a:solidFill>
                          <a:schemeClr val="tx1"/>
                        </a:solidFill>
                        <a:effectLst/>
                        <a:latin typeface="Arial" charset="0"/>
                      </a:endParaRPr>
                    </a:p>
                  </a:txBody>
                  <a:tcPr marT="45714" marB="4571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Narrow" pitchFamily="34" charset="0"/>
                          <a:cs typeface="Times New Roman" pitchFamily="18" charset="0"/>
                        </a:rPr>
                        <a:t>8</a:t>
                      </a:r>
                      <a:endParaRPr kumimoji="0" lang="en-US" sz="2200" b="0" i="0" u="none" strike="noStrike" cap="none" normalizeH="0" baseline="0" dirty="0">
                        <a:ln>
                          <a:noFill/>
                        </a:ln>
                        <a:solidFill>
                          <a:schemeClr val="tx1"/>
                        </a:solidFill>
                        <a:effectLst/>
                        <a:latin typeface="Arial" charset="0"/>
                      </a:endParaRPr>
                    </a:p>
                  </a:txBody>
                  <a:tcPr marT="45714" marB="4571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7"/>
                  </a:ext>
                </a:extLst>
              </a:tr>
              <a:tr h="4266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Narrow" pitchFamily="34" charset="0"/>
                          <a:cs typeface="Times New Roman" pitchFamily="18" charset="0"/>
                        </a:rPr>
                        <a:t>Danger:  Severe</a:t>
                      </a:r>
                      <a:endParaRPr kumimoji="0" lang="en-US" sz="22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Narrow" pitchFamily="34" charset="0"/>
                          <a:cs typeface="Times New Roman" pitchFamily="18" charset="0"/>
                        </a:rPr>
                        <a:t>375-420</a:t>
                      </a:r>
                      <a:endParaRPr kumimoji="0" lang="en-US" sz="22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Narrow" pitchFamily="34" charset="0"/>
                          <a:cs typeface="Times New Roman" pitchFamily="18" charset="0"/>
                        </a:rPr>
                        <a:t>1</a:t>
                      </a:r>
                      <a:endParaRPr kumimoji="0" lang="en-US" sz="2200" b="0" i="0" u="none" strike="noStrike" cap="none" normalizeH="0" baseline="0" dirty="0">
                        <a:ln>
                          <a:noFill/>
                        </a:ln>
                        <a:solidFill>
                          <a:schemeClr val="tx1"/>
                        </a:solidFill>
                        <a:effectLst/>
                        <a:latin typeface="Arial" charset="0"/>
                      </a:endParaRPr>
                    </a:p>
                  </a:txBody>
                  <a:tcPr marT="45714" marB="4571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8"/>
                  </a:ext>
                </a:extLst>
              </a:tr>
              <a:tr h="4266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Narrow" pitchFamily="34" charset="0"/>
                          <a:cs typeface="Times New Roman" pitchFamily="18" charset="0"/>
                        </a:rPr>
                        <a:t>XXX</a:t>
                      </a:r>
                      <a:endParaRPr kumimoji="0" lang="en-US" sz="22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Narrow" pitchFamily="34" charset="0"/>
                          <a:cs typeface="Times New Roman" pitchFamily="18" charset="0"/>
                        </a:rPr>
                        <a:t>435</a:t>
                      </a:r>
                      <a:endParaRPr kumimoji="0" lang="en-US" sz="22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Narrow" pitchFamily="34" charset="0"/>
                          <a:cs typeface="Times New Roman" pitchFamily="18" charset="0"/>
                        </a:rPr>
                        <a:t>0</a:t>
                      </a:r>
                      <a:endParaRPr kumimoji="0" lang="en-US" sz="22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266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Narrow" pitchFamily="34" charset="0"/>
                          <a:cs typeface="Times New Roman" pitchFamily="18" charset="0"/>
                        </a:rPr>
                        <a:t>XXX:  Maximum Level</a:t>
                      </a:r>
                      <a:endParaRPr kumimoji="0" lang="en-US" sz="22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Narrow" pitchFamily="34" charset="0"/>
                          <a:cs typeface="Times New Roman" pitchFamily="18" charset="0"/>
                        </a:rPr>
                        <a:t>450</a:t>
                      </a:r>
                      <a:endParaRPr kumimoji="0" lang="en-US" sz="2200" b="0" i="0" u="none" strike="noStrike" cap="none" normalizeH="0" baseline="0">
                        <a:ln>
                          <a:noFill/>
                        </a:ln>
                        <a:solidFill>
                          <a:schemeClr val="tx1"/>
                        </a:solidFill>
                        <a:effectLst/>
                        <a:latin typeface="Arial" charset="0"/>
                      </a:endParaRPr>
                    </a:p>
                  </a:txBody>
                  <a:tcPr marT="45714" marB="4571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Narrow" pitchFamily="34" charset="0"/>
                          <a:cs typeface="Times New Roman" pitchFamily="18" charset="0"/>
                        </a:rPr>
                        <a:t>26</a:t>
                      </a:r>
                      <a:endParaRPr kumimoji="0" lang="en-US" sz="2200" b="0" i="0" u="none" strike="noStrike" cap="none" normalizeH="0" baseline="0" dirty="0">
                        <a:ln>
                          <a:noFill/>
                        </a:ln>
                        <a:solidFill>
                          <a:schemeClr val="tx1"/>
                        </a:solidFill>
                        <a:effectLst/>
                        <a:latin typeface="Arial" charset="0"/>
                      </a:endParaRPr>
                    </a:p>
                  </a:txBody>
                  <a:tcPr marT="45714" marB="45714"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10"/>
                  </a:ext>
                </a:extLst>
              </a:tr>
            </a:tbl>
          </a:graphicData>
        </a:graphic>
      </p:graphicFrame>
      <p:sp>
        <p:nvSpPr>
          <p:cNvPr id="13364" name="Rectangle 227"/>
          <p:cNvSpPr>
            <a:spLocks noChangeArrowheads="1"/>
          </p:cNvSpPr>
          <p:nvPr/>
        </p:nvSpPr>
        <p:spPr bwMode="auto">
          <a:xfrm>
            <a:off x="1752600" y="258763"/>
            <a:ext cx="6248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3000">
                <a:solidFill>
                  <a:srgbClr val="0000FF"/>
                </a:solidFill>
                <a:latin typeface="Arial Narrow" pitchFamily="34" charset="0"/>
              </a:rPr>
              <a:t>Distribution of Obedience Study Quit Points</a:t>
            </a:r>
          </a:p>
        </p:txBody>
      </p:sp>
    </p:spTree>
    <p:extLst>
      <p:ext uri="{BB962C8B-B14F-4D97-AF65-F5344CB8AC3E}">
        <p14:creationId xmlns:p14="http://schemas.microsoft.com/office/powerpoint/2010/main" val="2100959814"/>
      </p:ext>
    </p:extLst>
  </p:cSld>
  <p:clrMapOvr>
    <a:masterClrMapping/>
  </p:clrMapOvr>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3814</TotalTime>
  <Words>2806</Words>
  <Application>Microsoft Office PowerPoint</Application>
  <PresentationFormat>On-screen Show (4:3)</PresentationFormat>
  <Paragraphs>449</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Arial Narrow</vt:lpstr>
      <vt:lpstr>Times New Roman</vt:lpstr>
      <vt:lpstr>Wingdings</vt:lpstr>
      <vt:lpstr>Dad`s Tie</vt:lpstr>
      <vt:lpstr>Research Ethics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Psychology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of Emotions</dc:title>
  <dc:creator>Ken Harber</dc:creator>
  <cp:lastModifiedBy>Kent Harber</cp:lastModifiedBy>
  <cp:revision>147</cp:revision>
  <cp:lastPrinted>2011-09-06T15:01:11Z</cp:lastPrinted>
  <dcterms:created xsi:type="dcterms:W3CDTF">2006-08-08T17:03:05Z</dcterms:created>
  <dcterms:modified xsi:type="dcterms:W3CDTF">2023-09-07T15:20:39Z</dcterms:modified>
</cp:coreProperties>
</file>